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3" r:id="rId4"/>
    <p:sldId id="264" r:id="rId5"/>
    <p:sldId id="272" r:id="rId6"/>
    <p:sldId id="268" r:id="rId7"/>
    <p:sldId id="265" r:id="rId8"/>
    <p:sldId id="270" r:id="rId9"/>
    <p:sldId id="271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5852-CB3A-4E71-BFCB-A6B4538832B4}" type="datetimeFigureOut">
              <a:rPr lang="ru-RU" smtClean="0"/>
              <a:t>22.05.2015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49884-6811-45F9-A223-1068B1FEBE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57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65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49884-6811-45F9-A223-1068B1FEBEA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5FA18-BC3F-4D53-94AB-C0F3B1B8377F}" type="datetime1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12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7A10-74FB-4B80-9638-7BCE9781867C}" type="datetime1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3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2080-0B71-4B20-B0E2-9DFC0B1CFBEE}" type="datetime1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89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5E6C-A322-4AC3-828D-B9E85E64A896}" type="datetime1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9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7A56-8E1D-40EB-A88D-614A29B47FFB}" type="datetime1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5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DE17-48AA-43E9-826A-5B3B2EB8A459}" type="datetime1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7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FA1-9B63-4F30-8EDE-C679ADDB5553}" type="datetime1">
              <a:rPr lang="ru-RU" smtClean="0"/>
              <a:t>22.05.2015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90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1DD-F7E9-4FA2-981F-44CA782140A8}" type="datetime1">
              <a:rPr lang="ru-RU" smtClean="0"/>
              <a:t>22.05.2015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2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1C51-16DF-40AF-A145-F8DD54F2C411}" type="datetime1">
              <a:rPr lang="ru-RU" smtClean="0"/>
              <a:t>22.05.2015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0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BABC-77B2-4D56-855A-B4C40E6CF024}" type="datetime1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6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2389D-C24C-4010-A8CA-3B85131275A4}" type="datetime1">
              <a:rPr lang="ru-RU" smtClean="0"/>
              <a:t>22.05.2015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2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6123-8708-4B1E-AC94-78648E3B1BD3}" type="datetime1">
              <a:rPr lang="ru-RU" smtClean="0"/>
              <a:t>22.05.2015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5530A-C36B-4239-A90C-AB8088D06C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7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 построения велосипедных </a:t>
            </a:r>
            <a:r>
              <a:rPr lang="ru-RU" dirty="0" smtClean="0"/>
              <a:t>маршрутов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86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Квалификационная работа бакалавра</a:t>
            </a:r>
          </a:p>
          <a:p>
            <a:endParaRPr lang="ru-RU" dirty="0" smtClean="0"/>
          </a:p>
          <a:p>
            <a:r>
              <a:rPr lang="ru-RU" dirty="0" smtClean="0"/>
              <a:t>Студент</a:t>
            </a:r>
            <a:r>
              <a:rPr lang="en-US" dirty="0" smtClean="0"/>
              <a:t>:</a:t>
            </a:r>
            <a:r>
              <a:rPr lang="ru-RU" dirty="0" smtClean="0"/>
              <a:t> Горшков Никита Александрович, ИУ7-83</a:t>
            </a:r>
            <a:endParaRPr lang="en-US" dirty="0" smtClean="0"/>
          </a:p>
          <a:p>
            <a:r>
              <a:rPr lang="ru-RU" dirty="0" smtClean="0"/>
              <a:t>Научный руководитель</a:t>
            </a:r>
            <a:r>
              <a:rPr lang="en-US" dirty="0" smtClean="0"/>
              <a:t>:</a:t>
            </a:r>
            <a:r>
              <a:rPr lang="ru-RU" dirty="0" smtClean="0"/>
              <a:t> Степанов Валерий Павлович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4" y="241794"/>
            <a:ext cx="1336431" cy="157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7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3000" dirty="0" smtClean="0"/>
                  <a:t>Для каждого найденного </a:t>
                </a:r>
                <a:r>
                  <a:rPr lang="ru-RU" sz="3000" dirty="0" err="1" smtClean="0"/>
                  <a:t>субоптимального</a:t>
                </a:r>
                <a:r>
                  <a:rPr lang="ru-RU" sz="3000" dirty="0" smtClean="0"/>
                  <a:t> маршрута вычисляется мера безопасности по следующей формуле</a:t>
                </a:r>
                <a:r>
                  <a:rPr lang="en-US" sz="3000" dirty="0" smtClean="0"/>
                  <a:t>:</a:t>
                </a:r>
              </a:p>
              <a:p>
                <a:endParaRPr lang="en-US" sz="3200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/>
                  <a:t> – количество ребер пути,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000" dirty="0"/>
                  <a:t> – коэффициент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-го ребра пути, зависящий от типа дороги,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 – длина ребра,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2000" dirty="0"/>
                  <a:t> – единица длины, принимается равной 0,1км.</a:t>
                </a:r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безопасным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ru-RU" sz="3000" dirty="0" smtClean="0"/>
                  <a:t>Маршрут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 smtClean="0"/>
                  <a:t> </a:t>
                </a:r>
                <a:r>
                  <a:rPr lang="ru-RU" sz="3000" dirty="0" smtClean="0"/>
                  <a:t>является наиболее пригодным для спортивной езды из найденных, если</a:t>
                </a:r>
                <a:r>
                  <a:rPr lang="en-US" sz="3000" dirty="0" smtClean="0"/>
                  <a:t>:</a:t>
                </a:r>
                <a:endParaRPr lang="ru-RU" sz="3000" dirty="0" smtClean="0"/>
              </a:p>
              <a:p>
                <a:pPr marL="0" indent="0">
                  <a:buNone/>
                </a:pPr>
                <a:endParaRPr lang="ru-RU" sz="32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/>
                  <a:t> – </a:t>
                </a:r>
                <a:r>
                  <a:rPr lang="ru-RU" sz="2000" dirty="0" smtClean="0"/>
                  <a:t>количество найденных субоптимальных маршрутов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532438"/>
              </a:xfrm>
              <a:blipFill rotWithShape="0">
                <a:blip r:embed="rId2"/>
                <a:stretch>
                  <a:fillRect l="-1043" t="-1762" r="-1797" b="-5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Выбор лучшего маршрута в зависимость от вида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/>
                        <m:t>𝑓𝑎𝑐𝑡𝑜𝑟</m:t>
                      </m:r>
                      <m:r>
                        <a:rPr lang="en-US" sz="2800" i="1"/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ru-RU" sz="2800" i="1"/>
                          </m:ctrlPr>
                        </m:naryPr>
                        <m:sub>
                          <m:r>
                            <a:rPr lang="en-US" sz="2800" i="1"/>
                            <m:t>𝑖</m:t>
                          </m:r>
                        </m:sub>
                        <m:sup>
                          <m:r>
                            <a:rPr lang="en-US" sz="2800" i="1"/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i="1"/>
                              </m:ctrlPr>
                            </m:sSubSupPr>
                            <m:e>
                              <m:r>
                                <a:rPr lang="en-US" sz="2800" i="1"/>
                                <m:t>𝑘</m:t>
                              </m:r>
                            </m:e>
                            <m:sub>
                              <m:r>
                                <a:rPr lang="en-US" sz="2800" i="1"/>
                                <m:t>𝑖</m:t>
                              </m:r>
                            </m:sub>
                            <m:sup>
                              <m:r>
                                <a:rPr lang="en-US" sz="2800" i="1"/>
                                <m:t>𝐿</m:t>
                              </m:r>
                              <m:r>
                                <a:rPr lang="en-US" sz="2800" i="1"/>
                                <m:t>/</m:t>
                              </m:r>
                              <m:sSub>
                                <m:sSubPr>
                                  <m:ctrlPr>
                                    <a:rPr lang="ru-RU" sz="2800" i="1"/>
                                  </m:ctrlPr>
                                </m:sSubPr>
                                <m:e>
                                  <m:r>
                                    <a:rPr lang="en-US" sz="2800" i="1"/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/>
                                    <m:t>𝑒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  <a:p>
                <a:pPr/>
                <a:endParaRPr lang="ru-RU" sz="28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5" y="2127975"/>
                <a:ext cx="4100550" cy="17432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867" y="4431078"/>
                <a:ext cx="5137176" cy="575286"/>
              </a:xfrm>
              <a:prstGeom prst="rect">
                <a:avLst/>
              </a:prstGeom>
              <a:blipFill rotWithShape="0"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𝑓𝑎𝑐𝑡𝑜𝑟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li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𝑓𝑎𝑐𝑡𝑜𝑟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10" y="5700922"/>
                <a:ext cx="5198090" cy="575286"/>
              </a:xfrm>
              <a:prstGeom prst="rect">
                <a:avLst/>
              </a:prstGeom>
              <a:blipFill rotWithShape="0"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Входные и </a:t>
            </a:r>
            <a:r>
              <a:rPr lang="ru-RU" dirty="0"/>
              <a:t>выходные данные </a:t>
            </a:r>
            <a:r>
              <a:rPr lang="ru-RU" dirty="0" smtClean="0"/>
              <a:t>и ограничения приложения</a:t>
            </a:r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fontScale="85000" lnSpcReduction="10000"/>
          </a:bodyPr>
          <a:lstStyle/>
          <a:p>
            <a:r>
              <a:rPr lang="ru-RU" sz="3200" dirty="0" smtClean="0"/>
              <a:t>Входные данные</a:t>
            </a:r>
            <a:r>
              <a:rPr lang="en-US" sz="3200" dirty="0" smtClean="0"/>
              <a:t>:</a:t>
            </a:r>
          </a:p>
          <a:p>
            <a:pPr lvl="1"/>
            <a:r>
              <a:rPr lang="ru-RU" dirty="0"/>
              <a:t>г</a:t>
            </a:r>
            <a:r>
              <a:rPr lang="ru-RU" dirty="0" smtClean="0"/>
              <a:t>раф дорог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ачальная и конечная точка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ид маршрута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ыбранная комбинация алгоритмов для построения.</a:t>
            </a:r>
          </a:p>
          <a:p>
            <a:r>
              <a:rPr lang="ru-RU" sz="3200" dirty="0" smtClean="0"/>
              <a:t>Выходные данные</a:t>
            </a:r>
            <a:r>
              <a:rPr lang="en-US" sz="3200" dirty="0" smtClean="0"/>
              <a:t>:</a:t>
            </a:r>
            <a:endParaRPr lang="ru-RU" sz="3200" dirty="0" smtClean="0"/>
          </a:p>
          <a:p>
            <a:pPr lvl="1"/>
            <a:r>
              <a:rPr lang="ru-RU" dirty="0"/>
              <a:t>п</a:t>
            </a:r>
            <a:r>
              <a:rPr lang="ru-RU" dirty="0" smtClean="0"/>
              <a:t>остроенный маршрут</a:t>
            </a:r>
            <a:r>
              <a:rPr lang="en-US" dirty="0" smtClean="0"/>
              <a:t>;</a:t>
            </a:r>
            <a:endParaRPr lang="ru-RU" dirty="0" smtClean="0"/>
          </a:p>
          <a:p>
            <a:pPr lvl="1"/>
            <a:r>
              <a:rPr lang="ru-RU" dirty="0"/>
              <a:t>в</a:t>
            </a:r>
            <a:r>
              <a:rPr lang="ru-RU" dirty="0" smtClean="0"/>
              <a:t>ремя построения</a:t>
            </a:r>
            <a:r>
              <a:rPr lang="en-US" dirty="0" smtClean="0"/>
              <a:t>;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лина маршрута</a:t>
            </a:r>
            <a:r>
              <a:rPr lang="en-US" dirty="0" smtClean="0"/>
              <a:t>.</a:t>
            </a:r>
          </a:p>
          <a:p>
            <a:r>
              <a:rPr lang="ru-RU" sz="3200" dirty="0" smtClean="0"/>
              <a:t>Маршруты строятся только в районе Чертаново Южное</a:t>
            </a:r>
          </a:p>
          <a:p>
            <a:r>
              <a:rPr lang="ru-RU" sz="3200" dirty="0" smtClean="0"/>
              <a:t>Приложение предполагает возможность проезда по всем дорогам.</a:t>
            </a:r>
          </a:p>
          <a:p>
            <a:r>
              <a:rPr lang="ru-RU" sz="3200" dirty="0" smtClean="0"/>
              <a:t>По полученным данным можно сравнить эффективность различных алгоритмов при выполнении построения маршрутов.</a:t>
            </a:r>
            <a:endParaRPr lang="ru-RU" sz="32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46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Результаты работы программы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02" y="1325563"/>
            <a:ext cx="4808401" cy="2203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53" y="3563980"/>
            <a:ext cx="4759294" cy="24158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9102" y="3572525"/>
            <a:ext cx="3076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Кратчайший маршрут</a:t>
            </a:r>
          </a:p>
          <a:p>
            <a:r>
              <a:rPr lang="ru-RU" dirty="0" smtClean="0"/>
              <a:t>Длина = </a:t>
            </a:r>
            <a:r>
              <a:rPr lang="ru-RU" dirty="0"/>
              <a:t>1.0551 </a:t>
            </a:r>
            <a:r>
              <a:rPr lang="ru-RU" dirty="0" smtClean="0"/>
              <a:t>км</a:t>
            </a:r>
          </a:p>
          <a:p>
            <a:r>
              <a:rPr lang="ru-RU" dirty="0" smtClean="0"/>
              <a:t>Время построения = </a:t>
            </a:r>
            <a:r>
              <a:rPr lang="ru-RU" dirty="0"/>
              <a:t>1.1126 с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631252" y="3572525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/>
              <a:t>Спортивный маршрут</a:t>
            </a:r>
            <a:endParaRPr lang="ru-RU" dirty="0"/>
          </a:p>
          <a:p>
            <a:pPr algn="r"/>
            <a:r>
              <a:rPr lang="ru-RU" dirty="0"/>
              <a:t>Длина =  1.0947 </a:t>
            </a:r>
            <a:r>
              <a:rPr lang="ru-RU" dirty="0" smtClean="0"/>
              <a:t>км</a:t>
            </a:r>
          </a:p>
          <a:p>
            <a:pPr algn="r"/>
            <a:r>
              <a:rPr lang="ru-RU" dirty="0" smtClean="0"/>
              <a:t>Время </a:t>
            </a:r>
            <a:r>
              <a:rPr lang="ru-RU" dirty="0"/>
              <a:t>построения = 131.1396 с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27846" y="5934670"/>
            <a:ext cx="3269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Безопасный маршрут</a:t>
            </a:r>
            <a:endParaRPr lang="ru-RU" dirty="0"/>
          </a:p>
          <a:p>
            <a:pPr algn="ctr"/>
            <a:r>
              <a:rPr lang="ru-RU" dirty="0"/>
              <a:t>Длина =   1.0987 </a:t>
            </a:r>
            <a:r>
              <a:rPr lang="ru-RU" dirty="0" smtClean="0"/>
              <a:t>км</a:t>
            </a:r>
          </a:p>
          <a:p>
            <a:pPr algn="ctr"/>
            <a:r>
              <a:rPr lang="ru-RU" dirty="0" smtClean="0"/>
              <a:t>Время </a:t>
            </a:r>
            <a:r>
              <a:rPr lang="ru-RU" dirty="0"/>
              <a:t>построения = 114.5515 с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31251" y="5288339"/>
            <a:ext cx="326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 = 15 – </a:t>
            </a:r>
            <a:r>
              <a:rPr lang="ru-RU" dirty="0" smtClean="0"/>
              <a:t>количество найденных субоптимальных маршрутов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9" y="1325563"/>
            <a:ext cx="4674294" cy="220385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31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Цель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229062"/>
          </a:xfrm>
        </p:spPr>
        <p:txBody>
          <a:bodyPr>
            <a:normAutofit lnSpcReduction="10000"/>
          </a:bodyPr>
          <a:lstStyle/>
          <a:p>
            <a:r>
              <a:rPr lang="ru-RU" sz="3200" b="1" dirty="0"/>
              <a:t>Целью </a:t>
            </a:r>
            <a:r>
              <a:rPr lang="ru-RU" sz="3200" dirty="0"/>
              <a:t>данной</a:t>
            </a:r>
            <a:r>
              <a:rPr lang="ru-RU" sz="3200" b="1" dirty="0"/>
              <a:t> работы</a:t>
            </a:r>
            <a:r>
              <a:rPr lang="ru-RU" sz="3200" dirty="0"/>
              <a:t> является </a:t>
            </a:r>
            <a:r>
              <a:rPr lang="ru-RU" sz="3200" dirty="0" smtClean="0"/>
              <a:t>разработка метода построения </a:t>
            </a:r>
            <a:r>
              <a:rPr lang="ru-RU" sz="3200" dirty="0" err="1" smtClean="0"/>
              <a:t>веломаршрутов</a:t>
            </a:r>
            <a:r>
              <a:rPr lang="ru-RU" sz="3200" dirty="0" smtClean="0"/>
              <a:t> и его реализация в виде </a:t>
            </a:r>
            <a:r>
              <a:rPr lang="en-US" sz="3200" dirty="0"/>
              <a:t>Web</a:t>
            </a:r>
            <a:r>
              <a:rPr lang="ru-RU" sz="3200" dirty="0" smtClean="0"/>
              <a:t>-приложения.</a:t>
            </a: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Для </a:t>
            </a:r>
            <a:r>
              <a:rPr lang="ru-RU" sz="3200" dirty="0"/>
              <a:t>достижения этой цели необходимо выполнить ряд задач:</a:t>
            </a:r>
          </a:p>
          <a:p>
            <a:pPr lvl="0"/>
            <a:r>
              <a:rPr lang="ru-RU" sz="3200" dirty="0" smtClean="0"/>
              <a:t>Анализ и </a:t>
            </a:r>
            <a:r>
              <a:rPr lang="ru-RU" sz="3200" dirty="0"/>
              <a:t>выбор алгоритмов для построения оптимальных и субоптимальных </a:t>
            </a:r>
            <a:r>
              <a:rPr lang="ru-RU" sz="3200" dirty="0" smtClean="0"/>
              <a:t>маршрутов в графах;</a:t>
            </a:r>
            <a:endParaRPr lang="ru-RU" sz="3200" dirty="0"/>
          </a:p>
          <a:p>
            <a:pPr lvl="0"/>
            <a:r>
              <a:rPr lang="ru-RU" sz="3200" dirty="0"/>
              <a:t>Разработка метода построения </a:t>
            </a:r>
            <a:r>
              <a:rPr lang="ru-RU" sz="3200" dirty="0" err="1"/>
              <a:t>веломаршрутов</a:t>
            </a:r>
            <a:r>
              <a:rPr lang="ru-RU" sz="3200" dirty="0"/>
              <a:t> различных видов;</a:t>
            </a:r>
          </a:p>
          <a:p>
            <a:pPr lvl="0"/>
            <a:r>
              <a:rPr lang="ru-RU" sz="3200" dirty="0"/>
              <a:t>Построение графа из исходных данных о карте;</a:t>
            </a:r>
          </a:p>
          <a:p>
            <a:pPr lvl="0"/>
            <a:r>
              <a:rPr lang="ru-RU" sz="3200" dirty="0"/>
              <a:t>Реализация разработанного метода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0103263"/>
                  </p:ext>
                </p:extLst>
              </p:nvPr>
            </p:nvGraphicFramePr>
            <p:xfrm>
              <a:off x="838200" y="1863948"/>
              <a:ext cx="10515600" cy="30327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Взвешенный граф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Отрицательные веса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Использование эвристики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Поиск в ширину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Беллмана — Форда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∗|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Флойда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18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А*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Объект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0103263"/>
                  </p:ext>
                </p:extLst>
              </p:nvPr>
            </p:nvGraphicFramePr>
            <p:xfrm>
              <a:off x="838200" y="1863948"/>
              <a:ext cx="10515600" cy="3032760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2195557"/>
                    <a:gridCol w="2010683"/>
                    <a:gridCol w="2103120"/>
                    <a:gridCol w="2103120"/>
                    <a:gridCol w="210312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Сложность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Взвешенный граф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Отрицательные веса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Использование эвристики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Поиск в ширину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80328" r="-314545" b="-5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Беллмана — Форда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161321" r="-314545" b="-2273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Флойда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— </a:t>
                          </a:r>
                          <a:r>
                            <a:rPr lang="ru-RU" sz="1800" b="0" i="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Уоршелла</a:t>
                          </a:r>
                          <a:endParaRPr lang="ru-RU" sz="1800" b="0" i="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263810" r="-314545" b="-12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Дейкстры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626230" r="-3145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Алгоритм А*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9394" t="-726230" r="-3145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 smtClean="0"/>
                            <a:t>+</a:t>
                          </a:r>
                          <a:endParaRPr lang="ru-RU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Классификация алгоритмов поиска кратчайшего пути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4471969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связный</a:t>
                </a:r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ориентированный </a:t>
                </a:r>
                <a:r>
                  <a:rPr lang="ru-RU" sz="2400" dirty="0">
                    <a:cs typeface="Times New Roman" panose="02020603050405020304" pitchFamily="18" charset="0"/>
                  </a:rPr>
                  <a:t>граф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вершин графа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cs typeface="Times New Roman" panose="02020603050405020304" pitchFamily="18" charset="0"/>
                  </a:rPr>
                  <a:t>множество ребер графа.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Вершинами графа являются пересечения дорог.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Каждая вершина имеет географические координаты.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Ребрами графа являются дороги, соединяющие пару вершин.</a:t>
                </a: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Каждое ребро имеет несколько свойств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  <a:r>
                  <a:rPr lang="ru-RU" sz="2400" dirty="0">
                    <a:cs typeface="Times New Roman" panose="02020603050405020304" pitchFamily="18" charset="0"/>
                  </a:rPr>
                  <a:t> длина, тип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дороги, вид дорожного покрытия.</a:t>
                </a:r>
              </a:p>
              <a:p>
                <a:r>
                  <a:rPr lang="ru-RU" sz="2400" dirty="0" smtClean="0">
                    <a:cs typeface="Times New Roman" panose="02020603050405020304" pitchFamily="18" charset="0"/>
                  </a:rPr>
                  <a:t>Весом ребра является его длина, то есть веса неотрицательны.</a:t>
                </a:r>
                <a:endParaRPr lang="ru-RU" sz="2400" dirty="0"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cs typeface="Times New Roman" panose="02020603050405020304" pitchFamily="18" charset="0"/>
                  </a:rPr>
                  <a:t>Длина ребра высчитывается по формуле расстояния между точками на поверхности Земли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ru-RU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sz="2400" dirty="0">
                    <a:cs typeface="Times New Roman" panose="02020603050405020304" pitchFamily="18" charset="0"/>
                  </a:rPr>
                  <a:t>угловое </a:t>
                </a:r>
                <a:r>
                  <a:rPr lang="ru-RU" sz="2400" dirty="0" smtClean="0">
                    <a:cs typeface="Times New Roman" panose="02020603050405020304" pitchFamily="18" charset="0"/>
                  </a:rPr>
                  <a:t>расстояние, измеряемое в радианах</a:t>
                </a:r>
                <a:endParaRPr lang="en-US" sz="2400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,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= 6371 км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ru-RU" sz="2400" dirty="0">
                    <a:cs typeface="Times New Roman" panose="02020603050405020304" pitchFamily="18" charset="0"/>
                  </a:rPr>
                  <a:t>средний радиус Земли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812" t="-233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9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16056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smtClean="0"/>
              <a:t>1. </a:t>
            </a:r>
            <a:r>
              <a:rPr lang="en-US" sz="2000" dirty="0" smtClean="0"/>
              <a:t>XML</a:t>
            </a:r>
            <a:r>
              <a:rPr lang="ru-RU" sz="2000" dirty="0" smtClean="0"/>
              <a:t>-файл с данными карты </a:t>
            </a:r>
            <a:r>
              <a:rPr lang="en-US" sz="2000" dirty="0" smtClean="0"/>
              <a:t>OpenStreetMap</a:t>
            </a:r>
          </a:p>
          <a:p>
            <a:pPr marL="0" indent="0" algn="ctr">
              <a:buNone/>
            </a:pPr>
            <a:r>
              <a:rPr lang="ru-RU" sz="2000" dirty="0" smtClean="0"/>
              <a:t>2. Получение из </a:t>
            </a:r>
            <a:r>
              <a:rPr lang="en-US" sz="2000" dirty="0" smtClean="0"/>
              <a:t>XML-</a:t>
            </a:r>
            <a:r>
              <a:rPr lang="ru-RU" sz="2000" dirty="0" smtClean="0"/>
              <a:t>файла базы данных с информацией обо всех дорогах</a:t>
            </a:r>
          </a:p>
          <a:p>
            <a:pPr marL="0" indent="0" algn="ctr">
              <a:buNone/>
            </a:pPr>
            <a:r>
              <a:rPr lang="ru-RU" sz="2000" dirty="0" smtClean="0"/>
              <a:t>3. Получение вершин графа (пересечения дорог)</a:t>
            </a:r>
          </a:p>
          <a:p>
            <a:pPr marL="0" indent="0" algn="ctr">
              <a:buNone/>
            </a:pPr>
            <a:r>
              <a:rPr lang="ru-RU" sz="2000" dirty="0" smtClean="0"/>
              <a:t>4. Создание </a:t>
            </a:r>
            <a:r>
              <a:rPr lang="ru-RU" sz="2000" dirty="0" err="1" smtClean="0"/>
              <a:t>графовой</a:t>
            </a:r>
            <a:r>
              <a:rPr lang="ru-RU" sz="2000" dirty="0" smtClean="0"/>
              <a:t> БД (</a:t>
            </a:r>
            <a:r>
              <a:rPr lang="en-US" sz="2000" dirty="0" smtClean="0"/>
              <a:t>Neo4j)</a:t>
            </a:r>
            <a:endParaRPr lang="ru-RU" sz="20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графа дорог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3376551"/>
            <a:ext cx="105156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Основные типы данных </a:t>
            </a:r>
            <a:r>
              <a:rPr lang="en-US" sz="24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OSM: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Точка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node)</a:t>
            </a:r>
          </a:p>
          <a:p>
            <a:pPr lvl="4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='58.875047918145675'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='49.785240674006126'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lat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='58.86687448573524'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='49.737090974777324'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</a:p>
          <a:p>
            <a:pPr lvl="3"/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Линия (</a:t>
            </a:r>
            <a:r>
              <a:rPr lang="en-US" sz="1900" dirty="0" smtClean="0">
                <a:highlight>
                  <a:srgbClr val="FFFFFF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way)</a:t>
            </a:r>
            <a:endParaRPr lang="en-US" sz="1900" dirty="0" smtClean="0">
              <a:solidFill>
                <a:srgbClr val="0000FF"/>
              </a:solidFill>
              <a:highlight>
                <a:srgbClr val="FFFFFF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='24'&gt;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='22'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='23'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='highway'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='primary'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4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ru-RU" sz="16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ru-RU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Функциональная модель этапа построения маршрута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563"/>
            <a:ext cx="12192000" cy="5213992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3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На каждом шаге алгоритмов уменьшаются метки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вершин, смежных с текущей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вершиной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r>
                  <a:rPr lang="ru-RU" dirty="0" smtClean="0"/>
                  <a:t>Из непосещенных вершин выбирается та, у которой метка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имеет наименьшее значение.</a:t>
                </a:r>
              </a:p>
              <a:p>
                <a:r>
                  <a:rPr lang="ru-RU" dirty="0" smtClean="0"/>
                  <a:t>Для алгоритма </a:t>
                </a:r>
                <a:r>
                  <a:rPr lang="ru-RU" dirty="0" err="1" smtClean="0"/>
                  <a:t>Дейкстры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расстояние от вершины-источника до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Для алгоритма А*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оценка расстояния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 smtClean="0"/>
                  <a:t> до конечной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, вычисленное по формуле расстояния между точками на поверхности Земли.</a:t>
                </a:r>
                <a:endParaRPr lang="ru-RU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кратчайшего маршрута.</a:t>
            </a:r>
          </a:p>
          <a:p>
            <a:pPr algn="ctr"/>
            <a:r>
              <a:rPr lang="ru-RU" dirty="0" smtClean="0"/>
              <a:t>Алгоритмы </a:t>
            </a:r>
            <a:r>
              <a:rPr lang="ru-RU" dirty="0" err="1" smtClean="0"/>
              <a:t>Дейкстры</a:t>
            </a:r>
            <a:r>
              <a:rPr lang="ru-RU" dirty="0" smtClean="0"/>
              <a:t> и А*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2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Алгоритм находит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маршрутов, являющихся наиболее близкими к оптимальному </a:t>
                </a:r>
                <a:r>
                  <a:rPr lang="ru-RU" dirty="0" smtClean="0"/>
                  <a:t>пути и не имеющих циклов.</a:t>
                </a:r>
                <a:endParaRPr lang="ru-RU" i="1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–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-й </a:t>
                </a:r>
                <a:r>
                  <a:rPr lang="ru-RU" dirty="0"/>
                  <a:t>кратчайший путь от вершины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– кратчайший путь, который совпадает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от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ru-RU" dirty="0"/>
                  <a:t> до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, а затем идущий к вершине, отличной от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ru-RU" dirty="0"/>
                  <a:t>-ых вершин уже построенных кратчайших путей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ru-RU" dirty="0"/>
                  <a:t> приходит в вершину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по кратчайшему </a:t>
                </a:r>
                <a:r>
                  <a:rPr lang="ru-RU" dirty="0" err="1"/>
                  <a:t>подпути</a:t>
                </a:r>
                <a:r>
                  <a:rPr lang="ru-RU" dirty="0"/>
                  <a:t>, не проходящему ни через одну из вершин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ru-RU" i="1">
                        <a:latin typeface="Cambria Math" panose="02040503050406030204" pitchFamily="18" charset="0"/>
                      </a:rPr>
                      <m:t>, … , </m:t>
                    </m:r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5229062"/>
              </a:xfrm>
              <a:blipFill rotWithShape="0">
                <a:blip r:embed="rId2"/>
                <a:stretch>
                  <a:fillRect l="-1043" t="-1865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Заголовок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Построение субоптимальных маршрутов.</a:t>
            </a:r>
          </a:p>
          <a:p>
            <a:pPr algn="ctr"/>
            <a:r>
              <a:rPr lang="ru-RU" dirty="0" smtClean="0"/>
              <a:t>Алгоритм Йена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530A-C36B-4239-A90C-AB8088D06C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95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573</Words>
  <Application>Microsoft Office PowerPoint</Application>
  <PresentationFormat>Широкоэкранный</PresentationFormat>
  <Paragraphs>131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Метод построения велосипедных маршрутов</vt:lpstr>
      <vt:lpstr>Цель и задачи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web-приложения для построения велосипедных маршрутов</dc:title>
  <dc:creator>RePack by Diakov</dc:creator>
  <cp:lastModifiedBy>RePack by Diakov</cp:lastModifiedBy>
  <cp:revision>57</cp:revision>
  <dcterms:created xsi:type="dcterms:W3CDTF">2015-03-24T14:30:26Z</dcterms:created>
  <dcterms:modified xsi:type="dcterms:W3CDTF">2015-05-22T10:04:24Z</dcterms:modified>
</cp:coreProperties>
</file>