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5" r:id="rId5"/>
    <p:sldId id="266" r:id="rId6"/>
    <p:sldId id="272" r:id="rId7"/>
    <p:sldId id="268" r:id="rId8"/>
    <p:sldId id="270" r:id="rId9"/>
    <p:sldId id="271" r:id="rId10"/>
    <p:sldId id="269" r:id="rId11"/>
    <p:sldId id="267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8034E78-7F5D-4C2E-B375-FC64B27BC917}" styleName="Темный стиль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505E3EF-67EA-436B-97B2-0124C06EBD24}" styleName="Средний стиль 4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433" autoAdjust="0"/>
  </p:normalViewPr>
  <p:slideViewPr>
    <p:cSldViewPr snapToGrid="0">
      <p:cViewPr varScale="1">
        <p:scale>
          <a:sx n="112" d="100"/>
          <a:sy n="112" d="100"/>
        </p:scale>
        <p:origin x="492" y="13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8CD90-9829-4B48-9D5F-29234149923E}" type="datetimeFigureOut">
              <a:rPr lang="ru-RU" smtClean="0"/>
              <a:pPr/>
              <a:t>19.05.2015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530A-C36B-4239-A90C-AB8088D06C0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01285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8CD90-9829-4B48-9D5F-29234149923E}" type="datetimeFigureOut">
              <a:rPr lang="ru-RU" smtClean="0"/>
              <a:pPr/>
              <a:t>19.05.2015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530A-C36B-4239-A90C-AB8088D06C0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2311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8CD90-9829-4B48-9D5F-29234149923E}" type="datetimeFigureOut">
              <a:rPr lang="ru-RU" smtClean="0"/>
              <a:pPr/>
              <a:t>19.05.2015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530A-C36B-4239-A90C-AB8088D06C0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3896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8CD90-9829-4B48-9D5F-29234149923E}" type="datetimeFigureOut">
              <a:rPr lang="ru-RU" smtClean="0"/>
              <a:pPr/>
              <a:t>19.05.2015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530A-C36B-4239-A90C-AB8088D06C0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3989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8CD90-9829-4B48-9D5F-29234149923E}" type="datetimeFigureOut">
              <a:rPr lang="ru-RU" smtClean="0"/>
              <a:pPr/>
              <a:t>19.05.2015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530A-C36B-4239-A90C-AB8088D06C0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9656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8CD90-9829-4B48-9D5F-29234149923E}" type="datetimeFigureOut">
              <a:rPr lang="ru-RU" smtClean="0"/>
              <a:pPr/>
              <a:t>19.05.2015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530A-C36B-4239-A90C-AB8088D06C0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1771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8CD90-9829-4B48-9D5F-29234149923E}" type="datetimeFigureOut">
              <a:rPr lang="ru-RU" smtClean="0"/>
              <a:pPr/>
              <a:t>19.05.2015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530A-C36B-4239-A90C-AB8088D06C0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5904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8CD90-9829-4B48-9D5F-29234149923E}" type="datetimeFigureOut">
              <a:rPr lang="ru-RU" smtClean="0"/>
              <a:pPr/>
              <a:t>19.05.2015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530A-C36B-4239-A90C-AB8088D06C0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4727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8CD90-9829-4B48-9D5F-29234149923E}" type="datetimeFigureOut">
              <a:rPr lang="ru-RU" smtClean="0"/>
              <a:pPr/>
              <a:t>19.05.2015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530A-C36B-4239-A90C-AB8088D06C0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6057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8CD90-9829-4B48-9D5F-29234149923E}" type="datetimeFigureOut">
              <a:rPr lang="ru-RU" smtClean="0"/>
              <a:pPr/>
              <a:t>19.05.2015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530A-C36B-4239-A90C-AB8088D06C0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3661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8CD90-9829-4B48-9D5F-29234149923E}" type="datetimeFigureOut">
              <a:rPr lang="ru-RU" smtClean="0"/>
              <a:pPr/>
              <a:t>19.05.2015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530A-C36B-4239-A90C-AB8088D06C0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5327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8CD90-9829-4B48-9D5F-29234149923E}" type="datetimeFigureOut">
              <a:rPr lang="ru-RU" smtClean="0"/>
              <a:pPr/>
              <a:t>19.05.2015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5530A-C36B-4239-A90C-AB8088D06C0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7471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Метод построения велосипедных </a:t>
            </a:r>
            <a:r>
              <a:rPr lang="ru-RU" dirty="0" smtClean="0"/>
              <a:t>маршрутов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986599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Квалификационная работа бакалавра</a:t>
            </a:r>
          </a:p>
          <a:p>
            <a:endParaRPr lang="ru-RU" dirty="0" smtClean="0"/>
          </a:p>
          <a:p>
            <a:r>
              <a:rPr lang="ru-RU" dirty="0" smtClean="0"/>
              <a:t>Студент</a:t>
            </a:r>
            <a:r>
              <a:rPr lang="en-US" dirty="0" smtClean="0"/>
              <a:t>:</a:t>
            </a:r>
            <a:r>
              <a:rPr lang="ru-RU" dirty="0" smtClean="0"/>
              <a:t> Горшков Никита Александрович, ИУ7-83</a:t>
            </a:r>
            <a:endParaRPr lang="en-US" dirty="0" smtClean="0"/>
          </a:p>
          <a:p>
            <a:r>
              <a:rPr lang="ru-RU" dirty="0" smtClean="0"/>
              <a:t>Научный руководитель</a:t>
            </a:r>
            <a:r>
              <a:rPr lang="en-US" dirty="0" smtClean="0"/>
              <a:t>:</a:t>
            </a:r>
            <a:r>
              <a:rPr lang="ru-RU" dirty="0" smtClean="0"/>
              <a:t> Степанов Валерий Павлович</a:t>
            </a:r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784" y="241794"/>
            <a:ext cx="1336431" cy="157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87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25562"/>
                <a:ext cx="10515600" cy="5425615"/>
              </a:xfrm>
            </p:spPr>
            <p:txBody>
              <a:bodyPr>
                <a:normAutofit/>
              </a:bodyPr>
              <a:lstStyle/>
              <a:p>
                <a:r>
                  <a:rPr lang="ru-RU" sz="3000" dirty="0" smtClean="0"/>
                  <a:t>Для каждого найденного </a:t>
                </a:r>
                <a:r>
                  <a:rPr lang="ru-RU" sz="3000" dirty="0" err="1" smtClean="0"/>
                  <a:t>субоптимального</a:t>
                </a:r>
                <a:r>
                  <a:rPr lang="ru-RU" sz="3000" dirty="0" smtClean="0"/>
                  <a:t> маршрута вычисляется мера безопасности по следующей формуле</a:t>
                </a:r>
                <a:r>
                  <a:rPr lang="en-US" sz="3000" dirty="0" smtClean="0"/>
                  <a:t>:</a:t>
                </a:r>
              </a:p>
              <a:p>
                <a:endParaRPr lang="en-US" sz="3200" dirty="0" smtClean="0"/>
              </a:p>
              <a:p>
                <a:pPr marL="0" indent="0">
                  <a:buNone/>
                </a:pPr>
                <a:endParaRPr lang="en-US" sz="3200" dirty="0" smtClean="0"/>
              </a:p>
              <a:p>
                <a14:m>
                  <m:oMath xmlns:m="http://schemas.openxmlformats.org/officeDocument/2006/math">
                    <m:r>
                      <a:rPr lang="ru-RU" sz="2000" i="1"/>
                      <m:t>𝑁</m:t>
                    </m:r>
                  </m:oMath>
                </a14:m>
                <a:r>
                  <a:rPr lang="ru-RU" sz="2000" dirty="0"/>
                  <a:t> – количество ребер пути,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/>
                        </m:ctrlPr>
                      </m:sSubPr>
                      <m:e>
                        <m:r>
                          <a:rPr lang="ru-RU" sz="2000" i="1"/>
                          <m:t>𝑘</m:t>
                        </m:r>
                      </m:e>
                      <m:sub>
                        <m:r>
                          <a:rPr lang="ru-RU" sz="2000" i="1"/>
                          <m:t>𝑖</m:t>
                        </m:r>
                      </m:sub>
                    </m:sSub>
                  </m:oMath>
                </a14:m>
                <a:r>
                  <a:rPr lang="ru-RU" sz="2000" dirty="0"/>
                  <a:t> – коэффициент </a:t>
                </a:r>
                <a14:m>
                  <m:oMath xmlns:m="http://schemas.openxmlformats.org/officeDocument/2006/math">
                    <m:r>
                      <a:rPr lang="ru-RU" sz="2000" i="1"/>
                      <m:t>𝑖</m:t>
                    </m:r>
                  </m:oMath>
                </a14:m>
                <a:r>
                  <a:rPr lang="ru-RU" sz="2000" dirty="0"/>
                  <a:t>-го ребра пути, зависящий от типа дороги, </a:t>
                </a:r>
                <a14:m>
                  <m:oMath xmlns:m="http://schemas.openxmlformats.org/officeDocument/2006/math">
                    <m:r>
                      <a:rPr lang="ru-RU" sz="2000" i="1"/>
                      <m:t>𝐿</m:t>
                    </m:r>
                  </m:oMath>
                </a14:m>
                <a:r>
                  <a:rPr lang="ru-RU" sz="2000" dirty="0"/>
                  <a:t> – длина ребра,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/>
                        </m:ctrlPr>
                      </m:sSubPr>
                      <m:e>
                        <m:r>
                          <a:rPr lang="ru-RU" sz="2000" i="1"/>
                          <m:t>𝐿</m:t>
                        </m:r>
                      </m:e>
                      <m:sub>
                        <m:r>
                          <a:rPr lang="ru-RU" sz="2000" i="1"/>
                          <m:t>𝑒</m:t>
                        </m:r>
                      </m:sub>
                    </m:sSub>
                  </m:oMath>
                </a14:m>
                <a:r>
                  <a:rPr lang="ru-RU" sz="2000" dirty="0"/>
                  <a:t> – единица длины, принимается равной 0,1км.</a:t>
                </a:r>
              </a:p>
              <a:p>
                <a:r>
                  <a:rPr lang="ru-RU" sz="3000" dirty="0" smtClean="0"/>
                  <a:t>Маршрут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000" dirty="0" smtClean="0"/>
                  <a:t> </a:t>
                </a:r>
                <a:r>
                  <a:rPr lang="ru-RU" sz="3000" dirty="0" smtClean="0"/>
                  <a:t>является безопасным, если </a:t>
                </a:r>
              </a:p>
              <a:p>
                <a:pPr marL="0" indent="0">
                  <a:buNone/>
                </a:pPr>
                <a:endParaRPr lang="en-US" sz="3200" dirty="0"/>
              </a:p>
              <a:p>
                <a:r>
                  <a:rPr lang="ru-RU" sz="3000" dirty="0" smtClean="0"/>
                  <a:t>Маршрут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000" dirty="0" smtClean="0"/>
                  <a:t> </a:t>
                </a:r>
                <a:r>
                  <a:rPr lang="ru-RU" sz="3000" dirty="0" smtClean="0"/>
                  <a:t>является гоночным, если</a:t>
                </a:r>
              </a:p>
              <a:p>
                <a:pPr marL="0" indent="0">
                  <a:buNone/>
                </a:pPr>
                <a:endParaRPr lang="ru-RU" sz="3200" dirty="0" smtClean="0"/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000" dirty="0" smtClean="0"/>
                  <a:t> – </a:t>
                </a:r>
                <a:r>
                  <a:rPr lang="ru-RU" sz="2000" dirty="0" smtClean="0"/>
                  <a:t>количество найденных субоптимальных маршрутов</a:t>
                </a:r>
                <a:endParaRPr lang="en-US" sz="2000" dirty="0" smtClean="0"/>
              </a:p>
            </p:txBody>
          </p:sp>
        </mc:Choice>
        <mc:Fallback>
          <p:sp>
            <p:nvSpPr>
              <p:cNvPr id="4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25562"/>
                <a:ext cx="10515600" cy="5425615"/>
              </a:xfrm>
              <a:blipFill rotWithShape="0">
                <a:blip r:embed="rId2"/>
                <a:stretch>
                  <a:fillRect l="-1217" t="-2247" b="-33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Заголовок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/>
              <a:t>Метрика выбора лучшего маршрута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Прямоугольник 5"/>
              <p:cNvSpPr/>
              <p:nvPr/>
            </p:nvSpPr>
            <p:spPr>
              <a:xfrm>
                <a:off x="4045725" y="2144994"/>
                <a:ext cx="4100550" cy="13038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>
                          <a:latin typeface="Cambria Math" panose="02040503050406030204" pitchFamily="18" charset="0"/>
                        </a:rPr>
                        <m:t>𝑓𝑎𝑐𝑡𝑜𝑟</m:t>
                      </m:r>
                      <m:r>
                        <a:rPr lang="ru-RU" sz="2800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Sup>
                            <m:sSubSup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f>
                                <m:fPr>
                                  <m:type m:val="lin"/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ru-RU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800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ru-RU" sz="28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bSup>
                        </m:e>
                      </m:nary>
                    </m:oMath>
                  </m:oMathPara>
                </a14:m>
                <a:endParaRPr lang="ru-RU" sz="2800" dirty="0"/>
              </a:p>
            </p:txBody>
          </p:sp>
        </mc:Choice>
        <mc:Fallback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5725" y="2144994"/>
                <a:ext cx="4100550" cy="130388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Прямоугольник 6"/>
              <p:cNvSpPr/>
              <p:nvPr/>
            </p:nvSpPr>
            <p:spPr>
              <a:xfrm>
                <a:off x="3573867" y="4496207"/>
                <a:ext cx="5137176" cy="5752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/>
                          </m:ctrlPr>
                        </m:sSubPr>
                        <m:e>
                          <m:r>
                            <a:rPr lang="ru-RU" sz="2400" i="1"/>
                            <m:t>𝑓𝑎𝑐𝑡𝑜𝑟</m:t>
                          </m:r>
                        </m:e>
                        <m:sub>
                          <m:r>
                            <a:rPr lang="ru-RU" sz="2400" i="1"/>
                            <m:t>𝑘</m:t>
                          </m:r>
                        </m:sub>
                      </m:sSub>
                      <m:r>
                        <a:rPr lang="ru-RU" sz="2400" i="1"/>
                        <m:t>=</m:t>
                      </m:r>
                      <m:func>
                        <m:funcPr>
                          <m:ctrlPr>
                            <a:rPr lang="ru-RU" sz="2400" i="1"/>
                          </m:ctrlPr>
                        </m:funcPr>
                        <m:fName>
                          <m:limLow>
                            <m:limLowPr>
                              <m:ctrlPr>
                                <a:rPr lang="ru-RU" sz="2400" i="1"/>
                              </m:ctrlPr>
                            </m:limLowPr>
                            <m:e>
                              <m:r>
                                <a:rPr lang="ru-RU" sz="2400" i="1"/>
                                <m:t>𝑚𝑖𝑛</m:t>
                              </m:r>
                            </m:e>
                            <m:lim>
                              <m:r>
                                <a:rPr lang="ru-RU" sz="2400" i="1"/>
                                <m:t>𝑘</m:t>
                              </m:r>
                            </m:lim>
                          </m:limLow>
                        </m:fName>
                        <m:e>
                          <m:r>
                            <a:rPr lang="ru-RU" sz="2400" i="1"/>
                            <m:t>(</m:t>
                          </m:r>
                          <m:sSub>
                            <m:sSubPr>
                              <m:ctrlPr>
                                <a:rPr lang="ru-RU" sz="2400" i="1"/>
                              </m:ctrlPr>
                            </m:sSubPr>
                            <m:e>
                              <m:r>
                                <a:rPr lang="en-US" sz="2400" i="1"/>
                                <m:t>𝑓𝑎𝑐𝑡𝑜𝑟</m:t>
                              </m:r>
                            </m:e>
                            <m:sub>
                              <m:r>
                                <a:rPr lang="ru-RU" sz="2400" i="1"/>
                                <m:t>1</m:t>
                              </m:r>
                            </m:sub>
                          </m:sSub>
                          <m:r>
                            <a:rPr lang="ru-RU" sz="2400" i="1"/>
                            <m:t>, …, </m:t>
                          </m:r>
                          <m:sSub>
                            <m:sSubPr>
                              <m:ctrlPr>
                                <a:rPr lang="ru-RU" sz="2400" i="1"/>
                              </m:ctrlPr>
                            </m:sSubPr>
                            <m:e>
                              <m:r>
                                <a:rPr lang="ru-RU" sz="2400" i="1"/>
                                <m:t>𝑓𝑎𝑐𝑡𝑜𝑟</m:t>
                              </m:r>
                            </m:e>
                            <m:sub>
                              <m:r>
                                <a:rPr lang="ru-RU" sz="2400" i="1"/>
                                <m:t>𝐾</m:t>
                              </m:r>
                            </m:sub>
                          </m:sSub>
                          <m:r>
                            <a:rPr lang="ru-RU" sz="2400" i="1"/>
                            <m:t>)</m:t>
                          </m:r>
                        </m:e>
                      </m:func>
                    </m:oMath>
                  </m:oMathPara>
                </a14:m>
                <a:endParaRPr lang="ru-RU" sz="2400" dirty="0"/>
              </a:p>
            </p:txBody>
          </p:sp>
        </mc:Choice>
        <mc:Fallback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3867" y="4496207"/>
                <a:ext cx="5137176" cy="575286"/>
              </a:xfrm>
              <a:prstGeom prst="rect">
                <a:avLst/>
              </a:prstGeom>
              <a:blipFill rotWithShape="0">
                <a:blip r:embed="rId4"/>
                <a:stretch>
                  <a:fillRect b="-531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Прямоугольник 7"/>
              <p:cNvSpPr/>
              <p:nvPr/>
            </p:nvSpPr>
            <p:spPr>
              <a:xfrm>
                <a:off x="3573867" y="5623692"/>
                <a:ext cx="5198090" cy="5752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/>
                          </m:ctrlPr>
                        </m:sSubPr>
                        <m:e>
                          <m:r>
                            <a:rPr lang="ru-RU" sz="2400" i="1"/>
                            <m:t>𝑓𝑎𝑐𝑡𝑜𝑟</m:t>
                          </m:r>
                        </m:e>
                        <m:sub>
                          <m:r>
                            <a:rPr lang="ru-RU" sz="2400" i="1"/>
                            <m:t>𝑘</m:t>
                          </m:r>
                        </m:sub>
                      </m:sSub>
                      <m:r>
                        <a:rPr lang="ru-RU" sz="2400" i="1"/>
                        <m:t>=</m:t>
                      </m:r>
                      <m:func>
                        <m:funcPr>
                          <m:ctrlPr>
                            <a:rPr lang="ru-RU" sz="2400" i="1"/>
                          </m:ctrlPr>
                        </m:funcPr>
                        <m:fName>
                          <m:limLow>
                            <m:limLowPr>
                              <m:ctrlPr>
                                <a:rPr lang="ru-RU" sz="2400" i="1"/>
                              </m:ctrlPr>
                            </m:limLowPr>
                            <m:e>
                              <m:r>
                                <a:rPr lang="en-US" sz="2400" i="1"/>
                                <m:t>𝑚𝑎𝑥</m:t>
                              </m:r>
                            </m:e>
                            <m:lim>
                              <m:r>
                                <a:rPr lang="ru-RU" sz="2400" i="1"/>
                                <m:t>𝑘</m:t>
                              </m:r>
                            </m:lim>
                          </m:limLow>
                        </m:fName>
                        <m:e>
                          <m:r>
                            <a:rPr lang="ru-RU" sz="2400" i="1"/>
                            <m:t>(</m:t>
                          </m:r>
                          <m:sSub>
                            <m:sSubPr>
                              <m:ctrlPr>
                                <a:rPr lang="ru-RU" sz="2400" i="1"/>
                              </m:ctrlPr>
                            </m:sSubPr>
                            <m:e>
                              <m:r>
                                <a:rPr lang="en-US" sz="2400" i="1"/>
                                <m:t>𝑓𝑎𝑐𝑡𝑜𝑟</m:t>
                              </m:r>
                            </m:e>
                            <m:sub>
                              <m:r>
                                <a:rPr lang="ru-RU" sz="2400" i="1"/>
                                <m:t>1</m:t>
                              </m:r>
                            </m:sub>
                          </m:sSub>
                          <m:r>
                            <a:rPr lang="ru-RU" sz="2400" i="1"/>
                            <m:t>, …, </m:t>
                          </m:r>
                          <m:sSub>
                            <m:sSubPr>
                              <m:ctrlPr>
                                <a:rPr lang="ru-RU" sz="2400" i="1"/>
                              </m:ctrlPr>
                            </m:sSubPr>
                            <m:e>
                              <m:r>
                                <a:rPr lang="ru-RU" sz="2400" i="1"/>
                                <m:t>𝑓𝑎𝑐𝑡𝑜𝑟</m:t>
                              </m:r>
                            </m:e>
                            <m:sub>
                              <m:r>
                                <a:rPr lang="ru-RU" sz="2400" i="1"/>
                                <m:t>𝐾</m:t>
                              </m:r>
                            </m:sub>
                          </m:sSub>
                          <m:r>
                            <a:rPr lang="ru-RU" sz="2400" i="1"/>
                            <m:t>)</m:t>
                          </m:r>
                        </m:e>
                      </m:func>
                    </m:oMath>
                  </m:oMathPara>
                </a14:m>
                <a:endParaRPr lang="ru-RU" sz="2400" dirty="0"/>
              </a:p>
            </p:txBody>
          </p:sp>
        </mc:Choice>
        <mc:Fallback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3867" y="5623692"/>
                <a:ext cx="5198090" cy="575286"/>
              </a:xfrm>
              <a:prstGeom prst="rect">
                <a:avLst/>
              </a:prstGeom>
              <a:blipFill rotWithShape="0">
                <a:blip r:embed="rId5"/>
                <a:stretch>
                  <a:fillRect b="-531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084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/>
              <a:t>Результаты работы программы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02" y="1325563"/>
            <a:ext cx="4808401" cy="220385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353" y="3563980"/>
            <a:ext cx="4759294" cy="241582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99102" y="3572525"/>
            <a:ext cx="30764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Кратчайший маршрут</a:t>
            </a:r>
          </a:p>
          <a:p>
            <a:r>
              <a:rPr lang="ru-RU" dirty="0" smtClean="0"/>
              <a:t>Длина = </a:t>
            </a:r>
            <a:r>
              <a:rPr lang="ru-RU" dirty="0"/>
              <a:t>1.0551 </a:t>
            </a:r>
            <a:r>
              <a:rPr lang="ru-RU" dirty="0" smtClean="0"/>
              <a:t>км</a:t>
            </a:r>
          </a:p>
          <a:p>
            <a:r>
              <a:rPr lang="ru-RU" dirty="0" smtClean="0"/>
              <a:t>Время построения = </a:t>
            </a:r>
            <a:r>
              <a:rPr lang="ru-RU" dirty="0"/>
              <a:t>1.1126 с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8631252" y="3572525"/>
            <a:ext cx="32691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dirty="0" smtClean="0"/>
              <a:t>Гоночный маршрут</a:t>
            </a:r>
            <a:endParaRPr lang="ru-RU" dirty="0"/>
          </a:p>
          <a:p>
            <a:pPr algn="r"/>
            <a:r>
              <a:rPr lang="ru-RU" dirty="0"/>
              <a:t>Длина = </a:t>
            </a:r>
            <a:r>
              <a:rPr lang="ru-RU" dirty="0"/>
              <a:t> 1.0947 </a:t>
            </a:r>
            <a:r>
              <a:rPr lang="ru-RU" dirty="0" smtClean="0"/>
              <a:t>км</a:t>
            </a:r>
          </a:p>
          <a:p>
            <a:pPr algn="r"/>
            <a:r>
              <a:rPr lang="ru-RU" dirty="0" smtClean="0"/>
              <a:t>Время </a:t>
            </a:r>
            <a:r>
              <a:rPr lang="ru-RU" dirty="0"/>
              <a:t>построения = </a:t>
            </a:r>
            <a:r>
              <a:rPr lang="ru-RU" dirty="0"/>
              <a:t>131.1396 с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4527846" y="5934670"/>
            <a:ext cx="32691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Безопасный маршрут</a:t>
            </a:r>
            <a:endParaRPr lang="ru-RU" dirty="0"/>
          </a:p>
          <a:p>
            <a:pPr algn="ctr"/>
            <a:r>
              <a:rPr lang="ru-RU" dirty="0"/>
              <a:t>Длина = </a:t>
            </a:r>
            <a:r>
              <a:rPr lang="ru-RU" dirty="0"/>
              <a:t>  1.0987 </a:t>
            </a:r>
            <a:r>
              <a:rPr lang="ru-RU" dirty="0" smtClean="0"/>
              <a:t>км</a:t>
            </a:r>
          </a:p>
          <a:p>
            <a:pPr algn="ctr"/>
            <a:r>
              <a:rPr lang="ru-RU" dirty="0" smtClean="0"/>
              <a:t>Время </a:t>
            </a:r>
            <a:r>
              <a:rPr lang="ru-RU" dirty="0"/>
              <a:t>построения = </a:t>
            </a:r>
            <a:r>
              <a:rPr lang="ru-RU" dirty="0"/>
              <a:t>114.5515 с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631251" y="5288339"/>
            <a:ext cx="3269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K = 15 – </a:t>
            </a:r>
            <a:r>
              <a:rPr lang="ru-RU" dirty="0" smtClean="0"/>
              <a:t>количество найденных субоптимальных маршрутов</a:t>
            </a:r>
            <a:endParaRPr lang="ru-RU" dirty="0"/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059" y="1325563"/>
            <a:ext cx="4674294" cy="220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31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Цель и </a:t>
            </a:r>
            <a:r>
              <a:rPr lang="ru-RU" dirty="0" smtClean="0"/>
              <a:t>задачи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25562"/>
            <a:ext cx="10515600" cy="5229062"/>
          </a:xfrm>
        </p:spPr>
        <p:txBody>
          <a:bodyPr>
            <a:normAutofit fontScale="92500" lnSpcReduction="10000"/>
          </a:bodyPr>
          <a:lstStyle/>
          <a:p>
            <a:r>
              <a:rPr lang="ru-RU" sz="3200" b="1" dirty="0"/>
              <a:t>Целью </a:t>
            </a:r>
            <a:r>
              <a:rPr lang="ru-RU" sz="3200" dirty="0"/>
              <a:t>данной</a:t>
            </a:r>
            <a:r>
              <a:rPr lang="ru-RU" sz="3200" b="1" dirty="0"/>
              <a:t> работы</a:t>
            </a:r>
            <a:r>
              <a:rPr lang="ru-RU" sz="3200" dirty="0"/>
              <a:t> является </a:t>
            </a:r>
            <a:r>
              <a:rPr lang="ru-RU" sz="3200" dirty="0" smtClean="0"/>
              <a:t>разработка метода построения </a:t>
            </a:r>
            <a:r>
              <a:rPr lang="ru-RU" sz="3200" dirty="0" err="1" smtClean="0"/>
              <a:t>веломаршрутов</a:t>
            </a:r>
            <a:r>
              <a:rPr lang="ru-RU" sz="3200" dirty="0" smtClean="0"/>
              <a:t> </a:t>
            </a:r>
            <a:r>
              <a:rPr lang="ru-RU" sz="3200" dirty="0"/>
              <a:t>различных видов (кратчайший, безопасный, гоночный</a:t>
            </a:r>
            <a:r>
              <a:rPr lang="ru-RU" sz="3200" dirty="0" smtClean="0"/>
              <a:t>) и его реализация в виде </a:t>
            </a:r>
            <a:r>
              <a:rPr lang="en-US" sz="3200" dirty="0"/>
              <a:t>Web</a:t>
            </a:r>
            <a:r>
              <a:rPr lang="ru-RU" sz="3200" dirty="0" smtClean="0"/>
              <a:t>-приложения.</a:t>
            </a:r>
            <a:endParaRPr lang="ru-RU" sz="3200" dirty="0"/>
          </a:p>
          <a:p>
            <a:pPr marL="0" indent="0">
              <a:buNone/>
            </a:pPr>
            <a:r>
              <a:rPr lang="ru-RU" sz="3200" dirty="0" smtClean="0"/>
              <a:t>Для </a:t>
            </a:r>
            <a:r>
              <a:rPr lang="ru-RU" sz="3200" dirty="0"/>
              <a:t>достижения этой цели необходимо выполнить ряд задач:</a:t>
            </a:r>
          </a:p>
          <a:p>
            <a:pPr lvl="0"/>
            <a:r>
              <a:rPr lang="ru-RU" sz="3200" dirty="0" smtClean="0"/>
              <a:t>Анализ и </a:t>
            </a:r>
            <a:r>
              <a:rPr lang="ru-RU" sz="3200" dirty="0"/>
              <a:t>выбор алгоритмов для построения оптимальных и субоптимальных </a:t>
            </a:r>
            <a:r>
              <a:rPr lang="ru-RU" sz="3200" dirty="0" smtClean="0"/>
              <a:t>маршрутов в графах;</a:t>
            </a:r>
            <a:endParaRPr lang="ru-RU" sz="3200" dirty="0"/>
          </a:p>
          <a:p>
            <a:pPr lvl="0"/>
            <a:r>
              <a:rPr lang="ru-RU" sz="3200" dirty="0"/>
              <a:t>Разработка метода построения </a:t>
            </a:r>
            <a:r>
              <a:rPr lang="ru-RU" sz="3200" dirty="0" err="1"/>
              <a:t>веломаршрутов</a:t>
            </a:r>
            <a:r>
              <a:rPr lang="ru-RU" sz="3200" dirty="0"/>
              <a:t> различных видов;</a:t>
            </a:r>
          </a:p>
          <a:p>
            <a:pPr lvl="0"/>
            <a:r>
              <a:rPr lang="ru-RU" sz="3200" dirty="0"/>
              <a:t>Построение графа из исходных данных о карте;</a:t>
            </a:r>
          </a:p>
          <a:p>
            <a:pPr lvl="0"/>
            <a:r>
              <a:rPr lang="ru-RU" sz="3200" dirty="0"/>
              <a:t>Реализация разработанного метода</a:t>
            </a:r>
            <a:r>
              <a:rPr lang="ru-RU" sz="3200" dirty="0" smtClean="0"/>
              <a:t>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364607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/>
              <a:t>Функциональная модель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5563"/>
            <a:ext cx="12192000" cy="447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0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/>
              <a:t>Функциональная модель этапа построения маршрута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5563"/>
            <a:ext cx="12192000" cy="5213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39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/>
              <a:t>Входные и выходные данные</a:t>
            </a:r>
            <a:r>
              <a:rPr lang="en-US" dirty="0" smtClean="0"/>
              <a:t> </a:t>
            </a:r>
            <a:r>
              <a:rPr lang="ru-RU" dirty="0" smtClean="0"/>
              <a:t>приложения</a:t>
            </a:r>
            <a:endParaRPr lang="ru-RU" dirty="0"/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838200" y="1325562"/>
            <a:ext cx="10515600" cy="5229062"/>
          </a:xfrm>
        </p:spPr>
        <p:txBody>
          <a:bodyPr>
            <a:normAutofit lnSpcReduction="10000"/>
          </a:bodyPr>
          <a:lstStyle/>
          <a:p>
            <a:r>
              <a:rPr lang="ru-RU" sz="3200" dirty="0" smtClean="0"/>
              <a:t>Входные данные</a:t>
            </a:r>
            <a:r>
              <a:rPr lang="en-US" sz="3200" dirty="0" smtClean="0"/>
              <a:t>:</a:t>
            </a:r>
          </a:p>
          <a:p>
            <a:pPr lvl="1"/>
            <a:r>
              <a:rPr lang="ru-RU" dirty="0"/>
              <a:t>г</a:t>
            </a:r>
            <a:r>
              <a:rPr lang="ru-RU" dirty="0" smtClean="0"/>
              <a:t>раф дорог</a:t>
            </a:r>
            <a:r>
              <a:rPr lang="en-US" dirty="0" smtClean="0"/>
              <a:t>;</a:t>
            </a:r>
          </a:p>
          <a:p>
            <a:pPr lvl="1"/>
            <a:r>
              <a:rPr lang="ru-RU" dirty="0"/>
              <a:t>н</a:t>
            </a:r>
            <a:r>
              <a:rPr lang="ru-RU" dirty="0" smtClean="0"/>
              <a:t>ачальная и конечная точка</a:t>
            </a:r>
            <a:r>
              <a:rPr lang="en-US" dirty="0" smtClean="0"/>
              <a:t>;</a:t>
            </a:r>
          </a:p>
          <a:p>
            <a:pPr lvl="1"/>
            <a:r>
              <a:rPr lang="ru-RU" dirty="0"/>
              <a:t>в</a:t>
            </a:r>
            <a:r>
              <a:rPr lang="ru-RU" dirty="0" smtClean="0"/>
              <a:t>ид маршрута</a:t>
            </a:r>
            <a:r>
              <a:rPr lang="en-US" dirty="0" smtClean="0"/>
              <a:t>;</a:t>
            </a:r>
          </a:p>
          <a:p>
            <a:pPr lvl="1"/>
            <a:r>
              <a:rPr lang="ru-RU" dirty="0"/>
              <a:t>в</a:t>
            </a:r>
            <a:r>
              <a:rPr lang="ru-RU" dirty="0" smtClean="0"/>
              <a:t>ыбранная комбинация алгоритмов для построения.</a:t>
            </a:r>
          </a:p>
          <a:p>
            <a:r>
              <a:rPr lang="ru-RU" sz="3200" dirty="0" smtClean="0"/>
              <a:t>Выходные данные</a:t>
            </a:r>
            <a:r>
              <a:rPr lang="en-US" sz="3200" dirty="0" smtClean="0"/>
              <a:t>:</a:t>
            </a:r>
            <a:endParaRPr lang="ru-RU" sz="3200" dirty="0" smtClean="0"/>
          </a:p>
          <a:p>
            <a:pPr lvl="1"/>
            <a:r>
              <a:rPr lang="ru-RU" dirty="0"/>
              <a:t>п</a:t>
            </a:r>
            <a:r>
              <a:rPr lang="ru-RU" dirty="0" smtClean="0"/>
              <a:t>остроенный маршрут</a:t>
            </a:r>
            <a:r>
              <a:rPr lang="en-US" dirty="0" smtClean="0"/>
              <a:t>;</a:t>
            </a:r>
            <a:endParaRPr lang="ru-RU" dirty="0" smtClean="0"/>
          </a:p>
          <a:p>
            <a:pPr lvl="1"/>
            <a:r>
              <a:rPr lang="ru-RU" dirty="0"/>
              <a:t>в</a:t>
            </a:r>
            <a:r>
              <a:rPr lang="ru-RU" dirty="0" smtClean="0"/>
              <a:t>ремя построения</a:t>
            </a:r>
            <a:r>
              <a:rPr lang="en-US" dirty="0" smtClean="0"/>
              <a:t>;</a:t>
            </a:r>
          </a:p>
          <a:p>
            <a:pPr lvl="1"/>
            <a:r>
              <a:rPr lang="ru-RU" dirty="0"/>
              <a:t>д</a:t>
            </a:r>
            <a:r>
              <a:rPr lang="ru-RU" dirty="0" smtClean="0"/>
              <a:t>лина маршрута</a:t>
            </a:r>
            <a:r>
              <a:rPr lang="en-US" dirty="0"/>
              <a:t>.</a:t>
            </a:r>
            <a:endParaRPr lang="en-US" dirty="0" smtClean="0"/>
          </a:p>
          <a:p>
            <a:r>
              <a:rPr lang="ru-RU" sz="3200" dirty="0" smtClean="0"/>
              <a:t>По полученным данным можно сравнить эффективность различных алгоритмов при выполнении построения маршрутов.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93546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25562"/>
                <a:ext cx="10515600" cy="5229062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 = 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ru-RU" sz="2400" dirty="0">
                    <a:cs typeface="Times New Roman" panose="02020603050405020304" pitchFamily="18" charset="0"/>
                  </a:rPr>
                  <a:t>где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 </a:t>
                </a:r>
                <a:r>
                  <a:rPr lang="ru-RU" sz="2400" dirty="0">
                    <a:cs typeface="Times New Roman" panose="02020603050405020304" pitchFamily="18" charset="0"/>
                  </a:rPr>
                  <a:t>ориентированный граф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</a:t>
                </a:r>
                <a:r>
                  <a:rPr lang="ru-RU" sz="2400" dirty="0">
                    <a:cs typeface="Times New Roman" panose="02020603050405020304" pitchFamily="18" charset="0"/>
                  </a:rPr>
                  <a:t>множество вершин графа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</a:t>
                </a:r>
                <a:r>
                  <a:rPr lang="ru-RU" sz="2400" dirty="0">
                    <a:cs typeface="Times New Roman" panose="02020603050405020304" pitchFamily="18" charset="0"/>
                  </a:rPr>
                  <a:t>множество ребер графа</a:t>
                </a:r>
                <a:r>
                  <a:rPr lang="ru-RU" sz="2400" dirty="0">
                    <a:cs typeface="Times New Roman" panose="02020603050405020304" pitchFamily="18" charset="0"/>
                  </a:rPr>
                  <a:t>.</a:t>
                </a:r>
                <a:r>
                  <a:rPr lang="en-US" sz="2400" dirty="0">
                    <a:cs typeface="Times New Roman" panose="02020603050405020304" pitchFamily="18" charset="0"/>
                  </a:rPr>
                  <a:t> </a:t>
                </a:r>
                <a:endParaRPr lang="ru-RU" sz="2400" dirty="0">
                  <a:cs typeface="Times New Roman" panose="02020603050405020304" pitchFamily="18" charset="0"/>
                </a:endParaRPr>
              </a:p>
              <a:p>
                <a:r>
                  <a:rPr lang="ru-RU" sz="2400" dirty="0">
                    <a:cs typeface="Times New Roman" panose="02020603050405020304" pitchFamily="18" charset="0"/>
                  </a:rPr>
                  <a:t>Вершинами графа являются пересечения дорог.</a:t>
                </a:r>
              </a:p>
              <a:p>
                <a:r>
                  <a:rPr lang="ru-RU" sz="2400" dirty="0">
                    <a:cs typeface="Times New Roman" panose="02020603050405020304" pitchFamily="18" charset="0"/>
                  </a:rPr>
                  <a:t>Каждая вершина имеет географические координаты.</a:t>
                </a:r>
              </a:p>
              <a:p>
                <a:r>
                  <a:rPr lang="ru-RU" sz="2400" dirty="0">
                    <a:cs typeface="Times New Roman" panose="02020603050405020304" pitchFamily="18" charset="0"/>
                  </a:rPr>
                  <a:t>Ребрами графа являются дороги, соединяющие пару вершин.</a:t>
                </a:r>
              </a:p>
              <a:p>
                <a:r>
                  <a:rPr lang="ru-RU" sz="2400" dirty="0">
                    <a:cs typeface="Times New Roman" panose="02020603050405020304" pitchFamily="18" charset="0"/>
                  </a:rPr>
                  <a:t>Каждое ребро имеет несколько свойств</a:t>
                </a:r>
                <a:r>
                  <a:rPr lang="en-US" sz="2400" dirty="0">
                    <a:cs typeface="Times New Roman" panose="02020603050405020304" pitchFamily="18" charset="0"/>
                  </a:rPr>
                  <a:t>:</a:t>
                </a:r>
                <a:r>
                  <a:rPr lang="ru-RU" sz="2400" dirty="0">
                    <a:cs typeface="Times New Roman" panose="02020603050405020304" pitchFamily="18" charset="0"/>
                  </a:rPr>
                  <a:t> длина, тип дороги, количество полос, направление движения.</a:t>
                </a:r>
              </a:p>
              <a:p>
                <a:r>
                  <a:rPr lang="ru-RU" sz="2400" dirty="0">
                    <a:cs typeface="Times New Roman" panose="02020603050405020304" pitchFamily="18" charset="0"/>
                  </a:rPr>
                  <a:t>Длина ребра высчитывается по формуле расстояния между точками на поверхности Земли</a:t>
                </a:r>
                <a:r>
                  <a:rPr lang="en-US" sz="2400" dirty="0"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ru-RU" sz="2400" i="1">
                        <a:latin typeface="Cambria Math" panose="02040503050406030204" pitchFamily="18" charset="0"/>
                      </a:rPr>
                      <m:t>𝑐𝑜𝑠</m:t>
                    </m:r>
                    <m:d>
                      <m:d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ru-RU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𝑠𝑖𝑛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ru-RU" sz="2400" i="1">
                        <a:latin typeface="Cambria Math" panose="02040503050406030204" pitchFamily="18" charset="0"/>
                      </a:rPr>
                      <m:t>)·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𝑠𝑖𝑛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ru-RU" sz="2400" i="1">
                        <a:latin typeface="Cambria Math" panose="02040503050406030204" pitchFamily="18" charset="0"/>
                      </a:rPr>
                      <m:t>)+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ru-RU" sz="2400" i="1">
                        <a:latin typeface="Cambria Math" panose="02040503050406030204" pitchFamily="18" charset="0"/>
                      </a:rPr>
                      <m:t>)·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ru-RU" sz="2400" i="1">
                        <a:latin typeface="Cambria Math" panose="02040503050406030204" pitchFamily="18" charset="0"/>
                      </a:rPr>
                      <m:t>)·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ru-RU" sz="24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ru-RU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endParaRPr lang="ru-RU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</m:oMath>
                </a14:m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 </a:t>
                </a:r>
                <a:r>
                  <a:rPr lang="ru-RU" sz="2400" dirty="0">
                    <a:cs typeface="Times New Roman" panose="02020603050405020304" pitchFamily="18" charset="0"/>
                  </a:rPr>
                  <a:t>угловое </a:t>
                </a:r>
                <a:r>
                  <a:rPr lang="ru-RU" sz="2400" dirty="0" smtClean="0">
                    <a:cs typeface="Times New Roman" panose="02020603050405020304" pitchFamily="18" charset="0"/>
                  </a:rPr>
                  <a:t>расстояние, измеряемое в радианах</a:t>
                </a:r>
                <a:endParaRPr lang="en-US" sz="2400" i="1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ru-RU" sz="24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 = 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·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ru-RU" sz="2400" dirty="0"/>
                  <a:t>,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где </a:t>
                </a:r>
                <a14:m>
                  <m:oMath xmlns:m="http://schemas.openxmlformats.org/officeDocument/2006/math">
                    <m:r>
                      <a:rPr lang="ru-RU" sz="24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 = 6371 км</m:t>
                    </m:r>
                  </m:oMath>
                </a14:m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— </a:t>
                </a:r>
                <a:r>
                  <a:rPr lang="ru-RU" sz="2400" dirty="0">
                    <a:cs typeface="Times New Roman" panose="02020603050405020304" pitchFamily="18" charset="0"/>
                  </a:rPr>
                  <a:t>средний радиус </a:t>
                </a:r>
                <a:r>
                  <a:rPr lang="ru-RU" sz="2400" dirty="0">
                    <a:cs typeface="Times New Roman" panose="02020603050405020304" pitchFamily="18" charset="0"/>
                  </a:rPr>
                  <a:t>Земли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ru-RU" sz="3200" dirty="0"/>
              </a:p>
            </p:txBody>
          </p:sp>
        </mc:Choice>
        <mc:Fallback>
          <p:sp>
            <p:nvSpPr>
              <p:cNvPr id="4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25562"/>
                <a:ext cx="10515600" cy="5229062"/>
              </a:xfrm>
              <a:blipFill rotWithShape="0">
                <a:blip r:embed="rId2"/>
                <a:stretch>
                  <a:fillRect l="-812" t="-17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Заголовок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/>
              <a:t>Математическая модель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379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838200" y="1325562"/>
            <a:ext cx="10515600" cy="160564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000" dirty="0" smtClean="0"/>
              <a:t>1. </a:t>
            </a:r>
            <a:r>
              <a:rPr lang="en-US" sz="2000" dirty="0" smtClean="0"/>
              <a:t>XML</a:t>
            </a:r>
            <a:r>
              <a:rPr lang="ru-RU" sz="2000" dirty="0" smtClean="0"/>
              <a:t>-файл с данными карты </a:t>
            </a:r>
            <a:r>
              <a:rPr lang="en-US" sz="2000" dirty="0" smtClean="0"/>
              <a:t>OpenStreetMap</a:t>
            </a:r>
          </a:p>
          <a:p>
            <a:pPr marL="0" indent="0" algn="ctr">
              <a:buNone/>
            </a:pPr>
            <a:r>
              <a:rPr lang="ru-RU" sz="2000" dirty="0" smtClean="0"/>
              <a:t>2. Получение из </a:t>
            </a:r>
            <a:r>
              <a:rPr lang="en-US" sz="2000" dirty="0" smtClean="0"/>
              <a:t>XML-</a:t>
            </a:r>
            <a:r>
              <a:rPr lang="ru-RU" sz="2000" dirty="0" smtClean="0"/>
              <a:t>файла базы данных с информацией обо всех дорогах</a:t>
            </a:r>
          </a:p>
          <a:p>
            <a:pPr marL="0" indent="0" algn="ctr">
              <a:buNone/>
            </a:pPr>
            <a:r>
              <a:rPr lang="ru-RU" sz="2000" dirty="0" smtClean="0"/>
              <a:t>3. Получение вершин графа (пересечения дорог)</a:t>
            </a:r>
          </a:p>
          <a:p>
            <a:pPr marL="0" indent="0" algn="ctr">
              <a:buNone/>
            </a:pPr>
            <a:r>
              <a:rPr lang="ru-RU" sz="2000" dirty="0" smtClean="0"/>
              <a:t>4. Создание </a:t>
            </a:r>
            <a:r>
              <a:rPr lang="ru-RU" sz="2000" dirty="0" err="1" smtClean="0"/>
              <a:t>графовой</a:t>
            </a:r>
            <a:r>
              <a:rPr lang="ru-RU" sz="2000" dirty="0" smtClean="0"/>
              <a:t> БД (</a:t>
            </a:r>
            <a:r>
              <a:rPr lang="en-US" sz="2000" dirty="0" smtClean="0"/>
              <a:t>Neo4j)</a:t>
            </a:r>
            <a:endParaRPr lang="ru-RU" sz="2000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/>
              <a:t>Построение графа дорог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838200" y="3376551"/>
            <a:ext cx="10515600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 smtClean="0">
                <a:highlight>
                  <a:srgbClr val="FFFFFF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Основные типы данных </a:t>
            </a:r>
            <a:r>
              <a:rPr lang="en-US" sz="2400" dirty="0" smtClean="0">
                <a:highlight>
                  <a:srgbClr val="FFFFFF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OSM:</a:t>
            </a:r>
          </a:p>
          <a:p>
            <a:pPr lvl="3"/>
            <a:r>
              <a:rPr lang="en-US" sz="1900" dirty="0" smtClean="0">
                <a:highlight>
                  <a:srgbClr val="FFFFFF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1. </a:t>
            </a:r>
            <a:r>
              <a:rPr lang="ru-RU" sz="1900" dirty="0" smtClean="0">
                <a:highlight>
                  <a:srgbClr val="FFFFFF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Точка (</a:t>
            </a:r>
            <a:r>
              <a:rPr lang="en-US" sz="1900" dirty="0" smtClean="0">
                <a:highlight>
                  <a:srgbClr val="FFFFFF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node)</a:t>
            </a:r>
          </a:p>
          <a:p>
            <a:pPr lvl="4"/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node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id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='23'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lat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='58.875047918145675'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lon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='49.785240674006126'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/&gt;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4"/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node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id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='22'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lat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='58.86687448573524'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lon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='49.737090974777324'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/&gt;</a:t>
            </a:r>
          </a:p>
          <a:p>
            <a:pPr lvl="3"/>
            <a:r>
              <a:rPr lang="en-US" sz="1900" dirty="0" smtClean="0">
                <a:highlight>
                  <a:srgbClr val="FFFFFF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2. </a:t>
            </a:r>
            <a:r>
              <a:rPr lang="ru-RU" sz="1900" dirty="0" smtClean="0">
                <a:highlight>
                  <a:srgbClr val="FFFFFF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Линия (</a:t>
            </a:r>
            <a:r>
              <a:rPr lang="en-US" sz="1900" dirty="0" smtClean="0">
                <a:highlight>
                  <a:srgbClr val="FFFFFF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way)</a:t>
            </a:r>
            <a:endParaRPr lang="en-US" sz="1900" dirty="0" smtClean="0">
              <a:solidFill>
                <a:srgbClr val="0000FF"/>
              </a:solidFill>
              <a:highlight>
                <a:srgbClr val="FFFFFF"/>
              </a:highlight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4"/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way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id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='24'&gt;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4"/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6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ref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='22'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/&gt;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4"/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&lt;</a:t>
            </a:r>
            <a:r>
              <a:rPr lang="en-US" sz="16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ref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='23'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/&gt;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4"/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&lt;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tag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='highway'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='primary'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/&gt;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4"/>
            <a:r>
              <a:rPr lang="ru-RU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&lt;/</a:t>
            </a:r>
            <a:r>
              <a:rPr lang="ru-RU" sz="16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way</a:t>
            </a:r>
            <a:r>
              <a:rPr lang="ru-RU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59206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25562"/>
                <a:ext cx="10515600" cy="5229062"/>
              </a:xfrm>
            </p:spPr>
            <p:txBody>
              <a:bodyPr>
                <a:normAutofit/>
              </a:bodyPr>
              <a:lstStyle/>
              <a:p>
                <a:r>
                  <a:rPr lang="ru-RU" dirty="0" smtClean="0"/>
                  <a:t>На каждом шаге алгоритмов уменьшаются метки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вершин, смежных с текущей</a:t>
                </a:r>
                <a:r>
                  <a:rPr lang="en-US" dirty="0" smtClean="0"/>
                  <a:t> </a:t>
                </a:r>
                <a:r>
                  <a:rPr lang="ru-RU" dirty="0" smtClean="0"/>
                  <a:t>вершиной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ru-RU" b="0" dirty="0" smtClean="0"/>
                  <a:t>.</a:t>
                </a:r>
                <a:endParaRPr lang="en-US" b="0" dirty="0" smtClean="0"/>
              </a:p>
              <a:p>
                <a:r>
                  <a:rPr lang="ru-RU" dirty="0" smtClean="0"/>
                  <a:t>Из непосещенных вершин выбирается та, у которой метка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имеет наименьшее значение.</a:t>
                </a:r>
              </a:p>
              <a:p>
                <a:r>
                  <a:rPr lang="ru-RU" dirty="0" smtClean="0"/>
                  <a:t>Для алгоритма </a:t>
                </a:r>
                <a:r>
                  <a:rPr lang="ru-RU" dirty="0" err="1" smtClean="0"/>
                  <a:t>Дейкстры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– расстояние от вершины-источника до вершины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/>
              </a:p>
              <a:p>
                <a:r>
                  <a:rPr lang="ru-RU" dirty="0" smtClean="0"/>
                  <a:t>Для алгоритма А*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– оценка расстояния от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ru-RU" dirty="0" smtClean="0"/>
                  <a:t> до конечной вершины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ru-RU" dirty="0" smtClean="0"/>
                  <a:t>, вычисленное по формуле расстояния между точками на поверхности Земли.</a:t>
                </a:r>
                <a:endParaRPr lang="ru-RU" dirty="0"/>
              </a:p>
            </p:txBody>
          </p:sp>
        </mc:Choice>
        <mc:Fallback>
          <p:sp>
            <p:nvSpPr>
              <p:cNvPr id="4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25562"/>
                <a:ext cx="10515600" cy="5229062"/>
              </a:xfrm>
              <a:blipFill rotWithShape="0">
                <a:blip r:embed="rId2"/>
                <a:stretch>
                  <a:fillRect l="-1043" t="-186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Заголовок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/>
              <a:t>Построение кратчайшего маршрута.</a:t>
            </a:r>
          </a:p>
          <a:p>
            <a:pPr algn="ctr"/>
            <a:r>
              <a:rPr lang="ru-RU" dirty="0" smtClean="0"/>
              <a:t>Алгоритмы </a:t>
            </a:r>
            <a:r>
              <a:rPr lang="ru-RU" dirty="0" err="1" smtClean="0"/>
              <a:t>Дейкстры</a:t>
            </a:r>
            <a:r>
              <a:rPr lang="ru-RU" dirty="0" smtClean="0"/>
              <a:t> и А*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40222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25562"/>
                <a:ext cx="10515600" cy="5229062"/>
              </a:xfrm>
            </p:spPr>
            <p:txBody>
              <a:bodyPr>
                <a:normAutofit/>
              </a:bodyPr>
              <a:lstStyle/>
              <a:p>
                <a:r>
                  <a:rPr lang="ru-RU" dirty="0"/>
                  <a:t>Алгоритм находит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dirty="0"/>
                  <a:t> маршрутов, являющихся наиболее близкими к оптимальному </a:t>
                </a:r>
                <a:r>
                  <a:rPr lang="ru-RU" dirty="0" smtClean="0"/>
                  <a:t>пути и не имеющих циклов.</a:t>
                </a:r>
                <a:endParaRPr lang="ru-RU" i="1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ru-RU" i="1" smtClean="0"/>
                        </m:ctrlPr>
                      </m:sSupPr>
                      <m:e>
                        <m:r>
                          <a:rPr lang="ru-RU" i="1"/>
                          <m:t>𝑃</m:t>
                        </m:r>
                      </m:e>
                      <m:sup>
                        <m:r>
                          <a:rPr lang="ru-RU" i="1"/>
                          <m:t>𝑘</m:t>
                        </m:r>
                      </m:sup>
                    </m:sSup>
                    <m:r>
                      <a:rPr lang="ru-RU" i="1"/>
                      <m:t>=</m:t>
                    </m:r>
                    <m:r>
                      <a:rPr lang="ru-RU" i="1"/>
                      <m:t>𝑠</m:t>
                    </m:r>
                    <m:r>
                      <a:rPr lang="ru-RU" i="1"/>
                      <m:t>,</m:t>
                    </m:r>
                    <m:sSubSup>
                      <m:sSubSupPr>
                        <m:ctrlPr>
                          <a:rPr lang="ru-RU" i="1"/>
                        </m:ctrlPr>
                      </m:sSubSupPr>
                      <m:e>
                        <m:r>
                          <a:rPr lang="ru-RU" i="1"/>
                          <m:t> </m:t>
                        </m:r>
                        <m:r>
                          <a:rPr lang="ru-RU" i="1"/>
                          <m:t>𝑥</m:t>
                        </m:r>
                      </m:e>
                      <m:sub>
                        <m:r>
                          <a:rPr lang="ru-RU" i="1"/>
                          <m:t>2</m:t>
                        </m:r>
                      </m:sub>
                      <m:sup>
                        <m:r>
                          <a:rPr lang="ru-RU" i="1"/>
                          <m:t>𝑘</m:t>
                        </m:r>
                      </m:sup>
                    </m:sSubSup>
                    <m:r>
                      <a:rPr lang="ru-RU" i="1" smtClean="0"/>
                      <m:t>, </m:t>
                    </m:r>
                    <m:r>
                      <a:rPr lang="ru-RU" i="1"/>
                      <m:t>… , </m:t>
                    </m:r>
                    <m:sSubSup>
                      <m:sSubSupPr>
                        <m:ctrlPr>
                          <a:rPr lang="ru-RU" i="1"/>
                        </m:ctrlPr>
                      </m:sSubSupPr>
                      <m:e>
                        <m:r>
                          <a:rPr lang="ru-RU" i="1"/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ru-RU" i="1"/>
                            </m:ctrlPr>
                          </m:sSubPr>
                          <m:e>
                            <m:r>
                              <a:rPr lang="ru-RU" i="1"/>
                              <m:t>𝑞</m:t>
                            </m:r>
                          </m:e>
                          <m:sub>
                            <m:r>
                              <a:rPr lang="ru-RU" i="1"/>
                              <m:t>𝑘</m:t>
                            </m:r>
                          </m:sub>
                        </m:sSub>
                      </m:sub>
                      <m:sup>
                        <m:r>
                          <a:rPr lang="ru-RU" i="1"/>
                          <m:t>𝑘</m:t>
                        </m:r>
                      </m:sup>
                    </m:sSubSup>
                    <m:r>
                      <a:rPr lang="ru-RU" i="1"/>
                      <m:t>, </m:t>
                    </m:r>
                    <m:r>
                      <a:rPr lang="ru-RU" i="1"/>
                      <m:t>𝑡</m:t>
                    </m:r>
                  </m:oMath>
                </a14:m>
                <a:r>
                  <a:rPr lang="ru-RU" dirty="0"/>
                  <a:t> – </a:t>
                </a:r>
                <a14:m>
                  <m:oMath xmlns:m="http://schemas.openxmlformats.org/officeDocument/2006/math">
                    <m:r>
                      <a:rPr lang="ru-RU" i="1"/>
                      <m:t>𝑘</m:t>
                    </m:r>
                  </m:oMath>
                </a14:m>
                <a:r>
                  <a:rPr lang="ru-RU" dirty="0" smtClean="0"/>
                  <a:t>-й </a:t>
                </a:r>
                <a:r>
                  <a:rPr lang="ru-RU" dirty="0"/>
                  <a:t>кратчайший путь от вершины </a:t>
                </a:r>
                <a14:m>
                  <m:oMath xmlns:m="http://schemas.openxmlformats.org/officeDocument/2006/math">
                    <m:r>
                      <a:rPr lang="ru-RU" i="1"/>
                      <m:t>𝑠</m:t>
                    </m:r>
                  </m:oMath>
                </a14:m>
                <a:r>
                  <a:rPr lang="ru-RU" dirty="0"/>
                  <a:t> до </a:t>
                </a:r>
                <a14:m>
                  <m:oMath xmlns:m="http://schemas.openxmlformats.org/officeDocument/2006/math">
                    <m:r>
                      <a:rPr lang="ru-RU" i="1"/>
                      <m:t>𝑡</m:t>
                    </m:r>
                  </m:oMath>
                </a14:m>
                <a:r>
                  <a:rPr lang="ru-RU" dirty="0" smtClean="0"/>
                  <a:t>.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i="1"/>
                        </m:ctrlPr>
                      </m:sSubSupPr>
                      <m:e>
                        <m:r>
                          <a:rPr lang="ru-RU" i="1"/>
                          <m:t>𝑃</m:t>
                        </m:r>
                      </m:e>
                      <m:sub>
                        <m:r>
                          <a:rPr lang="ru-RU" i="1"/>
                          <m:t>𝑖</m:t>
                        </m:r>
                      </m:sub>
                      <m:sup>
                        <m:r>
                          <a:rPr lang="ru-RU" i="1"/>
                          <m:t>𝑘</m:t>
                        </m:r>
                      </m:sup>
                    </m:sSubSup>
                  </m:oMath>
                </a14:m>
                <a:r>
                  <a:rPr lang="ru-RU" dirty="0"/>
                  <a:t> – кратчайший путь, который совпадает с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/>
                        </m:ctrlPr>
                      </m:sSupPr>
                      <m:e>
                        <m:r>
                          <a:rPr lang="ru-RU" i="1"/>
                          <m:t>𝑃</m:t>
                        </m:r>
                      </m:e>
                      <m:sup>
                        <m:r>
                          <a:rPr lang="ru-RU" i="1"/>
                          <m:t>𝑘</m:t>
                        </m:r>
                        <m:r>
                          <a:rPr lang="ru-RU" i="1"/>
                          <m:t>−1</m:t>
                        </m:r>
                      </m:sup>
                    </m:sSup>
                  </m:oMath>
                </a14:m>
                <a:r>
                  <a:rPr lang="ru-RU" dirty="0"/>
                  <a:t> от </a:t>
                </a:r>
                <a14:m>
                  <m:oMath xmlns:m="http://schemas.openxmlformats.org/officeDocument/2006/math">
                    <m:r>
                      <a:rPr lang="ru-RU" i="1"/>
                      <m:t>𝑠</m:t>
                    </m:r>
                  </m:oMath>
                </a14:m>
                <a:r>
                  <a:rPr lang="ru-RU" dirty="0"/>
                  <a:t> до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i="1"/>
                        </m:ctrlPr>
                      </m:sSubSupPr>
                      <m:e>
                        <m:r>
                          <a:rPr lang="ru-RU" i="1"/>
                          <m:t>𝑥</m:t>
                        </m:r>
                      </m:e>
                      <m:sub>
                        <m:r>
                          <a:rPr lang="ru-RU" i="1"/>
                          <m:t>𝑖</m:t>
                        </m:r>
                      </m:sub>
                      <m:sup>
                        <m:r>
                          <a:rPr lang="ru-RU" i="1"/>
                          <m:t>𝑘</m:t>
                        </m:r>
                        <m:r>
                          <a:rPr lang="ru-RU" i="1"/>
                          <m:t>−1</m:t>
                        </m:r>
                      </m:sup>
                    </m:sSubSup>
                  </m:oMath>
                </a14:m>
                <a:r>
                  <a:rPr lang="ru-RU" dirty="0"/>
                  <a:t>, а затем идущий к вершине, отличной от</a:t>
                </a:r>
                <a14:m>
                  <m:oMath xmlns:m="http://schemas.openxmlformats.org/officeDocument/2006/math">
                    <m:r>
                      <a:rPr lang="ru-RU" i="1"/>
                      <m:t> (</m:t>
                    </m:r>
                    <m:r>
                      <a:rPr lang="en-US" i="1"/>
                      <m:t>𝑖</m:t>
                    </m:r>
                    <m:r>
                      <a:rPr lang="ru-RU" i="1"/>
                      <m:t>+1)</m:t>
                    </m:r>
                  </m:oMath>
                </a14:m>
                <a:r>
                  <a:rPr lang="ru-RU" dirty="0"/>
                  <a:t>-ых вершин уже построенных кратчайших путей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/>
                        </m:ctrlPr>
                      </m:sSupPr>
                      <m:e>
                        <m:r>
                          <a:rPr lang="ru-RU" i="1"/>
                          <m:t>𝑃</m:t>
                        </m:r>
                      </m:e>
                      <m:sup>
                        <m:r>
                          <a:rPr lang="ru-RU" i="1"/>
                          <m:t>𝑗</m:t>
                        </m:r>
                      </m:sup>
                    </m:sSup>
                    <m:r>
                      <a:rPr lang="ru-RU" i="1"/>
                      <m:t> (</m:t>
                    </m:r>
                    <m:r>
                      <a:rPr lang="ru-RU" i="1"/>
                      <m:t>𝑗</m:t>
                    </m:r>
                    <m:r>
                      <a:rPr lang="ru-RU" i="1"/>
                      <m:t>=1, 2, …, </m:t>
                    </m:r>
                    <m:r>
                      <a:rPr lang="ru-RU" i="1"/>
                      <m:t>𝑘</m:t>
                    </m:r>
                    <m:r>
                      <a:rPr lang="ru-RU" i="1"/>
                      <m:t>−1)</m:t>
                    </m:r>
                  </m:oMath>
                </a14:m>
                <a:r>
                  <a:rPr lang="ru-RU" dirty="0"/>
                  <a:t>.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i="1"/>
                        </m:ctrlPr>
                      </m:sSubSupPr>
                      <m:e>
                        <m:r>
                          <a:rPr lang="ru-RU" i="1"/>
                          <m:t>𝑃</m:t>
                        </m:r>
                      </m:e>
                      <m:sub>
                        <m:r>
                          <a:rPr lang="ru-RU" i="1"/>
                          <m:t>𝑖</m:t>
                        </m:r>
                      </m:sub>
                      <m:sup>
                        <m:r>
                          <a:rPr lang="ru-RU" i="1"/>
                          <m:t>𝑘</m:t>
                        </m:r>
                      </m:sup>
                    </m:sSubSup>
                  </m:oMath>
                </a14:m>
                <a:r>
                  <a:rPr lang="ru-RU" dirty="0"/>
                  <a:t> приходит в вершину </a:t>
                </a:r>
                <a14:m>
                  <m:oMath xmlns:m="http://schemas.openxmlformats.org/officeDocument/2006/math">
                    <m:r>
                      <a:rPr lang="ru-RU" i="1"/>
                      <m:t>𝑡</m:t>
                    </m:r>
                  </m:oMath>
                </a14:m>
                <a:r>
                  <a:rPr lang="ru-RU" dirty="0"/>
                  <a:t> по кратчайшему </a:t>
                </a:r>
                <a:r>
                  <a:rPr lang="ru-RU" dirty="0" err="1"/>
                  <a:t>подпути</a:t>
                </a:r>
                <a:r>
                  <a:rPr lang="ru-RU" dirty="0"/>
                  <a:t>, не проходящему ни через одну из вершин </a:t>
                </a:r>
                <a14:m>
                  <m:oMath xmlns:m="http://schemas.openxmlformats.org/officeDocument/2006/math">
                    <m:r>
                      <a:rPr lang="en-US" i="1"/>
                      <m:t>𝑠</m:t>
                    </m:r>
                    <m:r>
                      <a:rPr lang="ru-RU" i="1"/>
                      <m:t>,</m:t>
                    </m:r>
                    <m:sSubSup>
                      <m:sSubSupPr>
                        <m:ctrlPr>
                          <a:rPr lang="ru-RU" i="1"/>
                        </m:ctrlPr>
                      </m:sSubSupPr>
                      <m:e>
                        <m:r>
                          <a:rPr lang="ru-RU" i="1"/>
                          <m:t>𝑥</m:t>
                        </m:r>
                      </m:e>
                      <m:sub>
                        <m:r>
                          <a:rPr lang="ru-RU" i="1"/>
                          <m:t>2</m:t>
                        </m:r>
                      </m:sub>
                      <m:sup>
                        <m:r>
                          <a:rPr lang="ru-RU" i="1"/>
                          <m:t>𝑘</m:t>
                        </m:r>
                        <m:r>
                          <a:rPr lang="ru-RU" i="1"/>
                          <m:t>−1</m:t>
                        </m:r>
                      </m:sup>
                    </m:sSubSup>
                    <m:r>
                      <a:rPr lang="ru-RU" i="1"/>
                      <m:t>, </m:t>
                    </m:r>
                    <m:sSubSup>
                      <m:sSubSupPr>
                        <m:ctrlPr>
                          <a:rPr lang="ru-RU" i="1"/>
                        </m:ctrlPr>
                      </m:sSubSupPr>
                      <m:e>
                        <m:r>
                          <a:rPr lang="ru-RU" i="1"/>
                          <m:t>𝑥</m:t>
                        </m:r>
                      </m:e>
                      <m:sub>
                        <m:r>
                          <a:rPr lang="ru-RU" i="1"/>
                          <m:t>3</m:t>
                        </m:r>
                      </m:sub>
                      <m:sup>
                        <m:r>
                          <a:rPr lang="ru-RU" i="1"/>
                          <m:t>𝑘</m:t>
                        </m:r>
                        <m:r>
                          <a:rPr lang="ru-RU" i="1"/>
                          <m:t>−1</m:t>
                        </m:r>
                      </m:sup>
                    </m:sSubSup>
                    <m:r>
                      <a:rPr lang="ru-RU" i="1"/>
                      <m:t>, … , </m:t>
                    </m:r>
                    <m:sSubSup>
                      <m:sSubSupPr>
                        <m:ctrlPr>
                          <a:rPr lang="ru-RU" i="1"/>
                        </m:ctrlPr>
                      </m:sSubSupPr>
                      <m:e>
                        <m:r>
                          <a:rPr lang="ru-RU" i="1"/>
                          <m:t>𝑥</m:t>
                        </m:r>
                      </m:e>
                      <m:sub>
                        <m:r>
                          <a:rPr lang="ru-RU" i="1"/>
                          <m:t>𝑖</m:t>
                        </m:r>
                      </m:sub>
                      <m:sup>
                        <m:r>
                          <a:rPr lang="ru-RU" i="1"/>
                          <m:t>𝑘</m:t>
                        </m:r>
                        <m:r>
                          <a:rPr lang="ru-RU" i="1"/>
                          <m:t>−1</m:t>
                        </m:r>
                      </m:sup>
                    </m:sSubSup>
                  </m:oMath>
                </a14:m>
                <a:r>
                  <a:rPr lang="ru-RU" dirty="0" smtClean="0"/>
                  <a:t>.</a:t>
                </a:r>
                <a:endParaRPr lang="en-US" dirty="0" smtClean="0"/>
              </a:p>
              <a:p>
                <a:endParaRPr lang="ru-RU" sz="3200" dirty="0"/>
              </a:p>
            </p:txBody>
          </p:sp>
        </mc:Choice>
        <mc:Fallback>
          <p:sp>
            <p:nvSpPr>
              <p:cNvPr id="4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25562"/>
                <a:ext cx="10515600" cy="5229062"/>
              </a:xfrm>
              <a:blipFill rotWithShape="0">
                <a:blip r:embed="rId2"/>
                <a:stretch>
                  <a:fillRect l="-1043" t="-1865" r="-10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Заголовок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/>
              <a:t>Построение субоптимальных маршрутов.</a:t>
            </a:r>
          </a:p>
          <a:p>
            <a:pPr algn="ctr"/>
            <a:r>
              <a:rPr lang="ru-RU" dirty="0" smtClean="0"/>
              <a:t>Алгоритм Йена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395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944</TotalTime>
  <Words>465</Words>
  <Application>Microsoft Office PowerPoint</Application>
  <PresentationFormat>Широкоэкранный</PresentationFormat>
  <Paragraphs>84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Consolas</vt:lpstr>
      <vt:lpstr>Times New Roman</vt:lpstr>
      <vt:lpstr>Тема Office</vt:lpstr>
      <vt:lpstr>Метод построения велосипедных маршрутов</vt:lpstr>
      <vt:lpstr>Цель и задачи работы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diakov.net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web-приложения для построения велосипедных маршрутов</dc:title>
  <dc:creator>RePack by Diakov</dc:creator>
  <cp:lastModifiedBy>RePack by Diakov</cp:lastModifiedBy>
  <cp:revision>39</cp:revision>
  <dcterms:created xsi:type="dcterms:W3CDTF">2015-03-24T14:30:26Z</dcterms:created>
  <dcterms:modified xsi:type="dcterms:W3CDTF">2015-05-20T01:04:45Z</dcterms:modified>
</cp:coreProperties>
</file>