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64" r:id="rId5"/>
    <p:sldId id="272" r:id="rId6"/>
    <p:sldId id="268" r:id="rId7"/>
    <p:sldId id="265" r:id="rId8"/>
    <p:sldId id="270" r:id="rId9"/>
    <p:sldId id="271" r:id="rId10"/>
    <p:sldId id="274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27.05.2015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27.05.2015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27.05.2015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27.05.2015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27.05.2015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27.05.2015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27.05.2015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27.05.2015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27.05.2015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27.05.2015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27.05.2015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27.05.2015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27.05.2015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mtClean="0"/>
              <a:t>Квалификационная </a:t>
            </a:r>
            <a:r>
              <a:rPr lang="ru-RU" dirty="0" smtClean="0"/>
              <a:t>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Александрович, ИУ7-83</a:t>
            </a:r>
            <a:endParaRPr lang="en-US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1"/>
                <a:ext cx="10515600" cy="5395913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Алгоритм находит маршруты</a:t>
                </a:r>
                <a:r>
                  <a:rPr lang="ru-RU" dirty="0"/>
                  <a:t>, которые длиннее кратчайшего </a:t>
                </a:r>
                <a:r>
                  <a:rPr lang="ru-RU" dirty="0" smtClean="0"/>
                  <a:t>не </a:t>
                </a:r>
                <a:r>
                  <a:rPr lang="ru-RU" dirty="0"/>
                  <a:t>более, чем на </a:t>
                </a:r>
                <a:r>
                  <a:rPr lang="ru-RU" dirty="0" smtClean="0"/>
                  <a:t>величину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/>
                <a:r>
                  <a:rPr lang="ru-RU" dirty="0" smtClean="0"/>
                  <a:t> </a:t>
                </a:r>
                <a:r>
                  <a:rPr lang="ru-RU" dirty="0"/>
                  <a:t>Для множества вершин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</m:oMath>
                </a14:m>
                <a:r>
                  <a:rPr lang="ru-RU" dirty="0"/>
                  <a:t>, каждая из которых является смежной с </a:t>
                </a:r>
                <a14:m>
                  <m:oMath xmlns:m="http://schemas.openxmlformats.org/officeDocument/2006/math">
                    <m:r>
                      <a:rPr lang="ru-RU" i="1"/>
                      <m:t>𝑣</m:t>
                    </m:r>
                  </m:oMath>
                </a14:m>
                <a:r>
                  <a:rPr lang="ru-RU" dirty="0"/>
                  <a:t>, вычисляются новые метки по формуле</a:t>
                </a:r>
                <a:r>
                  <a:rPr lang="ru-RU" dirty="0" smtClean="0"/>
                  <a:t>:</a:t>
                </a:r>
              </a:p>
              <a:p>
                <a:pPr marL="0" lv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/>
                      <m:t>𝐿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  <m:r>
                          <a:rPr lang="ru-RU" i="1"/>
                          <m:t>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𝑢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/>
                      <m:t>=</m:t>
                    </m:r>
                    <m:r>
                      <a:rPr lang="ru-RU" i="1"/>
                      <m:t>𝐿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𝑣</m:t>
                        </m:r>
                      </m:e>
                    </m:d>
                    <m:r>
                      <a:rPr lang="ru-RU" i="1"/>
                      <m:t>+</m:t>
                    </m:r>
                    <m:r>
                      <a:rPr lang="ru-RU" i="1"/>
                      <m:t>𝐿</m:t>
                    </m:r>
                    <m:r>
                      <a:rPr lang="ru-RU" i="1"/>
                      <m:t>(</m:t>
                    </m:r>
                    <m:r>
                      <a:rPr lang="ru-RU" i="1"/>
                      <m:t>𝑣</m:t>
                    </m:r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𝑢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/>
                      <m:t>𝑖</m:t>
                    </m:r>
                    <m:r>
                      <a:rPr lang="ru-RU" i="1"/>
                      <m:t>=1,…,|</m:t>
                    </m:r>
                    <m:r>
                      <a:rPr lang="ru-RU" i="1"/>
                      <m:t>𝑢</m:t>
                    </m:r>
                    <m:r>
                      <a:rPr lang="ru-RU" i="1"/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dirty="0"/>
                  <a:t>Также для каждой вершины из </a:t>
                </a:r>
                <a14:m>
                  <m:oMath xmlns:m="http://schemas.openxmlformats.org/officeDocument/2006/math">
                    <m:r>
                      <a:rPr lang="ru-RU" i="1"/>
                      <m:t>𝑢</m:t>
                    </m:r>
                  </m:oMath>
                </a14:m>
                <a:r>
                  <a:rPr lang="ru-RU" dirty="0"/>
                  <a:t> запоминается в качестве родительской вершина </a:t>
                </a:r>
                <a14:m>
                  <m:oMath xmlns:m="http://schemas.openxmlformats.org/officeDocument/2006/math">
                    <m:r>
                      <a:rPr lang="ru-RU" i="1"/>
                      <m:t>𝑣</m:t>
                    </m:r>
                  </m:oMath>
                </a14:m>
                <a:r>
                  <a:rPr lang="ru-RU" dirty="0"/>
                  <a:t>, то есть </a:t>
                </a:r>
                <a14:m>
                  <m:oMath xmlns:m="http://schemas.openxmlformats.org/officeDocument/2006/math">
                    <m:r>
                      <a:rPr lang="ru-RU" i="1"/>
                      <m:t>𝑃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𝑢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/>
                      <m:t>=</m:t>
                    </m:r>
                    <m:r>
                      <a:rPr lang="ru-RU" i="1"/>
                      <m:t>𝑣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lvl="0"/>
                <a:r>
                  <a:rPr lang="ru-RU" dirty="0" smtClean="0"/>
                  <a:t>В конце работы алгоритма необходимо определить </a:t>
                </a:r>
                <a:r>
                  <a:rPr lang="ru-RU" dirty="0"/>
                  <a:t>все маршруты, длина которых удовлетворяет формуле:</a:t>
                </a:r>
                <a:r>
                  <a:rPr lang="ru-RU" dirty="0" smtClean="0"/>
                  <a:t> </a:t>
                </a:r>
                <a:endParaRPr lang="ru-RU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𝐿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𝑟</m:t>
                          </m:r>
                        </m:e>
                      </m:d>
                      <m:r>
                        <a:rPr lang="ru-RU" i="1"/>
                        <m:t>≤</m:t>
                      </m:r>
                      <m:r>
                        <a:rPr lang="ru-RU" i="1"/>
                        <m:t>𝐿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𝑅</m:t>
                          </m:r>
                        </m:e>
                      </m:d>
                      <m:r>
                        <a:rPr lang="ru-RU" i="1"/>
                        <m:t>+</m:t>
                      </m:r>
                      <m:r>
                        <a:rPr lang="ru-RU" i="1"/>
                        <m:t>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lvl="0"/>
                <a:r>
                  <a:rPr lang="ru-RU" dirty="0"/>
                  <a:t>Сами альтернативные пути ищутся рекурсивно, начиная от вершины </a:t>
                </a:r>
                <a14:m>
                  <m:oMath xmlns:m="http://schemas.openxmlformats.org/officeDocument/2006/math">
                    <m:r>
                      <a:rPr lang="ru-RU" i="1"/>
                      <m:t>𝑡</m:t>
                    </m:r>
                  </m:oMath>
                </a14:m>
                <a:r>
                  <a:rPr lang="ru-RU" dirty="0"/>
                  <a:t>. Для нахождения всех возможных маршрутов необходимо на каждом шаге обрабатывать каждую метку всех смежных вершин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1"/>
                <a:ext cx="10515600" cy="5395913"/>
              </a:xfrm>
              <a:blipFill rotWithShape="0">
                <a:blip r:embed="rId2"/>
                <a:stretch>
                  <a:fillRect l="-928" t="-1693" r="-580" b="-22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Е-близких путей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40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безопасным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пригодным для спортивной езды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  <a:blipFill rotWithShape="0">
                <a:blip r:embed="rId2"/>
                <a:stretch>
                  <a:fillRect l="-1043" t="-1762" r="-1797" b="-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маршрута в зависимости от вида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  <a:blipFill rotWithShape="0"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</a:t>
            </a:r>
            <a:r>
              <a:rPr lang="ru-RU" dirty="0"/>
              <a:t>выходные данные </a:t>
            </a:r>
            <a:r>
              <a:rPr lang="ru-RU" dirty="0" smtClean="0"/>
              <a:t>и ограничения 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 smtClean="0"/>
              <a:t>.</a:t>
            </a:r>
          </a:p>
          <a:p>
            <a:r>
              <a:rPr lang="ru-RU" sz="3200" dirty="0" smtClean="0"/>
              <a:t>Маршруты строятся только в районе Чертаново Южное.</a:t>
            </a:r>
          </a:p>
          <a:p>
            <a:r>
              <a:rPr lang="ru-RU" sz="3200" dirty="0" smtClean="0"/>
              <a:t>Приложение предполагает возможность проезда по всем дорогам.</a:t>
            </a:r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563980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  <a:p>
            <a:r>
              <a:rPr lang="ru-RU" dirty="0" smtClean="0"/>
              <a:t>Длина = </a:t>
            </a:r>
            <a:r>
              <a:rPr lang="ru-RU" dirty="0"/>
              <a:t>1.0551 </a:t>
            </a:r>
            <a:r>
              <a:rPr lang="ru-RU" dirty="0" smtClean="0"/>
              <a:t>км</a:t>
            </a:r>
          </a:p>
          <a:p>
            <a:r>
              <a:rPr lang="ru-RU" dirty="0" smtClean="0"/>
              <a:t>Время построения = </a:t>
            </a:r>
            <a:r>
              <a:rPr lang="ru-RU" dirty="0"/>
              <a:t>1.1126 с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Спортивный маршрут</a:t>
            </a:r>
            <a:endParaRPr lang="ru-RU" dirty="0"/>
          </a:p>
          <a:p>
            <a:pPr algn="r"/>
            <a:r>
              <a:rPr lang="ru-RU" dirty="0"/>
              <a:t>Длина =  1.0947 </a:t>
            </a:r>
            <a:r>
              <a:rPr lang="ru-RU" dirty="0" smtClean="0"/>
              <a:t>км</a:t>
            </a:r>
          </a:p>
          <a:p>
            <a:pPr algn="r"/>
            <a:r>
              <a:rPr lang="ru-RU" dirty="0" smtClean="0"/>
              <a:t>Время </a:t>
            </a:r>
            <a:r>
              <a:rPr lang="ru-RU" dirty="0"/>
              <a:t>построения = 131.1396 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27846" y="5934670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  <a:p>
            <a:pPr algn="ctr"/>
            <a:r>
              <a:rPr lang="ru-RU" dirty="0"/>
              <a:t>Длина =   1.0987 </a:t>
            </a:r>
            <a:r>
              <a:rPr lang="ru-RU" dirty="0" smtClean="0"/>
              <a:t>км</a:t>
            </a:r>
          </a:p>
          <a:p>
            <a:pPr algn="ctr"/>
            <a:r>
              <a:rPr lang="ru-RU" dirty="0" smtClean="0"/>
              <a:t>Время </a:t>
            </a:r>
            <a:r>
              <a:rPr lang="ru-RU" dirty="0"/>
              <a:t>построения = 114.5515 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1251" y="5288339"/>
            <a:ext cx="32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15 – </a:t>
            </a:r>
            <a:r>
              <a:rPr lang="ru-RU" dirty="0" smtClean="0"/>
              <a:t>количество найденных субоптимальных маршрутов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lnSpcReduction="10000"/>
          </a:bodyPr>
          <a:lstStyle/>
          <a:p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</a:t>
            </a:r>
            <a:r>
              <a:rPr lang="ru-RU" sz="3200" dirty="0" err="1" smtClean="0"/>
              <a:t>веломаршрутов</a:t>
            </a:r>
            <a:r>
              <a:rPr lang="ru-RU" sz="3200" dirty="0" smtClean="0"/>
              <a:t>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задач: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</a:t>
            </a:r>
            <a:r>
              <a:rPr lang="ru-RU" sz="3200" dirty="0" smtClean="0"/>
              <a:t>по различным критериям;</a:t>
            </a:r>
            <a:endParaRPr lang="ru-RU" sz="3200" dirty="0"/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метода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7864176"/>
                  </p:ext>
                </p:extLst>
              </p:nvPr>
            </p:nvGraphicFramePr>
            <p:xfrm>
              <a:off x="838200" y="1325563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7864176"/>
                  </p:ext>
                </p:extLst>
              </p:nvPr>
            </p:nvGraphicFramePr>
            <p:xfrm>
              <a:off x="838200" y="1325563"/>
              <a:ext cx="10515600" cy="39014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84615" r="-314545" b="-7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11446" r="-314545" b="-187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305217" r="-314545" b="-1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405217" r="-314545" b="-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893846" r="-31454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Классификация алгоритмов поиска </a:t>
            </a:r>
            <a:r>
              <a:rPr lang="ru-RU" dirty="0" smtClean="0"/>
              <a:t>кратчайших </a:t>
            </a:r>
            <a:r>
              <a:rPr lang="ru-RU" smtClean="0"/>
              <a:t>и альтернативных путей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208344"/>
                  </p:ext>
                </p:extLst>
              </p:nvPr>
            </p:nvGraphicFramePr>
            <p:xfrm>
              <a:off x="2766939" y="5436944"/>
              <a:ext cx="6829988" cy="111468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414994"/>
                    <a:gridCol w="341499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К-кратчайших</a:t>
                          </a:r>
                          <a:r>
                            <a:rPr lang="ru-RU" baseline="0" dirty="0" smtClean="0"/>
                            <a:t> маршрутов (Йена)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𝐾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208344"/>
                  </p:ext>
                </p:extLst>
              </p:nvPr>
            </p:nvGraphicFramePr>
            <p:xfrm>
              <a:off x="2766939" y="5436944"/>
              <a:ext cx="6829988" cy="111468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414994"/>
                    <a:gridCol w="341499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К-кратчайших</a:t>
                          </a:r>
                          <a:r>
                            <a:rPr lang="ru-RU" baseline="0" dirty="0" smtClean="0"/>
                            <a:t> маршрутов (Йена)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178" t="-106452" r="-357" b="-124194"/>
                          </a:stretch>
                        </a:blipFill>
                      </a:tcPr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178" t="-209836" r="-3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связный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ориентированный </a:t>
                </a:r>
                <a:r>
                  <a:rPr lang="ru-RU" sz="2400" dirty="0">
                    <a:cs typeface="Times New Roman" panose="02020603050405020304" pitchFamily="18" charset="0"/>
                  </a:rPr>
                  <a:t>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дороги, вид дорожного покрытия.</a:t>
                </a:r>
              </a:p>
              <a:p>
                <a:r>
                  <a:rPr lang="ru-RU" sz="2400" dirty="0" smtClean="0">
                    <a:cs typeface="Times New Roman" panose="02020603050405020304" pitchFamily="18" charset="0"/>
                  </a:rPr>
                  <a:t>Весом ребра является его длина, то есть веса неотрицательны.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233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2443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Удаление из базы всех дорог, по которым запрещено движение на велосипеде</a:t>
            </a:r>
          </a:p>
          <a:p>
            <a:pPr marL="0" indent="0" algn="ctr">
              <a:buNone/>
            </a:pPr>
            <a:r>
              <a:rPr lang="ru-RU" sz="2000" dirty="0"/>
              <a:t>4</a:t>
            </a:r>
            <a:r>
              <a:rPr lang="ru-RU" sz="2000" dirty="0" smtClean="0"/>
              <a:t>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/>
              <a:t>5</a:t>
            </a:r>
            <a:r>
              <a:rPr lang="ru-RU" sz="2000" dirty="0" smtClean="0"/>
              <a:t>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768923"/>
            <a:ext cx="10515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вершин, смежных с текущей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r>
                  <a:rPr lang="ru-RU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наименьшее значение.</a:t>
                </a:r>
              </a:p>
              <a:p>
                <a:r>
                  <a:rPr lang="ru-RU" dirty="0" smtClean="0"/>
                  <a:t>Для алгоритма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, вычисленное по формуле расстояния между точками на поверхности Земли.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маршрутов, являющихся наиболее близкими к оптимальному </a:t>
                </a:r>
                <a:r>
                  <a:rPr lang="ru-RU" dirty="0" smtClean="0"/>
                  <a:t>пути и не имеющих циклов.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-й </a:t>
                </a:r>
                <a:r>
                  <a:rPr lang="ru-RU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по кратчайшему </a:t>
                </a:r>
                <a:r>
                  <a:rPr lang="ru-RU" dirty="0" err="1"/>
                  <a:t>подпути</a:t>
                </a:r>
                <a:r>
                  <a:rPr lang="ru-RU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652</Words>
  <Application>Microsoft Office PowerPoint</Application>
  <PresentationFormat>Широкоэкранный</PresentationFormat>
  <Paragraphs>148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RePack by Diakov</cp:lastModifiedBy>
  <cp:revision>72</cp:revision>
  <dcterms:created xsi:type="dcterms:W3CDTF">2015-03-24T14:30:26Z</dcterms:created>
  <dcterms:modified xsi:type="dcterms:W3CDTF">2015-05-26T23:19:56Z</dcterms:modified>
</cp:coreProperties>
</file>