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72" r:id="rId7"/>
    <p:sldId id="268" r:id="rId8"/>
    <p:sldId id="270" r:id="rId9"/>
    <p:sldId id="271" r:id="rId10"/>
    <p:sldId id="269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Квалификационная 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Александрович, ИУ7-83</a:t>
            </a:r>
            <a:endParaRPr lang="en-US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425615"/>
              </a:xfrm>
            </p:spPr>
            <p:txBody>
              <a:bodyPr>
                <a:normAutofit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/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𝑘</m:t>
                        </m:r>
                      </m:e>
                      <m:sub>
                        <m:r>
                          <a:rPr lang="ru-RU" sz="2000" i="1"/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/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/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𝐿</m:t>
                        </m:r>
                      </m:e>
                      <m:sub>
                        <m:r>
                          <a:rPr lang="ru-RU" sz="2000" i="1"/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безопасным, если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гоночным, если</a:t>
                </a:r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425615"/>
              </a:xfrm>
              <a:blipFill rotWithShape="0">
                <a:blip r:embed="rId2"/>
                <a:stretch>
                  <a:fillRect l="-1217" t="-2247" b="-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Метрика выбора лучшего маршрута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44994"/>
                <a:ext cx="4100550" cy="13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44994"/>
                <a:ext cx="4100550" cy="1303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96207"/>
                <a:ext cx="5137176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𝑓𝑎𝑐𝑡𝑜𝑟</m:t>
                          </m:r>
                        </m:e>
                        <m:sub>
                          <m:r>
                            <a:rPr lang="ru-RU" sz="2400" i="1"/>
                            <m:t>𝑘</m:t>
                          </m:r>
                        </m:sub>
                      </m:sSub>
                      <m:r>
                        <a:rPr lang="ru-RU" sz="2400" i="1"/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/>
                              </m:ctrlPr>
                            </m:limLowPr>
                            <m:e>
                              <m:r>
                                <a:rPr lang="ru-RU" sz="2400" i="1"/>
                                <m:t>𝑚𝑖𝑛</m:t>
                              </m:r>
                            </m:e>
                            <m:lim>
                              <m:r>
                                <a:rPr lang="ru-RU" sz="2400" i="1"/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/>
                            <m:t>(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/>
                                <m:t>1</m:t>
                              </m:r>
                            </m:sub>
                          </m:sSub>
                          <m:r>
                            <a:rPr lang="ru-RU" sz="2400" i="1"/>
                            <m:t>, …, 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/>
                                <m:t>𝐾</m:t>
                              </m:r>
                            </m:sub>
                          </m:sSub>
                          <m:r>
                            <a:rPr lang="ru-RU" sz="2400" i="1"/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96207"/>
                <a:ext cx="5137176" cy="575286"/>
              </a:xfrm>
              <a:prstGeom prst="rect">
                <a:avLst/>
              </a:prstGeom>
              <a:blipFill rotWithShape="0">
                <a:blip r:embed="rId4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573867" y="5623692"/>
                <a:ext cx="5198090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𝑓𝑎𝑐𝑡𝑜𝑟</m:t>
                          </m:r>
                        </m:e>
                        <m:sub>
                          <m:r>
                            <a:rPr lang="ru-RU" sz="2400" i="1"/>
                            <m:t>𝑘</m:t>
                          </m:r>
                        </m:sub>
                      </m:sSub>
                      <m:r>
                        <a:rPr lang="ru-RU" sz="2400" i="1"/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/>
                              </m:ctrlPr>
                            </m:limLowPr>
                            <m:e>
                              <m:r>
                                <a:rPr lang="en-US" sz="2400" i="1"/>
                                <m:t>𝑚𝑎𝑥</m:t>
                              </m:r>
                            </m:e>
                            <m:lim>
                              <m:r>
                                <a:rPr lang="ru-RU" sz="2400" i="1"/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/>
                            <m:t>(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/>
                                <m:t>1</m:t>
                              </m:r>
                            </m:sub>
                          </m:sSub>
                          <m:r>
                            <a:rPr lang="ru-RU" sz="2400" i="1"/>
                            <m:t>, …, 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/>
                                <m:t>𝐾</m:t>
                              </m:r>
                            </m:sub>
                          </m:sSub>
                          <m:r>
                            <a:rPr lang="ru-RU" sz="2400" i="1"/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5623692"/>
                <a:ext cx="5198090" cy="575286"/>
              </a:xfrm>
              <a:prstGeom prst="rect">
                <a:avLst/>
              </a:prstGeom>
              <a:blipFill rotWithShape="0">
                <a:blip r:embed="rId5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563980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  <a:p>
            <a:r>
              <a:rPr lang="ru-RU" dirty="0" smtClean="0"/>
              <a:t>Длина = </a:t>
            </a:r>
            <a:r>
              <a:rPr lang="ru-RU" dirty="0"/>
              <a:t>1.0551 </a:t>
            </a:r>
            <a:r>
              <a:rPr lang="ru-RU" dirty="0" smtClean="0"/>
              <a:t>км</a:t>
            </a:r>
          </a:p>
          <a:p>
            <a:r>
              <a:rPr lang="ru-RU" dirty="0" smtClean="0"/>
              <a:t>Время построения = </a:t>
            </a:r>
            <a:r>
              <a:rPr lang="ru-RU" dirty="0"/>
              <a:t>1.1126 с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Гоночный маршрут</a:t>
            </a:r>
            <a:endParaRPr lang="ru-RU" dirty="0"/>
          </a:p>
          <a:p>
            <a:pPr algn="r"/>
            <a:r>
              <a:rPr lang="ru-RU" dirty="0"/>
              <a:t>Длина = </a:t>
            </a:r>
            <a:r>
              <a:rPr lang="ru-RU" dirty="0"/>
              <a:t> 1.0947 </a:t>
            </a:r>
            <a:r>
              <a:rPr lang="ru-RU" dirty="0" smtClean="0"/>
              <a:t>км</a:t>
            </a:r>
          </a:p>
          <a:p>
            <a:pPr algn="r"/>
            <a:r>
              <a:rPr lang="ru-RU" dirty="0" smtClean="0"/>
              <a:t>Время </a:t>
            </a:r>
            <a:r>
              <a:rPr lang="ru-RU" dirty="0"/>
              <a:t>построения = </a:t>
            </a:r>
            <a:r>
              <a:rPr lang="ru-RU" dirty="0"/>
              <a:t>131.1396 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27846" y="5934670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  <a:p>
            <a:pPr algn="ctr"/>
            <a:r>
              <a:rPr lang="ru-RU" dirty="0"/>
              <a:t>Длина = </a:t>
            </a:r>
            <a:r>
              <a:rPr lang="ru-RU" dirty="0"/>
              <a:t>  1.0987 </a:t>
            </a:r>
            <a:r>
              <a:rPr lang="ru-RU" dirty="0" smtClean="0"/>
              <a:t>км</a:t>
            </a:r>
          </a:p>
          <a:p>
            <a:pPr algn="ctr"/>
            <a:r>
              <a:rPr lang="ru-RU" dirty="0" smtClean="0"/>
              <a:t>Время </a:t>
            </a:r>
            <a:r>
              <a:rPr lang="ru-RU" dirty="0"/>
              <a:t>построения = </a:t>
            </a:r>
            <a:r>
              <a:rPr lang="ru-RU" dirty="0"/>
              <a:t>114.5515 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1251" y="5288339"/>
            <a:ext cx="32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15 – </a:t>
            </a:r>
            <a:r>
              <a:rPr lang="ru-RU" dirty="0" smtClean="0"/>
              <a:t>количество найденных субоптимальных маршрутов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</a:t>
            </a:r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92500" lnSpcReduction="10000"/>
          </a:bodyPr>
          <a:lstStyle/>
          <a:p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</a:t>
            </a:r>
            <a:r>
              <a:rPr lang="ru-RU" sz="3200" dirty="0" err="1" smtClean="0"/>
              <a:t>веломаршрутов</a:t>
            </a:r>
            <a:r>
              <a:rPr lang="ru-RU" sz="3200" dirty="0" smtClean="0"/>
              <a:t> </a:t>
            </a:r>
            <a:r>
              <a:rPr lang="ru-RU" sz="3200" dirty="0"/>
              <a:t>различных видов (кратчайший, безопасный, гоночный</a:t>
            </a:r>
            <a:r>
              <a:rPr lang="ru-RU" sz="3200" dirty="0" smtClean="0"/>
              <a:t>)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задач: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различных видов;</a:t>
            </a:r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метода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4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выходные данные</a:t>
            </a:r>
            <a:r>
              <a:rPr lang="en-US" dirty="0" smtClean="0"/>
              <a:t>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ориентированный 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</a:t>
                </a:r>
                <a:r>
                  <a:rPr lang="ru-RU" sz="2400" dirty="0"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дороги, количество полос, направление движения.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</a:t>
                </a:r>
                <a:r>
                  <a:rPr lang="ru-RU" sz="2400" dirty="0">
                    <a:cs typeface="Times New Roman" panose="02020603050405020304" pitchFamily="18" charset="0"/>
                  </a:rPr>
                  <a:t>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3200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1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1605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 smtClean="0"/>
              <a:t>4.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376551"/>
            <a:ext cx="10515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19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вершин, смежных с текущей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r>
                  <a:rPr lang="ru-RU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наименьшее значение.</a:t>
                </a:r>
              </a:p>
              <a:p>
                <a:r>
                  <a:rPr lang="ru-RU" dirty="0" smtClean="0"/>
                  <a:t>Для алгоритма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, вычисленное по формуле расстояния между точками на поверхности Земли.</a:t>
                </a:r>
                <a:endParaRPr lang="ru-RU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маршрутов, являющихся наиболее близкими к оптимальному </a:t>
                </a:r>
                <a:r>
                  <a:rPr lang="ru-RU" dirty="0" smtClean="0"/>
                  <a:t>пути и не имеющих циклов.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/>
                        </m:ctrlPr>
                      </m:sSupPr>
                      <m:e>
                        <m:r>
                          <a:rPr lang="ru-RU" i="1"/>
                          <m:t>𝑃</m:t>
                        </m:r>
                      </m:e>
                      <m:sup>
                        <m:r>
                          <a:rPr lang="ru-RU" i="1"/>
                          <m:t>𝑘</m:t>
                        </m:r>
                      </m:sup>
                    </m:sSup>
                    <m:r>
                      <a:rPr lang="ru-RU" i="1"/>
                      <m:t>=</m:t>
                    </m:r>
                    <m:r>
                      <a:rPr lang="ru-RU" i="1"/>
                      <m:t>𝑠</m:t>
                    </m:r>
                    <m:r>
                      <a:rPr lang="ru-RU" i="1"/>
                      <m:t>,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 </m:t>
                        </m:r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  <m:sup>
                        <m:r>
                          <a:rPr lang="ru-RU" i="1"/>
                          <m:t>𝑘</m:t>
                        </m:r>
                      </m:sup>
                    </m:sSubSup>
                    <m:r>
                      <a:rPr lang="ru-RU" i="1" smtClean="0"/>
                      <m:t>, </m:t>
                    </m:r>
                    <m:r>
                      <a:rPr lang="ru-RU" i="1"/>
                      <m:t>… , 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𝑞</m:t>
                            </m:r>
                          </m:e>
                          <m:sub>
                            <m:r>
                              <a:rPr lang="ru-RU" i="1"/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i="1"/>
                          <m:t>𝑘</m:t>
                        </m:r>
                      </m:sup>
                    </m:sSubSup>
                    <m:r>
                      <a:rPr lang="ru-RU" i="1"/>
                      <m:t>, </m:t>
                    </m:r>
                    <m:r>
                      <a:rPr lang="ru-RU" i="1"/>
                      <m:t>𝑡</m:t>
                    </m:r>
                  </m:oMath>
                </a14:m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i="1"/>
                      <m:t>𝑘</m:t>
                    </m:r>
                  </m:oMath>
                </a14:m>
                <a:r>
                  <a:rPr lang="ru-RU" dirty="0" smtClean="0"/>
                  <a:t>-й </a:t>
                </a:r>
                <a:r>
                  <a:rPr lang="ru-RU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i="1"/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ru-RU" i="1"/>
                      <m:t>𝑡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𝑃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  <m:sup>
                        <m:r>
                          <a:rPr lang="ru-RU" i="1"/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𝑃</m:t>
                        </m:r>
                      </m:e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ru-RU" i="1"/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i="1"/>
                      <m:t> (</m:t>
                    </m:r>
                    <m:r>
                      <a:rPr lang="en-US" i="1"/>
                      <m:t>𝑖</m:t>
                    </m:r>
                    <m:r>
                      <a:rPr lang="ru-RU" i="1"/>
                      <m:t>+1)</m:t>
                    </m:r>
                  </m:oMath>
                </a14:m>
                <a:r>
                  <a:rPr lang="ru-RU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𝑃</m:t>
                        </m:r>
                      </m:e>
                      <m:sup>
                        <m:r>
                          <a:rPr lang="ru-RU" i="1"/>
                          <m:t>𝑗</m:t>
                        </m:r>
                      </m:sup>
                    </m:sSup>
                    <m:r>
                      <a:rPr lang="ru-RU" i="1"/>
                      <m:t> (</m:t>
                    </m:r>
                    <m:r>
                      <a:rPr lang="ru-RU" i="1"/>
                      <m:t>𝑗</m:t>
                    </m:r>
                    <m:r>
                      <a:rPr lang="ru-RU" i="1"/>
                      <m:t>=1, 2, …, </m:t>
                    </m:r>
                    <m:r>
                      <a:rPr lang="ru-RU" i="1"/>
                      <m:t>𝑘</m:t>
                    </m:r>
                    <m:r>
                      <a:rPr lang="ru-RU" i="1"/>
                      <m:t>−1)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𝑃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  <m:sup>
                        <m:r>
                          <a:rPr lang="ru-RU" i="1"/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i="1"/>
                      <m:t>𝑡</m:t>
                    </m:r>
                  </m:oMath>
                </a14:m>
                <a:r>
                  <a:rPr lang="ru-RU" dirty="0"/>
                  <a:t> по кратчайшему </a:t>
                </a:r>
                <a:r>
                  <a:rPr lang="ru-RU" dirty="0" err="1"/>
                  <a:t>подпути</a:t>
                </a:r>
                <a:r>
                  <a:rPr lang="ru-RU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  <m:r>
                      <a:rPr lang="ru-RU" i="1"/>
                      <m:t>,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bSup>
                    <m:r>
                      <a:rPr lang="ru-RU" i="1"/>
                      <m:t>, 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3</m:t>
                        </m:r>
                      </m:sub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bSup>
                    <m:r>
                      <a:rPr lang="ru-RU" i="1"/>
                      <m:t>, … , 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ru-RU" sz="3200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465</Words>
  <Application>Microsoft Office PowerPoint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RePack by Diakov</cp:lastModifiedBy>
  <cp:revision>39</cp:revision>
  <dcterms:created xsi:type="dcterms:W3CDTF">2015-03-24T14:30:26Z</dcterms:created>
  <dcterms:modified xsi:type="dcterms:W3CDTF">2015-05-20T00:46:58Z</dcterms:modified>
</cp:coreProperties>
</file>