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85" r:id="rId3"/>
    <p:sldId id="272" r:id="rId4"/>
    <p:sldId id="273" r:id="rId5"/>
    <p:sldId id="257" r:id="rId6"/>
    <p:sldId id="258" r:id="rId7"/>
    <p:sldId id="259" r:id="rId8"/>
    <p:sldId id="279" r:id="rId9"/>
    <p:sldId id="261" r:id="rId10"/>
    <p:sldId id="287" r:id="rId11"/>
    <p:sldId id="288" r:id="rId12"/>
    <p:sldId id="289" r:id="rId13"/>
    <p:sldId id="274" r:id="rId14"/>
    <p:sldId id="276" r:id="rId15"/>
    <p:sldId id="262" r:id="rId16"/>
    <p:sldId id="263" r:id="rId17"/>
    <p:sldId id="280" r:id="rId18"/>
    <p:sldId id="281" r:id="rId19"/>
    <p:sldId id="282" r:id="rId20"/>
    <p:sldId id="283" r:id="rId21"/>
    <p:sldId id="284" r:id="rId22"/>
    <p:sldId id="277" r:id="rId23"/>
    <p:sldId id="278" r:id="rId24"/>
    <p:sldId id="286" r:id="rId25"/>
    <p:sldId id="264" r:id="rId26"/>
    <p:sldId id="265" r:id="rId27"/>
    <p:sldId id="266" r:id="rId28"/>
    <p:sldId id="267" r:id="rId29"/>
    <p:sldId id="269" r:id="rId30"/>
    <p:sldId id="270"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BA14A6"/>
    <a:srgbClr val="0066FF"/>
    <a:srgbClr val="FE0202"/>
    <a:srgbClr val="F95207"/>
    <a:srgbClr val="FA3A26"/>
    <a:srgbClr val="30E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E571A-D0A7-4A60-92C8-CA58CE62E0FA}" type="datetimeFigureOut">
              <a:rPr lang="en-US" smtClean="0"/>
              <a:t>01-May-14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67BD3-C66E-422A-9F1E-6CD10EA1A0D6}" type="slidenum">
              <a:rPr lang="en-US" smtClean="0"/>
              <a:t>‹#›</a:t>
            </a:fld>
            <a:endParaRPr lang="en-US"/>
          </a:p>
        </p:txBody>
      </p:sp>
    </p:spTree>
    <p:extLst>
      <p:ext uri="{BB962C8B-B14F-4D97-AF65-F5344CB8AC3E}">
        <p14:creationId xmlns:p14="http://schemas.microsoft.com/office/powerpoint/2010/main" val="77860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A67BD3-C66E-422A-9F1E-6CD10EA1A0D6}" type="slidenum">
              <a:rPr lang="en-US" smtClean="0"/>
              <a:t>15</a:t>
            </a:fld>
            <a:endParaRPr lang="en-US"/>
          </a:p>
        </p:txBody>
      </p:sp>
    </p:spTree>
    <p:extLst>
      <p:ext uri="{BB962C8B-B14F-4D97-AF65-F5344CB8AC3E}">
        <p14:creationId xmlns:p14="http://schemas.microsoft.com/office/powerpoint/2010/main" val="98822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A6EAD13-A23D-4255-85D4-5AB881FA6419}" type="datetimeFigureOut">
              <a:rPr lang="en-US" smtClean="0"/>
              <a:pPr/>
              <a:t>01-May-14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A016256-7722-4D02-B785-CF5025653D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EAD13-A23D-4255-85D4-5AB881FA6419}" type="datetimeFigureOut">
              <a:rPr lang="en-US" smtClean="0"/>
              <a:pPr/>
              <a:t>01-May-14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6256-7722-4D02-B785-CF5025653D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6EAD13-A23D-4255-85D4-5AB881FA6419}" type="datetimeFigureOut">
              <a:rPr lang="en-US" smtClean="0"/>
              <a:pPr/>
              <a:t>01-May-14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16256-7722-4D02-B785-CF5025653D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A6EAD13-A23D-4255-85D4-5AB881FA6419}" type="datetimeFigureOut">
              <a:rPr lang="en-US" smtClean="0"/>
              <a:pPr/>
              <a:t>01-May-14</a:t>
            </a:fld>
            <a:endParaRPr lang="en-US"/>
          </a:p>
        </p:txBody>
      </p:sp>
      <p:sp>
        <p:nvSpPr>
          <p:cNvPr id="9" name="Slide Number Placeholder 8"/>
          <p:cNvSpPr>
            <a:spLocks noGrp="1"/>
          </p:cNvSpPr>
          <p:nvPr>
            <p:ph type="sldNum" sz="quarter" idx="15"/>
          </p:nvPr>
        </p:nvSpPr>
        <p:spPr/>
        <p:txBody>
          <a:bodyPr rtlCol="0"/>
          <a:lstStyle/>
          <a:p>
            <a:fld id="{5A016256-7722-4D02-B785-CF5025653D7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A6EAD13-A23D-4255-85D4-5AB881FA6419}" type="datetimeFigureOut">
              <a:rPr lang="en-US" smtClean="0"/>
              <a:pPr/>
              <a:t>01-May-14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A016256-7722-4D02-B785-CF5025653D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6EAD13-A23D-4255-85D4-5AB881FA6419}" type="datetimeFigureOut">
              <a:rPr lang="en-US" smtClean="0"/>
              <a:pPr/>
              <a:t>01-May-14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16256-7722-4D02-B785-CF5025653D7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A6EAD13-A23D-4255-85D4-5AB881FA6419}" type="datetimeFigureOut">
              <a:rPr lang="en-US" smtClean="0"/>
              <a:pPr/>
              <a:t>01-May-14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16256-7722-4D02-B785-CF5025653D7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A6EAD13-A23D-4255-85D4-5AB881FA6419}" type="datetimeFigureOut">
              <a:rPr lang="en-US" smtClean="0"/>
              <a:pPr/>
              <a:t>01-May-14</a:t>
            </a:fld>
            <a:endParaRPr lang="en-US"/>
          </a:p>
        </p:txBody>
      </p:sp>
      <p:sp>
        <p:nvSpPr>
          <p:cNvPr id="7" name="Slide Number Placeholder 6"/>
          <p:cNvSpPr>
            <a:spLocks noGrp="1"/>
          </p:cNvSpPr>
          <p:nvPr>
            <p:ph type="sldNum" sz="quarter" idx="11"/>
          </p:nvPr>
        </p:nvSpPr>
        <p:spPr/>
        <p:txBody>
          <a:bodyPr rtlCol="0"/>
          <a:lstStyle/>
          <a:p>
            <a:fld id="{5A016256-7722-4D02-B785-CF5025653D7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EAD13-A23D-4255-85D4-5AB881FA6419}" type="datetimeFigureOut">
              <a:rPr lang="en-US" smtClean="0"/>
              <a:pPr/>
              <a:t>01-May-14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16256-7722-4D02-B785-CF5025653D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A6EAD13-A23D-4255-85D4-5AB881FA6419}" type="datetimeFigureOut">
              <a:rPr lang="en-US" smtClean="0"/>
              <a:pPr/>
              <a:t>01-May-14</a:t>
            </a:fld>
            <a:endParaRPr lang="en-US"/>
          </a:p>
        </p:txBody>
      </p:sp>
      <p:sp>
        <p:nvSpPr>
          <p:cNvPr id="22" name="Slide Number Placeholder 21"/>
          <p:cNvSpPr>
            <a:spLocks noGrp="1"/>
          </p:cNvSpPr>
          <p:nvPr>
            <p:ph type="sldNum" sz="quarter" idx="15"/>
          </p:nvPr>
        </p:nvSpPr>
        <p:spPr/>
        <p:txBody>
          <a:bodyPr rtlCol="0"/>
          <a:lstStyle/>
          <a:p>
            <a:fld id="{5A016256-7722-4D02-B785-CF5025653D7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A6EAD13-A23D-4255-85D4-5AB881FA6419}" type="datetimeFigureOut">
              <a:rPr lang="en-US" smtClean="0"/>
              <a:pPr/>
              <a:t>01-May-14</a:t>
            </a:fld>
            <a:endParaRPr lang="en-US"/>
          </a:p>
        </p:txBody>
      </p:sp>
      <p:sp>
        <p:nvSpPr>
          <p:cNvPr id="18" name="Slide Number Placeholder 17"/>
          <p:cNvSpPr>
            <a:spLocks noGrp="1"/>
          </p:cNvSpPr>
          <p:nvPr>
            <p:ph type="sldNum" sz="quarter" idx="11"/>
          </p:nvPr>
        </p:nvSpPr>
        <p:spPr/>
        <p:txBody>
          <a:bodyPr rtlCol="0"/>
          <a:lstStyle/>
          <a:p>
            <a:fld id="{5A016256-7722-4D02-B785-CF5025653D7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A6EAD13-A23D-4255-85D4-5AB881FA6419}" type="datetimeFigureOut">
              <a:rPr lang="en-US" smtClean="0"/>
              <a:pPr/>
              <a:t>01-May-14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A016256-7722-4D02-B785-CF5025653D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Allan_Alcorn"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ears,_Roebuck_and_Company"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4600" y="4038600"/>
            <a:ext cx="2819400" cy="2819400"/>
          </a:xfrm>
        </p:spPr>
        <p:txBody>
          <a:bodyPr>
            <a:normAutofit fontScale="90000"/>
          </a:bodyPr>
          <a:lstStyle/>
          <a:p>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Made by:-</a:t>
            </a:r>
            <a:b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r>
              <a:rPr lang="en-US" sz="2400" dirty="0" err="1"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Gourav</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t>
            </a:r>
            <a:r>
              <a:rPr lang="en-US" sz="2400" dirty="0" err="1"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Goyal</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r>
            <a:b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06913102711</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r>
            <a:b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r>
              <a:rPr lang="en-US" sz="2400" cap="none"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r>
            <a:br>
              <a:rPr lang="en-US" sz="2400" cap="none"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r>
              <a:rPr lang="en-US" sz="2400" dirty="0" err="1"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B.Tech</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t>
            </a:r>
            <a:r>
              <a:rPr lang="en-US" sz="2400" dirty="0" err="1"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cse</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)5</a:t>
            </a:r>
            <a:r>
              <a:rPr lang="en-US" sz="2400" baseline="300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th</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t>
            </a:r>
            <a:r>
              <a:rPr lang="en-US" sz="2400" dirty="0" err="1"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sem</a:t>
            </a: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
            </a:r>
            <a:b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t>GPMCE</a:t>
            </a:r>
            <a:br>
              <a:rPr lang="en-US" sz="2400" dirty="0" smtClean="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rPr>
            </a:br>
            <a:endParaRPr lang="en-US" sz="2400" cap="none" dirty="0">
              <a:ln w="17780" cmpd="sng">
                <a:solidFill>
                  <a:schemeClr val="tx1"/>
                </a:solidFill>
                <a:prstDash val="solid"/>
                <a:miter lim="800000"/>
              </a:ln>
              <a:blipFill>
                <a:blip r:embed="rId2"/>
                <a:tile tx="0" ty="0" sx="100000" sy="100000" flip="none" algn="tl"/>
              </a:blipFill>
              <a:effectLst>
                <a:outerShdw blurRad="55000" dist="50800" dir="5400000" algn="tl">
                  <a:srgbClr val="000000">
                    <a:alpha val="33000"/>
                  </a:srgbClr>
                </a:outerShdw>
              </a:effectLst>
            </a:endParaRPr>
          </a:p>
        </p:txBody>
      </p:sp>
      <p:sp>
        <p:nvSpPr>
          <p:cNvPr id="5" name="Subtitle 4"/>
          <p:cNvSpPr>
            <a:spLocks noGrp="1"/>
          </p:cNvSpPr>
          <p:nvPr>
            <p:ph type="subTitle" idx="1"/>
          </p:nvPr>
        </p:nvSpPr>
        <p:spPr>
          <a:xfrm>
            <a:off x="1447800" y="381000"/>
            <a:ext cx="7315200" cy="1600200"/>
          </a:xfrm>
        </p:spPr>
        <p:txBody>
          <a:bodyPr>
            <a:normAutofit fontScale="85000" lnSpcReduction="20000"/>
          </a:bodyPr>
          <a:lstStyle/>
          <a:p>
            <a:pPr algn="ctr"/>
            <a:r>
              <a:rPr lang="en-US" sz="6600" b="1" dirty="0" smtClean="0">
                <a:ln w="31550" cmpd="sng">
                  <a:solidFill>
                    <a:schemeClr val="accent1"/>
                  </a:solidFill>
                  <a:prstDash val="solid"/>
                </a:ln>
                <a:gradFill flip="none" rotWithShape="1">
                  <a:gsLst>
                    <a:gs pos="0">
                      <a:srgbClr val="FFF200"/>
                    </a:gs>
                    <a:gs pos="45000">
                      <a:srgbClr val="FF7A00"/>
                    </a:gs>
                    <a:gs pos="70000">
                      <a:srgbClr val="FF0300"/>
                    </a:gs>
                    <a:gs pos="100000">
                      <a:srgbClr val="4D0808"/>
                    </a:gs>
                  </a:gsLst>
                  <a:lin ang="16200000" scaled="0"/>
                  <a:tileRect/>
                </a:gradFill>
                <a:effectLst>
                  <a:glow rad="139700">
                    <a:schemeClr val="bg1">
                      <a:lumMod val="85000"/>
                      <a:alpha val="40000"/>
                    </a:schemeClr>
                  </a:glow>
                  <a:outerShdw blurRad="50800" dist="40000" dir="5400000" algn="tl" rotWithShape="0">
                    <a:srgbClr val="000000">
                      <a:shade val="5000"/>
                      <a:satMod val="120000"/>
                      <a:alpha val="33000"/>
                    </a:srgbClr>
                  </a:outerShdw>
                </a:effectLst>
              </a:rPr>
              <a:t>The Ping-Pong Game </a:t>
            </a:r>
          </a:p>
        </p:txBody>
      </p:sp>
      <p:pic>
        <p:nvPicPr>
          <p:cNvPr id="4" name="Picture 3" descr="Oceaneers-Lab-games.jpg"/>
          <p:cNvPicPr>
            <a:picLocks noChangeAspect="1"/>
          </p:cNvPicPr>
          <p:nvPr/>
        </p:nvPicPr>
        <p:blipFill>
          <a:blip r:embed="rId3"/>
          <a:stretch>
            <a:fillRect/>
          </a:stretch>
        </p:blipFill>
        <p:spPr>
          <a:xfrm>
            <a:off x="609600" y="1905000"/>
            <a:ext cx="4800600" cy="4457700"/>
          </a:xfrm>
          <a:prstGeom prst="rect">
            <a:avLst/>
          </a:prstGeom>
        </p:spPr>
      </p:pic>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5791200" cy="868362"/>
          </a:xfrm>
        </p:spPr>
        <p:txBody>
          <a:bodyPr>
            <a:noAutofit/>
          </a:bodyPr>
          <a:lstStyle/>
          <a:p>
            <a:r>
              <a:rPr lang="en-US" sz="3600" b="1" cap="none"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History of game</a:t>
            </a:r>
            <a:br>
              <a:rPr lang="en-US" sz="3600" b="1" cap="none"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US" sz="3600" dirty="0"/>
          </a:p>
        </p:txBody>
      </p:sp>
      <p:sp>
        <p:nvSpPr>
          <p:cNvPr id="3" name="Content Placeholder 2"/>
          <p:cNvSpPr>
            <a:spLocks noGrp="1"/>
          </p:cNvSpPr>
          <p:nvPr>
            <p:ph sz="quarter" idx="1"/>
          </p:nvPr>
        </p:nvSpPr>
        <p:spPr>
          <a:xfrm>
            <a:off x="381000" y="3352800"/>
            <a:ext cx="7391400" cy="2892552"/>
          </a:xfrm>
        </p:spPr>
        <p:txBody>
          <a:bodyPr>
            <a:normAutofit fontScale="85000" lnSpcReduction="10000"/>
          </a:bodyPr>
          <a:lstStyle/>
          <a:p>
            <a:endParaRPr lang="en-US" b="1" dirty="0" smtClean="0"/>
          </a:p>
          <a:p>
            <a:endParaRPr lang="en-US" b="1" dirty="0" smtClean="0"/>
          </a:p>
          <a:p>
            <a:r>
              <a:rPr lang="en-US" b="1" dirty="0" smtClean="0"/>
              <a:t>The game was originally developed by Allan Alcorn and released in 1972 by Atari corporations.</a:t>
            </a:r>
          </a:p>
          <a:p>
            <a:r>
              <a:rPr lang="en-US" b="1" dirty="0" smtClean="0"/>
              <a:t>Soon, Pong became a huge success, and became the first commercially successful game, On 1975, Atari release a home edition of Pong (the first version was played on Arcade machines) which sold 150,000 units</a:t>
            </a:r>
            <a:endParaRPr lang="en-US" dirty="0"/>
          </a:p>
        </p:txBody>
      </p:sp>
      <p:pic>
        <p:nvPicPr>
          <p:cNvPr id="4" name="Picture 3" descr="220px-AlAlcorn-Cropped.jpg"/>
          <p:cNvPicPr>
            <a:picLocks noChangeAspect="1"/>
          </p:cNvPicPr>
          <p:nvPr/>
        </p:nvPicPr>
        <p:blipFill>
          <a:blip r:embed="rId2"/>
          <a:stretch>
            <a:fillRect/>
          </a:stretch>
        </p:blipFill>
        <p:spPr>
          <a:xfrm>
            <a:off x="3581400" y="643890"/>
            <a:ext cx="1371600" cy="2080260"/>
          </a:xfrm>
          <a:prstGeom prst="rect">
            <a:avLst/>
          </a:prstGeom>
        </p:spPr>
      </p:pic>
      <p:sp>
        <p:nvSpPr>
          <p:cNvPr id="6" name="TextBox 5"/>
          <p:cNvSpPr txBox="1"/>
          <p:nvPr/>
        </p:nvSpPr>
        <p:spPr>
          <a:xfrm>
            <a:off x="609600" y="2819400"/>
            <a:ext cx="8190063" cy="369332"/>
          </a:xfrm>
          <a:prstGeom prst="rect">
            <a:avLst/>
          </a:prstGeom>
          <a:noFill/>
        </p:spPr>
        <p:txBody>
          <a:bodyPr wrap="none" rtlCol="0">
            <a:spAutoFit/>
          </a:bodyPr>
          <a:lstStyle/>
          <a:p>
            <a:r>
              <a:rPr lang="en-US" dirty="0" smtClean="0"/>
              <a:t>Atari engineer </a:t>
            </a:r>
            <a:r>
              <a:rPr lang="en-US" dirty="0" smtClean="0">
                <a:hlinkClick r:id="rId3" tooltip="Allan Alcorn"/>
              </a:rPr>
              <a:t>Allan Alcorn</a:t>
            </a:r>
            <a:r>
              <a:rPr lang="en-US" dirty="0" smtClean="0"/>
              <a:t> designed and built </a:t>
            </a:r>
            <a:r>
              <a:rPr lang="en-US" i="1" dirty="0" smtClean="0"/>
              <a:t>Pong</a:t>
            </a:r>
            <a:r>
              <a:rPr lang="en-US" dirty="0" smtClean="0"/>
              <a:t> as a training exercise.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3429000"/>
            <a:ext cx="5791200" cy="3139321"/>
          </a:xfrm>
          <a:prstGeom prst="rect">
            <a:avLst/>
          </a:prstGeom>
          <a:noFill/>
        </p:spPr>
        <p:txBody>
          <a:bodyPr wrap="square" rtlCol="0">
            <a:spAutoFit/>
          </a:bodyPr>
          <a:lstStyle/>
          <a:p>
            <a:endParaRPr lang="en-US" dirty="0" smtClean="0"/>
          </a:p>
          <a:p>
            <a:pPr>
              <a:buClr>
                <a:schemeClr val="accent1"/>
              </a:buClr>
              <a:buFont typeface="Courier New" pitchFamily="49" charset="0"/>
              <a:buChar char="o"/>
            </a:pPr>
            <a:r>
              <a:rPr lang="en-US" b="1" dirty="0" smtClean="0">
                <a:latin typeface="Arial Black" pitchFamily="34" charset="0"/>
              </a:rPr>
              <a:t>Developer - </a:t>
            </a:r>
            <a:r>
              <a:rPr lang="en-US" dirty="0" smtClean="0"/>
              <a:t>Atari Inc.</a:t>
            </a:r>
          </a:p>
          <a:p>
            <a:pPr>
              <a:buClr>
                <a:schemeClr val="accent1"/>
              </a:buClr>
              <a:buFont typeface="Courier New" pitchFamily="49" charset="0"/>
              <a:buChar char="o"/>
            </a:pPr>
            <a:r>
              <a:rPr lang="en-US" b="1" dirty="0" smtClean="0">
                <a:latin typeface="Arial Black" pitchFamily="34" charset="0"/>
              </a:rPr>
              <a:t>Publisher  - </a:t>
            </a:r>
            <a:r>
              <a:rPr lang="en-US" dirty="0" smtClean="0"/>
              <a:t>Atari Inc.</a:t>
            </a:r>
          </a:p>
          <a:p>
            <a:pPr>
              <a:buClr>
                <a:schemeClr val="accent1"/>
              </a:buClr>
              <a:buFont typeface="Courier New" pitchFamily="49" charset="0"/>
              <a:buChar char="o"/>
            </a:pPr>
            <a:r>
              <a:rPr lang="en-US" b="1" dirty="0" smtClean="0">
                <a:latin typeface="Arial Black" pitchFamily="34" charset="0"/>
              </a:rPr>
              <a:t>Designer   - </a:t>
            </a:r>
            <a:r>
              <a:rPr lang="en-US" dirty="0" smtClean="0"/>
              <a:t>Allan Alcorn</a:t>
            </a:r>
          </a:p>
          <a:p>
            <a:pPr>
              <a:buClr>
                <a:schemeClr val="accent1"/>
              </a:buClr>
              <a:buFont typeface="Courier New" pitchFamily="49" charset="0"/>
              <a:buChar char="o"/>
            </a:pPr>
            <a:r>
              <a:rPr lang="en-US" b="1" dirty="0" smtClean="0">
                <a:latin typeface="Arial Black" pitchFamily="34" charset="0"/>
              </a:rPr>
              <a:t>Series        - </a:t>
            </a:r>
            <a:r>
              <a:rPr lang="en-US" i="1" dirty="0" smtClean="0"/>
              <a:t>Pong</a:t>
            </a:r>
          </a:p>
          <a:p>
            <a:pPr>
              <a:buClr>
                <a:schemeClr val="accent1"/>
              </a:buClr>
              <a:buFont typeface="Courier New" pitchFamily="49" charset="0"/>
              <a:buChar char="o"/>
            </a:pPr>
            <a:r>
              <a:rPr lang="en-US" b="1" dirty="0" smtClean="0">
                <a:latin typeface="Arial Black" pitchFamily="34" charset="0"/>
              </a:rPr>
              <a:t>Platform   - </a:t>
            </a:r>
            <a:r>
              <a:rPr lang="en-US" dirty="0" smtClean="0"/>
              <a:t>Arcade</a:t>
            </a:r>
          </a:p>
          <a:p>
            <a:pPr>
              <a:buClr>
                <a:schemeClr val="accent1"/>
              </a:buClr>
              <a:buFont typeface="Courier New" pitchFamily="49" charset="0"/>
              <a:buChar char="o"/>
            </a:pPr>
            <a:r>
              <a:rPr lang="en-US" b="1" dirty="0" smtClean="0">
                <a:latin typeface="Arial Black" pitchFamily="34" charset="0"/>
              </a:rPr>
              <a:t>Release date  - </a:t>
            </a:r>
            <a:r>
              <a:rPr lang="en-US" dirty="0" smtClean="0"/>
              <a:t>1972</a:t>
            </a:r>
          </a:p>
          <a:p>
            <a:pPr>
              <a:buClr>
                <a:schemeClr val="accent1"/>
              </a:buClr>
              <a:buFont typeface="Courier New" pitchFamily="49" charset="0"/>
              <a:buChar char="o"/>
            </a:pPr>
            <a:r>
              <a:rPr lang="en-US" b="1" dirty="0" smtClean="0">
                <a:latin typeface="Arial Black" pitchFamily="34" charset="0"/>
              </a:rPr>
              <a:t>Genre        - </a:t>
            </a:r>
            <a:r>
              <a:rPr lang="en-US" dirty="0" smtClean="0"/>
              <a:t>Sports game</a:t>
            </a:r>
          </a:p>
          <a:p>
            <a:pPr>
              <a:buClr>
                <a:schemeClr val="accent1"/>
              </a:buClr>
              <a:buFont typeface="Courier New" pitchFamily="49" charset="0"/>
              <a:buChar char="o"/>
            </a:pPr>
            <a:r>
              <a:rPr lang="en-US" b="1" dirty="0" smtClean="0">
                <a:latin typeface="Arial Black" pitchFamily="34" charset="0"/>
              </a:rPr>
              <a:t>CABINET  - </a:t>
            </a:r>
            <a:r>
              <a:rPr lang="en-US" dirty="0" smtClean="0"/>
              <a:t>Upright</a:t>
            </a:r>
          </a:p>
          <a:p>
            <a:pPr>
              <a:buClr>
                <a:schemeClr val="accent1"/>
              </a:buClr>
              <a:buFont typeface="Courier New" pitchFamily="49" charset="0"/>
              <a:buChar char="o"/>
            </a:pPr>
            <a:r>
              <a:rPr lang="en-US" b="1" dirty="0" smtClean="0">
                <a:latin typeface="Arial Black" pitchFamily="34" charset="0"/>
              </a:rPr>
              <a:t>CPU     -    </a:t>
            </a:r>
            <a:r>
              <a:rPr lang="en-US" dirty="0" smtClean="0"/>
              <a:t>Discrete</a:t>
            </a:r>
          </a:p>
          <a:p>
            <a:pPr>
              <a:buClr>
                <a:schemeClr val="accent1"/>
              </a:buClr>
              <a:buFont typeface="Courier New" pitchFamily="49" charset="0"/>
              <a:buChar char="o"/>
            </a:pPr>
            <a:r>
              <a:rPr lang="en-US" b="1" dirty="0" smtClean="0">
                <a:latin typeface="Arial Black" pitchFamily="34" charset="0"/>
              </a:rPr>
              <a:t>Sound  -   </a:t>
            </a:r>
            <a:r>
              <a:rPr lang="en-US" dirty="0" smtClean="0"/>
              <a:t>Monaural</a:t>
            </a:r>
            <a:endParaRPr lang="en-US" dirty="0"/>
          </a:p>
        </p:txBody>
      </p:sp>
      <p:pic>
        <p:nvPicPr>
          <p:cNvPr id="5" name="Picture 4" descr="250px-Signed_Pong_Cabinet_2.jpg"/>
          <p:cNvPicPr>
            <a:picLocks noChangeAspect="1"/>
          </p:cNvPicPr>
          <p:nvPr/>
        </p:nvPicPr>
        <p:blipFill>
          <a:blip r:embed="rId2"/>
          <a:stretch>
            <a:fillRect/>
          </a:stretch>
        </p:blipFill>
        <p:spPr>
          <a:xfrm>
            <a:off x="685800" y="152400"/>
            <a:ext cx="2133600" cy="3460699"/>
          </a:xfrm>
          <a:prstGeom prst="rect">
            <a:avLst/>
          </a:prstGeom>
        </p:spPr>
      </p:pic>
      <p:sp>
        <p:nvSpPr>
          <p:cNvPr id="6" name="TextBox 5"/>
          <p:cNvSpPr txBox="1"/>
          <p:nvPr/>
        </p:nvSpPr>
        <p:spPr>
          <a:xfrm>
            <a:off x="3048000" y="2133600"/>
            <a:ext cx="2895600" cy="1200329"/>
          </a:xfrm>
          <a:prstGeom prst="rect">
            <a:avLst/>
          </a:prstGeom>
          <a:noFill/>
        </p:spPr>
        <p:txBody>
          <a:bodyPr wrap="square" rtlCol="0">
            <a:spAutoFit/>
          </a:bodyPr>
          <a:lstStyle/>
          <a:p>
            <a:r>
              <a:rPr lang="en-US" dirty="0" smtClean="0"/>
              <a:t>An upright cabinet of </a:t>
            </a:r>
            <a:r>
              <a:rPr lang="en-US" i="1" u="sng" dirty="0" smtClean="0"/>
              <a:t>Pong</a:t>
            </a:r>
            <a:r>
              <a:rPr lang="en-US" dirty="0" smtClean="0"/>
              <a:t> signed by Pong creator </a:t>
            </a:r>
            <a:r>
              <a:rPr lang="en-US" u="sng" dirty="0" smtClean="0">
                <a:solidFill>
                  <a:srgbClr val="FF0000"/>
                </a:solidFill>
              </a:rPr>
              <a:t>Allan Alcorn</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0px-TeleGames-Atari-Pong.png"/>
          <p:cNvPicPr>
            <a:picLocks noChangeAspect="1"/>
          </p:cNvPicPr>
          <p:nvPr/>
        </p:nvPicPr>
        <p:blipFill>
          <a:blip r:embed="rId2"/>
          <a:stretch>
            <a:fillRect/>
          </a:stretch>
        </p:blipFill>
        <p:spPr>
          <a:xfrm>
            <a:off x="2088444" y="1600200"/>
            <a:ext cx="3474156" cy="2558242"/>
          </a:xfrm>
          <a:prstGeom prst="rect">
            <a:avLst/>
          </a:prstGeom>
        </p:spPr>
      </p:pic>
      <p:sp>
        <p:nvSpPr>
          <p:cNvPr id="3" name="TextBox 2"/>
          <p:cNvSpPr txBox="1"/>
          <p:nvPr/>
        </p:nvSpPr>
        <p:spPr>
          <a:xfrm>
            <a:off x="2743201" y="4572000"/>
            <a:ext cx="4343400" cy="1200329"/>
          </a:xfrm>
          <a:prstGeom prst="rect">
            <a:avLst/>
          </a:prstGeom>
          <a:noFill/>
        </p:spPr>
        <p:txBody>
          <a:bodyPr wrap="square" rtlCol="0">
            <a:spAutoFit/>
          </a:bodyPr>
          <a:lstStyle/>
          <a:p>
            <a:r>
              <a:rPr lang="en-US" sz="2400" dirty="0" smtClean="0"/>
              <a:t>Atari's </a:t>
            </a:r>
            <a:r>
              <a:rPr lang="en-US" sz="2400" i="1" dirty="0" smtClean="0"/>
              <a:t>Home Pong</a:t>
            </a:r>
            <a:r>
              <a:rPr lang="en-US" sz="2400" dirty="0" smtClean="0"/>
              <a:t> console, released through </a:t>
            </a:r>
            <a:r>
              <a:rPr lang="en-US" sz="2400" dirty="0" smtClean="0">
                <a:hlinkClick r:id="rId3" tooltip="Sears, Roebuck and Company"/>
              </a:rPr>
              <a:t>Sears</a:t>
            </a:r>
            <a:r>
              <a:rPr lang="en-US" sz="2400" dirty="0" smtClean="0"/>
              <a:t> in 1975</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u="sng" dirty="0" smtClean="0">
                <a:latin typeface="Garamond" pitchFamily="18" charset="0"/>
              </a:rPr>
              <a:t>FEATURES </a:t>
            </a:r>
            <a:endParaRPr lang="en-US" b="1" u="sng" dirty="0">
              <a:latin typeface="Garamond" pitchFamily="18" charset="0"/>
            </a:endParaRPr>
          </a:p>
        </p:txBody>
      </p:sp>
      <p:sp>
        <p:nvSpPr>
          <p:cNvPr id="3" name="Content Placeholder 2"/>
          <p:cNvSpPr>
            <a:spLocks noGrp="1"/>
          </p:cNvSpPr>
          <p:nvPr>
            <p:ph sz="quarter" idx="1"/>
          </p:nvPr>
        </p:nvSpPr>
        <p:spPr/>
        <p:txBody>
          <a:bodyPr/>
          <a:lstStyle/>
          <a:p>
            <a:r>
              <a:rPr lang="en-US" dirty="0" smtClean="0">
                <a:latin typeface="Garamond" pitchFamily="18" charset="0"/>
              </a:rPr>
              <a:t>It is PLATFORM  INDEPENDENT.</a:t>
            </a:r>
          </a:p>
          <a:p>
            <a:r>
              <a:rPr lang="en-US" dirty="0" smtClean="0">
                <a:latin typeface="Garamond" pitchFamily="18" charset="0"/>
              </a:rPr>
              <a:t>It is EASY TO UNDERSTAND.</a:t>
            </a:r>
          </a:p>
          <a:p>
            <a:r>
              <a:rPr lang="en-US" dirty="0" smtClean="0">
                <a:latin typeface="Garamond" pitchFamily="18" charset="0"/>
              </a:rPr>
              <a:t>It is SECURE in nature.</a:t>
            </a:r>
          </a:p>
          <a:p>
            <a:r>
              <a:rPr lang="en-US" dirty="0" smtClean="0">
                <a:latin typeface="Garamond" pitchFamily="18" charset="0"/>
              </a:rPr>
              <a:t>It is DYNAMIC in nature.</a:t>
            </a:r>
          </a:p>
          <a:p>
            <a:r>
              <a:rPr lang="en-US" dirty="0" smtClean="0">
                <a:latin typeface="Garamond" pitchFamily="18" charset="0"/>
              </a:rPr>
              <a:t>It is ROBUST in nature due to-</a:t>
            </a:r>
          </a:p>
          <a:p>
            <a:pPr lvl="1"/>
            <a:r>
              <a:rPr lang="en-US" dirty="0" smtClean="0">
                <a:latin typeface="Garamond" pitchFamily="18" charset="0"/>
              </a:rPr>
              <a:t>Exception handling</a:t>
            </a:r>
          </a:p>
          <a:p>
            <a:pPr lvl="1"/>
            <a:r>
              <a:rPr lang="en-US" dirty="0" smtClean="0">
                <a:latin typeface="Garamond" pitchFamily="18" charset="0"/>
              </a:rPr>
              <a:t>Automatic garbage collection</a:t>
            </a:r>
          </a:p>
          <a:p>
            <a:pPr lvl="1">
              <a:buNone/>
            </a:pPr>
            <a:endParaRPr lang="en-US" dirty="0" smtClean="0">
              <a:latin typeface="Garamond" pitchFamily="18" charset="0"/>
            </a:endParaRPr>
          </a:p>
          <a:p>
            <a:pPr lvl="1">
              <a:buNone/>
            </a:pPr>
            <a:endParaRPr lang="en-US" dirty="0" smtClean="0">
              <a:latin typeface="Garamond" pitchFamily="18" charset="0"/>
            </a:endParaRPr>
          </a:p>
          <a:p>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DESCRIPTION</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game can basically be described in three ways</a:t>
            </a:r>
          </a:p>
          <a:p>
            <a:r>
              <a:rPr lang="en-US" dirty="0" smtClean="0"/>
              <a:t>When game is started a Blue ball appears on the screen along with a pad.</a:t>
            </a:r>
          </a:p>
          <a:p>
            <a:r>
              <a:rPr lang="en-US" dirty="0" smtClean="0"/>
              <a:t>One can also see the SCORE at the top of the screen.</a:t>
            </a:r>
          </a:p>
          <a:p>
            <a:r>
              <a:rPr lang="en-US" dirty="0" smtClean="0"/>
              <a:t>Once the game starts the ball hits the screen’s side walls and bounce.</a:t>
            </a:r>
          </a:p>
          <a:p>
            <a:r>
              <a:rPr lang="en-US" dirty="0" smtClean="0"/>
              <a:t>The main objective of a player is to control the movement of paddle to hit the ball.</a:t>
            </a:r>
          </a:p>
          <a:p>
            <a:r>
              <a:rPr lang="en-US" dirty="0" smtClean="0"/>
              <a:t>Speed of ball increases with the time.</a:t>
            </a:r>
          </a:p>
          <a:p>
            <a:r>
              <a:rPr lang="en-US" dirty="0" smtClean="0"/>
              <a:t>Different colors of the ball indicates the changing levels of the game.</a:t>
            </a:r>
          </a:p>
          <a:p>
            <a:r>
              <a:rPr lang="en-US" dirty="0" smtClean="0"/>
              <a:t>Score increases as long as the player continues to Hit the Ball.</a:t>
            </a:r>
          </a:p>
          <a:p>
            <a:r>
              <a:rPr lang="en-US" dirty="0" smtClean="0"/>
              <a:t>When the ball hits ground game Score resets to zero.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228600"/>
            <a:ext cx="7851648" cy="762000"/>
          </a:xfrm>
        </p:spPr>
        <p:txBody>
          <a:bodyPr>
            <a:normAutofit/>
          </a:bodyPr>
          <a:lstStyle/>
          <a:p>
            <a:pPr algn="ctr"/>
            <a:r>
              <a:rPr lang="en-US" b="0" u="sng" dirty="0" smtClean="0">
                <a:solidFill>
                  <a:schemeClr val="accent1"/>
                </a:solidFill>
                <a:latin typeface="Garamond" pitchFamily="18" charset="0"/>
              </a:rPr>
              <a:t>SCREENSHOTS</a:t>
            </a:r>
            <a:endParaRPr lang="en-US" b="0" u="sng" dirty="0">
              <a:solidFill>
                <a:schemeClr val="accent1"/>
              </a:solidFill>
              <a:latin typeface="Garamond" pitchFamily="18" charset="0"/>
            </a:endParaRPr>
          </a:p>
        </p:txBody>
      </p:sp>
      <p:sp>
        <p:nvSpPr>
          <p:cNvPr id="7" name="TextBox 6"/>
          <p:cNvSpPr txBox="1"/>
          <p:nvPr/>
        </p:nvSpPr>
        <p:spPr>
          <a:xfrm>
            <a:off x="1143000" y="5867400"/>
            <a:ext cx="7315200" cy="830997"/>
          </a:xfrm>
          <a:prstGeom prst="rect">
            <a:avLst/>
          </a:prstGeom>
          <a:noFill/>
        </p:spPr>
        <p:txBody>
          <a:bodyPr wrap="square" rtlCol="0">
            <a:spAutoFit/>
          </a:bodyPr>
          <a:lstStyle/>
          <a:p>
            <a:r>
              <a:rPr lang="en-US" sz="2400" b="1" dirty="0" smtClean="0">
                <a:latin typeface="Comic Sans MS" pitchFamily="66" charset="0"/>
              </a:rPr>
              <a:t>Initially the color of Ball is </a:t>
            </a:r>
            <a:r>
              <a:rPr lang="en-US" sz="2400" b="1" dirty="0" smtClean="0">
                <a:solidFill>
                  <a:srgbClr val="0070C0"/>
                </a:solidFill>
                <a:latin typeface="Comic Sans MS" pitchFamily="66" charset="0"/>
              </a:rPr>
              <a:t>Blue</a:t>
            </a:r>
            <a:r>
              <a:rPr lang="en-US" sz="2400" b="1" dirty="0" smtClean="0">
                <a:latin typeface="Comic Sans MS" pitchFamily="66" charset="0"/>
              </a:rPr>
              <a:t> and SCORE is zero.</a:t>
            </a:r>
            <a:endParaRPr lang="en-US" sz="2400" b="1" dirty="0">
              <a:latin typeface="Comic Sans MS" pitchFamily="66" charset="0"/>
            </a:endParaRPr>
          </a:p>
        </p:txBody>
      </p:sp>
      <p:pic>
        <p:nvPicPr>
          <p:cNvPr id="8" name="Picture 7" descr="capture1_2.jpg"/>
          <p:cNvPicPr>
            <a:picLocks noChangeAspect="1"/>
          </p:cNvPicPr>
          <p:nvPr/>
        </p:nvPicPr>
        <p:blipFill>
          <a:blip r:embed="rId3"/>
          <a:stretch>
            <a:fillRect/>
          </a:stretch>
        </p:blipFill>
        <p:spPr>
          <a:xfrm>
            <a:off x="2362200" y="1219200"/>
            <a:ext cx="4572000" cy="4572000"/>
          </a:xfrm>
          <a:prstGeom prst="rect">
            <a:avLst/>
          </a:prstGeom>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943600"/>
            <a:ext cx="7467600" cy="914400"/>
          </a:xfrm>
        </p:spPr>
        <p:txBody>
          <a:bodyPr>
            <a:normAutofit/>
          </a:bodyPr>
          <a:lstStyle/>
          <a:p>
            <a:r>
              <a:rPr lang="en-US" b="1" dirty="0" smtClean="0">
                <a:latin typeface="Comic Sans MS" pitchFamily="66" charset="0"/>
              </a:rPr>
              <a:t>Level 2 with </a:t>
            </a:r>
            <a:r>
              <a:rPr lang="en-US" b="1" dirty="0" smtClean="0">
                <a:solidFill>
                  <a:schemeClr val="bg2">
                    <a:lumMod val="50000"/>
                  </a:schemeClr>
                </a:solidFill>
                <a:latin typeface="Comic Sans MS" pitchFamily="66" charset="0"/>
              </a:rPr>
              <a:t>yellow</a:t>
            </a:r>
            <a:r>
              <a:rPr lang="en-US" b="1" dirty="0" smtClean="0">
                <a:latin typeface="Comic Sans MS" pitchFamily="66" charset="0"/>
              </a:rPr>
              <a:t> color of ball</a:t>
            </a:r>
            <a:endParaRPr lang="en-US" b="1" dirty="0">
              <a:latin typeface="Comic Sans MS" pitchFamily="66" charset="0"/>
            </a:endParaRPr>
          </a:p>
        </p:txBody>
      </p:sp>
      <p:pic>
        <p:nvPicPr>
          <p:cNvPr id="5" name="Picture 4" descr="capture4.jpg"/>
          <p:cNvPicPr>
            <a:picLocks noChangeAspect="1"/>
          </p:cNvPicPr>
          <p:nvPr/>
        </p:nvPicPr>
        <p:blipFill>
          <a:blip r:embed="rId2"/>
          <a:stretch>
            <a:fillRect/>
          </a:stretch>
        </p:blipFill>
        <p:spPr>
          <a:xfrm>
            <a:off x="1905000" y="762000"/>
            <a:ext cx="4876800" cy="4876800"/>
          </a:xfrm>
          <a:prstGeom prst="rect">
            <a:avLst/>
          </a:prstGeom>
        </p:spPr>
      </p:pic>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 cy="1189038"/>
          </a:xfrm>
        </p:spPr>
        <p:txBody>
          <a:bodyPr/>
          <a:lstStyle/>
          <a:p>
            <a:endParaRPr lang="en-US" dirty="0"/>
          </a:p>
        </p:txBody>
      </p:sp>
      <p:sp>
        <p:nvSpPr>
          <p:cNvPr id="3" name="Content Placeholder 2"/>
          <p:cNvSpPr>
            <a:spLocks noGrp="1"/>
          </p:cNvSpPr>
          <p:nvPr>
            <p:ph sz="quarter" idx="1"/>
          </p:nvPr>
        </p:nvSpPr>
        <p:spPr>
          <a:xfrm>
            <a:off x="381000" y="5867400"/>
            <a:ext cx="7543800" cy="606552"/>
          </a:xfrm>
        </p:spPr>
        <p:txBody>
          <a:bodyPr/>
          <a:lstStyle/>
          <a:p>
            <a:r>
              <a:rPr lang="en-US" b="1" dirty="0" smtClean="0">
                <a:latin typeface="Comic Sans MS" pitchFamily="66" charset="0"/>
              </a:rPr>
              <a:t>Level 3 with </a:t>
            </a:r>
            <a:r>
              <a:rPr lang="en-US" b="1" dirty="0" smtClean="0">
                <a:solidFill>
                  <a:srgbClr val="BA14A6"/>
                </a:solidFill>
                <a:latin typeface="Comic Sans MS" pitchFamily="66" charset="0"/>
              </a:rPr>
              <a:t>magenta</a:t>
            </a:r>
            <a:r>
              <a:rPr lang="en-US" b="1" dirty="0" smtClean="0">
                <a:latin typeface="Comic Sans MS" pitchFamily="66" charset="0"/>
              </a:rPr>
              <a:t> color of ball</a:t>
            </a:r>
          </a:p>
          <a:p>
            <a:endParaRPr lang="en-US" dirty="0"/>
          </a:p>
        </p:txBody>
      </p:sp>
      <p:pic>
        <p:nvPicPr>
          <p:cNvPr id="4" name="Picture 3" descr="capture5.jpg"/>
          <p:cNvPicPr>
            <a:picLocks noChangeAspect="1"/>
          </p:cNvPicPr>
          <p:nvPr/>
        </p:nvPicPr>
        <p:blipFill>
          <a:blip r:embed="rId2"/>
          <a:stretch>
            <a:fillRect/>
          </a:stretch>
        </p:blipFill>
        <p:spPr>
          <a:xfrm>
            <a:off x="1676400" y="304800"/>
            <a:ext cx="5372100" cy="5372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 cy="1189038"/>
          </a:xfrm>
        </p:spPr>
        <p:txBody>
          <a:bodyPr/>
          <a:lstStyle/>
          <a:p>
            <a:endParaRPr lang="en-US" dirty="0"/>
          </a:p>
        </p:txBody>
      </p:sp>
      <p:sp>
        <p:nvSpPr>
          <p:cNvPr id="3" name="Content Placeholder 2"/>
          <p:cNvSpPr>
            <a:spLocks noGrp="1"/>
          </p:cNvSpPr>
          <p:nvPr>
            <p:ph sz="quarter" idx="1"/>
          </p:nvPr>
        </p:nvSpPr>
        <p:spPr>
          <a:xfrm>
            <a:off x="381000" y="5867400"/>
            <a:ext cx="7543800" cy="606552"/>
          </a:xfrm>
        </p:spPr>
        <p:txBody>
          <a:bodyPr/>
          <a:lstStyle/>
          <a:p>
            <a:r>
              <a:rPr lang="en-US" b="1" dirty="0" smtClean="0">
                <a:latin typeface="Comic Sans MS" pitchFamily="66" charset="0"/>
              </a:rPr>
              <a:t>Level 4 with </a:t>
            </a:r>
            <a:r>
              <a:rPr lang="en-US" b="1" dirty="0" smtClean="0">
                <a:solidFill>
                  <a:srgbClr val="92D050"/>
                </a:solidFill>
                <a:latin typeface="Comic Sans MS" pitchFamily="66" charset="0"/>
              </a:rPr>
              <a:t>green</a:t>
            </a:r>
            <a:r>
              <a:rPr lang="en-US" b="1" dirty="0" smtClean="0">
                <a:latin typeface="Comic Sans MS" pitchFamily="66" charset="0"/>
              </a:rPr>
              <a:t> color of ball</a:t>
            </a:r>
          </a:p>
          <a:p>
            <a:endParaRPr lang="en-US" dirty="0"/>
          </a:p>
        </p:txBody>
      </p:sp>
      <p:pic>
        <p:nvPicPr>
          <p:cNvPr id="5" name="Picture 4" descr="capture11.jpg"/>
          <p:cNvPicPr>
            <a:picLocks noChangeAspect="1"/>
          </p:cNvPicPr>
          <p:nvPr/>
        </p:nvPicPr>
        <p:blipFill>
          <a:blip r:embed="rId2"/>
          <a:stretch>
            <a:fillRect/>
          </a:stretch>
        </p:blipFill>
        <p:spPr>
          <a:xfrm>
            <a:off x="1447800" y="228600"/>
            <a:ext cx="5448300" cy="5448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 cy="1189038"/>
          </a:xfrm>
        </p:spPr>
        <p:txBody>
          <a:bodyPr/>
          <a:lstStyle/>
          <a:p>
            <a:endParaRPr lang="en-US" dirty="0"/>
          </a:p>
        </p:txBody>
      </p:sp>
      <p:sp>
        <p:nvSpPr>
          <p:cNvPr id="3" name="Content Placeholder 2"/>
          <p:cNvSpPr>
            <a:spLocks noGrp="1"/>
          </p:cNvSpPr>
          <p:nvPr>
            <p:ph sz="quarter" idx="1"/>
          </p:nvPr>
        </p:nvSpPr>
        <p:spPr>
          <a:xfrm>
            <a:off x="381000" y="5867400"/>
            <a:ext cx="7543800" cy="606552"/>
          </a:xfrm>
        </p:spPr>
        <p:txBody>
          <a:bodyPr/>
          <a:lstStyle/>
          <a:p>
            <a:r>
              <a:rPr lang="en-US" b="1" dirty="0" smtClean="0">
                <a:latin typeface="Comic Sans MS" pitchFamily="66" charset="0"/>
              </a:rPr>
              <a:t>Level 5 with </a:t>
            </a:r>
            <a:r>
              <a:rPr lang="en-US" b="1" dirty="0" smtClean="0">
                <a:solidFill>
                  <a:srgbClr val="30E7F0"/>
                </a:solidFill>
                <a:latin typeface="Comic Sans MS" pitchFamily="66" charset="0"/>
              </a:rPr>
              <a:t>cyan</a:t>
            </a:r>
            <a:r>
              <a:rPr lang="en-US" b="1" dirty="0" smtClean="0">
                <a:latin typeface="Comic Sans MS" pitchFamily="66" charset="0"/>
              </a:rPr>
              <a:t> color of ball</a:t>
            </a:r>
          </a:p>
          <a:p>
            <a:endParaRPr lang="en-US" dirty="0"/>
          </a:p>
        </p:txBody>
      </p:sp>
      <p:pic>
        <p:nvPicPr>
          <p:cNvPr id="6" name="Picture 5" descr="capture13.jpg"/>
          <p:cNvPicPr>
            <a:picLocks noChangeAspect="1"/>
          </p:cNvPicPr>
          <p:nvPr/>
        </p:nvPicPr>
        <p:blipFill>
          <a:blip r:embed="rId2"/>
          <a:stretch>
            <a:fillRect/>
          </a:stretch>
        </p:blipFill>
        <p:spPr>
          <a:xfrm>
            <a:off x="1371600" y="228600"/>
            <a:ext cx="5257800" cy="525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3703" y="533400"/>
            <a:ext cx="3996030" cy="769441"/>
          </a:xfrm>
          <a:prstGeom prst="rect">
            <a:avLst/>
          </a:prstGeom>
          <a:noFill/>
        </p:spPr>
        <p:txBody>
          <a:bodyPr wrap="non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Goal Of Project</a:t>
            </a:r>
          </a:p>
        </p:txBody>
      </p:sp>
      <p:sp>
        <p:nvSpPr>
          <p:cNvPr id="11" name="Rectangle 10"/>
          <p:cNvSpPr/>
          <p:nvPr/>
        </p:nvSpPr>
        <p:spPr>
          <a:xfrm>
            <a:off x="5791200" y="4800600"/>
            <a:ext cx="2362200" cy="646331"/>
          </a:xfrm>
          <a:prstGeom prst="rect">
            <a:avLst/>
          </a:prstGeom>
          <a:noFill/>
        </p:spPr>
        <p:txBody>
          <a:bodyPr wrap="square" lIns="91440" tIns="45720" rIns="91440" bIns="4572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Enjoying the game</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609600" y="4800600"/>
            <a:ext cx="2590800" cy="646331"/>
          </a:xfrm>
          <a:prstGeom prst="rect">
            <a:avLst/>
          </a:prstGeom>
          <a:noFill/>
        </p:spPr>
        <p:txBody>
          <a:bodyPr wrap="square" lIns="91440" tIns="45720" rIns="91440" bIns="4572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Frustrated from work</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 name="Right Arrow 14"/>
          <p:cNvSpPr/>
          <p:nvPr/>
        </p:nvSpPr>
        <p:spPr>
          <a:xfrm>
            <a:off x="3962400" y="2057400"/>
            <a:ext cx="990600" cy="6096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16" name="Picture 15" descr="frustrated-with-pencil.jpg"/>
          <p:cNvPicPr>
            <a:picLocks noChangeAspect="1"/>
          </p:cNvPicPr>
          <p:nvPr/>
        </p:nvPicPr>
        <p:blipFill>
          <a:blip r:embed="rId2"/>
          <a:stretch>
            <a:fillRect/>
          </a:stretch>
        </p:blipFill>
        <p:spPr>
          <a:xfrm>
            <a:off x="217047" y="1371600"/>
            <a:ext cx="3669154" cy="2691890"/>
          </a:xfrm>
          <a:prstGeom prst="rect">
            <a:avLst/>
          </a:prstGeom>
        </p:spPr>
      </p:pic>
      <p:pic>
        <p:nvPicPr>
          <p:cNvPr id="17" name="Picture 16" descr="Childrens-favourite-pc-games.jpg"/>
          <p:cNvPicPr>
            <a:picLocks noChangeAspect="1"/>
          </p:cNvPicPr>
          <p:nvPr/>
        </p:nvPicPr>
        <p:blipFill>
          <a:blip r:embed="rId3"/>
          <a:stretch>
            <a:fillRect/>
          </a:stretch>
        </p:blipFill>
        <p:spPr>
          <a:xfrm>
            <a:off x="5019676" y="1447800"/>
            <a:ext cx="3771900" cy="2514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 cy="1189038"/>
          </a:xfrm>
        </p:spPr>
        <p:txBody>
          <a:bodyPr/>
          <a:lstStyle/>
          <a:p>
            <a:endParaRPr lang="en-US" dirty="0"/>
          </a:p>
        </p:txBody>
      </p:sp>
      <p:sp>
        <p:nvSpPr>
          <p:cNvPr id="3" name="Content Placeholder 2"/>
          <p:cNvSpPr>
            <a:spLocks noGrp="1"/>
          </p:cNvSpPr>
          <p:nvPr>
            <p:ph sz="quarter" idx="1"/>
          </p:nvPr>
        </p:nvSpPr>
        <p:spPr>
          <a:xfrm>
            <a:off x="381000" y="5867400"/>
            <a:ext cx="7543800" cy="606552"/>
          </a:xfrm>
        </p:spPr>
        <p:txBody>
          <a:bodyPr/>
          <a:lstStyle/>
          <a:p>
            <a:r>
              <a:rPr lang="en-US" b="1" dirty="0" smtClean="0">
                <a:latin typeface="Comic Sans MS" pitchFamily="66" charset="0"/>
              </a:rPr>
              <a:t>Level 6 with </a:t>
            </a:r>
            <a:r>
              <a:rPr lang="en-US" b="1" dirty="0" smtClean="0">
                <a:solidFill>
                  <a:srgbClr val="FA3A26"/>
                </a:solidFill>
                <a:latin typeface="Comic Sans MS" pitchFamily="66" charset="0"/>
              </a:rPr>
              <a:t>red</a:t>
            </a:r>
            <a:r>
              <a:rPr lang="en-US" b="1" dirty="0" smtClean="0">
                <a:latin typeface="Comic Sans MS" pitchFamily="66" charset="0"/>
              </a:rPr>
              <a:t> color of ball</a:t>
            </a:r>
          </a:p>
          <a:p>
            <a:endParaRPr lang="en-US" dirty="0"/>
          </a:p>
        </p:txBody>
      </p:sp>
      <p:pic>
        <p:nvPicPr>
          <p:cNvPr id="5" name="Picture 4" descr="capture14.jpg"/>
          <p:cNvPicPr>
            <a:picLocks noChangeAspect="1"/>
          </p:cNvPicPr>
          <p:nvPr/>
        </p:nvPicPr>
        <p:blipFill>
          <a:blip r:embed="rId2"/>
          <a:stretch>
            <a:fillRect/>
          </a:stretch>
        </p:blipFill>
        <p:spPr>
          <a:xfrm>
            <a:off x="1676400" y="381000"/>
            <a:ext cx="4991100" cy="4991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smtClean="0">
                <a:solidFill>
                  <a:srgbClr val="FE0202"/>
                </a:solidFill>
                <a:latin typeface="Comic Sans MS" pitchFamily="66" charset="0"/>
              </a:rPr>
              <a:t>When player miss the ball score reset to zero and sets the default level.</a:t>
            </a:r>
            <a:endParaRPr lang="en-US" sz="2800" dirty="0">
              <a:solidFill>
                <a:srgbClr val="FE0202"/>
              </a:solidFill>
              <a:latin typeface="Comic Sans MS" pitchFamily="66" charset="0"/>
            </a:endParaRPr>
          </a:p>
        </p:txBody>
      </p:sp>
      <p:pic>
        <p:nvPicPr>
          <p:cNvPr id="11" name="Content Placeholder 10" descr="capture15.jpg"/>
          <p:cNvPicPr>
            <a:picLocks noGrp="1" noChangeAspect="1"/>
          </p:cNvPicPr>
          <p:nvPr>
            <p:ph sz="quarter" idx="1"/>
          </p:nvPr>
        </p:nvPicPr>
        <p:blipFill>
          <a:blip r:embed="rId2"/>
          <a:stretch>
            <a:fillRect/>
          </a:stretch>
        </p:blipFill>
        <p:spPr>
          <a:xfrm>
            <a:off x="228600" y="1981200"/>
            <a:ext cx="3657600" cy="3657600"/>
          </a:xfrm>
        </p:spPr>
      </p:pic>
      <p:pic>
        <p:nvPicPr>
          <p:cNvPr id="12" name="Content Placeholder 11" descr="capture1_2.jpg"/>
          <p:cNvPicPr>
            <a:picLocks noGrp="1" noChangeAspect="1"/>
          </p:cNvPicPr>
          <p:nvPr>
            <p:ph sz="quarter" idx="2"/>
          </p:nvPr>
        </p:nvPicPr>
        <p:blipFill>
          <a:blip r:embed="rId3"/>
          <a:stretch>
            <a:fillRect/>
          </a:stretch>
        </p:blipFill>
        <p:spPr>
          <a:xfrm>
            <a:off x="4953000" y="1981200"/>
            <a:ext cx="3657600" cy="3657600"/>
          </a:xfrm>
        </p:spPr>
      </p:pic>
      <p:sp>
        <p:nvSpPr>
          <p:cNvPr id="13" name="Right Arrow 12"/>
          <p:cNvSpPr/>
          <p:nvPr/>
        </p:nvSpPr>
        <p:spPr>
          <a:xfrm>
            <a:off x="4038600" y="3505200"/>
            <a:ext cx="83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660066"/>
                </a:solidFill>
              </a:rPr>
              <a:t>ADVANTAGES</a:t>
            </a:r>
            <a:endParaRPr lang="en-US" b="1" dirty="0">
              <a:solidFill>
                <a:srgbClr val="660066"/>
              </a:solidFill>
            </a:endParaRPr>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latin typeface="Comic Sans MS" pitchFamily="66" charset="0"/>
              </a:rPr>
              <a:t>The game is easy to understand and thus a person with minimum IQ can play it with ease.</a:t>
            </a:r>
          </a:p>
          <a:p>
            <a:pPr>
              <a:buFont typeface="Wingdings" pitchFamily="2" charset="2"/>
              <a:buChar char="v"/>
            </a:pPr>
            <a:r>
              <a:rPr lang="en-US" dirty="0" smtClean="0">
                <a:latin typeface="Comic Sans MS" pitchFamily="66" charset="0"/>
              </a:rPr>
              <a:t>This is a prototype model of a very old and classic table tennis game whose demand never fades.</a:t>
            </a:r>
          </a:p>
          <a:p>
            <a:pPr>
              <a:buFont typeface="Wingdings" pitchFamily="2" charset="2"/>
              <a:buChar char="v"/>
            </a:pPr>
            <a:r>
              <a:rPr lang="en-US" dirty="0" smtClean="0">
                <a:latin typeface="Comic Sans MS" pitchFamily="66" charset="0"/>
              </a:rPr>
              <a:t>No need of second player.</a:t>
            </a:r>
          </a:p>
          <a:p>
            <a:pPr>
              <a:buFont typeface="Wingdings" pitchFamily="2" charset="2"/>
              <a:buChar char="v"/>
            </a:pPr>
            <a:r>
              <a:rPr lang="en-US" dirty="0" smtClean="0">
                <a:latin typeface="Comic Sans MS" pitchFamily="66" charset="0"/>
              </a:rPr>
              <a:t>As the level rises the more exciting the game becomes.</a:t>
            </a:r>
          </a:p>
          <a:p>
            <a:pPr>
              <a:buFont typeface="Wingdings" pitchFamily="2" charset="2"/>
              <a:buChar char="v"/>
            </a:pPr>
            <a:r>
              <a:rPr lang="en-US" dirty="0" smtClean="0">
                <a:latin typeface="Comic Sans MS" pitchFamily="66" charset="0"/>
              </a:rPr>
              <a:t>Game can be played in quick time.</a:t>
            </a:r>
          </a:p>
          <a:p>
            <a:pPr>
              <a:buFont typeface="Wingdings" pitchFamily="2" charset="2"/>
              <a:buChar char="v"/>
            </a:pPr>
            <a:r>
              <a:rPr lang="en-US" dirty="0" smtClean="0">
                <a:latin typeface="Comic Sans MS" pitchFamily="66" charset="0"/>
              </a:rPr>
              <a:t>Since the game is developed using java it can be played in any system.</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BA14A6"/>
                </a:solidFill>
              </a:rPr>
              <a:t>DISADVANTAGES</a:t>
            </a:r>
            <a:endParaRPr lang="en-US" dirty="0">
              <a:solidFill>
                <a:srgbClr val="BA14A6"/>
              </a:solidFill>
            </a:endParaRPr>
          </a:p>
        </p:txBody>
      </p:sp>
      <p:sp>
        <p:nvSpPr>
          <p:cNvPr id="3" name="Content Placeholder 2"/>
          <p:cNvSpPr>
            <a:spLocks noGrp="1"/>
          </p:cNvSpPr>
          <p:nvPr>
            <p:ph sz="quarter" idx="1"/>
          </p:nvPr>
        </p:nvSpPr>
        <p:spPr/>
        <p:txBody>
          <a:bodyPr/>
          <a:lstStyle/>
          <a:p>
            <a:r>
              <a:rPr lang="en-US" dirty="0" smtClean="0"/>
              <a:t>This game is the basic prototype of the Table Tennis game so it supports only single player.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Future Scope</a:t>
            </a:r>
            <a:r>
              <a:rPr lang="en-US" sz="3200"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z="3200"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dirty="0"/>
          </a:p>
        </p:txBody>
      </p:sp>
      <p:sp>
        <p:nvSpPr>
          <p:cNvPr id="3" name="Content Placeholder 2"/>
          <p:cNvSpPr>
            <a:spLocks noGrp="1"/>
          </p:cNvSpPr>
          <p:nvPr>
            <p:ph sz="quarter" idx="1"/>
          </p:nvPr>
        </p:nvSpPr>
        <p:spPr/>
        <p:txBody>
          <a:bodyPr/>
          <a:lstStyle/>
          <a:p>
            <a:pPr lvl="0"/>
            <a:r>
              <a:rPr lang="en-US" dirty="0" smtClean="0"/>
              <a:t>I </a:t>
            </a:r>
            <a:r>
              <a:rPr lang="en-US" dirty="0" err="1" smtClean="0"/>
              <a:t>Woluld</a:t>
            </a:r>
            <a:r>
              <a:rPr lang="en-US" dirty="0" smtClean="0"/>
              <a:t> make this game Multiplayer so friends can play and challenge each other .</a:t>
            </a:r>
          </a:p>
          <a:p>
            <a:pPr lvl="0"/>
            <a:r>
              <a:rPr lang="en-US" dirty="0" smtClean="0"/>
              <a:t>I would add more </a:t>
            </a:r>
            <a:r>
              <a:rPr lang="en-US" dirty="0" err="1" smtClean="0"/>
              <a:t>features,levels</a:t>
            </a:r>
            <a:r>
              <a:rPr lang="en-US" dirty="0" smtClean="0"/>
              <a:t> to make it more exciting and interesting.</a:t>
            </a:r>
          </a:p>
          <a:p>
            <a:pPr lvl="0"/>
            <a:r>
              <a:rPr lang="en-US" dirty="0" smtClean="0"/>
              <a:t>It would be able to play online across the internet by using the features of </a:t>
            </a:r>
            <a:r>
              <a:rPr lang="en-US" dirty="0" err="1" smtClean="0"/>
              <a:t>servelets</a:t>
            </a:r>
            <a:r>
              <a:rPr lang="en-US" dirty="0" smtClean="0"/>
              <a:t>.</a:t>
            </a:r>
          </a:p>
          <a:p>
            <a:r>
              <a:rPr lang="en-US" dirty="0" smtClean="0"/>
              <a:t>It would be supported by various devices like </a:t>
            </a:r>
            <a:r>
              <a:rPr lang="en-US" dirty="0" err="1" smtClean="0"/>
              <a:t>android,apple</a:t>
            </a:r>
            <a:r>
              <a:rPr lang="en-US" dirty="0" smtClean="0"/>
              <a:t> </a:t>
            </a:r>
            <a:r>
              <a:rPr lang="en-US" dirty="0" err="1" smtClean="0"/>
              <a:t>phones,tablets</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a:bodyPr>
          <a:lstStyle/>
          <a:p>
            <a:pPr algn="ctr"/>
            <a:r>
              <a:rPr lang="en-US" b="1" u="sng" dirty="0" smtClean="0"/>
              <a:t>KEY FEATURES FOR THE DEVELOPMENT OF THE GAME</a:t>
            </a:r>
            <a:endParaRPr lang="en-US" b="1" u="sng" dirty="0"/>
          </a:p>
        </p:txBody>
      </p:sp>
      <p:sp>
        <p:nvSpPr>
          <p:cNvPr id="3" name="Content Placeholder 2"/>
          <p:cNvSpPr>
            <a:spLocks noGrp="1"/>
          </p:cNvSpPr>
          <p:nvPr>
            <p:ph sz="quarter" idx="1"/>
          </p:nvPr>
        </p:nvSpPr>
        <p:spPr>
          <a:xfrm>
            <a:off x="457200" y="2057400"/>
            <a:ext cx="7467600" cy="4416552"/>
          </a:xfrm>
        </p:spPr>
        <p:txBody>
          <a:bodyPr/>
          <a:lstStyle/>
          <a:p>
            <a:r>
              <a:rPr lang="en-US" sz="2800" b="1" u="sng" dirty="0" smtClean="0">
                <a:latin typeface="Garamond" pitchFamily="18" charset="0"/>
              </a:rPr>
              <a:t>Packages &amp; Classes</a:t>
            </a:r>
          </a:p>
          <a:p>
            <a:r>
              <a:rPr lang="en-US" sz="2800" dirty="0" smtClean="0">
                <a:latin typeface="Garamond" pitchFamily="18" charset="0"/>
              </a:rPr>
              <a:t>Java supplies a huge library of pre-written “code,” ready for you to use in your programs.</a:t>
            </a:r>
          </a:p>
          <a:p>
            <a:r>
              <a:rPr lang="en-US" sz="2800" dirty="0" smtClean="0">
                <a:latin typeface="Garamond" pitchFamily="18" charset="0"/>
              </a:rPr>
              <a:t>Code is organized into </a:t>
            </a:r>
            <a:r>
              <a:rPr lang="en-US" sz="2800" dirty="0" smtClean="0">
                <a:solidFill>
                  <a:schemeClr val="tx2"/>
                </a:solidFill>
                <a:latin typeface="Garamond" pitchFamily="18" charset="0"/>
              </a:rPr>
              <a:t>classes.</a:t>
            </a:r>
          </a:p>
          <a:p>
            <a:r>
              <a:rPr lang="en-US" sz="2800" dirty="0" smtClean="0">
                <a:latin typeface="Garamond" pitchFamily="18" charset="0"/>
              </a:rPr>
              <a:t>Classes are grouped into </a:t>
            </a:r>
            <a:r>
              <a:rPr lang="en-US" sz="2800" dirty="0" smtClean="0">
                <a:solidFill>
                  <a:schemeClr val="tx2"/>
                </a:solidFill>
                <a:latin typeface="Garamond" pitchFamily="18" charset="0"/>
              </a:rPr>
              <a:t>packages.</a:t>
            </a:r>
            <a:endParaRPr lang="en-US" sz="2800" dirty="0" smtClean="0">
              <a:latin typeface="Garamond" pitchFamily="18" charset="0"/>
            </a:endParaRPr>
          </a:p>
          <a:p>
            <a:r>
              <a:rPr lang="en-US" sz="2800" dirty="0" smtClean="0">
                <a:latin typeface="Garamond" pitchFamily="18" charset="0"/>
              </a:rPr>
              <a:t>One way to use this code is to </a:t>
            </a:r>
            <a:r>
              <a:rPr lang="en-US" sz="2800" dirty="0" smtClean="0">
                <a:solidFill>
                  <a:schemeClr val="accent2"/>
                </a:solidFill>
                <a:latin typeface="Garamond" pitchFamily="18" charset="0"/>
              </a:rPr>
              <a:t>import</a:t>
            </a:r>
            <a:r>
              <a:rPr lang="en-US" sz="2800" dirty="0" smtClean="0">
                <a:latin typeface="Garamond" pitchFamily="18" charset="0"/>
              </a:rPr>
              <a:t> it.</a:t>
            </a:r>
          </a:p>
          <a:p>
            <a:r>
              <a:rPr lang="en-US" sz="2800" dirty="0" smtClean="0">
                <a:latin typeface="Garamond" pitchFamily="18" charset="0"/>
              </a:rPr>
              <a:t>You can import a single class, or all the classes in a package.</a:t>
            </a:r>
          </a:p>
          <a:p>
            <a:endParaRPr lang="en-US"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715000"/>
          </a:xfrm>
        </p:spPr>
        <p:txBody>
          <a:bodyPr>
            <a:normAutofit/>
          </a:bodyPr>
          <a:lstStyle/>
          <a:p>
            <a:r>
              <a:rPr lang="en-US" sz="3200" b="1" u="sng" dirty="0" smtClean="0">
                <a:latin typeface="Garamond" pitchFamily="18" charset="0"/>
              </a:rPr>
              <a:t>Applet  class</a:t>
            </a:r>
          </a:p>
          <a:p>
            <a:r>
              <a:rPr lang="en-US" dirty="0" smtClean="0">
                <a:latin typeface="Garamond" pitchFamily="18" charset="0"/>
              </a:rPr>
              <a:t>To create an applet, you must import the </a:t>
            </a:r>
            <a:r>
              <a:rPr lang="en-US" dirty="0" smtClean="0">
                <a:solidFill>
                  <a:schemeClr val="accent2"/>
                </a:solidFill>
                <a:latin typeface="Garamond" pitchFamily="18" charset="0"/>
              </a:rPr>
              <a:t>Applet</a:t>
            </a:r>
            <a:r>
              <a:rPr lang="en-US" dirty="0" smtClean="0">
                <a:latin typeface="Garamond" pitchFamily="18" charset="0"/>
              </a:rPr>
              <a:t> class.</a:t>
            </a:r>
          </a:p>
          <a:p>
            <a:pPr lvl="1"/>
            <a:r>
              <a:rPr lang="en-US" dirty="0" smtClean="0">
                <a:latin typeface="Garamond" pitchFamily="18" charset="0"/>
              </a:rPr>
              <a:t>This class is in the </a:t>
            </a:r>
            <a:r>
              <a:rPr lang="en-US" dirty="0" smtClean="0">
                <a:solidFill>
                  <a:schemeClr val="accent2"/>
                </a:solidFill>
                <a:latin typeface="Garamond" pitchFamily="18" charset="0"/>
              </a:rPr>
              <a:t>java.applet</a:t>
            </a:r>
            <a:r>
              <a:rPr lang="en-US" dirty="0" smtClean="0">
                <a:latin typeface="Garamond" pitchFamily="18" charset="0"/>
              </a:rPr>
              <a:t>  package.</a:t>
            </a:r>
          </a:p>
          <a:p>
            <a:r>
              <a:rPr lang="en-US" dirty="0" smtClean="0">
                <a:latin typeface="Garamond" pitchFamily="18" charset="0"/>
              </a:rPr>
              <a:t>The </a:t>
            </a:r>
            <a:r>
              <a:rPr lang="en-US" dirty="0" smtClean="0">
                <a:solidFill>
                  <a:schemeClr val="accent2"/>
                </a:solidFill>
                <a:latin typeface="Garamond" pitchFamily="18" charset="0"/>
              </a:rPr>
              <a:t>Applet</a:t>
            </a:r>
            <a:r>
              <a:rPr lang="en-US" dirty="0" smtClean="0">
                <a:latin typeface="Garamond" pitchFamily="18" charset="0"/>
              </a:rPr>
              <a:t> class contains code that works with a browser to create a display window.</a:t>
            </a:r>
          </a:p>
          <a:p>
            <a:pPr>
              <a:buClr>
                <a:schemeClr val="tx1"/>
              </a:buClr>
            </a:pPr>
            <a:r>
              <a:rPr lang="en-US" dirty="0" smtClean="0">
                <a:latin typeface="Garamond" pitchFamily="18" charset="0"/>
              </a:rPr>
              <a:t>Capitalization matters! </a:t>
            </a:r>
          </a:p>
          <a:p>
            <a:pPr lvl="1">
              <a:buClr>
                <a:schemeClr val="tx1"/>
              </a:buClr>
            </a:pPr>
            <a:r>
              <a:rPr lang="en-US" dirty="0" smtClean="0">
                <a:solidFill>
                  <a:schemeClr val="accent2"/>
                </a:solidFill>
                <a:latin typeface="Garamond" pitchFamily="18" charset="0"/>
              </a:rPr>
              <a:t>applet</a:t>
            </a:r>
            <a:r>
              <a:rPr lang="en-US" dirty="0" smtClean="0">
                <a:latin typeface="Garamond" pitchFamily="18" charset="0"/>
              </a:rPr>
              <a:t>  and  </a:t>
            </a:r>
            <a:r>
              <a:rPr lang="en-US" dirty="0" smtClean="0">
                <a:solidFill>
                  <a:schemeClr val="accent2"/>
                </a:solidFill>
                <a:latin typeface="Garamond" pitchFamily="18" charset="0"/>
              </a:rPr>
              <a:t>Applet</a:t>
            </a:r>
            <a:r>
              <a:rPr lang="en-US" dirty="0" smtClean="0">
                <a:latin typeface="Garamond" pitchFamily="18" charset="0"/>
              </a:rPr>
              <a:t>  are different names.</a:t>
            </a:r>
          </a:p>
          <a:p>
            <a:endParaRPr lang="en-US" sz="3200" dirty="0" smtClean="0">
              <a:latin typeface="Garamond" pitchFamily="18" charset="0"/>
            </a:endParaRPr>
          </a:p>
          <a:p>
            <a:endParaRPr lang="en-US" sz="3200" b="1"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867400"/>
          </a:xfrm>
        </p:spPr>
        <p:txBody>
          <a:bodyPr>
            <a:normAutofit/>
          </a:bodyPr>
          <a:lstStyle/>
          <a:p>
            <a:r>
              <a:rPr lang="en-US" sz="3200" b="1" u="sng" dirty="0" smtClean="0">
                <a:latin typeface="Garamond" pitchFamily="18" charset="0"/>
              </a:rPr>
              <a:t>Java.awt package</a:t>
            </a:r>
          </a:p>
          <a:p>
            <a:r>
              <a:rPr lang="en-US" dirty="0" smtClean="0">
                <a:latin typeface="Garamond" pitchFamily="18" charset="0"/>
              </a:rPr>
              <a:t>“</a:t>
            </a:r>
            <a:r>
              <a:rPr lang="en-US" dirty="0" err="1" smtClean="0">
                <a:latin typeface="Garamond" pitchFamily="18" charset="0"/>
              </a:rPr>
              <a:t>awt</a:t>
            </a:r>
            <a:r>
              <a:rPr lang="en-US" dirty="0" smtClean="0">
                <a:latin typeface="Garamond" pitchFamily="18" charset="0"/>
              </a:rPr>
              <a:t>” stands for “Abstract Window Toolkit”.</a:t>
            </a:r>
          </a:p>
          <a:p>
            <a:r>
              <a:rPr lang="en-US" dirty="0" smtClean="0">
                <a:latin typeface="Garamond" pitchFamily="18" charset="0"/>
              </a:rPr>
              <a:t>The </a:t>
            </a:r>
            <a:r>
              <a:rPr lang="en-US" dirty="0" smtClean="0">
                <a:solidFill>
                  <a:schemeClr val="accent2"/>
                </a:solidFill>
                <a:latin typeface="Garamond" pitchFamily="18" charset="0"/>
              </a:rPr>
              <a:t>java.awt</a:t>
            </a:r>
            <a:r>
              <a:rPr lang="en-US" dirty="0" smtClean="0">
                <a:latin typeface="Garamond" pitchFamily="18" charset="0"/>
              </a:rPr>
              <a:t> package includes classes for:</a:t>
            </a:r>
          </a:p>
          <a:p>
            <a:pPr lvl="1"/>
            <a:r>
              <a:rPr lang="en-US" dirty="0" smtClean="0">
                <a:latin typeface="Garamond" pitchFamily="18" charset="0"/>
              </a:rPr>
              <a:t>Drawing lines and shapes</a:t>
            </a:r>
          </a:p>
          <a:p>
            <a:pPr lvl="1"/>
            <a:r>
              <a:rPr lang="en-US" dirty="0" smtClean="0">
                <a:latin typeface="Garamond" pitchFamily="18" charset="0"/>
              </a:rPr>
              <a:t>Drawing letters</a:t>
            </a:r>
          </a:p>
          <a:p>
            <a:pPr lvl="1"/>
            <a:r>
              <a:rPr lang="en-US" dirty="0" smtClean="0">
                <a:latin typeface="Garamond" pitchFamily="18" charset="0"/>
              </a:rPr>
              <a:t>Setting colors</a:t>
            </a:r>
          </a:p>
          <a:p>
            <a:pPr lvl="1"/>
            <a:r>
              <a:rPr lang="en-US" dirty="0" smtClean="0">
                <a:latin typeface="Garamond" pitchFamily="18" charset="0"/>
              </a:rPr>
              <a:t>Choosing fonts</a:t>
            </a:r>
          </a:p>
          <a:p>
            <a:r>
              <a:rPr lang="en-US" dirty="0" smtClean="0">
                <a:latin typeface="Garamond" pitchFamily="18" charset="0"/>
              </a:rPr>
              <a:t>If it’s drawn on the screen, then </a:t>
            </a:r>
            <a:r>
              <a:rPr lang="en-US" dirty="0" smtClean="0">
                <a:solidFill>
                  <a:schemeClr val="accent2"/>
                </a:solidFill>
                <a:latin typeface="Garamond" pitchFamily="18" charset="0"/>
              </a:rPr>
              <a:t>java.awt</a:t>
            </a:r>
            <a:r>
              <a:rPr lang="en-US" dirty="0" smtClean="0">
                <a:latin typeface="Garamond" pitchFamily="18" charset="0"/>
              </a:rPr>
              <a:t> is probably involved!</a:t>
            </a:r>
          </a:p>
          <a:p>
            <a:endParaRPr lang="en-US" sz="3200" b="1" u="sng"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715000"/>
          </a:xfrm>
        </p:spPr>
        <p:txBody>
          <a:bodyPr>
            <a:normAutofit/>
          </a:bodyPr>
          <a:lstStyle/>
          <a:p>
            <a:r>
              <a:rPr lang="en-US" sz="3200" b="1" u="sng" dirty="0" smtClean="0">
                <a:latin typeface="Garamond" pitchFamily="18" charset="0"/>
              </a:rPr>
              <a:t>Swing</a:t>
            </a:r>
          </a:p>
          <a:p>
            <a:r>
              <a:rPr lang="en-US" sz="2400" dirty="0" smtClean="0">
                <a:latin typeface="Garamond" pitchFamily="18" charset="0"/>
              </a:rPr>
              <a:t>Swing is the primary </a:t>
            </a:r>
            <a:r>
              <a:rPr lang="en-US" sz="2400" dirty="0" smtClean="0">
                <a:solidFill>
                  <a:schemeClr val="accent2"/>
                </a:solidFill>
                <a:latin typeface="Garamond" pitchFamily="18" charset="0"/>
              </a:rPr>
              <a:t>Java GUI widget toolkit</a:t>
            </a:r>
            <a:r>
              <a:rPr lang="en-US" sz="2400" dirty="0" smtClean="0">
                <a:latin typeface="Garamond" pitchFamily="18" charset="0"/>
              </a:rPr>
              <a:t>.</a:t>
            </a:r>
          </a:p>
          <a:p>
            <a:r>
              <a:rPr lang="en-US" sz="2400" dirty="0" smtClean="0">
                <a:latin typeface="Garamond" pitchFamily="18" charset="0"/>
              </a:rPr>
              <a:t> an </a:t>
            </a:r>
            <a:r>
              <a:rPr lang="en-US" sz="2400" dirty="0" smtClean="0">
                <a:solidFill>
                  <a:schemeClr val="accent2"/>
                </a:solidFill>
                <a:latin typeface="Garamond" pitchFamily="18" charset="0"/>
              </a:rPr>
              <a:t>API</a:t>
            </a:r>
            <a:r>
              <a:rPr lang="en-US" sz="2400" dirty="0" smtClean="0">
                <a:latin typeface="Garamond" pitchFamily="18" charset="0"/>
              </a:rPr>
              <a:t> for providing a graphical user interface (GUI) for Java programs.</a:t>
            </a:r>
          </a:p>
          <a:p>
            <a:r>
              <a:rPr lang="en-US" sz="2400" dirty="0" smtClean="0">
                <a:latin typeface="Garamond" pitchFamily="18" charset="0"/>
              </a:rPr>
              <a:t>Swing is platform-independent because it is completely written in Java.</a:t>
            </a:r>
          </a:p>
          <a:p>
            <a:r>
              <a:rPr lang="en-US" sz="2400" dirty="0" smtClean="0">
                <a:latin typeface="Garamond" pitchFamily="18" charset="0"/>
              </a:rPr>
              <a:t>In addition to familiar components such as buttons, check box and labels, Swing provides several advanced components such as tabbed panel, scroll panes, trees, tables and lists.</a:t>
            </a:r>
            <a:endParaRPr lang="en-US" sz="2400" b="1" u="sng" dirty="0">
              <a:solidFill>
                <a:schemeClr val="accent2"/>
              </a:solidFill>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791200"/>
          </a:xfrm>
        </p:spPr>
        <p:txBody>
          <a:bodyPr/>
          <a:lstStyle/>
          <a:p>
            <a:r>
              <a:rPr lang="en-US" sz="3200" b="1" u="sng" dirty="0" smtClean="0">
                <a:latin typeface="Garamond" pitchFamily="18" charset="0"/>
              </a:rPr>
              <a:t>javax.swing.event package</a:t>
            </a:r>
          </a:p>
          <a:p>
            <a:r>
              <a:rPr lang="en-US" dirty="0" smtClean="0">
                <a:latin typeface="Garamond" pitchFamily="18" charset="0"/>
              </a:rPr>
              <a:t>The </a:t>
            </a:r>
            <a:r>
              <a:rPr lang="en-US" dirty="0" smtClean="0">
                <a:solidFill>
                  <a:schemeClr val="accent2"/>
                </a:solidFill>
                <a:latin typeface="Garamond" pitchFamily="18" charset="0"/>
              </a:rPr>
              <a:t>javax.swing.event package </a:t>
            </a:r>
            <a:r>
              <a:rPr lang="en-US" dirty="0" smtClean="0">
                <a:latin typeface="Garamond" pitchFamily="18" charset="0"/>
              </a:rPr>
              <a:t>augments the </a:t>
            </a:r>
            <a:r>
              <a:rPr lang="en-US" dirty="0" err="1" smtClean="0">
                <a:latin typeface="Garamond" pitchFamily="18" charset="0"/>
              </a:rPr>
              <a:t>java.awt.event</a:t>
            </a:r>
            <a:r>
              <a:rPr lang="en-US" dirty="0" smtClean="0">
                <a:latin typeface="Garamond" pitchFamily="18" charset="0"/>
              </a:rPr>
              <a:t> package and defines event objects, listeners, and adapters that are specific to Swing components. </a:t>
            </a:r>
          </a:p>
          <a:p>
            <a:r>
              <a:rPr lang="en-US" dirty="0" smtClean="0">
                <a:latin typeface="Garamond" pitchFamily="18" charset="0"/>
              </a:rPr>
              <a:t>Classes with names ending in </a:t>
            </a:r>
            <a:r>
              <a:rPr lang="en-US" dirty="0" smtClean="0">
                <a:solidFill>
                  <a:schemeClr val="accent2"/>
                </a:solidFill>
                <a:latin typeface="Garamond" pitchFamily="18" charset="0"/>
              </a:rPr>
              <a:t>"Event" </a:t>
            </a:r>
            <a:r>
              <a:rPr lang="en-US" dirty="0" smtClean="0">
                <a:latin typeface="Garamond" pitchFamily="18" charset="0"/>
              </a:rPr>
              <a:t>define event types; </a:t>
            </a:r>
          </a:p>
          <a:p>
            <a:pPr lvl="1"/>
            <a:r>
              <a:rPr lang="en-US" dirty="0" smtClean="0">
                <a:latin typeface="Garamond" pitchFamily="18" charset="0"/>
              </a:rPr>
              <a:t>their fields and methods provide details about the event that occurred.</a:t>
            </a:r>
            <a:endParaRPr lang="en-US"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791200"/>
          </a:xfrm>
        </p:spPr>
        <p:txBody>
          <a:bodyPr/>
          <a:lstStyle/>
          <a:p>
            <a:pPr>
              <a:buNone/>
            </a:pPr>
            <a:endParaRPr lang="en-US" dirty="0" smtClean="0">
              <a:latin typeface="Garamond" pitchFamily="18" charset="0"/>
            </a:endParaRPr>
          </a:p>
          <a:p>
            <a:pPr>
              <a:buNone/>
            </a:pPr>
            <a:endParaRPr lang="en-US" dirty="0" smtClean="0">
              <a:latin typeface="Garamond" pitchFamily="18" charset="0"/>
            </a:endParaRPr>
          </a:p>
          <a:p>
            <a:pPr>
              <a:buNone/>
            </a:pPr>
            <a:endParaRPr lang="en-US" dirty="0" smtClean="0">
              <a:latin typeface="Garamond" pitchFamily="18" charset="0"/>
            </a:endParaRPr>
          </a:p>
          <a:p>
            <a:pPr>
              <a:buNone/>
            </a:pPr>
            <a:endParaRPr lang="en-US" dirty="0" smtClean="0">
              <a:latin typeface="Garamond" pitchFamily="18" charset="0"/>
            </a:endParaRPr>
          </a:p>
          <a:p>
            <a:pPr>
              <a:buNone/>
            </a:pPr>
            <a:r>
              <a:rPr lang="en-US" b="1" dirty="0" smtClean="0">
                <a:solidFill>
                  <a:srgbClr val="660066"/>
                </a:solidFill>
                <a:latin typeface="Garamond" pitchFamily="18" charset="0"/>
              </a:rPr>
              <a:t>A Sincere THANKS to the HOD of IT branch </a:t>
            </a:r>
            <a:r>
              <a:rPr lang="en-US" sz="3600" b="1" u="sng" dirty="0" smtClean="0">
                <a:solidFill>
                  <a:srgbClr val="660066"/>
                </a:solidFill>
                <a:latin typeface="Garamond" pitchFamily="18" charset="0"/>
              </a:rPr>
              <a:t>Mr. </a:t>
            </a:r>
            <a:r>
              <a:rPr lang="en-US" sz="3600" b="1" u="sng" dirty="0" err="1" smtClean="0">
                <a:solidFill>
                  <a:srgbClr val="660066"/>
                </a:solidFill>
                <a:latin typeface="Garamond" pitchFamily="18" charset="0"/>
              </a:rPr>
              <a:t>Pradeep</a:t>
            </a:r>
            <a:r>
              <a:rPr lang="en-US" sz="3600" b="1" u="sng" dirty="0" smtClean="0">
                <a:solidFill>
                  <a:srgbClr val="660066"/>
                </a:solidFill>
                <a:latin typeface="Garamond" pitchFamily="18" charset="0"/>
              </a:rPr>
              <a:t> </a:t>
            </a:r>
            <a:r>
              <a:rPr lang="en-US" sz="3600" b="1" u="sng" dirty="0" err="1" smtClean="0">
                <a:solidFill>
                  <a:srgbClr val="660066"/>
                </a:solidFill>
                <a:latin typeface="Garamond" pitchFamily="18" charset="0"/>
              </a:rPr>
              <a:t>Kamboj</a:t>
            </a:r>
            <a:r>
              <a:rPr lang="en-US" b="1" dirty="0" smtClean="0">
                <a:solidFill>
                  <a:srgbClr val="660066"/>
                </a:solidFill>
                <a:latin typeface="Garamond" pitchFamily="18" charset="0"/>
              </a:rPr>
              <a:t> and our Teacher </a:t>
            </a:r>
            <a:r>
              <a:rPr lang="en-US" sz="3600" b="1" u="sng" dirty="0" smtClean="0">
                <a:solidFill>
                  <a:srgbClr val="660066"/>
                </a:solidFill>
                <a:latin typeface="Garamond" pitchFamily="18" charset="0"/>
              </a:rPr>
              <a:t>Mr. </a:t>
            </a:r>
            <a:r>
              <a:rPr lang="en-US" sz="3600" b="1" u="sng" dirty="0" err="1" smtClean="0">
                <a:solidFill>
                  <a:srgbClr val="660066"/>
                </a:solidFill>
                <a:latin typeface="Garamond" pitchFamily="18" charset="0"/>
              </a:rPr>
              <a:t>Rohit</a:t>
            </a:r>
            <a:r>
              <a:rPr lang="en-US" sz="3600" b="1" u="sng" dirty="0" smtClean="0">
                <a:solidFill>
                  <a:srgbClr val="660066"/>
                </a:solidFill>
                <a:latin typeface="Garamond" pitchFamily="18" charset="0"/>
              </a:rPr>
              <a:t> Sir </a:t>
            </a:r>
            <a:r>
              <a:rPr lang="en-US" b="1" dirty="0" smtClean="0">
                <a:solidFill>
                  <a:srgbClr val="660066"/>
                </a:solidFill>
                <a:latin typeface="Garamond" pitchFamily="18" charset="0"/>
              </a:rPr>
              <a:t>for giving </a:t>
            </a:r>
            <a:r>
              <a:rPr lang="en-US" b="1" dirty="0" smtClean="0">
                <a:solidFill>
                  <a:srgbClr val="660066"/>
                </a:solidFill>
                <a:latin typeface="Garamond" pitchFamily="18" charset="0"/>
              </a:rPr>
              <a:t>me</a:t>
            </a:r>
            <a:r>
              <a:rPr lang="en-US" b="1" dirty="0" smtClean="0">
                <a:solidFill>
                  <a:srgbClr val="660066"/>
                </a:solidFill>
                <a:latin typeface="Garamond" pitchFamily="18" charset="0"/>
              </a:rPr>
              <a:t> </a:t>
            </a:r>
            <a:r>
              <a:rPr lang="en-US" b="1" dirty="0" smtClean="0">
                <a:solidFill>
                  <a:srgbClr val="660066"/>
                </a:solidFill>
                <a:latin typeface="Garamond" pitchFamily="18" charset="0"/>
              </a:rPr>
              <a:t>an opportunity  to make this project.</a:t>
            </a:r>
            <a:endParaRPr lang="en-US" b="1" dirty="0">
              <a:solidFill>
                <a:srgbClr val="660066"/>
              </a:solidFill>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912"/>
            <a:ext cx="8229600" cy="1161288"/>
          </a:xfrm>
        </p:spPr>
        <p:txBody>
          <a:bodyPr/>
          <a:lstStyle/>
          <a:p>
            <a:pPr algn="ctr"/>
            <a:r>
              <a:rPr lang="en-US" b="1" u="sng" dirty="0" smtClean="0"/>
              <a:t>BIBLIOGRAPHY</a:t>
            </a:r>
            <a:endParaRPr lang="en-US" b="1" u="sng" dirty="0"/>
          </a:p>
        </p:txBody>
      </p:sp>
      <p:sp>
        <p:nvSpPr>
          <p:cNvPr id="3" name="Content Placeholder 2"/>
          <p:cNvSpPr>
            <a:spLocks noGrp="1"/>
          </p:cNvSpPr>
          <p:nvPr>
            <p:ph sz="quarter" idx="1"/>
          </p:nvPr>
        </p:nvSpPr>
        <p:spPr/>
        <p:txBody>
          <a:bodyPr/>
          <a:lstStyle/>
          <a:p>
            <a:pPr marL="880110" lvl="1" indent="-514350">
              <a:buFont typeface="+mj-lt"/>
              <a:buAutoNum type="romanUcPeriod"/>
            </a:pPr>
            <a:r>
              <a:rPr lang="en-US" sz="2400" dirty="0" smtClean="0"/>
              <a:t>Java All-In-One Desk Reference for Dummies by </a:t>
            </a:r>
            <a:r>
              <a:rPr lang="en-US" sz="2400" dirty="0" err="1" smtClean="0"/>
              <a:t>doug</a:t>
            </a:r>
            <a:r>
              <a:rPr lang="en-US" sz="2400" dirty="0" smtClean="0"/>
              <a:t> </a:t>
            </a:r>
            <a:r>
              <a:rPr lang="en-US" sz="2400" dirty="0" err="1" smtClean="0"/>
              <a:t>lowe</a:t>
            </a:r>
            <a:r>
              <a:rPr lang="en-US" sz="2400" dirty="0" smtClean="0"/>
              <a:t>. – 2</a:t>
            </a:r>
            <a:r>
              <a:rPr lang="en-US" sz="2400" baseline="30000" dirty="0" smtClean="0"/>
              <a:t>nd</a:t>
            </a:r>
            <a:r>
              <a:rPr lang="en-US" sz="2400" dirty="0" smtClean="0"/>
              <a:t> edition.</a:t>
            </a:r>
          </a:p>
          <a:p>
            <a:pPr marL="880110" lvl="1" indent="-514350">
              <a:buFont typeface="+mj-lt"/>
              <a:buAutoNum type="romanUcPeriod"/>
            </a:pPr>
            <a:r>
              <a:rPr lang="en-US" sz="2400" dirty="0" smtClean="0"/>
              <a:t>JAVA COMPLETE REFERENCE by HERBEDT SCHILDT – 7</a:t>
            </a:r>
            <a:r>
              <a:rPr lang="en-US" sz="2400" baseline="30000" dirty="0" smtClean="0"/>
              <a:t>th</a:t>
            </a:r>
            <a:r>
              <a:rPr lang="en-US" sz="2400" dirty="0" smtClean="0"/>
              <a:t> edition.</a:t>
            </a:r>
          </a:p>
          <a:p>
            <a:pPr marL="880110" lvl="1" indent="-514350">
              <a:buFont typeface="+mj-lt"/>
              <a:buAutoNum type="romanUcPeriod"/>
            </a:pPr>
            <a:r>
              <a:rPr lang="en-US" sz="2400" dirty="0" smtClean="0"/>
              <a:t>Head First Java 2nd edition by Kathy Sierra &amp; Bert Bates.</a:t>
            </a:r>
          </a:p>
          <a:p>
            <a:pPr marL="880110" lvl="1" indent="-514350">
              <a:buFont typeface="+mj-lt"/>
              <a:buAutoNum type="romanUcPeriod"/>
            </a:pPr>
            <a:r>
              <a:rPr lang="en-US" sz="2400" dirty="0" smtClean="0"/>
              <a:t>Thinking In Java by </a:t>
            </a:r>
            <a:r>
              <a:rPr lang="en-US" sz="2400" dirty="0" err="1" smtClean="0"/>
              <a:t>bruce</a:t>
            </a:r>
            <a:r>
              <a:rPr lang="en-US" sz="2400" dirty="0" smtClean="0"/>
              <a:t> </a:t>
            </a:r>
            <a:r>
              <a:rPr lang="en-US" sz="2400" dirty="0" err="1" smtClean="0"/>
              <a:t>eckel</a:t>
            </a:r>
            <a:r>
              <a:rPr lang="en-US" sz="2400" dirty="0" smtClean="0"/>
              <a:t> – 4</a:t>
            </a:r>
            <a:r>
              <a:rPr lang="en-US" sz="2400" baseline="30000" dirty="0" smtClean="0"/>
              <a:t>th</a:t>
            </a:r>
            <a:r>
              <a:rPr lang="en-US" sz="2400" dirty="0" smtClean="0"/>
              <a:t> edition.</a:t>
            </a:r>
          </a:p>
          <a:p>
            <a:pPr marL="880110" lvl="1" indent="-514350">
              <a:buFont typeface="+mj-lt"/>
              <a:buAutoNum type="romanUcPeriod"/>
            </a:pPr>
            <a:r>
              <a:rPr lang="en-US" sz="2400" dirty="0" err="1" smtClean="0"/>
              <a:t>Wolrd</a:t>
            </a:r>
            <a:r>
              <a:rPr lang="en-US" sz="2400" dirty="0" smtClean="0"/>
              <a:t> Wide Web</a:t>
            </a:r>
          </a:p>
          <a:p>
            <a:pPr marL="514350" lvl="0" indent="-514350">
              <a:buFont typeface="+mj-lt"/>
              <a:buAutoNum type="romanUcPeriod"/>
            </a:pPr>
            <a:endParaRPr lang="en-US" dirty="0"/>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791200"/>
          </a:xfrm>
        </p:spPr>
        <p:txBody>
          <a:bodyPr>
            <a:normAutofit/>
          </a:bodyPr>
          <a:lstStyle/>
          <a:p>
            <a:pPr algn="ctr">
              <a:buNone/>
            </a:pPr>
            <a:endParaRPr lang="en-US" sz="6000" dirty="0" smtClean="0"/>
          </a:p>
          <a:p>
            <a:pPr algn="ctr">
              <a:buNone/>
            </a:pPr>
            <a:endParaRPr lang="en-US" sz="6000" dirty="0" smtClean="0"/>
          </a:p>
          <a:p>
            <a:pPr algn="ctr">
              <a:buNone/>
            </a:pPr>
            <a:endParaRPr lang="en-US" sz="6000" b="1"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6858001"/>
          </a:xfrm>
          <a:prstGeom prst="rect">
            <a:avLst/>
          </a:prstGeom>
        </p:spPr>
      </p:pic>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smtClean="0"/>
              <a:t/>
            </a:r>
            <a:br>
              <a:rPr lang="en-US" b="1" i="1" dirty="0" smtClean="0"/>
            </a:br>
            <a:r>
              <a:rPr lang="en-US" dirty="0" smtClean="0"/>
              <a:t> </a:t>
            </a:r>
            <a:r>
              <a:rPr lang="en-US" b="1" u="sng" dirty="0" smtClean="0">
                <a:latin typeface="Garamond" pitchFamily="18" charset="0"/>
              </a:rPr>
              <a:t>ACKNOWLEDGEMENT</a:t>
            </a:r>
            <a:endParaRPr lang="en-US" b="1" u="sng" dirty="0">
              <a:latin typeface="Garamond" pitchFamily="18" charset="0"/>
            </a:endParaRPr>
          </a:p>
        </p:txBody>
      </p:sp>
      <p:sp>
        <p:nvSpPr>
          <p:cNvPr id="3" name="Content Placeholder 2"/>
          <p:cNvSpPr>
            <a:spLocks noGrp="1"/>
          </p:cNvSpPr>
          <p:nvPr>
            <p:ph sz="quarter" idx="1"/>
          </p:nvPr>
        </p:nvSpPr>
        <p:spPr/>
        <p:txBody>
          <a:bodyPr>
            <a:normAutofit lnSpcReduction="10000"/>
          </a:bodyPr>
          <a:lstStyle/>
          <a:p>
            <a:r>
              <a:rPr lang="en-US" dirty="0" smtClean="0">
                <a:latin typeface="Garamond" pitchFamily="18" charset="0"/>
              </a:rPr>
              <a:t> I gratefully acknowledge the inspiration and encouragement received from Faculties of </a:t>
            </a:r>
            <a:r>
              <a:rPr lang="en-US" b="1" dirty="0" smtClean="0">
                <a:latin typeface="Garamond" pitchFamily="18" charset="0"/>
              </a:rPr>
              <a:t>APTECH </a:t>
            </a:r>
            <a:r>
              <a:rPr lang="en-US" dirty="0" smtClean="0">
                <a:latin typeface="Garamond" pitchFamily="18" charset="0"/>
              </a:rPr>
              <a:t> their valuable and fruitful advice from the very first day of the course.</a:t>
            </a:r>
            <a:endParaRPr lang="en-US" b="1" u="sng" dirty="0" smtClean="0">
              <a:latin typeface="Garamond" pitchFamily="18" charset="0"/>
            </a:endParaRPr>
          </a:p>
          <a:p>
            <a:r>
              <a:rPr lang="en-US" dirty="0" smtClean="0">
                <a:latin typeface="Garamond" pitchFamily="18" charset="0"/>
              </a:rPr>
              <a:t> I am highly obliged and thankful to our revered teacher</a:t>
            </a:r>
            <a:r>
              <a:rPr lang="en-US" b="1" dirty="0" smtClean="0">
                <a:latin typeface="Garamond" pitchFamily="18" charset="0"/>
              </a:rPr>
              <a:t>. </a:t>
            </a:r>
            <a:r>
              <a:rPr lang="en-US" dirty="0" smtClean="0">
                <a:latin typeface="Garamond" pitchFamily="18" charset="0"/>
              </a:rPr>
              <a:t>who has allotted me project for computerization of </a:t>
            </a:r>
            <a:r>
              <a:rPr lang="en-US" b="1" dirty="0" smtClean="0">
                <a:latin typeface="Garamond" pitchFamily="18" charset="0"/>
              </a:rPr>
              <a:t>“Ping-Pong GAME”</a:t>
            </a:r>
            <a:r>
              <a:rPr lang="en-US" dirty="0" smtClean="0">
                <a:latin typeface="Garamond" pitchFamily="18" charset="0"/>
              </a:rPr>
              <a:t> and Guided me in solving problems during the course of the project work and suggested me in writing the project report and also actively taking part in checking of preliminary reports. And attest I am grateful to other teachers of APTECH for their valuable Advice and Support; without them this project cannot be accomplished, also to my fellow colleagues for their valuable suggestion and support.</a:t>
            </a:r>
            <a:endParaRPr lang="en-US"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Garamond" pitchFamily="18" charset="0"/>
              </a:rPr>
              <a:t>AIM OF THE PROJECT</a:t>
            </a:r>
            <a:endParaRPr lang="en-US" dirty="0">
              <a:latin typeface="Garamond" pitchFamily="18" charset="0"/>
            </a:endParaRPr>
          </a:p>
        </p:txBody>
      </p:sp>
      <p:sp>
        <p:nvSpPr>
          <p:cNvPr id="3" name="Content Placeholder 2"/>
          <p:cNvSpPr>
            <a:spLocks noGrp="1"/>
          </p:cNvSpPr>
          <p:nvPr>
            <p:ph sz="quarter" idx="1"/>
          </p:nvPr>
        </p:nvSpPr>
        <p:spPr/>
        <p:txBody>
          <a:bodyPr numCol="1">
            <a:normAutofit/>
          </a:bodyPr>
          <a:lstStyle/>
          <a:p>
            <a:r>
              <a:rPr lang="en-US" sz="3200" dirty="0" smtClean="0">
                <a:latin typeface="Comic Sans MS" pitchFamily="66" charset="0"/>
              </a:rPr>
              <a:t>Our aim is to develop a  game majorly based on java.</a:t>
            </a:r>
          </a:p>
          <a:p>
            <a:r>
              <a:rPr lang="en-US" sz="3200" dirty="0" smtClean="0">
                <a:latin typeface="Comic Sans MS" pitchFamily="66" charset="0"/>
              </a:rPr>
              <a:t>The Project is based on basically a “TABLE TENNIS GAME”.</a:t>
            </a:r>
          </a:p>
          <a:p>
            <a:r>
              <a:rPr lang="en-US" sz="3200" dirty="0" smtClean="0">
                <a:latin typeface="Comic Sans MS" pitchFamily="66" charset="0"/>
              </a:rPr>
              <a:t>It uses JAVA</a:t>
            </a:r>
            <a:r>
              <a:rPr lang="en-US" sz="3200" b="1" dirty="0" smtClean="0">
                <a:latin typeface="Comic Sans MS" pitchFamily="66" charset="0"/>
              </a:rPr>
              <a:t> </a:t>
            </a:r>
            <a:r>
              <a:rPr lang="en-US" sz="3200" dirty="0" smtClean="0">
                <a:latin typeface="Comic Sans MS" pitchFamily="66" charset="0"/>
              </a:rPr>
              <a:t>technology &amp; </a:t>
            </a:r>
            <a:r>
              <a:rPr lang="en-US" sz="3200" dirty="0" err="1" smtClean="0">
                <a:latin typeface="Comic Sans MS" pitchFamily="66" charset="0"/>
              </a:rPr>
              <a:t>JFrame</a:t>
            </a:r>
            <a:r>
              <a:rPr lang="en-US" sz="3200" dirty="0" smtClean="0">
                <a:latin typeface="Comic Sans MS" pitchFamily="66" charset="0"/>
              </a:rPr>
              <a:t> for its implementation.</a:t>
            </a:r>
          </a:p>
          <a:p>
            <a:endParaRPr lang="en-US" sz="3200" dirty="0">
              <a:latin typeface="Garamond" pitchFamily="18" charset="0"/>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Garamond" pitchFamily="18" charset="0"/>
              </a:rPr>
              <a:t>ABOUT LANGUAGE - JAVA</a:t>
            </a:r>
            <a:endParaRPr lang="en-US" b="1" u="sng" dirty="0">
              <a:latin typeface="Garamond" pitchFamily="18" charset="0"/>
            </a:endParaRPr>
          </a:p>
        </p:txBody>
      </p:sp>
      <p:sp>
        <p:nvSpPr>
          <p:cNvPr id="3" name="Content Placeholder 2"/>
          <p:cNvSpPr>
            <a:spLocks noGrp="1"/>
          </p:cNvSpPr>
          <p:nvPr>
            <p:ph sz="quarter" idx="1"/>
          </p:nvPr>
        </p:nvSpPr>
        <p:spPr/>
        <p:txBody>
          <a:bodyPr>
            <a:normAutofit/>
          </a:bodyPr>
          <a:lstStyle/>
          <a:p>
            <a:pPr algn="just"/>
            <a:r>
              <a:rPr lang="en-US" dirty="0">
                <a:latin typeface="Garamond" pitchFamily="18" charset="0"/>
              </a:rPr>
              <a:t>Java is JAPL (Just another Programming Language</a:t>
            </a:r>
            <a:r>
              <a:rPr lang="en-US" dirty="0" smtClean="0">
                <a:latin typeface="Garamond" pitchFamily="18" charset="0"/>
              </a:rPr>
              <a:t>).</a:t>
            </a:r>
          </a:p>
          <a:p>
            <a:pPr algn="just"/>
            <a:r>
              <a:rPr lang="en-US" dirty="0" smtClean="0">
                <a:latin typeface="Garamond" pitchFamily="18" charset="0"/>
              </a:rPr>
              <a:t> </a:t>
            </a:r>
            <a:r>
              <a:rPr lang="en-US" dirty="0">
                <a:latin typeface="Garamond" pitchFamily="18" charset="0"/>
              </a:rPr>
              <a:t>Many features of Java are little different from those that are found in other contemporary programming </a:t>
            </a:r>
            <a:r>
              <a:rPr lang="en-US" dirty="0" smtClean="0">
                <a:latin typeface="Garamond" pitchFamily="18" charset="0"/>
              </a:rPr>
              <a:t>languages.</a:t>
            </a:r>
          </a:p>
          <a:p>
            <a:pPr algn="just"/>
            <a:r>
              <a:rPr lang="en-US" dirty="0">
                <a:latin typeface="Garamond" pitchFamily="18" charset="0"/>
              </a:rPr>
              <a:t>M</a:t>
            </a:r>
            <a:r>
              <a:rPr lang="en-US" dirty="0" smtClean="0">
                <a:latin typeface="Garamond" pitchFamily="18" charset="0"/>
              </a:rPr>
              <a:t>uch </a:t>
            </a:r>
            <a:r>
              <a:rPr lang="en-US" dirty="0">
                <a:latin typeface="Garamond" pitchFamily="18" charset="0"/>
              </a:rPr>
              <a:t>of the syntax of Java is based on that of C++, which in turn stems from </a:t>
            </a:r>
            <a:r>
              <a:rPr lang="en-US" dirty="0" smtClean="0">
                <a:latin typeface="Garamond" pitchFamily="18" charset="0"/>
              </a:rPr>
              <a:t>C.</a:t>
            </a:r>
          </a:p>
          <a:p>
            <a:pPr algn="just"/>
            <a:r>
              <a:rPr lang="en-US" dirty="0" err="1" smtClean="0">
                <a:latin typeface="Garamond" pitchFamily="18" charset="0"/>
              </a:rPr>
              <a:t>Ancester</a:t>
            </a:r>
            <a:r>
              <a:rPr lang="en-US" dirty="0" smtClean="0">
                <a:latin typeface="Garamond" pitchFamily="18" charset="0"/>
              </a:rPr>
              <a:t> of java is OAK. First version came in 1994 since then 7 versions has been released.</a:t>
            </a: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55637"/>
            <a:ext cx="8229600" cy="5668963"/>
          </a:xfrm>
        </p:spPr>
        <p:txBody>
          <a:bodyPr>
            <a:noAutofit/>
          </a:bodyPr>
          <a:lstStyle/>
          <a:p>
            <a:pPr lvl="6" algn="just"/>
            <a:r>
              <a:rPr lang="en-US" sz="2400" dirty="0" smtClean="0"/>
              <a:t>OAK language (1991)</a:t>
            </a:r>
          </a:p>
          <a:p>
            <a:pPr lvl="6" algn="just"/>
            <a:endParaRPr lang="en-US" sz="2400" dirty="0" smtClean="0"/>
          </a:p>
          <a:p>
            <a:pPr lvl="6" algn="just"/>
            <a:r>
              <a:rPr lang="en-US" sz="2400" dirty="0" smtClean="0"/>
              <a:t>CUI converted into GUI (1993)</a:t>
            </a:r>
          </a:p>
          <a:p>
            <a:pPr lvl="6" algn="just"/>
            <a:endParaRPr lang="en-US" sz="2400" dirty="0" smtClean="0"/>
          </a:p>
          <a:p>
            <a:pPr lvl="6" algn="just"/>
            <a:r>
              <a:rPr lang="en-US" sz="2400" dirty="0" smtClean="0"/>
              <a:t>1.02 (1994) (hot java browser introduced)</a:t>
            </a:r>
          </a:p>
          <a:p>
            <a:pPr lvl="6" algn="just"/>
            <a:endParaRPr lang="en-US" sz="2400" dirty="0" smtClean="0"/>
          </a:p>
          <a:p>
            <a:pPr lvl="6" algn="just"/>
            <a:r>
              <a:rPr lang="en-US" sz="2400" dirty="0" smtClean="0"/>
              <a:t>OAK renamed to JAVA (1995)</a:t>
            </a:r>
          </a:p>
          <a:p>
            <a:pPr lvl="6" algn="just"/>
            <a:endParaRPr lang="en-US" sz="2400" dirty="0" smtClean="0"/>
          </a:p>
          <a:p>
            <a:pPr lvl="6" algn="just"/>
            <a:r>
              <a:rPr lang="en-US" sz="2400" dirty="0" smtClean="0"/>
              <a:t>1.1 (1996)</a:t>
            </a:r>
          </a:p>
          <a:p>
            <a:pPr lvl="6" algn="just"/>
            <a:endParaRPr lang="en-US" sz="2400" dirty="0" smtClean="0"/>
          </a:p>
          <a:p>
            <a:pPr lvl="6" algn="just"/>
            <a:r>
              <a:rPr lang="en-US" sz="2400" dirty="0" smtClean="0"/>
              <a:t>1.2 (1998)</a:t>
            </a:r>
          </a:p>
          <a:p>
            <a:pPr lvl="6" algn="just"/>
            <a:endParaRPr lang="en-US" sz="2400" dirty="0" smtClean="0"/>
          </a:p>
          <a:p>
            <a:pPr lvl="6" algn="just"/>
            <a:r>
              <a:rPr lang="en-US" sz="2400" dirty="0" smtClean="0"/>
              <a:t>1.3 (2000) (JREE)</a:t>
            </a:r>
          </a:p>
        </p:txBody>
      </p:sp>
      <p:cxnSp>
        <p:nvCxnSpPr>
          <p:cNvPr id="7" name="Straight Arrow Connector 6"/>
          <p:cNvCxnSpPr/>
          <p:nvPr/>
        </p:nvCxnSpPr>
        <p:spPr>
          <a:xfrm rot="5400000">
            <a:off x="2894806" y="1370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94806" y="2209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8963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896394" y="3961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896394" y="4876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896394" y="5714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09600" y="0"/>
            <a:ext cx="7467600" cy="4873625"/>
          </a:xfrm>
        </p:spPr>
        <p:txBody>
          <a:bodyPr/>
          <a:lstStyle/>
          <a:p>
            <a:pPr lvl="6" algn="just"/>
            <a:endParaRPr lang="en-US" sz="2400" dirty="0" smtClean="0"/>
          </a:p>
          <a:p>
            <a:pPr lvl="6" algn="just"/>
            <a:endParaRPr lang="en-US" sz="2400" dirty="0" smtClean="0"/>
          </a:p>
          <a:p>
            <a:pPr lvl="6" algn="just"/>
            <a:r>
              <a:rPr lang="en-US" sz="2400" dirty="0" smtClean="0"/>
              <a:t>1.4 (2002)</a:t>
            </a:r>
          </a:p>
          <a:p>
            <a:pPr lvl="6" algn="just"/>
            <a:endParaRPr lang="en-US" sz="2400" dirty="0" smtClean="0"/>
          </a:p>
          <a:p>
            <a:pPr lvl="6" algn="just"/>
            <a:r>
              <a:rPr lang="en-US" sz="2400" dirty="0" smtClean="0"/>
              <a:t>1.5 (2004)</a:t>
            </a:r>
          </a:p>
          <a:p>
            <a:pPr lvl="6" algn="just"/>
            <a:endParaRPr lang="en-US" sz="2400" dirty="0" smtClean="0"/>
          </a:p>
          <a:p>
            <a:pPr lvl="6" algn="just"/>
            <a:r>
              <a:rPr lang="en-US" sz="2400" dirty="0" smtClean="0"/>
              <a:t>1.6 (2006-12)</a:t>
            </a:r>
          </a:p>
          <a:p>
            <a:pPr lvl="6" algn="just"/>
            <a:endParaRPr lang="en-US" sz="2400" dirty="0" smtClean="0"/>
          </a:p>
          <a:p>
            <a:pPr lvl="6" algn="just"/>
            <a:r>
              <a:rPr lang="en-US" sz="2400" dirty="0" smtClean="0"/>
              <a:t>1.7 (2013)</a:t>
            </a:r>
          </a:p>
        </p:txBody>
      </p:sp>
      <p:cxnSp>
        <p:nvCxnSpPr>
          <p:cNvPr id="4" name="Straight Arrow Connector 3"/>
          <p:cNvCxnSpPr/>
          <p:nvPr/>
        </p:nvCxnSpPr>
        <p:spPr>
          <a:xfrm rot="5400000">
            <a:off x="2896394" y="60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858294" y="1561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896394" y="2437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896394" y="3275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About PING-PONG GAME</a:t>
            </a:r>
            <a:endParaRPr lang="en-US" b="1" u="sng" dirty="0"/>
          </a:p>
        </p:txBody>
      </p:sp>
      <p:sp>
        <p:nvSpPr>
          <p:cNvPr id="8" name="TextBox 7"/>
          <p:cNvSpPr txBox="1"/>
          <p:nvPr/>
        </p:nvSpPr>
        <p:spPr>
          <a:xfrm>
            <a:off x="3276600" y="1752600"/>
            <a:ext cx="5486400" cy="2585323"/>
          </a:xfrm>
          <a:prstGeom prst="rect">
            <a:avLst/>
          </a:prstGeom>
          <a:noFill/>
        </p:spPr>
        <p:txBody>
          <a:bodyPr wrap="square" rtlCol="0">
            <a:spAutoFit/>
          </a:bodyPr>
          <a:lstStyle/>
          <a:p>
            <a:pPr>
              <a:buClr>
                <a:srgbClr val="0070C0"/>
              </a:buClr>
              <a:buFont typeface="Wingdings" pitchFamily="2" charset="2"/>
              <a:buChar char="v"/>
            </a:pPr>
            <a:r>
              <a:rPr lang="en-US" dirty="0" smtClean="0">
                <a:latin typeface="Arial Black" pitchFamily="34" charset="0"/>
              </a:rPr>
              <a:t>Ping-Pong (marketed as PONG) is one of the earliest arcade video games.</a:t>
            </a:r>
          </a:p>
          <a:p>
            <a:pPr>
              <a:buClr>
                <a:srgbClr val="0070C0"/>
              </a:buClr>
              <a:buFont typeface="Wingdings" pitchFamily="2" charset="2"/>
              <a:buChar char="v"/>
            </a:pPr>
            <a:endParaRPr lang="en-US" dirty="0" smtClean="0">
              <a:latin typeface="Arial Black" pitchFamily="34" charset="0"/>
            </a:endParaRPr>
          </a:p>
          <a:p>
            <a:pPr>
              <a:buClr>
                <a:srgbClr val="0070C0"/>
              </a:buClr>
              <a:buFont typeface="Wingdings" pitchFamily="2" charset="2"/>
              <a:buChar char="v"/>
            </a:pPr>
            <a:r>
              <a:rPr lang="en-US" dirty="0" smtClean="0">
                <a:latin typeface="Arial Black" pitchFamily="34" charset="0"/>
              </a:rPr>
              <a:t>it is a tennis sports game featuring simple 2-D graphics.</a:t>
            </a:r>
          </a:p>
          <a:p>
            <a:pPr>
              <a:buClr>
                <a:srgbClr val="0070C0"/>
              </a:buClr>
              <a:buFont typeface="Wingdings" pitchFamily="2" charset="2"/>
              <a:buChar char="v"/>
            </a:pPr>
            <a:endParaRPr lang="en-US" dirty="0" smtClean="0">
              <a:latin typeface="Arial Black" pitchFamily="34" charset="0"/>
            </a:endParaRPr>
          </a:p>
          <a:p>
            <a:pPr>
              <a:buClr>
                <a:srgbClr val="0070C0"/>
              </a:buClr>
              <a:buFont typeface="Wingdings" pitchFamily="2" charset="2"/>
              <a:buChar char="v"/>
            </a:pPr>
            <a:r>
              <a:rPr lang="en-US" dirty="0" smtClean="0">
                <a:latin typeface="Arial Black" pitchFamily="34" charset="0"/>
              </a:rPr>
              <a:t>The player controls an in-game paddle by moving it </a:t>
            </a:r>
            <a:r>
              <a:rPr lang="en-US" dirty="0" err="1" smtClean="0">
                <a:latin typeface="Arial Black" pitchFamily="34" charset="0"/>
              </a:rPr>
              <a:t>horizontly</a:t>
            </a:r>
            <a:r>
              <a:rPr lang="en-US" dirty="0" smtClean="0">
                <a:latin typeface="Arial Black" pitchFamily="34" charset="0"/>
              </a:rPr>
              <a:t> across the bottom side of the screen. </a:t>
            </a:r>
            <a:endParaRPr lang="en-US" dirty="0">
              <a:latin typeface="Arial Black" pitchFamily="34" charset="0"/>
            </a:endParaRPr>
          </a:p>
        </p:txBody>
      </p:sp>
      <p:pic>
        <p:nvPicPr>
          <p:cNvPr id="11" name="Content Placeholder 10" descr="Oh+Sang+Uen+16th+Asian+Games+Day+4+Table+Tennis+fkwysSlDM7el.jpg"/>
          <p:cNvPicPr>
            <a:picLocks noGrp="1" noChangeAspect="1"/>
          </p:cNvPicPr>
          <p:nvPr>
            <p:ph sz="quarter" idx="1"/>
          </p:nvPr>
        </p:nvPicPr>
        <p:blipFill>
          <a:blip r:embed="rId2"/>
          <a:stretch>
            <a:fillRect/>
          </a:stretch>
        </p:blipFill>
        <p:spPr>
          <a:xfrm>
            <a:off x="228600" y="1600201"/>
            <a:ext cx="2971799" cy="3914194"/>
          </a:xfrm>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1225</TotalTime>
  <Words>1091</Words>
  <Application>Microsoft Office PowerPoint</Application>
  <PresentationFormat>On-screen Show (4:3)</PresentationFormat>
  <Paragraphs>149</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Black</vt:lpstr>
      <vt:lpstr>Calibri</vt:lpstr>
      <vt:lpstr>Century Schoolbook</vt:lpstr>
      <vt:lpstr>Comic Sans MS</vt:lpstr>
      <vt:lpstr>Courier New</vt:lpstr>
      <vt:lpstr>Garamond</vt:lpstr>
      <vt:lpstr>Wingdings</vt:lpstr>
      <vt:lpstr>Wingdings 2</vt:lpstr>
      <vt:lpstr>Oriel</vt:lpstr>
      <vt:lpstr>Made by:- Gourav Goyal 06913102711  B.Tech (cse)5th sem GPMCE </vt:lpstr>
      <vt:lpstr>PowerPoint Presentation</vt:lpstr>
      <vt:lpstr>PowerPoint Presentation</vt:lpstr>
      <vt:lpstr>  ACKNOWLEDGEMENT</vt:lpstr>
      <vt:lpstr>AIM OF THE PROJECT</vt:lpstr>
      <vt:lpstr>ABOUT LANGUAGE - JAVA</vt:lpstr>
      <vt:lpstr>PowerPoint Presentation</vt:lpstr>
      <vt:lpstr>PowerPoint Presentation</vt:lpstr>
      <vt:lpstr>About PING-PONG GAME</vt:lpstr>
      <vt:lpstr>History of game </vt:lpstr>
      <vt:lpstr>PowerPoint Presentation</vt:lpstr>
      <vt:lpstr>PowerPoint Presentation</vt:lpstr>
      <vt:lpstr>FEATURES </vt:lpstr>
      <vt:lpstr>DESCRIPTION</vt:lpstr>
      <vt:lpstr>SCREENSHOTS</vt:lpstr>
      <vt:lpstr>PowerPoint Presentation</vt:lpstr>
      <vt:lpstr>PowerPoint Presentation</vt:lpstr>
      <vt:lpstr>PowerPoint Presentation</vt:lpstr>
      <vt:lpstr>PowerPoint Presentation</vt:lpstr>
      <vt:lpstr>PowerPoint Presentation</vt:lpstr>
      <vt:lpstr>When player miss the ball score reset to zero and sets the default level.</vt:lpstr>
      <vt:lpstr>ADVANTAGES</vt:lpstr>
      <vt:lpstr>DISADVANTAGES</vt:lpstr>
      <vt:lpstr>              Future Scope </vt:lpstr>
      <vt:lpstr>KEY FEATURES FOR THE DEVELOPMENT OF THE GAME</vt:lpstr>
      <vt:lpstr>PowerPoint Presentation</vt:lpstr>
      <vt:lpstr>PowerPoint Presentation</vt:lpstr>
      <vt:lpstr>PowerPoint Presentation</vt:lpstr>
      <vt:lpstr>PowerPoint Presentation</vt:lpstr>
      <vt:lpstr>BIBLIOGRAPHY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 GAME</dc:title>
  <dc:creator>skand</dc:creator>
  <cp:lastModifiedBy>Lenovo</cp:lastModifiedBy>
  <cp:revision>56</cp:revision>
  <dcterms:created xsi:type="dcterms:W3CDTF">2012-10-07T11:09:31Z</dcterms:created>
  <dcterms:modified xsi:type="dcterms:W3CDTF">2014-05-01T05:51:09Z</dcterms:modified>
</cp:coreProperties>
</file>