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Lst>
  <p:sldSz cx="30275213" cy="21383625"/>
  <p:notesSz cx="6858000" cy="9144000"/>
  <p:defaultTextStyle>
    <a:defPPr>
      <a:defRPr lang="en-US"/>
    </a:defPPr>
    <a:lvl1pPr marL="0" algn="l" defTabSz="2479578" rtl="0" eaLnBrk="1" latinLnBrk="0" hangingPunct="1">
      <a:defRPr sz="4881" kern="1200">
        <a:solidFill>
          <a:schemeClr val="tx1"/>
        </a:solidFill>
        <a:latin typeface="+mn-lt"/>
        <a:ea typeface="+mn-ea"/>
        <a:cs typeface="+mn-cs"/>
      </a:defRPr>
    </a:lvl1pPr>
    <a:lvl2pPr marL="1239789" algn="l" defTabSz="2479578" rtl="0" eaLnBrk="1" latinLnBrk="0" hangingPunct="1">
      <a:defRPr sz="4881" kern="1200">
        <a:solidFill>
          <a:schemeClr val="tx1"/>
        </a:solidFill>
        <a:latin typeface="+mn-lt"/>
        <a:ea typeface="+mn-ea"/>
        <a:cs typeface="+mn-cs"/>
      </a:defRPr>
    </a:lvl2pPr>
    <a:lvl3pPr marL="2479578" algn="l" defTabSz="2479578" rtl="0" eaLnBrk="1" latinLnBrk="0" hangingPunct="1">
      <a:defRPr sz="4881" kern="1200">
        <a:solidFill>
          <a:schemeClr val="tx1"/>
        </a:solidFill>
        <a:latin typeface="+mn-lt"/>
        <a:ea typeface="+mn-ea"/>
        <a:cs typeface="+mn-cs"/>
      </a:defRPr>
    </a:lvl3pPr>
    <a:lvl4pPr marL="3719368" algn="l" defTabSz="2479578" rtl="0" eaLnBrk="1" latinLnBrk="0" hangingPunct="1">
      <a:defRPr sz="4881" kern="1200">
        <a:solidFill>
          <a:schemeClr val="tx1"/>
        </a:solidFill>
        <a:latin typeface="+mn-lt"/>
        <a:ea typeface="+mn-ea"/>
        <a:cs typeface="+mn-cs"/>
      </a:defRPr>
    </a:lvl4pPr>
    <a:lvl5pPr marL="4959157" algn="l" defTabSz="2479578" rtl="0" eaLnBrk="1" latinLnBrk="0" hangingPunct="1">
      <a:defRPr sz="4881" kern="1200">
        <a:solidFill>
          <a:schemeClr val="tx1"/>
        </a:solidFill>
        <a:latin typeface="+mn-lt"/>
        <a:ea typeface="+mn-ea"/>
        <a:cs typeface="+mn-cs"/>
      </a:defRPr>
    </a:lvl5pPr>
    <a:lvl6pPr marL="6198946" algn="l" defTabSz="2479578" rtl="0" eaLnBrk="1" latinLnBrk="0" hangingPunct="1">
      <a:defRPr sz="4881" kern="1200">
        <a:solidFill>
          <a:schemeClr val="tx1"/>
        </a:solidFill>
        <a:latin typeface="+mn-lt"/>
        <a:ea typeface="+mn-ea"/>
        <a:cs typeface="+mn-cs"/>
      </a:defRPr>
    </a:lvl6pPr>
    <a:lvl7pPr marL="7438735" algn="l" defTabSz="2479578" rtl="0" eaLnBrk="1" latinLnBrk="0" hangingPunct="1">
      <a:defRPr sz="4881" kern="1200">
        <a:solidFill>
          <a:schemeClr val="tx1"/>
        </a:solidFill>
        <a:latin typeface="+mn-lt"/>
        <a:ea typeface="+mn-ea"/>
        <a:cs typeface="+mn-cs"/>
      </a:defRPr>
    </a:lvl7pPr>
    <a:lvl8pPr marL="8678525" algn="l" defTabSz="2479578" rtl="0" eaLnBrk="1" latinLnBrk="0" hangingPunct="1">
      <a:defRPr sz="4881" kern="1200">
        <a:solidFill>
          <a:schemeClr val="tx1"/>
        </a:solidFill>
        <a:latin typeface="+mn-lt"/>
        <a:ea typeface="+mn-ea"/>
        <a:cs typeface="+mn-cs"/>
      </a:defRPr>
    </a:lvl8pPr>
    <a:lvl9pPr marL="9918314" algn="l" defTabSz="2479578" rtl="0" eaLnBrk="1" latinLnBrk="0" hangingPunct="1">
      <a:defRPr sz="488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DED"/>
    <a:srgbClr val="FF9900"/>
    <a:srgbClr val="232F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45" autoAdjust="0"/>
    <p:restoredTop sz="97463" autoAdjust="0"/>
  </p:normalViewPr>
  <p:slideViewPr>
    <p:cSldViewPr snapToGrid="0">
      <p:cViewPr>
        <p:scale>
          <a:sx n="125" d="100"/>
          <a:sy n="125" d="100"/>
        </p:scale>
        <p:origin x="90" y="-29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F5EFFA-7ED9-4457-8827-5AF78EB79B06}" type="datetimeFigureOut">
              <a:rPr lang="en-US" smtClean="0"/>
              <a:t>19-Jan-20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BB723-AF81-4206-A42F-83A9862C2169}" type="slidenum">
              <a:rPr lang="en-US" smtClean="0"/>
              <a:t>‹#›</a:t>
            </a:fld>
            <a:endParaRPr lang="en-US"/>
          </a:p>
        </p:txBody>
      </p:sp>
    </p:spTree>
    <p:extLst>
      <p:ext uri="{BB962C8B-B14F-4D97-AF65-F5344CB8AC3E}">
        <p14:creationId xmlns:p14="http://schemas.microsoft.com/office/powerpoint/2010/main" val="1191849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F5EFFA-7ED9-4457-8827-5AF78EB79B06}" type="datetimeFigureOut">
              <a:rPr lang="en-US" smtClean="0"/>
              <a:t>19-Jan-20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BB723-AF81-4206-A42F-83A9862C2169}" type="slidenum">
              <a:rPr lang="en-US" smtClean="0"/>
              <a:t>‹#›</a:t>
            </a:fld>
            <a:endParaRPr lang="en-US"/>
          </a:p>
        </p:txBody>
      </p:sp>
    </p:spTree>
    <p:extLst>
      <p:ext uri="{BB962C8B-B14F-4D97-AF65-F5344CB8AC3E}">
        <p14:creationId xmlns:p14="http://schemas.microsoft.com/office/powerpoint/2010/main" val="1481255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F5EFFA-7ED9-4457-8827-5AF78EB79B06}" type="datetimeFigureOut">
              <a:rPr lang="en-US" smtClean="0"/>
              <a:t>19-Jan-20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BB723-AF81-4206-A42F-83A9862C2169}" type="slidenum">
              <a:rPr lang="en-US" smtClean="0"/>
              <a:t>‹#›</a:t>
            </a:fld>
            <a:endParaRPr lang="en-US"/>
          </a:p>
        </p:txBody>
      </p:sp>
    </p:spTree>
    <p:extLst>
      <p:ext uri="{BB962C8B-B14F-4D97-AF65-F5344CB8AC3E}">
        <p14:creationId xmlns:p14="http://schemas.microsoft.com/office/powerpoint/2010/main" val="3619886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F5EFFA-7ED9-4457-8827-5AF78EB79B06}" type="datetimeFigureOut">
              <a:rPr lang="en-US" smtClean="0"/>
              <a:t>19-Jan-20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BB723-AF81-4206-A42F-83A9862C2169}" type="slidenum">
              <a:rPr lang="en-US" smtClean="0"/>
              <a:t>‹#›</a:t>
            </a:fld>
            <a:endParaRPr lang="en-US"/>
          </a:p>
        </p:txBody>
      </p:sp>
    </p:spTree>
    <p:extLst>
      <p:ext uri="{BB962C8B-B14F-4D97-AF65-F5344CB8AC3E}">
        <p14:creationId xmlns:p14="http://schemas.microsoft.com/office/powerpoint/2010/main" val="2871499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4F5EFFA-7ED9-4457-8827-5AF78EB79B06}" type="datetimeFigureOut">
              <a:rPr lang="en-US" smtClean="0"/>
              <a:t>19-Jan-20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BB723-AF81-4206-A42F-83A9862C2169}" type="slidenum">
              <a:rPr lang="en-US" smtClean="0"/>
              <a:t>‹#›</a:t>
            </a:fld>
            <a:endParaRPr lang="en-US"/>
          </a:p>
        </p:txBody>
      </p:sp>
    </p:spTree>
    <p:extLst>
      <p:ext uri="{BB962C8B-B14F-4D97-AF65-F5344CB8AC3E}">
        <p14:creationId xmlns:p14="http://schemas.microsoft.com/office/powerpoint/2010/main" val="3373693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F5EFFA-7ED9-4457-8827-5AF78EB79B06}" type="datetimeFigureOut">
              <a:rPr lang="en-US" smtClean="0"/>
              <a:t>19-Jan-20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FBB723-AF81-4206-A42F-83A9862C2169}" type="slidenum">
              <a:rPr lang="en-US" smtClean="0"/>
              <a:t>‹#›</a:t>
            </a:fld>
            <a:endParaRPr lang="en-US"/>
          </a:p>
        </p:txBody>
      </p:sp>
    </p:spTree>
    <p:extLst>
      <p:ext uri="{BB962C8B-B14F-4D97-AF65-F5344CB8AC3E}">
        <p14:creationId xmlns:p14="http://schemas.microsoft.com/office/powerpoint/2010/main" val="301597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F5EFFA-7ED9-4457-8827-5AF78EB79B06}" type="datetimeFigureOut">
              <a:rPr lang="en-US" smtClean="0"/>
              <a:t>19-Jan-20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FBB723-AF81-4206-A42F-83A9862C2169}" type="slidenum">
              <a:rPr lang="en-US" smtClean="0"/>
              <a:t>‹#›</a:t>
            </a:fld>
            <a:endParaRPr lang="en-US"/>
          </a:p>
        </p:txBody>
      </p:sp>
    </p:spTree>
    <p:extLst>
      <p:ext uri="{BB962C8B-B14F-4D97-AF65-F5344CB8AC3E}">
        <p14:creationId xmlns:p14="http://schemas.microsoft.com/office/powerpoint/2010/main" val="4293347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F5EFFA-7ED9-4457-8827-5AF78EB79B06}" type="datetimeFigureOut">
              <a:rPr lang="en-US" smtClean="0"/>
              <a:t>19-Jan-20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FBB723-AF81-4206-A42F-83A9862C2169}" type="slidenum">
              <a:rPr lang="en-US" smtClean="0"/>
              <a:t>‹#›</a:t>
            </a:fld>
            <a:endParaRPr lang="en-US"/>
          </a:p>
        </p:txBody>
      </p:sp>
    </p:spTree>
    <p:extLst>
      <p:ext uri="{BB962C8B-B14F-4D97-AF65-F5344CB8AC3E}">
        <p14:creationId xmlns:p14="http://schemas.microsoft.com/office/powerpoint/2010/main" val="3820252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F5EFFA-7ED9-4457-8827-5AF78EB79B06}" type="datetimeFigureOut">
              <a:rPr lang="en-US" smtClean="0"/>
              <a:t>19-Jan-20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FBB723-AF81-4206-A42F-83A9862C2169}" type="slidenum">
              <a:rPr lang="en-US" smtClean="0"/>
              <a:t>‹#›</a:t>
            </a:fld>
            <a:endParaRPr lang="en-US"/>
          </a:p>
        </p:txBody>
      </p:sp>
    </p:spTree>
    <p:extLst>
      <p:ext uri="{BB962C8B-B14F-4D97-AF65-F5344CB8AC3E}">
        <p14:creationId xmlns:p14="http://schemas.microsoft.com/office/powerpoint/2010/main" val="152436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F4F5EFFA-7ED9-4457-8827-5AF78EB79B06}" type="datetimeFigureOut">
              <a:rPr lang="en-US" smtClean="0"/>
              <a:t>19-Jan-20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FBB723-AF81-4206-A42F-83A9862C2169}" type="slidenum">
              <a:rPr lang="en-US" smtClean="0"/>
              <a:t>‹#›</a:t>
            </a:fld>
            <a:endParaRPr lang="en-US"/>
          </a:p>
        </p:txBody>
      </p:sp>
    </p:spTree>
    <p:extLst>
      <p:ext uri="{BB962C8B-B14F-4D97-AF65-F5344CB8AC3E}">
        <p14:creationId xmlns:p14="http://schemas.microsoft.com/office/powerpoint/2010/main" val="1350087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F4F5EFFA-7ED9-4457-8827-5AF78EB79B06}" type="datetimeFigureOut">
              <a:rPr lang="en-US" smtClean="0"/>
              <a:t>19-Jan-20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FBB723-AF81-4206-A42F-83A9862C2169}" type="slidenum">
              <a:rPr lang="en-US" smtClean="0"/>
              <a:t>‹#›</a:t>
            </a:fld>
            <a:endParaRPr lang="en-US"/>
          </a:p>
        </p:txBody>
      </p:sp>
    </p:spTree>
    <p:extLst>
      <p:ext uri="{BB962C8B-B14F-4D97-AF65-F5344CB8AC3E}">
        <p14:creationId xmlns:p14="http://schemas.microsoft.com/office/powerpoint/2010/main" val="1913570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F4F5EFFA-7ED9-4457-8827-5AF78EB79B06}" type="datetimeFigureOut">
              <a:rPr lang="en-US" smtClean="0"/>
              <a:t>19-Jan-20</a:t>
            </a:fld>
            <a:endParaRPr lang="en-US"/>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36FBB723-AF81-4206-A42F-83A9862C2169}" type="slidenum">
              <a:rPr lang="en-US" smtClean="0"/>
              <a:t>‹#›</a:t>
            </a:fld>
            <a:endParaRPr lang="en-US"/>
          </a:p>
        </p:txBody>
      </p:sp>
    </p:spTree>
    <p:extLst>
      <p:ext uri="{BB962C8B-B14F-4D97-AF65-F5344CB8AC3E}">
        <p14:creationId xmlns:p14="http://schemas.microsoft.com/office/powerpoint/2010/main" val="4463319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AEDED"/>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039" y="4293880"/>
            <a:ext cx="8229600" cy="474049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79418" y="3569640"/>
            <a:ext cx="7853105" cy="371467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79998" y="12083664"/>
            <a:ext cx="8358722" cy="5970516"/>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34028" y="12503028"/>
            <a:ext cx="7972425" cy="750570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79120" y="3322704"/>
            <a:ext cx="6291281" cy="4927494"/>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24713" y="731521"/>
            <a:ext cx="3456497" cy="1005840"/>
          </a:xfrm>
          <a:prstGeom prst="rect">
            <a:avLst/>
          </a:prstGeom>
        </p:spPr>
      </p:pic>
      <p:sp>
        <p:nvSpPr>
          <p:cNvPr id="12" name="TextBox 11"/>
          <p:cNvSpPr txBox="1"/>
          <p:nvPr/>
        </p:nvSpPr>
        <p:spPr>
          <a:xfrm>
            <a:off x="5786723" y="574199"/>
            <a:ext cx="18735065" cy="1400383"/>
          </a:xfrm>
          <a:prstGeom prst="rect">
            <a:avLst/>
          </a:prstGeom>
          <a:noFill/>
        </p:spPr>
        <p:txBody>
          <a:bodyPr wrap="none" rtlCol="0">
            <a:spAutoFit/>
          </a:bodyPr>
          <a:lstStyle/>
          <a:p>
            <a:r>
              <a:rPr lang="en-US" sz="8500" b="1" dirty="0">
                <a:solidFill>
                  <a:srgbClr val="232F3E"/>
                </a:solidFill>
                <a:latin typeface="Garamond" panose="02020404030301010803" pitchFamily="18" charset="0"/>
              </a:rPr>
              <a:t>Impact of events and trends on Amazon</a:t>
            </a:r>
            <a:endParaRPr lang="en-US" sz="8500" dirty="0">
              <a:solidFill>
                <a:srgbClr val="232F3E"/>
              </a:solidFill>
              <a:latin typeface="Garamond" panose="02020404030301010803" pitchFamily="18" charset="0"/>
            </a:endParaRPr>
          </a:p>
        </p:txBody>
      </p:sp>
      <p:cxnSp>
        <p:nvCxnSpPr>
          <p:cNvPr id="14" name="Straight Connector 13"/>
          <p:cNvCxnSpPr/>
          <p:nvPr/>
        </p:nvCxnSpPr>
        <p:spPr>
          <a:xfrm flipV="1">
            <a:off x="10565607" y="1922769"/>
            <a:ext cx="9144000" cy="51813"/>
          </a:xfrm>
          <a:prstGeom prst="line">
            <a:avLst/>
          </a:prstGeom>
          <a:ln w="88900" cap="rnd">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0149840" y="3099816"/>
            <a:ext cx="0" cy="17373600"/>
          </a:xfrm>
          <a:prstGeom prst="line">
            <a:avLst/>
          </a:prstGeom>
          <a:ln>
            <a:solidFill>
              <a:srgbClr val="232F3E"/>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1109960" y="8509432"/>
            <a:ext cx="8229600" cy="1077218"/>
          </a:xfrm>
          <a:prstGeom prst="rect">
            <a:avLst/>
          </a:prstGeom>
          <a:noFill/>
        </p:spPr>
        <p:txBody>
          <a:bodyPr wrap="square" rtlCol="0">
            <a:spAutoFit/>
          </a:bodyPr>
          <a:lstStyle/>
          <a:p>
            <a:pPr algn="just"/>
            <a:r>
              <a:rPr lang="en-US" sz="1600" dirty="0">
                <a:latin typeface="Libre Caslon Text" panose="00000500000000000000" pitchFamily="2" charset="0"/>
                <a:cs typeface="Calibri" panose="020F0502020204030204" pitchFamily="34" charset="0"/>
              </a:rPr>
              <a:t>The first step of our analysis consists in identifying trends that evolved over time. Here, we take a look at veganism and notice an increase from the start of 2012 until the end of 2018. Additionally, with a linear regression we test whether the slope is null and it confirms our intuition since it yields a p-value close to 0.</a:t>
            </a:r>
          </a:p>
        </p:txBody>
      </p:sp>
      <p:sp>
        <p:nvSpPr>
          <p:cNvPr id="24" name="TextBox 23"/>
          <p:cNvSpPr txBox="1"/>
          <p:nvPr/>
        </p:nvSpPr>
        <p:spPr>
          <a:xfrm>
            <a:off x="20964511" y="7816934"/>
            <a:ext cx="8229600" cy="2554545"/>
          </a:xfrm>
          <a:prstGeom prst="rect">
            <a:avLst/>
          </a:prstGeom>
          <a:noFill/>
        </p:spPr>
        <p:txBody>
          <a:bodyPr wrap="square" rtlCol="0">
            <a:spAutoFit/>
          </a:bodyPr>
          <a:lstStyle/>
          <a:p>
            <a:pPr algn="just"/>
            <a:r>
              <a:rPr lang="en-US" sz="1600" dirty="0">
                <a:latin typeface="Libre Caslon Text" panose="00000500000000000000" pitchFamily="2" charset="0"/>
                <a:cs typeface="Calibri" panose="020F0502020204030204" pitchFamily="34" charset="0"/>
              </a:rPr>
              <a:t>Whereas the previous analysis shows how events or trends affect the user’s reviews, we can also ask ourselves how products are affected. The goal is to see how Christmas affects products' number of reviews. In order to do so, we use structural </a:t>
            </a:r>
            <a:r>
              <a:rPr lang="en-US" sz="1600" dirty="0" err="1">
                <a:latin typeface="Libre Caslon Text" panose="00000500000000000000" pitchFamily="2" charset="0"/>
                <a:cs typeface="Calibri" panose="020F0502020204030204" pitchFamily="34" charset="0"/>
              </a:rPr>
              <a:t>bayesian</a:t>
            </a:r>
            <a:r>
              <a:rPr lang="en-US" sz="1600" dirty="0">
                <a:latin typeface="Libre Caslon Text" panose="00000500000000000000" pitchFamily="2" charset="0"/>
                <a:cs typeface="Calibri" panose="020F0502020204030204" pitchFamily="34" charset="0"/>
              </a:rPr>
              <a:t> time series. We choose one product we want to study and other related products that shouldn’t be impacted by Christmas. We decide to look a Christmas nut-gift basket and compare it with other nuts or chocolate-nut bars. Finally the blue area around the predicted curve symbolizes how sure the model is about the prediction. Therefore, we can notice that without the impact of Christmas, the product we chose would not have met such a high popularity in December.</a:t>
            </a:r>
          </a:p>
        </p:txBody>
      </p:sp>
      <p:cxnSp>
        <p:nvCxnSpPr>
          <p:cNvPr id="25" name="Straight Connector 24"/>
          <p:cNvCxnSpPr/>
          <p:nvPr/>
        </p:nvCxnSpPr>
        <p:spPr>
          <a:xfrm>
            <a:off x="20299680" y="3099816"/>
            <a:ext cx="0" cy="17373600"/>
          </a:xfrm>
          <a:prstGeom prst="line">
            <a:avLst/>
          </a:prstGeom>
          <a:ln>
            <a:solidFill>
              <a:srgbClr val="232F3E"/>
            </a:solidFill>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934920" y="731520"/>
            <a:ext cx="1259191" cy="1234440"/>
          </a:xfrm>
          <a:prstGeom prst="rect">
            <a:avLst/>
          </a:prstGeom>
        </p:spPr>
      </p:pic>
      <p:pic>
        <p:nvPicPr>
          <p:cNvPr id="30" name="Picture 2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5914418" y="731520"/>
            <a:ext cx="1188720" cy="1188720"/>
          </a:xfrm>
          <a:prstGeom prst="rect">
            <a:avLst/>
          </a:prstGeom>
        </p:spPr>
      </p:pic>
      <p:cxnSp>
        <p:nvCxnSpPr>
          <p:cNvPr id="33" name="Straight Arrow Connector 32"/>
          <p:cNvCxnSpPr/>
          <p:nvPr/>
        </p:nvCxnSpPr>
        <p:spPr>
          <a:xfrm flipH="1">
            <a:off x="2276611" y="15370172"/>
            <a:ext cx="872" cy="1999624"/>
          </a:xfrm>
          <a:prstGeom prst="straightConnector1">
            <a:avLst/>
          </a:prstGeom>
          <a:ln w="63500">
            <a:solidFill>
              <a:srgbClr val="FF9900"/>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888701" y="15436532"/>
            <a:ext cx="4480714" cy="1477328"/>
          </a:xfrm>
          <a:prstGeom prst="rect">
            <a:avLst/>
          </a:prstGeom>
          <a:noFill/>
        </p:spPr>
        <p:txBody>
          <a:bodyPr wrap="none" rtlCol="0">
            <a:spAutoFit/>
          </a:bodyPr>
          <a:lstStyle/>
          <a:p>
            <a:pPr marL="514350" indent="-514350">
              <a:buAutoNum type="arabicPeriod"/>
            </a:pPr>
            <a:r>
              <a:rPr lang="en-US" sz="1800" dirty="0">
                <a:latin typeface="Libre Caslon Text" panose="00000500000000000000" pitchFamily="2" charset="0"/>
              </a:rPr>
              <a:t>Lower-case</a:t>
            </a:r>
          </a:p>
          <a:p>
            <a:pPr marL="514350" indent="-514350">
              <a:buAutoNum type="arabicPeriod"/>
            </a:pPr>
            <a:r>
              <a:rPr lang="en-US" sz="1800" dirty="0">
                <a:latin typeface="Libre Caslon Text" panose="00000500000000000000" pitchFamily="2" charset="0"/>
              </a:rPr>
              <a:t>Remove numbers and punctuation</a:t>
            </a:r>
          </a:p>
          <a:p>
            <a:pPr marL="514350" indent="-514350">
              <a:buAutoNum type="arabicPeriod"/>
            </a:pPr>
            <a:r>
              <a:rPr lang="en-US" sz="1800" dirty="0">
                <a:latin typeface="Libre Caslon Text" panose="00000500000000000000" pitchFamily="2" charset="0"/>
              </a:rPr>
              <a:t>Tokenization</a:t>
            </a:r>
          </a:p>
          <a:p>
            <a:pPr marL="514350" indent="-514350">
              <a:buAutoNum type="arabicPeriod"/>
            </a:pPr>
            <a:r>
              <a:rPr lang="en-US" sz="1800" dirty="0">
                <a:latin typeface="Libre Caslon Text" panose="00000500000000000000" pitchFamily="2" charset="0"/>
              </a:rPr>
              <a:t>Lemmatization</a:t>
            </a:r>
          </a:p>
          <a:p>
            <a:pPr marL="514350" indent="-514350">
              <a:buAutoNum type="arabicPeriod"/>
            </a:pPr>
            <a:r>
              <a:rPr lang="en-US" sz="1800" dirty="0">
                <a:latin typeface="Libre Caslon Text" panose="00000500000000000000" pitchFamily="2" charset="0"/>
              </a:rPr>
              <a:t>Remove stop-words</a:t>
            </a:r>
          </a:p>
        </p:txBody>
      </p:sp>
      <p:sp>
        <p:nvSpPr>
          <p:cNvPr id="60" name="TextBox 59"/>
          <p:cNvSpPr txBox="1"/>
          <p:nvPr/>
        </p:nvSpPr>
        <p:spPr>
          <a:xfrm>
            <a:off x="1463039" y="3099816"/>
            <a:ext cx="8229600" cy="830997"/>
          </a:xfrm>
          <a:prstGeom prst="rect">
            <a:avLst/>
          </a:prstGeom>
          <a:noFill/>
        </p:spPr>
        <p:txBody>
          <a:bodyPr wrap="square" rtlCol="0">
            <a:spAutoFit/>
          </a:bodyPr>
          <a:lstStyle/>
          <a:p>
            <a:pPr algn="just"/>
            <a:r>
              <a:rPr lang="en-US" sz="1600" dirty="0">
                <a:latin typeface="Libre Caslon Text" panose="00000500000000000000" pitchFamily="2" charset="0"/>
                <a:cs typeface="Calibri" panose="020F0502020204030204" pitchFamily="34" charset="0"/>
              </a:rPr>
              <a:t>The dataset contains information about products from Amazon's </a:t>
            </a:r>
            <a:r>
              <a:rPr lang="en-US" sz="1600" i="1" dirty="0">
                <a:latin typeface="Libre Caslon Text" panose="00000500000000000000" pitchFamily="2" charset="0"/>
                <a:cs typeface="Calibri" panose="020F0502020204030204" pitchFamily="34" charset="0"/>
              </a:rPr>
              <a:t>Grocery &amp; Gourmet Food </a:t>
            </a:r>
            <a:r>
              <a:rPr lang="en-US" sz="1600" dirty="0">
                <a:latin typeface="Libre Caslon Text" panose="00000500000000000000" pitchFamily="2" charset="0"/>
                <a:cs typeface="Calibri" panose="020F0502020204030204" pitchFamily="34" charset="0"/>
              </a:rPr>
              <a:t>category along with their reviews. Our findings are mainly, but not only, based on the text of the reviews.</a:t>
            </a:r>
          </a:p>
        </p:txBody>
      </p:sp>
      <p:sp>
        <p:nvSpPr>
          <p:cNvPr id="61" name="TextBox 60"/>
          <p:cNvSpPr txBox="1"/>
          <p:nvPr/>
        </p:nvSpPr>
        <p:spPr>
          <a:xfrm>
            <a:off x="11105441" y="10916929"/>
            <a:ext cx="8229600" cy="1323439"/>
          </a:xfrm>
          <a:prstGeom prst="rect">
            <a:avLst/>
          </a:prstGeom>
          <a:noFill/>
        </p:spPr>
        <p:txBody>
          <a:bodyPr wrap="square" rtlCol="0">
            <a:spAutoFit/>
          </a:bodyPr>
          <a:lstStyle/>
          <a:p>
            <a:pPr algn="just"/>
            <a:r>
              <a:rPr lang="en-US" sz="1600" dirty="0">
                <a:latin typeface="Libre Caslon Text" panose="00000500000000000000" pitchFamily="2" charset="0"/>
              </a:rPr>
              <a:t>A second axis of our analysis is to measure the impact of events in our dataset and draw conclusion from that. Here is the case of Valentine's day. We measure how much the words characterize the event using the evolution of their frequency. We plot the most important words for Valentine's day in a word cloud, each color represents a theme. We can see how these themes relate to Valentine’s day.</a:t>
            </a:r>
          </a:p>
        </p:txBody>
      </p:sp>
      <p:sp>
        <p:nvSpPr>
          <p:cNvPr id="62" name="TextBox 61"/>
          <p:cNvSpPr txBox="1"/>
          <p:nvPr/>
        </p:nvSpPr>
        <p:spPr>
          <a:xfrm>
            <a:off x="20964511" y="18214084"/>
            <a:ext cx="8229600" cy="1323439"/>
          </a:xfrm>
          <a:prstGeom prst="rect">
            <a:avLst/>
          </a:prstGeom>
          <a:noFill/>
        </p:spPr>
        <p:txBody>
          <a:bodyPr wrap="square" rtlCol="0">
            <a:spAutoFit/>
          </a:bodyPr>
          <a:lstStyle/>
          <a:p>
            <a:pPr algn="just"/>
            <a:r>
              <a:rPr lang="en-US" sz="1600" dirty="0">
                <a:latin typeface="Libre Caslon Text" panose="00000500000000000000" pitchFamily="2" charset="0"/>
                <a:cs typeface="Calibri" panose="020F0502020204030204" pitchFamily="34" charset="0"/>
              </a:rPr>
              <a:t>During this project, we analyzed three events, namely Valentine's Day, Christmas and Easter. From the words that characterize the events, we can measure how much the event is present on Amazon's </a:t>
            </a:r>
            <a:r>
              <a:rPr lang="en-US" sz="1600" i="1" dirty="0">
                <a:latin typeface="Libre Caslon Text" panose="00000500000000000000" pitchFamily="2" charset="0"/>
                <a:cs typeface="Calibri" panose="020F0502020204030204" pitchFamily="34" charset="0"/>
              </a:rPr>
              <a:t>Grocery &amp; Gourmet Food</a:t>
            </a:r>
            <a:r>
              <a:rPr lang="en-US" sz="1600" dirty="0">
                <a:latin typeface="Libre Caslon Text" panose="00000500000000000000" pitchFamily="2" charset="0"/>
                <a:cs typeface="Calibri" panose="020F0502020204030204" pitchFamily="34" charset="0"/>
              </a:rPr>
              <a:t> at a given time. This gives us a view on the popularity of these events throughout the year. We can see how Christmas dominates the two other events.</a:t>
            </a:r>
          </a:p>
        </p:txBody>
      </p:sp>
      <p:sp>
        <p:nvSpPr>
          <p:cNvPr id="63" name="TextBox 62"/>
          <p:cNvSpPr txBox="1"/>
          <p:nvPr/>
        </p:nvSpPr>
        <p:spPr>
          <a:xfrm>
            <a:off x="1463039" y="9303279"/>
            <a:ext cx="6046848" cy="1569660"/>
          </a:xfrm>
          <a:prstGeom prst="rect">
            <a:avLst/>
          </a:prstGeom>
          <a:noFill/>
        </p:spPr>
        <p:txBody>
          <a:bodyPr wrap="none" rtlCol="0">
            <a:spAutoFit/>
          </a:bodyPr>
          <a:lstStyle/>
          <a:p>
            <a:r>
              <a:rPr lang="fr-CH" sz="1600" b="1" dirty="0">
                <a:latin typeface="Libre Caslon Text" panose="00000500000000000000" pitchFamily="2" charset="0"/>
              </a:rPr>
              <a:t>A few </a:t>
            </a:r>
            <a:r>
              <a:rPr lang="en-US" sz="1600" b="1" dirty="0">
                <a:latin typeface="Libre Caslon Text" panose="00000500000000000000" pitchFamily="2" charset="0"/>
              </a:rPr>
              <a:t>statistics</a:t>
            </a:r>
            <a:r>
              <a:rPr lang="fr-CH" sz="1600" b="1" dirty="0">
                <a:latin typeface="Libre Caslon Text" panose="00000500000000000000" pitchFamily="2" charset="0"/>
              </a:rPr>
              <a:t>:</a:t>
            </a:r>
            <a:endParaRPr lang="en-US" sz="1600" b="1" dirty="0">
              <a:latin typeface="Libre Caslon Text" panose="00000500000000000000" pitchFamily="2" charset="0"/>
            </a:endParaRPr>
          </a:p>
          <a:p>
            <a:pPr marL="285750" indent="-285750">
              <a:buFont typeface="Arial" panose="020B0604020202020204" pitchFamily="34" charset="0"/>
              <a:buChar char="•"/>
            </a:pPr>
            <a:r>
              <a:rPr lang="en-US" sz="1600" dirty="0">
                <a:latin typeface="Libre Caslon Text" panose="00000500000000000000" pitchFamily="2" charset="0"/>
              </a:rPr>
              <a:t>5 million reviews</a:t>
            </a:r>
          </a:p>
          <a:p>
            <a:pPr marL="285750" indent="-285750">
              <a:buFont typeface="Arial" panose="020B0604020202020204" pitchFamily="34" charset="0"/>
              <a:buChar char="•"/>
            </a:pPr>
            <a:r>
              <a:rPr lang="en-US" sz="1600" dirty="0">
                <a:latin typeface="Libre Caslon Text" panose="00000500000000000000" pitchFamily="2" charset="0"/>
              </a:rPr>
              <a:t>2.7 million reviewers</a:t>
            </a:r>
          </a:p>
          <a:p>
            <a:pPr marL="285750" indent="-285750">
              <a:buFont typeface="Arial" panose="020B0604020202020204" pitchFamily="34" charset="0"/>
              <a:buChar char="•"/>
            </a:pPr>
            <a:r>
              <a:rPr lang="en-US" sz="1600" dirty="0">
                <a:latin typeface="Libre Caslon Text" panose="00000500000000000000" pitchFamily="2" charset="0"/>
              </a:rPr>
              <a:t>5GB of text and metadata</a:t>
            </a:r>
          </a:p>
          <a:p>
            <a:pPr marL="285750" indent="-285750">
              <a:buFont typeface="Arial" panose="020B0604020202020204" pitchFamily="34" charset="0"/>
              <a:buChar char="•"/>
            </a:pPr>
            <a:r>
              <a:rPr lang="en-US" sz="1600" dirty="0">
                <a:latin typeface="Libre Caslon Text" panose="00000500000000000000" pitchFamily="2" charset="0"/>
              </a:rPr>
              <a:t>More than 90% of reviews between 2013 and end of 2018</a:t>
            </a:r>
          </a:p>
          <a:p>
            <a:pPr marL="285750" indent="-285750">
              <a:buFont typeface="Arial" panose="020B0604020202020204" pitchFamily="34" charset="0"/>
              <a:buChar char="•"/>
            </a:pPr>
            <a:r>
              <a:rPr lang="en-US" sz="1600" dirty="0">
                <a:latin typeface="Libre Caslon Text" panose="00000500000000000000" pitchFamily="2" charset="0"/>
              </a:rPr>
              <a:t>Data collection stopped throughout 2018</a:t>
            </a:r>
          </a:p>
        </p:txBody>
      </p:sp>
      <p:sp>
        <p:nvSpPr>
          <p:cNvPr id="64" name="TextBox 63"/>
          <p:cNvSpPr txBox="1"/>
          <p:nvPr/>
        </p:nvSpPr>
        <p:spPr>
          <a:xfrm>
            <a:off x="24653673" y="7242815"/>
            <a:ext cx="504594" cy="249294"/>
          </a:xfrm>
          <a:prstGeom prst="rect">
            <a:avLst/>
          </a:prstGeom>
          <a:noFill/>
        </p:spPr>
        <p:txBody>
          <a:bodyPr wrap="square" rtlCol="0">
            <a:spAutoFit/>
          </a:bodyPr>
          <a:lstStyle/>
          <a:p>
            <a:r>
              <a:rPr lang="fr-CH" sz="1000" dirty="0">
                <a:latin typeface="DejaVu Sans" panose="020B0603030804020204" pitchFamily="34" charset="0"/>
                <a:ea typeface="DejaVu Sans" panose="020B0603030804020204" pitchFamily="34" charset="0"/>
                <a:cs typeface="DejaVu Sans" panose="020B0603030804020204" pitchFamily="34" charset="0"/>
              </a:rPr>
              <a:t>Date</a:t>
            </a:r>
            <a:endParaRPr lang="en-US" sz="1000" dirty="0">
              <a:latin typeface="DejaVu Sans" panose="020B0603030804020204" pitchFamily="34" charset="0"/>
              <a:ea typeface="DejaVu Sans" panose="020B0603030804020204" pitchFamily="34" charset="0"/>
              <a:cs typeface="DejaVu Sans" panose="020B0603030804020204" pitchFamily="34" charset="0"/>
            </a:endParaRPr>
          </a:p>
        </p:txBody>
      </p:sp>
      <p:sp>
        <p:nvSpPr>
          <p:cNvPr id="65" name="TextBox 64"/>
          <p:cNvSpPr txBox="1"/>
          <p:nvPr/>
        </p:nvSpPr>
        <p:spPr>
          <a:xfrm rot="16200000">
            <a:off x="20150863" y="5260420"/>
            <a:ext cx="1413968" cy="249296"/>
          </a:xfrm>
          <a:prstGeom prst="rect">
            <a:avLst/>
          </a:prstGeom>
          <a:noFill/>
        </p:spPr>
        <p:txBody>
          <a:bodyPr wrap="square" rtlCol="0">
            <a:spAutoFit/>
          </a:bodyPr>
          <a:lstStyle/>
          <a:p>
            <a:r>
              <a:rPr lang="en-US" sz="1000" dirty="0">
                <a:latin typeface="DejaVu Sans" panose="020B0603030804020204" pitchFamily="34" charset="0"/>
                <a:ea typeface="DejaVu Sans" panose="020B0603030804020204" pitchFamily="34" charset="0"/>
                <a:cs typeface="DejaVu Sans" panose="020B0603030804020204" pitchFamily="34" charset="0"/>
              </a:rPr>
              <a:t>Number of reviews</a:t>
            </a:r>
          </a:p>
        </p:txBody>
      </p:sp>
      <p:sp>
        <p:nvSpPr>
          <p:cNvPr id="3" name="TextBox 2"/>
          <p:cNvSpPr txBox="1"/>
          <p:nvPr/>
        </p:nvSpPr>
        <p:spPr>
          <a:xfrm>
            <a:off x="23628360" y="3292642"/>
            <a:ext cx="2386652" cy="280457"/>
          </a:xfrm>
          <a:prstGeom prst="rect">
            <a:avLst/>
          </a:prstGeom>
          <a:noFill/>
        </p:spPr>
        <p:txBody>
          <a:bodyPr wrap="square" rtlCol="0">
            <a:spAutoFit/>
          </a:bodyPr>
          <a:lstStyle/>
          <a:p>
            <a:r>
              <a:rPr lang="en-US" sz="1200" dirty="0">
                <a:latin typeface="DejaVu Sans" panose="020B0603030804020204" pitchFamily="34" charset="0"/>
                <a:ea typeface="DejaVu Sans" panose="020B0603030804020204" pitchFamily="34" charset="0"/>
                <a:cs typeface="DejaVu Sans" panose="020B0603030804020204" pitchFamily="34" charset="0"/>
              </a:rPr>
              <a:t>Prediction of nut gift basket</a:t>
            </a:r>
          </a:p>
        </p:txBody>
      </p:sp>
      <p:sp>
        <p:nvSpPr>
          <p:cNvPr id="11" name="TextBox 10"/>
          <p:cNvSpPr txBox="1"/>
          <p:nvPr/>
        </p:nvSpPr>
        <p:spPr>
          <a:xfrm rot="-5400000">
            <a:off x="26938938" y="4005333"/>
            <a:ext cx="1102350" cy="311621"/>
          </a:xfrm>
          <a:prstGeom prst="rect">
            <a:avLst/>
          </a:prstGeom>
          <a:noFill/>
        </p:spPr>
        <p:txBody>
          <a:bodyPr wrap="square" rtlCol="0">
            <a:spAutoFit/>
          </a:bodyPr>
          <a:lstStyle/>
          <a:p>
            <a:r>
              <a:rPr lang="fr-CH" sz="1400" dirty="0">
                <a:latin typeface="DejaVu Sans" panose="020B0603030804020204" pitchFamily="34" charset="0"/>
                <a:ea typeface="DejaVu Sans" panose="020B0603030804020204" pitchFamily="34" charset="0"/>
                <a:cs typeface="DejaVu Sans" panose="020B0603030804020204" pitchFamily="34" charset="0"/>
              </a:rPr>
              <a:t>Christmas</a:t>
            </a:r>
            <a:endParaRPr lang="en-US" sz="1400" dirty="0">
              <a:latin typeface="DejaVu Sans" panose="020B0603030804020204" pitchFamily="34" charset="0"/>
              <a:ea typeface="DejaVu Sans" panose="020B0603030804020204" pitchFamily="34" charset="0"/>
              <a:cs typeface="DejaVu Sans" panose="020B0603030804020204" pitchFamily="34" charset="0"/>
            </a:endParaRPr>
          </a:p>
        </p:txBody>
      </p:sp>
      <p:sp>
        <p:nvSpPr>
          <p:cNvPr id="13" name="TextBox 12"/>
          <p:cNvSpPr txBox="1"/>
          <p:nvPr/>
        </p:nvSpPr>
        <p:spPr>
          <a:xfrm>
            <a:off x="12491226" y="2094869"/>
            <a:ext cx="5915025" cy="369332"/>
          </a:xfrm>
          <a:prstGeom prst="rect">
            <a:avLst/>
          </a:prstGeom>
          <a:noFill/>
        </p:spPr>
        <p:txBody>
          <a:bodyPr wrap="square" rtlCol="0">
            <a:spAutoFit/>
          </a:bodyPr>
          <a:lstStyle/>
          <a:p>
            <a:r>
              <a:rPr lang="fr-CH" sz="1800" i="1" dirty="0">
                <a:latin typeface="Garamond" panose="02020404030301010803" pitchFamily="18" charset="0"/>
              </a:rPr>
              <a:t>Jules </a:t>
            </a:r>
            <a:r>
              <a:rPr lang="fr-CH" sz="1800" i="1" dirty="0" err="1">
                <a:latin typeface="Garamond" panose="02020404030301010803" pitchFamily="18" charset="0"/>
              </a:rPr>
              <a:t>Gottraux</a:t>
            </a:r>
            <a:r>
              <a:rPr lang="fr-CH" sz="1800" i="1" dirty="0">
                <a:latin typeface="Garamond" panose="02020404030301010803" pitchFamily="18" charset="0"/>
              </a:rPr>
              <a:t>, Lucien Iseli, Florian </a:t>
            </a:r>
            <a:r>
              <a:rPr lang="fr-CH" sz="1800" i="1" dirty="0" err="1">
                <a:latin typeface="Garamond" panose="02020404030301010803" pitchFamily="18" charset="0"/>
              </a:rPr>
              <a:t>Ravasi</a:t>
            </a:r>
            <a:r>
              <a:rPr lang="fr-CH" sz="1800" i="1" dirty="0">
                <a:latin typeface="Garamond" panose="02020404030301010803" pitchFamily="18" charset="0"/>
              </a:rPr>
              <a:t> and Christina </a:t>
            </a:r>
            <a:r>
              <a:rPr lang="fr-CH" sz="1800" i="1" dirty="0" err="1">
                <a:latin typeface="Garamond" panose="02020404030301010803" pitchFamily="18" charset="0"/>
              </a:rPr>
              <a:t>Mantonanaki</a:t>
            </a:r>
            <a:endParaRPr lang="en-US" sz="1800" i="1" dirty="0">
              <a:latin typeface="Garamond" panose="02020404030301010803" pitchFamily="18" charset="0"/>
            </a:endParaRPr>
          </a:p>
        </p:txBody>
      </p:sp>
      <p:sp>
        <p:nvSpPr>
          <p:cNvPr id="16" name="TextBox 15"/>
          <p:cNvSpPr txBox="1"/>
          <p:nvPr/>
        </p:nvSpPr>
        <p:spPr>
          <a:xfrm>
            <a:off x="1162949" y="11853632"/>
            <a:ext cx="3621504" cy="369332"/>
          </a:xfrm>
          <a:prstGeom prst="rect">
            <a:avLst/>
          </a:prstGeom>
          <a:noFill/>
        </p:spPr>
        <p:txBody>
          <a:bodyPr wrap="none" rtlCol="0">
            <a:spAutoFit/>
          </a:bodyPr>
          <a:lstStyle/>
          <a:p>
            <a:r>
              <a:rPr lang="en-US" sz="1800" b="1" dirty="0">
                <a:latin typeface="Libre Caslon Text" panose="00000500000000000000" pitchFamily="2" charset="0"/>
              </a:rPr>
              <a:t>Here is how the pipeline works:</a:t>
            </a:r>
          </a:p>
        </p:txBody>
      </p:sp>
      <p:sp>
        <p:nvSpPr>
          <p:cNvPr id="17" name="Rectangle 16"/>
          <p:cNvSpPr/>
          <p:nvPr/>
        </p:nvSpPr>
        <p:spPr>
          <a:xfrm>
            <a:off x="21542838" y="3686495"/>
            <a:ext cx="179519" cy="131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21468335" y="3638744"/>
            <a:ext cx="544144" cy="202552"/>
          </a:xfrm>
          <a:prstGeom prst="rect">
            <a:avLst/>
          </a:prstGeom>
          <a:noFill/>
        </p:spPr>
        <p:txBody>
          <a:bodyPr wrap="square" rtlCol="0">
            <a:spAutoFit/>
          </a:bodyPr>
          <a:lstStyle/>
          <a:p>
            <a:r>
              <a:rPr lang="fr-CH" sz="700" dirty="0">
                <a:latin typeface="DejaVu Sans" panose="020B0603030804020204" pitchFamily="34" charset="0"/>
                <a:ea typeface="DejaVu Sans" panose="020B0603030804020204" pitchFamily="34" charset="0"/>
                <a:cs typeface="DejaVu Sans" panose="020B0603030804020204" pitchFamily="34" charset="0"/>
              </a:rPr>
              <a:t>Product</a:t>
            </a:r>
            <a:endParaRPr lang="en-US" sz="700" dirty="0">
              <a:latin typeface="DejaVu Sans" panose="020B0603030804020204" pitchFamily="34" charset="0"/>
              <a:ea typeface="DejaVu Sans" panose="020B0603030804020204" pitchFamily="34" charset="0"/>
              <a:cs typeface="DejaVu Sans" panose="020B0603030804020204" pitchFamily="34" charset="0"/>
            </a:endParaRPr>
          </a:p>
        </p:txBody>
      </p:sp>
      <p:sp>
        <p:nvSpPr>
          <p:cNvPr id="20" name="Rectangle 19"/>
          <p:cNvSpPr/>
          <p:nvPr/>
        </p:nvSpPr>
        <p:spPr>
          <a:xfrm>
            <a:off x="21542837" y="3796790"/>
            <a:ext cx="467554" cy="1310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1468335" y="3761471"/>
            <a:ext cx="628187" cy="202552"/>
          </a:xfrm>
          <a:prstGeom prst="rect">
            <a:avLst/>
          </a:prstGeom>
          <a:noFill/>
        </p:spPr>
        <p:txBody>
          <a:bodyPr wrap="square" rtlCol="0">
            <a:spAutoFit/>
          </a:bodyPr>
          <a:lstStyle/>
          <a:p>
            <a:r>
              <a:rPr lang="en-US" sz="700" dirty="0">
                <a:latin typeface="DejaVu Sans" panose="020B0603030804020204" pitchFamily="34" charset="0"/>
                <a:ea typeface="DejaVu Sans" panose="020B0603030804020204" pitchFamily="34" charset="0"/>
                <a:cs typeface="DejaVu Sans" panose="020B0603030804020204" pitchFamily="34" charset="0"/>
              </a:rPr>
              <a:t>Predicted</a:t>
            </a:r>
          </a:p>
        </p:txBody>
      </p:sp>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61288" y="12378309"/>
            <a:ext cx="8229600" cy="2845667"/>
          </a:xfrm>
          <a:prstGeom prst="rect">
            <a:avLst/>
          </a:prstGeom>
        </p:spPr>
      </p:pic>
      <p:pic>
        <p:nvPicPr>
          <p:cNvPr id="27" name="Picture 2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61288" y="17647920"/>
            <a:ext cx="8229600" cy="2325005"/>
          </a:xfrm>
          <a:prstGeom prst="rect">
            <a:avLst/>
          </a:prstGeom>
        </p:spPr>
      </p:pic>
      <p:sp>
        <p:nvSpPr>
          <p:cNvPr id="28" name="Rectangle 27"/>
          <p:cNvSpPr/>
          <p:nvPr/>
        </p:nvSpPr>
        <p:spPr>
          <a:xfrm>
            <a:off x="14658616" y="2965252"/>
            <a:ext cx="1492250" cy="662754"/>
          </a:xfrm>
          <a:prstGeom prst="rect">
            <a:avLst/>
          </a:prstGeom>
          <a:solidFill>
            <a:srgbClr val="EA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rot="16200000">
            <a:off x="11183711" y="5377778"/>
            <a:ext cx="1492250" cy="662754"/>
          </a:xfrm>
          <a:prstGeom prst="rect">
            <a:avLst/>
          </a:prstGeom>
          <a:solidFill>
            <a:srgbClr val="EA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4772286" y="8074056"/>
            <a:ext cx="1075532" cy="301881"/>
          </a:xfrm>
          <a:prstGeom prst="rect">
            <a:avLst/>
          </a:prstGeom>
          <a:solidFill>
            <a:srgbClr val="EA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5024100" y="4252445"/>
            <a:ext cx="1665527" cy="641123"/>
          </a:xfrm>
          <a:prstGeom prst="rect">
            <a:avLst/>
          </a:prstGeom>
          <a:solidFill>
            <a:srgbClr val="EA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rot="16200000">
            <a:off x="493636" y="6343830"/>
            <a:ext cx="1665527" cy="641123"/>
          </a:xfrm>
          <a:prstGeom prst="rect">
            <a:avLst/>
          </a:prstGeom>
          <a:solidFill>
            <a:srgbClr val="EA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801332" y="8876440"/>
            <a:ext cx="1665527" cy="641123"/>
          </a:xfrm>
          <a:prstGeom prst="rect">
            <a:avLst/>
          </a:prstGeom>
          <a:solidFill>
            <a:srgbClr val="EA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4320860" y="11837768"/>
            <a:ext cx="1982019" cy="641123"/>
          </a:xfrm>
          <a:prstGeom prst="rect">
            <a:avLst/>
          </a:prstGeom>
          <a:solidFill>
            <a:srgbClr val="EA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rot="16200000">
            <a:off x="19392518" y="14523180"/>
            <a:ext cx="2605162" cy="641123"/>
          </a:xfrm>
          <a:prstGeom prst="rect">
            <a:avLst/>
          </a:prstGeom>
          <a:solidFill>
            <a:srgbClr val="EA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24387535" y="17811702"/>
            <a:ext cx="2605162" cy="381814"/>
          </a:xfrm>
          <a:prstGeom prst="rect">
            <a:avLst/>
          </a:prstGeom>
          <a:solidFill>
            <a:srgbClr val="EA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4691338" y="3359644"/>
            <a:ext cx="1123128" cy="276999"/>
          </a:xfrm>
          <a:prstGeom prst="rect">
            <a:avLst/>
          </a:prstGeom>
          <a:noFill/>
        </p:spPr>
        <p:txBody>
          <a:bodyPr wrap="none" rtlCol="0">
            <a:spAutoFit/>
          </a:bodyPr>
          <a:lstStyle/>
          <a:p>
            <a:r>
              <a:rPr lang="en-US" sz="1200" dirty="0">
                <a:latin typeface="DejaVu Sans" panose="020B0603030804020204" pitchFamily="34" charset="0"/>
                <a:ea typeface="DejaVu Sans" panose="020B0603030804020204" pitchFamily="34" charset="0"/>
                <a:cs typeface="DejaVu Sans" panose="020B0603030804020204" pitchFamily="34" charset="0"/>
              </a:rPr>
              <a:t>Vegan trend</a:t>
            </a:r>
          </a:p>
        </p:txBody>
      </p:sp>
      <p:sp>
        <p:nvSpPr>
          <p:cNvPr id="50" name="TextBox 49"/>
          <p:cNvSpPr txBox="1"/>
          <p:nvPr/>
        </p:nvSpPr>
        <p:spPr>
          <a:xfrm>
            <a:off x="14988157" y="8074056"/>
            <a:ext cx="473206" cy="246221"/>
          </a:xfrm>
          <a:prstGeom prst="rect">
            <a:avLst/>
          </a:prstGeom>
          <a:noFill/>
        </p:spPr>
        <p:txBody>
          <a:bodyPr wrap="none" rtlCol="0">
            <a:spAutoFit/>
          </a:bodyPr>
          <a:lstStyle/>
          <a:p>
            <a:r>
              <a:rPr lang="en-US" sz="1000" dirty="0">
                <a:latin typeface="DejaVu Sans" panose="020B0603030804020204" pitchFamily="34" charset="0"/>
                <a:ea typeface="DejaVu Sans" panose="020B0603030804020204" pitchFamily="34" charset="0"/>
                <a:cs typeface="DejaVu Sans" panose="020B0603030804020204" pitchFamily="34" charset="0"/>
              </a:rPr>
              <a:t>Year</a:t>
            </a:r>
          </a:p>
        </p:txBody>
      </p:sp>
      <p:sp>
        <p:nvSpPr>
          <p:cNvPr id="52" name="TextBox 51"/>
          <p:cNvSpPr txBox="1"/>
          <p:nvPr/>
        </p:nvSpPr>
        <p:spPr>
          <a:xfrm rot="16200000">
            <a:off x="11453460" y="5586043"/>
            <a:ext cx="1369286" cy="246221"/>
          </a:xfrm>
          <a:prstGeom prst="rect">
            <a:avLst/>
          </a:prstGeom>
          <a:noFill/>
        </p:spPr>
        <p:txBody>
          <a:bodyPr wrap="none" rtlCol="0">
            <a:spAutoFit/>
          </a:bodyPr>
          <a:lstStyle/>
          <a:p>
            <a:r>
              <a:rPr lang="en-US" sz="1000" dirty="0">
                <a:latin typeface="DejaVu Sans" panose="020B0603030804020204" pitchFamily="34" charset="0"/>
                <a:ea typeface="DejaVu Sans" panose="020B0603030804020204" pitchFamily="34" charset="0"/>
                <a:cs typeface="DejaVu Sans" panose="020B0603030804020204" pitchFamily="34" charset="0"/>
              </a:rPr>
              <a:t>Percent of reviews</a:t>
            </a:r>
          </a:p>
        </p:txBody>
      </p:sp>
      <p:sp>
        <p:nvSpPr>
          <p:cNvPr id="53" name="TextBox 52"/>
          <p:cNvSpPr txBox="1"/>
          <p:nvPr/>
        </p:nvSpPr>
        <p:spPr>
          <a:xfrm>
            <a:off x="5104386" y="4481830"/>
            <a:ext cx="1641603" cy="276999"/>
          </a:xfrm>
          <a:prstGeom prst="rect">
            <a:avLst/>
          </a:prstGeom>
          <a:noFill/>
        </p:spPr>
        <p:txBody>
          <a:bodyPr wrap="none" rtlCol="0">
            <a:spAutoFit/>
          </a:bodyPr>
          <a:lstStyle/>
          <a:p>
            <a:r>
              <a:rPr lang="en-US" sz="1200" dirty="0">
                <a:latin typeface="DejaVu Sans" panose="020B0603030804020204" pitchFamily="34" charset="0"/>
                <a:ea typeface="DejaVu Sans" panose="020B0603030804020204" pitchFamily="34" charset="0"/>
                <a:cs typeface="DejaVu Sans" panose="020B0603030804020204" pitchFamily="34" charset="0"/>
              </a:rPr>
              <a:t>Number of reviews</a:t>
            </a:r>
          </a:p>
        </p:txBody>
      </p:sp>
      <p:sp>
        <p:nvSpPr>
          <p:cNvPr id="54" name="TextBox 53"/>
          <p:cNvSpPr txBox="1"/>
          <p:nvPr/>
        </p:nvSpPr>
        <p:spPr>
          <a:xfrm rot="16200000">
            <a:off x="867533" y="6406785"/>
            <a:ext cx="1396536" cy="246221"/>
          </a:xfrm>
          <a:prstGeom prst="rect">
            <a:avLst/>
          </a:prstGeom>
          <a:noFill/>
        </p:spPr>
        <p:txBody>
          <a:bodyPr wrap="none" rtlCol="0">
            <a:spAutoFit/>
          </a:bodyPr>
          <a:lstStyle/>
          <a:p>
            <a:r>
              <a:rPr lang="en-US" sz="1000" dirty="0">
                <a:latin typeface="DejaVu Sans" panose="020B0603030804020204" pitchFamily="34" charset="0"/>
                <a:ea typeface="DejaVu Sans" panose="020B0603030804020204" pitchFamily="34" charset="0"/>
                <a:cs typeface="DejaVu Sans" panose="020B0603030804020204" pitchFamily="34" charset="0"/>
              </a:rPr>
              <a:t>Number of reviews</a:t>
            </a:r>
          </a:p>
        </p:txBody>
      </p:sp>
      <p:sp>
        <p:nvSpPr>
          <p:cNvPr id="55" name="TextBox 54"/>
          <p:cNvSpPr txBox="1"/>
          <p:nvPr/>
        </p:nvSpPr>
        <p:spPr>
          <a:xfrm>
            <a:off x="5611443" y="8853500"/>
            <a:ext cx="490840" cy="246221"/>
          </a:xfrm>
          <a:prstGeom prst="rect">
            <a:avLst/>
          </a:prstGeom>
          <a:noFill/>
        </p:spPr>
        <p:txBody>
          <a:bodyPr wrap="none" rtlCol="0">
            <a:spAutoFit/>
          </a:bodyPr>
          <a:lstStyle/>
          <a:p>
            <a:r>
              <a:rPr lang="en-US" sz="1000" dirty="0">
                <a:latin typeface="DejaVu Sans" panose="020B0603030804020204" pitchFamily="34" charset="0"/>
                <a:ea typeface="DejaVu Sans" panose="020B0603030804020204" pitchFamily="34" charset="0"/>
                <a:cs typeface="DejaVu Sans" panose="020B0603030804020204" pitchFamily="34" charset="0"/>
              </a:rPr>
              <a:t>Date</a:t>
            </a:r>
          </a:p>
        </p:txBody>
      </p:sp>
      <p:sp>
        <p:nvSpPr>
          <p:cNvPr id="56" name="TextBox 55"/>
          <p:cNvSpPr txBox="1"/>
          <p:nvPr/>
        </p:nvSpPr>
        <p:spPr>
          <a:xfrm>
            <a:off x="24363017" y="11982428"/>
            <a:ext cx="1590500" cy="276999"/>
          </a:xfrm>
          <a:prstGeom prst="rect">
            <a:avLst/>
          </a:prstGeom>
          <a:noFill/>
        </p:spPr>
        <p:txBody>
          <a:bodyPr wrap="none" rtlCol="0">
            <a:spAutoFit/>
          </a:bodyPr>
          <a:lstStyle/>
          <a:p>
            <a:r>
              <a:rPr lang="en-US" sz="1200">
                <a:latin typeface="DejaVu Sans" panose="020B0603030804020204" pitchFamily="34" charset="0"/>
                <a:ea typeface="DejaVu Sans" panose="020B0603030804020204" pitchFamily="34" charset="0"/>
                <a:cs typeface="DejaVu Sans" panose="020B0603030804020204" pitchFamily="34" charset="0"/>
              </a:rPr>
              <a:t>Events’ </a:t>
            </a:r>
            <a:r>
              <a:rPr lang="en-US" sz="1200" dirty="0">
                <a:latin typeface="DejaVu Sans" panose="020B0603030804020204" pitchFamily="34" charset="0"/>
                <a:ea typeface="DejaVu Sans" panose="020B0603030804020204" pitchFamily="34" charset="0"/>
                <a:cs typeface="DejaVu Sans" panose="020B0603030804020204" pitchFamily="34" charset="0"/>
              </a:rPr>
              <a:t>popularity</a:t>
            </a:r>
          </a:p>
        </p:txBody>
      </p:sp>
      <p:sp>
        <p:nvSpPr>
          <p:cNvPr id="57" name="TextBox 56"/>
          <p:cNvSpPr txBox="1"/>
          <p:nvPr/>
        </p:nvSpPr>
        <p:spPr>
          <a:xfrm>
            <a:off x="24534001" y="17743122"/>
            <a:ext cx="1281120" cy="246221"/>
          </a:xfrm>
          <a:prstGeom prst="rect">
            <a:avLst/>
          </a:prstGeom>
          <a:noFill/>
        </p:spPr>
        <p:txBody>
          <a:bodyPr wrap="none" rtlCol="0">
            <a:spAutoFit/>
          </a:bodyPr>
          <a:lstStyle/>
          <a:p>
            <a:r>
              <a:rPr lang="en-US" sz="1000" dirty="0">
                <a:latin typeface="DejaVu Sans" panose="020B0603030804020204" pitchFamily="34" charset="0"/>
                <a:ea typeface="DejaVu Sans" panose="020B0603030804020204" pitchFamily="34" charset="0"/>
                <a:cs typeface="DejaVu Sans" panose="020B0603030804020204" pitchFamily="34" charset="0"/>
              </a:rPr>
              <a:t>Week of the year</a:t>
            </a:r>
          </a:p>
        </p:txBody>
      </p:sp>
      <p:sp>
        <p:nvSpPr>
          <p:cNvPr id="58" name="TextBox 57"/>
          <p:cNvSpPr txBox="1"/>
          <p:nvPr/>
        </p:nvSpPr>
        <p:spPr>
          <a:xfrm rot="16200000">
            <a:off x="19690276" y="14630883"/>
            <a:ext cx="2425664" cy="246221"/>
          </a:xfrm>
          <a:prstGeom prst="rect">
            <a:avLst/>
          </a:prstGeom>
          <a:noFill/>
        </p:spPr>
        <p:txBody>
          <a:bodyPr wrap="none" rtlCol="0">
            <a:spAutoFit/>
          </a:bodyPr>
          <a:lstStyle/>
          <a:p>
            <a:r>
              <a:rPr lang="en-US" sz="1000" dirty="0">
                <a:latin typeface="DejaVu Sans" panose="020B0603030804020204" pitchFamily="34" charset="0"/>
                <a:ea typeface="DejaVu Sans" panose="020B0603030804020204" pitchFamily="34" charset="0"/>
                <a:cs typeface="DejaVu Sans" panose="020B0603030804020204" pitchFamily="34" charset="0"/>
              </a:rPr>
              <a:t>Number of reviews (in percentage)</a:t>
            </a:r>
          </a:p>
        </p:txBody>
      </p:sp>
    </p:spTree>
    <p:extLst>
      <p:ext uri="{BB962C8B-B14F-4D97-AF65-F5344CB8AC3E}">
        <p14:creationId xmlns:p14="http://schemas.microsoft.com/office/powerpoint/2010/main" val="22485077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249</TotalTime>
  <Words>486</Words>
  <Application>Microsoft Office PowerPoint</Application>
  <PresentationFormat>Custom</PresentationFormat>
  <Paragraphs>34</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DejaVu Sans</vt:lpstr>
      <vt:lpstr>Garamond</vt:lpstr>
      <vt:lpstr>Libre Caslon Text</vt:lpstr>
      <vt:lpstr>Office Theme</vt:lpstr>
      <vt:lpstr>PowerPoint Presentation</vt:lpstr>
    </vt:vector>
  </TitlesOfParts>
  <Company>EPFL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Iseli Lucien Michaël</dc:creator>
  <cp:lastModifiedBy>Lucien Iseli</cp:lastModifiedBy>
  <cp:revision>38</cp:revision>
  <dcterms:created xsi:type="dcterms:W3CDTF">2020-01-17T13:24:49Z</dcterms:created>
  <dcterms:modified xsi:type="dcterms:W3CDTF">2020-01-19T08:27:59Z</dcterms:modified>
</cp:coreProperties>
</file>