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Lst>
  <p:sldSz cx="30275213" cy="21383625"/>
  <p:notesSz cx="6858000" cy="9144000"/>
  <p:defaultTextStyle>
    <a:defPPr>
      <a:defRPr lang="en-US"/>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DED"/>
    <a:srgbClr val="FF9900"/>
    <a:srgbClr val="232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5" autoAdjust="0"/>
    <p:restoredTop sz="97463" autoAdjust="0"/>
  </p:normalViewPr>
  <p:slideViewPr>
    <p:cSldViewPr snapToGrid="0">
      <p:cViewPr>
        <p:scale>
          <a:sx n="100" d="100"/>
          <a:sy n="100" d="100"/>
        </p:scale>
        <p:origin x="-6990" y="-30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smtClean="0"/>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4F5EFFA-7ED9-4457-8827-5AF78EB79B0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19184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5EFFA-7ED9-4457-8827-5AF78EB79B0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481255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5EFFA-7ED9-4457-8827-5AF78EB79B0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3619886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F5EFFA-7ED9-4457-8827-5AF78EB79B0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287149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smtClean="0"/>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F5EFFA-7ED9-4457-8827-5AF78EB79B06}"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3373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F5EFFA-7ED9-4457-8827-5AF78EB79B06}"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301597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smtClean="0"/>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smtClean="0"/>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4F5EFFA-7ED9-4457-8827-5AF78EB79B06}"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429334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4F5EFFA-7ED9-4457-8827-5AF78EB79B06}"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382025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5EFFA-7ED9-4457-8827-5AF78EB79B06}"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5243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smtClean="0"/>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smtClean="0"/>
              <a:t>Edit Master text styles</a:t>
            </a:r>
          </a:p>
        </p:txBody>
      </p:sp>
      <p:sp>
        <p:nvSpPr>
          <p:cNvPr id="5" name="Date Placeholder 4"/>
          <p:cNvSpPr>
            <a:spLocks noGrp="1"/>
          </p:cNvSpPr>
          <p:nvPr>
            <p:ph type="dt" sz="half" idx="10"/>
          </p:nvPr>
        </p:nvSpPr>
        <p:spPr/>
        <p:txBody>
          <a:bodyPr/>
          <a:lstStyle/>
          <a:p>
            <a:fld id="{F4F5EFFA-7ED9-4457-8827-5AF78EB79B06}"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3500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smtClean="0"/>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smtClean="0"/>
              <a:t>Edit Master text styles</a:t>
            </a:r>
          </a:p>
        </p:txBody>
      </p:sp>
      <p:sp>
        <p:nvSpPr>
          <p:cNvPr id="5" name="Date Placeholder 4"/>
          <p:cNvSpPr>
            <a:spLocks noGrp="1"/>
          </p:cNvSpPr>
          <p:nvPr>
            <p:ph type="dt" sz="half" idx="10"/>
          </p:nvPr>
        </p:nvSpPr>
        <p:spPr/>
        <p:txBody>
          <a:bodyPr/>
          <a:lstStyle/>
          <a:p>
            <a:fld id="{F4F5EFFA-7ED9-4457-8827-5AF78EB79B06}"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BB723-AF81-4206-A42F-83A9862C2169}" type="slidenum">
              <a:rPr lang="en-US" smtClean="0"/>
              <a:t>‹#›</a:t>
            </a:fld>
            <a:endParaRPr lang="en-US"/>
          </a:p>
        </p:txBody>
      </p:sp>
    </p:spTree>
    <p:extLst>
      <p:ext uri="{BB962C8B-B14F-4D97-AF65-F5344CB8AC3E}">
        <p14:creationId xmlns:p14="http://schemas.microsoft.com/office/powerpoint/2010/main" val="1913570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F4F5EFFA-7ED9-4457-8827-5AF78EB79B06}" type="datetimeFigureOut">
              <a:rPr lang="en-US" smtClean="0"/>
              <a:t>1/17/2020</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36FBB723-AF81-4206-A42F-83A9862C2169}" type="slidenum">
              <a:rPr lang="en-US" smtClean="0"/>
              <a:t>‹#›</a:t>
            </a:fld>
            <a:endParaRPr lang="en-US"/>
          </a:p>
        </p:txBody>
      </p:sp>
    </p:spTree>
    <p:extLst>
      <p:ext uri="{BB962C8B-B14F-4D97-AF65-F5344CB8AC3E}">
        <p14:creationId xmlns:p14="http://schemas.microsoft.com/office/powerpoint/2010/main" val="4463319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EDED"/>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39" y="4293880"/>
            <a:ext cx="8229600" cy="474049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0731" y="3515345"/>
            <a:ext cx="7639050" cy="36134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79997" y="11674643"/>
            <a:ext cx="8931353" cy="637953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62616" y="12546802"/>
            <a:ext cx="7972425" cy="750570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79120" y="3322704"/>
            <a:ext cx="6291281" cy="4927494"/>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4713" y="731521"/>
            <a:ext cx="3456497" cy="1005840"/>
          </a:xfrm>
          <a:prstGeom prst="rect">
            <a:avLst/>
          </a:prstGeom>
        </p:spPr>
      </p:pic>
      <p:sp>
        <p:nvSpPr>
          <p:cNvPr id="12" name="TextBox 11"/>
          <p:cNvSpPr txBox="1"/>
          <p:nvPr/>
        </p:nvSpPr>
        <p:spPr>
          <a:xfrm>
            <a:off x="5786723" y="574199"/>
            <a:ext cx="18735065" cy="1400383"/>
          </a:xfrm>
          <a:prstGeom prst="rect">
            <a:avLst/>
          </a:prstGeom>
          <a:noFill/>
        </p:spPr>
        <p:txBody>
          <a:bodyPr wrap="none" rtlCol="0">
            <a:spAutoFit/>
          </a:bodyPr>
          <a:lstStyle/>
          <a:p>
            <a:r>
              <a:rPr lang="en-US" sz="8500" b="1" dirty="0">
                <a:solidFill>
                  <a:srgbClr val="232F3E"/>
                </a:solidFill>
                <a:latin typeface="Garamond" panose="02020404030301010803" pitchFamily="18" charset="0"/>
              </a:rPr>
              <a:t>Impact of events and trends on </a:t>
            </a:r>
            <a:r>
              <a:rPr lang="en-US" sz="8500" b="1" dirty="0" smtClean="0">
                <a:solidFill>
                  <a:srgbClr val="232F3E"/>
                </a:solidFill>
                <a:latin typeface="Garamond" panose="02020404030301010803" pitchFamily="18" charset="0"/>
              </a:rPr>
              <a:t>Amazon</a:t>
            </a:r>
            <a:endParaRPr lang="en-US" sz="8500" dirty="0" smtClean="0">
              <a:solidFill>
                <a:srgbClr val="232F3E"/>
              </a:solidFill>
              <a:latin typeface="Garamond" panose="02020404030301010803" pitchFamily="18" charset="0"/>
            </a:endParaRPr>
          </a:p>
        </p:txBody>
      </p:sp>
      <p:cxnSp>
        <p:nvCxnSpPr>
          <p:cNvPr id="14" name="Straight Connector 13"/>
          <p:cNvCxnSpPr/>
          <p:nvPr/>
        </p:nvCxnSpPr>
        <p:spPr>
          <a:xfrm flipV="1">
            <a:off x="10565607" y="1922769"/>
            <a:ext cx="9144000" cy="51813"/>
          </a:xfrm>
          <a:prstGeom prst="line">
            <a:avLst/>
          </a:prstGeom>
          <a:ln w="88900" cap="rnd">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49840" y="3099816"/>
            <a:ext cx="0" cy="17373600"/>
          </a:xfrm>
          <a:prstGeom prst="line">
            <a:avLst/>
          </a:prstGeom>
          <a:ln>
            <a:solidFill>
              <a:srgbClr val="232F3E"/>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109960" y="8509432"/>
            <a:ext cx="8229600" cy="1200329"/>
          </a:xfrm>
          <a:prstGeom prst="rect">
            <a:avLst/>
          </a:prstGeom>
          <a:noFill/>
        </p:spPr>
        <p:txBody>
          <a:bodyPr wrap="square" rtlCol="0">
            <a:spAutoFit/>
          </a:bodyPr>
          <a:lstStyle/>
          <a:p>
            <a:pPr algn="just"/>
            <a:r>
              <a:rPr lang="en-US" sz="1800" dirty="0" smtClean="0">
                <a:latin typeface="Calibri" panose="020F0502020204030204" pitchFamily="34" charset="0"/>
                <a:cs typeface="Calibri" panose="020F0502020204030204" pitchFamily="34" charset="0"/>
              </a:rPr>
              <a:t>The first step of our analysis consists in </a:t>
            </a:r>
            <a:r>
              <a:rPr lang="en-US" sz="1800" dirty="0" smtClean="0">
                <a:latin typeface="Calibri" panose="020F0502020204030204" pitchFamily="34" charset="0"/>
                <a:cs typeface="Calibri" panose="020F0502020204030204" pitchFamily="34" charset="0"/>
              </a:rPr>
              <a:t>identifying </a:t>
            </a:r>
            <a:r>
              <a:rPr lang="en-US" sz="1800" dirty="0" smtClean="0">
                <a:latin typeface="Calibri" panose="020F0502020204030204" pitchFamily="34" charset="0"/>
                <a:cs typeface="Calibri" panose="020F0502020204030204" pitchFamily="34" charset="0"/>
              </a:rPr>
              <a:t>trends that evolved over time. Here, we </a:t>
            </a:r>
            <a:r>
              <a:rPr lang="en-US" sz="1800" dirty="0" smtClean="0">
                <a:latin typeface="Calibri" panose="020F0502020204030204" pitchFamily="34" charset="0"/>
                <a:cs typeface="Calibri" panose="020F0502020204030204" pitchFamily="34" charset="0"/>
              </a:rPr>
              <a:t>take a look at veganism and </a:t>
            </a:r>
            <a:r>
              <a:rPr lang="en-US" sz="1800" dirty="0" smtClean="0">
                <a:latin typeface="Calibri" panose="020F0502020204030204" pitchFamily="34" charset="0"/>
                <a:cs typeface="Calibri" panose="020F0502020204030204" pitchFamily="34" charset="0"/>
              </a:rPr>
              <a:t>notice an increase from the start of 2012 until the end of 2018. Additionally, with a linear regression we test whether the slope is null and it confirms our intuition since it yields a </a:t>
            </a:r>
            <a:r>
              <a:rPr lang="en-US" sz="1800" dirty="0" smtClean="0">
                <a:latin typeface="Calibri" panose="020F0502020204030204" pitchFamily="34" charset="0"/>
                <a:cs typeface="Calibri" panose="020F0502020204030204" pitchFamily="34" charset="0"/>
              </a:rPr>
              <a:t>p-value close to 0.</a:t>
            </a:r>
            <a:endParaRPr lang="en-US" sz="1800" dirty="0">
              <a:latin typeface="Calibri" panose="020F0502020204030204" pitchFamily="34" charset="0"/>
              <a:cs typeface="Calibri" panose="020F0502020204030204" pitchFamily="34" charset="0"/>
            </a:endParaRPr>
          </a:p>
        </p:txBody>
      </p:sp>
      <p:sp>
        <p:nvSpPr>
          <p:cNvPr id="24" name="TextBox 23"/>
          <p:cNvSpPr txBox="1"/>
          <p:nvPr/>
        </p:nvSpPr>
        <p:spPr>
          <a:xfrm>
            <a:off x="20964511" y="7816934"/>
            <a:ext cx="8229600" cy="2585323"/>
          </a:xfrm>
          <a:prstGeom prst="rect">
            <a:avLst/>
          </a:prstGeom>
          <a:noFill/>
        </p:spPr>
        <p:txBody>
          <a:bodyPr wrap="square" rtlCol="0">
            <a:spAutoFit/>
          </a:bodyPr>
          <a:lstStyle/>
          <a:p>
            <a:pPr algn="just"/>
            <a:r>
              <a:rPr lang="en-US" sz="1800" dirty="0" smtClean="0">
                <a:latin typeface="Calibri" panose="020F0502020204030204" pitchFamily="34" charset="0"/>
                <a:cs typeface="Calibri" panose="020F0502020204030204" pitchFamily="34" charset="0"/>
              </a:rPr>
              <a:t>Whereas the previous analysis shows how events or trends affect the </a:t>
            </a:r>
            <a:r>
              <a:rPr lang="en-US" sz="1800" dirty="0" smtClean="0">
                <a:latin typeface="Calibri" panose="020F0502020204030204" pitchFamily="34" charset="0"/>
                <a:cs typeface="Calibri" panose="020F0502020204030204" pitchFamily="34" charset="0"/>
              </a:rPr>
              <a:t>user’s reviews, </a:t>
            </a:r>
            <a:r>
              <a:rPr lang="en-US" sz="1800" dirty="0" smtClean="0">
                <a:latin typeface="Calibri" panose="020F0502020204030204" pitchFamily="34" charset="0"/>
                <a:cs typeface="Calibri" panose="020F0502020204030204" pitchFamily="34" charset="0"/>
              </a:rPr>
              <a:t>we </a:t>
            </a:r>
            <a:r>
              <a:rPr lang="en-US" sz="1800" dirty="0" smtClean="0">
                <a:latin typeface="Calibri" panose="020F0502020204030204" pitchFamily="34" charset="0"/>
                <a:cs typeface="Calibri" panose="020F0502020204030204" pitchFamily="34" charset="0"/>
              </a:rPr>
              <a:t>can also </a:t>
            </a:r>
            <a:r>
              <a:rPr lang="en-US" sz="1800" dirty="0" smtClean="0">
                <a:latin typeface="Calibri" panose="020F0502020204030204" pitchFamily="34" charset="0"/>
                <a:cs typeface="Calibri" panose="020F0502020204030204" pitchFamily="34" charset="0"/>
              </a:rPr>
              <a:t>ask </a:t>
            </a:r>
            <a:r>
              <a:rPr lang="en-US" sz="1800" dirty="0" smtClean="0">
                <a:latin typeface="Calibri" panose="020F0502020204030204" pitchFamily="34" charset="0"/>
                <a:cs typeface="Calibri" panose="020F0502020204030204" pitchFamily="34" charset="0"/>
              </a:rPr>
              <a:t>ourselves </a:t>
            </a:r>
            <a:r>
              <a:rPr lang="en-US" sz="1800" dirty="0" smtClean="0">
                <a:latin typeface="Calibri" panose="020F0502020204030204" pitchFamily="34" charset="0"/>
                <a:cs typeface="Calibri" panose="020F0502020204030204" pitchFamily="34" charset="0"/>
              </a:rPr>
              <a:t>how products </a:t>
            </a:r>
            <a:r>
              <a:rPr lang="en-US" sz="1800" dirty="0" smtClean="0">
                <a:latin typeface="Calibri" panose="020F0502020204030204" pitchFamily="34" charset="0"/>
                <a:cs typeface="Calibri" panose="020F0502020204030204" pitchFamily="34" charset="0"/>
              </a:rPr>
              <a:t>are </a:t>
            </a:r>
            <a:r>
              <a:rPr lang="en-US" sz="1800" dirty="0" smtClean="0">
                <a:latin typeface="Calibri" panose="020F0502020204030204" pitchFamily="34" charset="0"/>
                <a:cs typeface="Calibri" panose="020F0502020204030204" pitchFamily="34" charset="0"/>
              </a:rPr>
              <a:t>affected. The goal is to see how Christmas affects products' number of reviews</a:t>
            </a:r>
            <a:r>
              <a:rPr lang="en-US" sz="1800" dirty="0">
                <a:latin typeface="Calibri" panose="020F0502020204030204" pitchFamily="34" charset="0"/>
                <a:cs typeface="Calibri" panose="020F0502020204030204" pitchFamily="34" charset="0"/>
              </a:rPr>
              <a:t>. In order to do so, we use </a:t>
            </a:r>
            <a:r>
              <a:rPr lang="en-US" sz="1800" dirty="0" smtClean="0">
                <a:latin typeface="Calibri" panose="020F0502020204030204" pitchFamily="34" charset="0"/>
                <a:cs typeface="Calibri" panose="020F0502020204030204" pitchFamily="34" charset="0"/>
              </a:rPr>
              <a:t>structural </a:t>
            </a:r>
            <a:r>
              <a:rPr lang="en-US" sz="1800" dirty="0" err="1" smtClean="0">
                <a:latin typeface="Calibri" panose="020F0502020204030204" pitchFamily="34" charset="0"/>
                <a:cs typeface="Calibri" panose="020F0502020204030204" pitchFamily="34" charset="0"/>
              </a:rPr>
              <a:t>bayesian</a:t>
            </a:r>
            <a:r>
              <a:rPr lang="en-US" sz="1800" dirty="0" smtClean="0">
                <a:latin typeface="Calibri" panose="020F0502020204030204" pitchFamily="34" charset="0"/>
                <a:cs typeface="Calibri" panose="020F0502020204030204" pitchFamily="34" charset="0"/>
              </a:rPr>
              <a:t> time series. We choose one product we want to study and other related products that shouldn’t be impacted by Christmas. We decide to look a Christmas nut-gift basket and compare it with other nuts or chocolate-nut bars. </a:t>
            </a:r>
            <a:r>
              <a:rPr lang="en-US" sz="1800" dirty="0" smtClean="0">
                <a:latin typeface="Calibri" panose="020F0502020204030204" pitchFamily="34" charset="0"/>
                <a:cs typeface="Calibri" panose="020F0502020204030204" pitchFamily="34" charset="0"/>
              </a:rPr>
              <a:t>Finally </a:t>
            </a:r>
            <a:r>
              <a:rPr lang="en-US" sz="1800" dirty="0" smtClean="0">
                <a:latin typeface="Calibri" panose="020F0502020204030204" pitchFamily="34" charset="0"/>
                <a:cs typeface="Calibri" panose="020F0502020204030204" pitchFamily="34" charset="0"/>
              </a:rPr>
              <a:t>the </a:t>
            </a:r>
            <a:r>
              <a:rPr lang="en-US" sz="1800" dirty="0" smtClean="0">
                <a:latin typeface="Calibri" panose="020F0502020204030204" pitchFamily="34" charset="0"/>
                <a:cs typeface="Calibri" panose="020F0502020204030204" pitchFamily="34" charset="0"/>
              </a:rPr>
              <a:t>blue </a:t>
            </a:r>
            <a:r>
              <a:rPr lang="en-US" sz="1800" dirty="0" smtClean="0">
                <a:latin typeface="Calibri" panose="020F0502020204030204" pitchFamily="34" charset="0"/>
                <a:cs typeface="Calibri" panose="020F0502020204030204" pitchFamily="34" charset="0"/>
              </a:rPr>
              <a:t>area around the predicted curve symbolizes how sure the model is about the prediction. Therefore, we can notice that without the impact of Christmas, the product we chose would not have met such a high popularity in December.</a:t>
            </a:r>
            <a:endParaRPr lang="en-US" sz="1800" dirty="0">
              <a:latin typeface="Calibri" panose="020F0502020204030204" pitchFamily="34" charset="0"/>
              <a:cs typeface="Calibri" panose="020F0502020204030204" pitchFamily="34" charset="0"/>
            </a:endParaRPr>
          </a:p>
        </p:txBody>
      </p:sp>
      <p:cxnSp>
        <p:nvCxnSpPr>
          <p:cNvPr id="25" name="Straight Connector 24"/>
          <p:cNvCxnSpPr/>
          <p:nvPr/>
        </p:nvCxnSpPr>
        <p:spPr>
          <a:xfrm>
            <a:off x="20299680" y="3099816"/>
            <a:ext cx="0" cy="17373600"/>
          </a:xfrm>
          <a:prstGeom prst="line">
            <a:avLst/>
          </a:prstGeom>
          <a:ln>
            <a:solidFill>
              <a:srgbClr val="232F3E"/>
            </a:solidFill>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934920" y="731520"/>
            <a:ext cx="1259191" cy="1234440"/>
          </a:xfrm>
          <a:prstGeom prst="rect">
            <a:avLst/>
          </a:prstGeom>
        </p:spPr>
      </p:pic>
      <p:pic>
        <p:nvPicPr>
          <p:cNvPr id="30" name="Picture 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14418" y="731520"/>
            <a:ext cx="1188720" cy="1188720"/>
          </a:xfrm>
          <a:prstGeom prst="rect">
            <a:avLst/>
          </a:prstGeom>
        </p:spPr>
      </p:pic>
      <p:cxnSp>
        <p:nvCxnSpPr>
          <p:cNvPr id="33" name="Straight Arrow Connector 32"/>
          <p:cNvCxnSpPr/>
          <p:nvPr/>
        </p:nvCxnSpPr>
        <p:spPr>
          <a:xfrm flipH="1">
            <a:off x="2276611" y="15370172"/>
            <a:ext cx="872" cy="1999624"/>
          </a:xfrm>
          <a:prstGeom prst="straightConnector1">
            <a:avLst/>
          </a:prstGeom>
          <a:ln w="63500">
            <a:solidFill>
              <a:srgbClr val="FF99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888701" y="15436532"/>
            <a:ext cx="4448910" cy="1631216"/>
          </a:xfrm>
          <a:prstGeom prst="rect">
            <a:avLst/>
          </a:prstGeom>
          <a:noFill/>
        </p:spPr>
        <p:txBody>
          <a:bodyPr wrap="none" rtlCol="0">
            <a:spAutoFit/>
          </a:bodyPr>
          <a:lstStyle/>
          <a:p>
            <a:pPr marL="514350" indent="-514350">
              <a:buAutoNum type="arabicPeriod"/>
            </a:pPr>
            <a:r>
              <a:rPr lang="en-US" sz="2000" b="1" dirty="0" smtClean="0">
                <a:latin typeface="Garamond" panose="02020404030301010803" pitchFamily="18" charset="0"/>
              </a:rPr>
              <a:t>Lower-case</a:t>
            </a:r>
          </a:p>
          <a:p>
            <a:pPr marL="514350" indent="-514350">
              <a:buAutoNum type="arabicPeriod"/>
            </a:pPr>
            <a:r>
              <a:rPr lang="en-US" sz="2000" b="1" dirty="0" smtClean="0">
                <a:latin typeface="Garamond" panose="02020404030301010803" pitchFamily="18" charset="0"/>
              </a:rPr>
              <a:t>Remove numbers and punctuation</a:t>
            </a:r>
          </a:p>
          <a:p>
            <a:pPr marL="514350" indent="-514350">
              <a:buAutoNum type="arabicPeriod"/>
            </a:pPr>
            <a:r>
              <a:rPr lang="en-US" sz="2000" b="1" dirty="0" smtClean="0">
                <a:latin typeface="Garamond" panose="02020404030301010803" pitchFamily="18" charset="0"/>
              </a:rPr>
              <a:t>Tokenization</a:t>
            </a:r>
          </a:p>
          <a:p>
            <a:pPr marL="514350" indent="-514350">
              <a:buAutoNum type="arabicPeriod"/>
            </a:pPr>
            <a:r>
              <a:rPr lang="en-US" sz="2000" b="1" dirty="0" smtClean="0">
                <a:latin typeface="Garamond" panose="02020404030301010803" pitchFamily="18" charset="0"/>
              </a:rPr>
              <a:t>Lemmatization</a:t>
            </a:r>
          </a:p>
          <a:p>
            <a:pPr marL="514350" indent="-514350">
              <a:buAutoNum type="arabicPeriod"/>
            </a:pPr>
            <a:r>
              <a:rPr lang="en-US" sz="2000" b="1" dirty="0" smtClean="0">
                <a:latin typeface="Garamond" panose="02020404030301010803" pitchFamily="18" charset="0"/>
              </a:rPr>
              <a:t>Remove stop-words</a:t>
            </a:r>
          </a:p>
        </p:txBody>
      </p:sp>
      <p:sp>
        <p:nvSpPr>
          <p:cNvPr id="60" name="TextBox 59"/>
          <p:cNvSpPr txBox="1"/>
          <p:nvPr/>
        </p:nvSpPr>
        <p:spPr>
          <a:xfrm>
            <a:off x="1463039" y="3099816"/>
            <a:ext cx="8229600" cy="923330"/>
          </a:xfrm>
          <a:prstGeom prst="rect">
            <a:avLst/>
          </a:prstGeom>
          <a:noFill/>
        </p:spPr>
        <p:txBody>
          <a:bodyPr wrap="square" rtlCol="0">
            <a:spAutoFit/>
          </a:bodyPr>
          <a:lstStyle/>
          <a:p>
            <a:pPr algn="just"/>
            <a:r>
              <a:rPr lang="en-US" sz="1800" dirty="0" smtClean="0">
                <a:latin typeface="Calibri" panose="020F0502020204030204" pitchFamily="34" charset="0"/>
                <a:cs typeface="Calibri" panose="020F0502020204030204" pitchFamily="34" charset="0"/>
              </a:rPr>
              <a:t>The dataset contains information about products from Amazon's </a:t>
            </a:r>
            <a:r>
              <a:rPr lang="en-US" sz="1800" i="1" dirty="0" smtClean="0">
                <a:latin typeface="Calibri" panose="020F0502020204030204" pitchFamily="34" charset="0"/>
                <a:cs typeface="Calibri" panose="020F0502020204030204" pitchFamily="34" charset="0"/>
              </a:rPr>
              <a:t>Grocery &amp; Gourmet Food </a:t>
            </a:r>
            <a:r>
              <a:rPr lang="en-US" sz="1800" dirty="0" smtClean="0">
                <a:latin typeface="Calibri" panose="020F0502020204030204" pitchFamily="34" charset="0"/>
                <a:cs typeface="Calibri" panose="020F0502020204030204" pitchFamily="34" charset="0"/>
              </a:rPr>
              <a:t>category along with their reviews. Our findings are mainly, but not only, based </a:t>
            </a:r>
            <a:r>
              <a:rPr lang="en-US" sz="1800" dirty="0" smtClean="0">
                <a:latin typeface="Calibri" panose="020F0502020204030204" pitchFamily="34" charset="0"/>
                <a:cs typeface="Calibri" panose="020F0502020204030204" pitchFamily="34" charset="0"/>
              </a:rPr>
              <a:t>on </a:t>
            </a:r>
            <a:r>
              <a:rPr lang="en-US" sz="1800" dirty="0" smtClean="0">
                <a:latin typeface="Calibri" panose="020F0502020204030204" pitchFamily="34" charset="0"/>
                <a:cs typeface="Calibri" panose="020F0502020204030204" pitchFamily="34" charset="0"/>
              </a:rPr>
              <a:t>the text </a:t>
            </a:r>
            <a:r>
              <a:rPr lang="en-US" sz="1800" dirty="0" smtClean="0">
                <a:latin typeface="Calibri" panose="020F0502020204030204" pitchFamily="34" charset="0"/>
                <a:cs typeface="Calibri" panose="020F0502020204030204" pitchFamily="34" charset="0"/>
              </a:rPr>
              <a:t>of </a:t>
            </a:r>
            <a:r>
              <a:rPr lang="en-US" sz="1800" dirty="0" smtClean="0">
                <a:latin typeface="Calibri" panose="020F0502020204030204" pitchFamily="34" charset="0"/>
                <a:cs typeface="Calibri" panose="020F0502020204030204" pitchFamily="34" charset="0"/>
              </a:rPr>
              <a:t>the reviews</a:t>
            </a:r>
            <a:r>
              <a:rPr lang="en-US" sz="1800" dirty="0" smtClean="0">
                <a:latin typeface="Calibri" panose="020F0502020204030204" pitchFamily="34" charset="0"/>
                <a:cs typeface="Calibri" panose="020F0502020204030204" pitchFamily="34" charset="0"/>
              </a:rPr>
              <a:t>.</a:t>
            </a:r>
            <a:endParaRPr lang="en-US" sz="1800" dirty="0">
              <a:latin typeface="Calibri" panose="020F0502020204030204" pitchFamily="34" charset="0"/>
              <a:cs typeface="Calibri" panose="020F0502020204030204" pitchFamily="34" charset="0"/>
            </a:endParaRPr>
          </a:p>
        </p:txBody>
      </p:sp>
      <p:sp>
        <p:nvSpPr>
          <p:cNvPr id="61" name="TextBox 60"/>
          <p:cNvSpPr txBox="1"/>
          <p:nvPr/>
        </p:nvSpPr>
        <p:spPr>
          <a:xfrm>
            <a:off x="11105441" y="10935979"/>
            <a:ext cx="8229600" cy="1477328"/>
          </a:xfrm>
          <a:prstGeom prst="rect">
            <a:avLst/>
          </a:prstGeom>
          <a:noFill/>
        </p:spPr>
        <p:txBody>
          <a:bodyPr wrap="square" rtlCol="0">
            <a:spAutoFit/>
          </a:bodyPr>
          <a:lstStyle/>
          <a:p>
            <a:pPr algn="just"/>
            <a:r>
              <a:rPr lang="en-US" sz="1800" dirty="0" smtClean="0"/>
              <a:t>A second axis of </a:t>
            </a:r>
            <a:r>
              <a:rPr lang="en-US" sz="1800" dirty="0" smtClean="0"/>
              <a:t>our analysis </a:t>
            </a:r>
            <a:r>
              <a:rPr lang="en-US" sz="1800" dirty="0" smtClean="0"/>
              <a:t>is to measure the impact of events in our dataset and draw conclusion from that. Here is </a:t>
            </a:r>
            <a:r>
              <a:rPr lang="en-US" sz="1800" dirty="0" smtClean="0"/>
              <a:t>the </a:t>
            </a:r>
            <a:r>
              <a:rPr lang="en-US" sz="1800" dirty="0" smtClean="0"/>
              <a:t>case of Valentine's day. We </a:t>
            </a:r>
            <a:r>
              <a:rPr lang="en-US" sz="1800" dirty="0" smtClean="0"/>
              <a:t>measure </a:t>
            </a:r>
            <a:r>
              <a:rPr lang="en-US" sz="1800" dirty="0" smtClean="0"/>
              <a:t>how much the words </a:t>
            </a:r>
            <a:r>
              <a:rPr lang="en-US" sz="1800" dirty="0" smtClean="0"/>
              <a:t>characterize </a:t>
            </a:r>
            <a:r>
              <a:rPr lang="en-US" sz="1800" dirty="0" smtClean="0"/>
              <a:t>the event using the evolution of their frequency. We plot the most important words for Valentine's day in a word cloud, each color </a:t>
            </a:r>
            <a:r>
              <a:rPr lang="en-US" sz="1800" dirty="0" smtClean="0"/>
              <a:t>represents </a:t>
            </a:r>
            <a:r>
              <a:rPr lang="en-US" sz="1800" dirty="0" smtClean="0"/>
              <a:t>a theme</a:t>
            </a:r>
            <a:r>
              <a:rPr lang="en-US" sz="1800" dirty="0" smtClean="0"/>
              <a:t>. We can see how these themes relate to Valentine’s day.</a:t>
            </a:r>
            <a:endParaRPr lang="en-US" sz="1800" dirty="0"/>
          </a:p>
        </p:txBody>
      </p:sp>
      <p:sp>
        <p:nvSpPr>
          <p:cNvPr id="62" name="TextBox 61"/>
          <p:cNvSpPr txBox="1"/>
          <p:nvPr/>
        </p:nvSpPr>
        <p:spPr>
          <a:xfrm>
            <a:off x="20964511" y="18214084"/>
            <a:ext cx="8229600" cy="1477328"/>
          </a:xfrm>
          <a:prstGeom prst="rect">
            <a:avLst/>
          </a:prstGeom>
          <a:noFill/>
        </p:spPr>
        <p:txBody>
          <a:bodyPr wrap="square" rtlCol="0">
            <a:spAutoFit/>
          </a:bodyPr>
          <a:lstStyle/>
          <a:p>
            <a:pPr algn="just"/>
            <a:r>
              <a:rPr lang="en-US" sz="1800" dirty="0" smtClean="0">
                <a:latin typeface="Calibri" panose="020F0502020204030204" pitchFamily="34" charset="0"/>
                <a:cs typeface="Calibri" panose="020F0502020204030204" pitchFamily="34" charset="0"/>
              </a:rPr>
              <a:t>During this project, we analyzed three events, namely Valentine's Day, Christmas and Easter. From the words that characterize the events, we can </a:t>
            </a:r>
            <a:r>
              <a:rPr lang="en-US" sz="1800" dirty="0" smtClean="0">
                <a:latin typeface="Calibri" panose="020F0502020204030204" pitchFamily="34" charset="0"/>
                <a:cs typeface="Calibri" panose="020F0502020204030204" pitchFamily="34" charset="0"/>
              </a:rPr>
              <a:t>measure how much the </a:t>
            </a:r>
            <a:r>
              <a:rPr lang="en-US" sz="1800" dirty="0" smtClean="0">
                <a:latin typeface="Calibri" panose="020F0502020204030204" pitchFamily="34" charset="0"/>
                <a:cs typeface="Calibri" panose="020F0502020204030204" pitchFamily="34" charset="0"/>
              </a:rPr>
              <a:t>event </a:t>
            </a:r>
            <a:r>
              <a:rPr lang="en-US" sz="1800" dirty="0" smtClean="0">
                <a:latin typeface="Calibri" panose="020F0502020204030204" pitchFamily="34" charset="0"/>
                <a:cs typeface="Calibri" panose="020F0502020204030204" pitchFamily="34" charset="0"/>
              </a:rPr>
              <a:t>is present on </a:t>
            </a:r>
            <a:r>
              <a:rPr lang="en-US" sz="1800" dirty="0" smtClean="0">
                <a:latin typeface="Calibri" panose="020F0502020204030204" pitchFamily="34" charset="0"/>
                <a:cs typeface="Calibri" panose="020F0502020204030204" pitchFamily="34" charset="0"/>
              </a:rPr>
              <a:t>Amazon's </a:t>
            </a:r>
            <a:r>
              <a:rPr lang="en-US" sz="1800" i="1" dirty="0" smtClean="0">
                <a:latin typeface="Calibri" panose="020F0502020204030204" pitchFamily="34" charset="0"/>
                <a:cs typeface="Calibri" panose="020F0502020204030204" pitchFamily="34" charset="0"/>
              </a:rPr>
              <a:t>Grocery &amp; Gourmet Food</a:t>
            </a:r>
            <a:r>
              <a:rPr lang="en-US" sz="1800" dirty="0" smtClean="0">
                <a:latin typeface="Calibri" panose="020F0502020204030204" pitchFamily="34" charset="0"/>
                <a:cs typeface="Calibri" panose="020F0502020204030204" pitchFamily="34" charset="0"/>
              </a:rPr>
              <a:t> at a given time. This gives us a view on the popularity of these events throughout the year</a:t>
            </a:r>
            <a:r>
              <a:rPr lang="en-US" sz="1800" dirty="0" smtClean="0">
                <a:latin typeface="Calibri" panose="020F0502020204030204" pitchFamily="34" charset="0"/>
                <a:cs typeface="Calibri" panose="020F0502020204030204" pitchFamily="34" charset="0"/>
              </a:rPr>
              <a:t>. We can see how Christmas dominates the two other </a:t>
            </a:r>
            <a:r>
              <a:rPr lang="en-US" sz="1800" dirty="0" smtClean="0">
                <a:latin typeface="Calibri" panose="020F0502020204030204" pitchFamily="34" charset="0"/>
                <a:cs typeface="Calibri" panose="020F0502020204030204" pitchFamily="34" charset="0"/>
              </a:rPr>
              <a:t>events.</a:t>
            </a:r>
            <a:endParaRPr lang="en-US" sz="1800" dirty="0">
              <a:latin typeface="Calibri" panose="020F0502020204030204" pitchFamily="34" charset="0"/>
              <a:cs typeface="Calibri" panose="020F0502020204030204" pitchFamily="34" charset="0"/>
            </a:endParaRPr>
          </a:p>
        </p:txBody>
      </p:sp>
      <p:sp>
        <p:nvSpPr>
          <p:cNvPr id="63" name="TextBox 62"/>
          <p:cNvSpPr txBox="1"/>
          <p:nvPr/>
        </p:nvSpPr>
        <p:spPr>
          <a:xfrm>
            <a:off x="1463039" y="9303279"/>
            <a:ext cx="5716308" cy="1754326"/>
          </a:xfrm>
          <a:prstGeom prst="rect">
            <a:avLst/>
          </a:prstGeom>
          <a:noFill/>
        </p:spPr>
        <p:txBody>
          <a:bodyPr wrap="none" rtlCol="0">
            <a:spAutoFit/>
          </a:bodyPr>
          <a:lstStyle/>
          <a:p>
            <a:r>
              <a:rPr lang="fr-CH" sz="1800" b="1" dirty="0" smtClean="0">
                <a:latin typeface="Garamond" panose="02020404030301010803" pitchFamily="18" charset="0"/>
              </a:rPr>
              <a:t>A few </a:t>
            </a:r>
            <a:r>
              <a:rPr lang="en-US" sz="1800" b="1" dirty="0" smtClean="0">
                <a:latin typeface="Garamond" panose="02020404030301010803" pitchFamily="18" charset="0"/>
              </a:rPr>
              <a:t>statistics</a:t>
            </a:r>
            <a:r>
              <a:rPr lang="fr-CH" sz="1800" b="1" dirty="0" smtClean="0">
                <a:latin typeface="Garamond" panose="02020404030301010803" pitchFamily="18" charset="0"/>
              </a:rPr>
              <a:t>:</a:t>
            </a:r>
            <a:endParaRPr lang="en-US" sz="1800" b="1" dirty="0" smtClean="0">
              <a:latin typeface="Garamond" panose="02020404030301010803" pitchFamily="18" charset="0"/>
            </a:endParaRPr>
          </a:p>
          <a:p>
            <a:pPr marL="285750" indent="-285750">
              <a:buFont typeface="Arial" panose="020B0604020202020204" pitchFamily="34" charset="0"/>
              <a:buChar char="•"/>
            </a:pPr>
            <a:r>
              <a:rPr lang="en-US" sz="1800" dirty="0" smtClean="0">
                <a:latin typeface="Garamond" panose="02020404030301010803" pitchFamily="18" charset="0"/>
              </a:rPr>
              <a:t>5 million reviews</a:t>
            </a:r>
          </a:p>
          <a:p>
            <a:pPr marL="285750" indent="-285750">
              <a:buFont typeface="Arial" panose="020B0604020202020204" pitchFamily="34" charset="0"/>
              <a:buChar char="•"/>
            </a:pPr>
            <a:r>
              <a:rPr lang="en-US" sz="1800" dirty="0" smtClean="0">
                <a:latin typeface="Garamond" panose="02020404030301010803" pitchFamily="18" charset="0"/>
              </a:rPr>
              <a:t>2.7 million reviewers</a:t>
            </a:r>
          </a:p>
          <a:p>
            <a:pPr marL="285750" indent="-285750">
              <a:buFont typeface="Arial" panose="020B0604020202020204" pitchFamily="34" charset="0"/>
              <a:buChar char="•"/>
            </a:pPr>
            <a:r>
              <a:rPr lang="en-US" sz="1800" dirty="0" smtClean="0">
                <a:latin typeface="Garamond" panose="02020404030301010803" pitchFamily="18" charset="0"/>
              </a:rPr>
              <a:t>5GB of text and metadata</a:t>
            </a:r>
          </a:p>
          <a:p>
            <a:pPr marL="285750" indent="-285750">
              <a:buFont typeface="Arial" panose="020B0604020202020204" pitchFamily="34" charset="0"/>
              <a:buChar char="•"/>
            </a:pPr>
            <a:r>
              <a:rPr lang="en-US" sz="1800" dirty="0" smtClean="0">
                <a:latin typeface="Garamond" panose="02020404030301010803" pitchFamily="18" charset="0"/>
              </a:rPr>
              <a:t>More than 90% of reviews between 2013 and end of 2018</a:t>
            </a:r>
          </a:p>
          <a:p>
            <a:pPr marL="285750" indent="-285750">
              <a:buFont typeface="Arial" panose="020B0604020202020204" pitchFamily="34" charset="0"/>
              <a:buChar char="•"/>
            </a:pPr>
            <a:r>
              <a:rPr lang="en-US" sz="1800" dirty="0" smtClean="0">
                <a:latin typeface="Garamond" panose="02020404030301010803" pitchFamily="18" charset="0"/>
              </a:rPr>
              <a:t>Data collection stopped throughout 2018</a:t>
            </a:r>
            <a:endParaRPr lang="en-US" sz="1800" dirty="0">
              <a:latin typeface="Garamond" panose="02020404030301010803" pitchFamily="18" charset="0"/>
            </a:endParaRPr>
          </a:p>
        </p:txBody>
      </p:sp>
      <p:sp>
        <p:nvSpPr>
          <p:cNvPr id="64" name="TextBox 63"/>
          <p:cNvSpPr txBox="1"/>
          <p:nvPr/>
        </p:nvSpPr>
        <p:spPr>
          <a:xfrm>
            <a:off x="24784836" y="7103518"/>
            <a:ext cx="490840" cy="246221"/>
          </a:xfrm>
          <a:prstGeom prst="rect">
            <a:avLst/>
          </a:prstGeom>
          <a:noFill/>
        </p:spPr>
        <p:txBody>
          <a:bodyPr wrap="none" rtlCol="0">
            <a:spAutoFit/>
          </a:bodyPr>
          <a:lstStyle/>
          <a:p>
            <a:r>
              <a:rPr lang="fr-CH" sz="1000" dirty="0" smtClean="0">
                <a:latin typeface="DejaVu Sans" panose="020B0603030804020204" pitchFamily="34" charset="0"/>
                <a:ea typeface="DejaVu Sans" panose="020B0603030804020204" pitchFamily="34" charset="0"/>
                <a:cs typeface="DejaVu Sans" panose="020B0603030804020204" pitchFamily="34" charset="0"/>
              </a:rPr>
              <a:t>Date</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65" name="TextBox 64"/>
          <p:cNvSpPr txBox="1"/>
          <p:nvPr/>
        </p:nvSpPr>
        <p:spPr>
          <a:xfrm rot="16200000">
            <a:off x="20389353" y="5198945"/>
            <a:ext cx="1396536" cy="246221"/>
          </a:xfrm>
          <a:prstGeom prst="rect">
            <a:avLst/>
          </a:prstGeom>
          <a:noFill/>
        </p:spPr>
        <p:txBody>
          <a:bodyPr wrap="none" rtlCol="0">
            <a:spAutoFit/>
          </a:bodyPr>
          <a:lstStyle/>
          <a:p>
            <a:r>
              <a:rPr lang="en-US" sz="1000" dirty="0" smtClean="0">
                <a:latin typeface="DejaVu Sans" panose="020B0603030804020204" pitchFamily="34" charset="0"/>
                <a:ea typeface="DejaVu Sans" panose="020B0603030804020204" pitchFamily="34" charset="0"/>
                <a:cs typeface="DejaVu Sans" panose="020B0603030804020204" pitchFamily="34" charset="0"/>
              </a:rPr>
              <a:t>Number of reviews</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3" name="TextBox 2"/>
          <p:cNvSpPr txBox="1"/>
          <p:nvPr/>
        </p:nvSpPr>
        <p:spPr>
          <a:xfrm>
            <a:off x="23859672" y="3238346"/>
            <a:ext cx="2321598" cy="276999"/>
          </a:xfrm>
          <a:prstGeom prst="rect">
            <a:avLst/>
          </a:prstGeom>
          <a:noFill/>
        </p:spPr>
        <p:txBody>
          <a:bodyPr wrap="none" rtlCol="0">
            <a:spAutoFit/>
          </a:bodyPr>
          <a:lstStyle/>
          <a:p>
            <a:r>
              <a:rPr lang="en-US" sz="1200" dirty="0" smtClean="0">
                <a:latin typeface="DejaVu Sans" panose="020B0603030804020204" pitchFamily="34" charset="0"/>
                <a:ea typeface="DejaVu Sans" panose="020B0603030804020204" pitchFamily="34" charset="0"/>
                <a:cs typeface="DejaVu Sans" panose="020B0603030804020204" pitchFamily="34" charset="0"/>
              </a:rPr>
              <a:t>Prediction of nut gift basket</a:t>
            </a:r>
            <a:endParaRPr lang="en-US" sz="12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11" name="TextBox 10"/>
          <p:cNvSpPr txBox="1"/>
          <p:nvPr/>
        </p:nvSpPr>
        <p:spPr>
          <a:xfrm rot="-5400000">
            <a:off x="27175122" y="3946164"/>
            <a:ext cx="1088760" cy="307777"/>
          </a:xfrm>
          <a:prstGeom prst="rect">
            <a:avLst/>
          </a:prstGeom>
          <a:noFill/>
        </p:spPr>
        <p:txBody>
          <a:bodyPr wrap="none" rtlCol="0">
            <a:spAutoFit/>
          </a:bodyPr>
          <a:lstStyle/>
          <a:p>
            <a:r>
              <a:rPr lang="fr-CH" sz="1400" dirty="0" smtClean="0">
                <a:latin typeface="DejaVu Sans" panose="020B0603030804020204" pitchFamily="34" charset="0"/>
                <a:ea typeface="DejaVu Sans" panose="020B0603030804020204" pitchFamily="34" charset="0"/>
                <a:cs typeface="DejaVu Sans" panose="020B0603030804020204" pitchFamily="34" charset="0"/>
              </a:rPr>
              <a:t>Christmas</a:t>
            </a:r>
            <a:endParaRPr lang="en-US" sz="14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13" name="TextBox 12"/>
          <p:cNvSpPr txBox="1"/>
          <p:nvPr/>
        </p:nvSpPr>
        <p:spPr>
          <a:xfrm>
            <a:off x="12491226" y="2094869"/>
            <a:ext cx="5915025" cy="369332"/>
          </a:xfrm>
          <a:prstGeom prst="rect">
            <a:avLst/>
          </a:prstGeom>
          <a:noFill/>
        </p:spPr>
        <p:txBody>
          <a:bodyPr wrap="square" rtlCol="0">
            <a:spAutoFit/>
          </a:bodyPr>
          <a:lstStyle/>
          <a:p>
            <a:r>
              <a:rPr lang="fr-CH" sz="1800" i="1" dirty="0">
                <a:latin typeface="Garamond" panose="02020404030301010803" pitchFamily="18" charset="0"/>
              </a:rPr>
              <a:t>Jules </a:t>
            </a:r>
            <a:r>
              <a:rPr lang="fr-CH" sz="1800" i="1" dirty="0" err="1" smtClean="0">
                <a:latin typeface="Garamond" panose="02020404030301010803" pitchFamily="18" charset="0"/>
              </a:rPr>
              <a:t>Gottraux</a:t>
            </a:r>
            <a:r>
              <a:rPr lang="fr-CH" sz="1800" i="1" dirty="0">
                <a:latin typeface="Garamond" panose="02020404030301010803" pitchFamily="18" charset="0"/>
              </a:rPr>
              <a:t>, </a:t>
            </a:r>
            <a:r>
              <a:rPr lang="fr-CH" sz="1800" i="1" dirty="0" smtClean="0">
                <a:latin typeface="Garamond" panose="02020404030301010803" pitchFamily="18" charset="0"/>
              </a:rPr>
              <a:t>Lucien Iseli</a:t>
            </a:r>
            <a:r>
              <a:rPr lang="fr-CH" sz="1800" i="1" dirty="0">
                <a:latin typeface="Garamond" panose="02020404030301010803" pitchFamily="18" charset="0"/>
              </a:rPr>
              <a:t>, Florian </a:t>
            </a:r>
            <a:r>
              <a:rPr lang="fr-CH" sz="1800" i="1" dirty="0" err="1">
                <a:latin typeface="Garamond" panose="02020404030301010803" pitchFamily="18" charset="0"/>
              </a:rPr>
              <a:t>Ravasi</a:t>
            </a:r>
            <a:r>
              <a:rPr lang="fr-CH" sz="1800" i="1" dirty="0">
                <a:latin typeface="Garamond" panose="02020404030301010803" pitchFamily="18" charset="0"/>
              </a:rPr>
              <a:t> and Christina </a:t>
            </a:r>
            <a:r>
              <a:rPr lang="fr-CH" sz="1800" i="1" dirty="0" err="1">
                <a:latin typeface="Garamond" panose="02020404030301010803" pitchFamily="18" charset="0"/>
              </a:rPr>
              <a:t>Mantonanaki</a:t>
            </a:r>
            <a:endParaRPr lang="en-US" sz="1800" i="1" dirty="0">
              <a:latin typeface="Garamond" panose="02020404030301010803" pitchFamily="18" charset="0"/>
            </a:endParaRPr>
          </a:p>
        </p:txBody>
      </p:sp>
      <p:sp>
        <p:nvSpPr>
          <p:cNvPr id="16" name="TextBox 15"/>
          <p:cNvSpPr txBox="1"/>
          <p:nvPr/>
        </p:nvSpPr>
        <p:spPr>
          <a:xfrm>
            <a:off x="1162949" y="11853632"/>
            <a:ext cx="3288914" cy="369332"/>
          </a:xfrm>
          <a:prstGeom prst="rect">
            <a:avLst/>
          </a:prstGeom>
          <a:noFill/>
        </p:spPr>
        <p:txBody>
          <a:bodyPr wrap="none" rtlCol="0">
            <a:spAutoFit/>
          </a:bodyPr>
          <a:lstStyle/>
          <a:p>
            <a:r>
              <a:rPr lang="en-US" sz="1800" b="1" dirty="0" smtClean="0">
                <a:latin typeface="Garamond" panose="02020404030301010803" pitchFamily="18" charset="0"/>
              </a:rPr>
              <a:t>Here is how the pipeline works:</a:t>
            </a:r>
            <a:endParaRPr lang="en-US" sz="1800" b="1" dirty="0">
              <a:latin typeface="Garamond" panose="02020404030301010803" pitchFamily="18" charset="0"/>
            </a:endParaRPr>
          </a:p>
        </p:txBody>
      </p:sp>
      <p:sp>
        <p:nvSpPr>
          <p:cNvPr id="17" name="Rectangle 16"/>
          <p:cNvSpPr/>
          <p:nvPr/>
        </p:nvSpPr>
        <p:spPr>
          <a:xfrm>
            <a:off x="21774150" y="3632200"/>
            <a:ext cx="174625" cy="13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21699648" y="3584448"/>
            <a:ext cx="529312" cy="200055"/>
          </a:xfrm>
          <a:prstGeom prst="rect">
            <a:avLst/>
          </a:prstGeom>
          <a:noFill/>
        </p:spPr>
        <p:txBody>
          <a:bodyPr wrap="none" rtlCol="0">
            <a:spAutoFit/>
          </a:bodyPr>
          <a:lstStyle/>
          <a:p>
            <a:r>
              <a:rPr lang="fr-CH" sz="700" dirty="0" smtClean="0">
                <a:latin typeface="DejaVu Sans" panose="020B0603030804020204" pitchFamily="34" charset="0"/>
                <a:ea typeface="DejaVu Sans" panose="020B0603030804020204" pitchFamily="34" charset="0"/>
                <a:cs typeface="DejaVu Sans" panose="020B0603030804020204" pitchFamily="34" charset="0"/>
              </a:rPr>
              <a:t>Product</a:t>
            </a:r>
            <a:endParaRPr lang="en-US" sz="7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20" name="Rectangle 19"/>
          <p:cNvSpPr/>
          <p:nvPr/>
        </p:nvSpPr>
        <p:spPr>
          <a:xfrm>
            <a:off x="21774150" y="3742494"/>
            <a:ext cx="454810" cy="1294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1699648" y="3707175"/>
            <a:ext cx="611065" cy="200055"/>
          </a:xfrm>
          <a:prstGeom prst="rect">
            <a:avLst/>
          </a:prstGeom>
          <a:noFill/>
        </p:spPr>
        <p:txBody>
          <a:bodyPr wrap="none" rtlCol="0">
            <a:spAutoFit/>
          </a:bodyPr>
          <a:lstStyle/>
          <a:p>
            <a:r>
              <a:rPr lang="en-US" sz="700" dirty="0" smtClean="0">
                <a:latin typeface="DejaVu Sans" panose="020B0603030804020204" pitchFamily="34" charset="0"/>
                <a:ea typeface="DejaVu Sans" panose="020B0603030804020204" pitchFamily="34" charset="0"/>
                <a:cs typeface="DejaVu Sans" panose="020B0603030804020204" pitchFamily="34" charset="0"/>
              </a:rPr>
              <a:t>Predicted</a:t>
            </a:r>
            <a:endParaRPr lang="en-US" sz="700" dirty="0">
              <a:latin typeface="DejaVu Sans" panose="020B0603030804020204" pitchFamily="34" charset="0"/>
              <a:ea typeface="DejaVu Sans" panose="020B0603030804020204" pitchFamily="34" charset="0"/>
              <a:cs typeface="DejaVu Sans" panose="020B0603030804020204" pitchFamily="34" charset="0"/>
            </a:endParaRPr>
          </a:p>
        </p:txBody>
      </p:sp>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1288" y="12378309"/>
            <a:ext cx="8229600" cy="2845667"/>
          </a:xfrm>
          <a:prstGeom prst="rect">
            <a:avLst/>
          </a:prstGeom>
        </p:spPr>
      </p:pic>
      <p:pic>
        <p:nvPicPr>
          <p:cNvPr id="27" name="Picture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1288" y="17647920"/>
            <a:ext cx="8229600" cy="2325005"/>
          </a:xfrm>
          <a:prstGeom prst="rect">
            <a:avLst/>
          </a:prstGeom>
        </p:spPr>
      </p:pic>
      <p:sp>
        <p:nvSpPr>
          <p:cNvPr id="28" name="Rectangle 27"/>
          <p:cNvSpPr/>
          <p:nvPr/>
        </p:nvSpPr>
        <p:spPr>
          <a:xfrm>
            <a:off x="14658616" y="2965252"/>
            <a:ext cx="1492250" cy="662754"/>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16200000">
            <a:off x="11183711" y="5377778"/>
            <a:ext cx="1492250" cy="662754"/>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4772286" y="8074056"/>
            <a:ext cx="1075532" cy="301881"/>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024100" y="4252445"/>
            <a:ext cx="1665527"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rot="16200000">
            <a:off x="493636" y="6343830"/>
            <a:ext cx="1665527"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4801332" y="8876440"/>
            <a:ext cx="1665527"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4448495" y="11525784"/>
            <a:ext cx="1982019"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rot="16200000">
            <a:off x="19428457" y="14433433"/>
            <a:ext cx="2605162" cy="641123"/>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4387535" y="17773602"/>
            <a:ext cx="2605162" cy="381814"/>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4650571" y="3358217"/>
            <a:ext cx="1123128" cy="276999"/>
          </a:xfrm>
          <a:prstGeom prst="rect">
            <a:avLst/>
          </a:prstGeom>
          <a:noFill/>
        </p:spPr>
        <p:txBody>
          <a:bodyPr wrap="none" rtlCol="0">
            <a:spAutoFit/>
          </a:bodyPr>
          <a:lstStyle/>
          <a:p>
            <a:r>
              <a:rPr lang="en-US" sz="1200" dirty="0" smtClean="0">
                <a:latin typeface="DejaVu Sans" panose="020B0603030804020204" pitchFamily="34" charset="0"/>
                <a:ea typeface="DejaVu Sans" panose="020B0603030804020204" pitchFamily="34" charset="0"/>
                <a:cs typeface="DejaVu Sans" panose="020B0603030804020204" pitchFamily="34" charset="0"/>
              </a:rPr>
              <a:t>Vegan trend</a:t>
            </a:r>
            <a:endParaRPr lang="en-US" sz="12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0" name="TextBox 49"/>
          <p:cNvSpPr txBox="1"/>
          <p:nvPr/>
        </p:nvSpPr>
        <p:spPr>
          <a:xfrm>
            <a:off x="15073449" y="8079466"/>
            <a:ext cx="473206" cy="246221"/>
          </a:xfrm>
          <a:prstGeom prst="rect">
            <a:avLst/>
          </a:prstGeom>
          <a:noFill/>
        </p:spPr>
        <p:txBody>
          <a:bodyPr wrap="none" rtlCol="0">
            <a:spAutoFit/>
          </a:bodyPr>
          <a:lstStyle/>
          <a:p>
            <a:r>
              <a:rPr lang="en-US" sz="1000" dirty="0" smtClean="0">
                <a:latin typeface="DejaVu Sans" panose="020B0603030804020204" pitchFamily="34" charset="0"/>
                <a:ea typeface="DejaVu Sans" panose="020B0603030804020204" pitchFamily="34" charset="0"/>
                <a:cs typeface="DejaVu Sans" panose="020B0603030804020204" pitchFamily="34" charset="0"/>
              </a:rPr>
              <a:t>Year</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2" name="TextBox 51"/>
          <p:cNvSpPr txBox="1"/>
          <p:nvPr/>
        </p:nvSpPr>
        <p:spPr>
          <a:xfrm rot="16200000">
            <a:off x="11438635" y="5678961"/>
            <a:ext cx="1369286" cy="246221"/>
          </a:xfrm>
          <a:prstGeom prst="rect">
            <a:avLst/>
          </a:prstGeom>
          <a:noFill/>
        </p:spPr>
        <p:txBody>
          <a:bodyPr wrap="none" rtlCol="0">
            <a:spAutoFit/>
          </a:bodyPr>
          <a:lstStyle/>
          <a:p>
            <a:r>
              <a:rPr lang="en-US" sz="1000" dirty="0" smtClean="0">
                <a:latin typeface="DejaVu Sans" panose="020B0603030804020204" pitchFamily="34" charset="0"/>
                <a:ea typeface="DejaVu Sans" panose="020B0603030804020204" pitchFamily="34" charset="0"/>
                <a:cs typeface="DejaVu Sans" panose="020B0603030804020204" pitchFamily="34" charset="0"/>
              </a:rPr>
              <a:t>Percent of reviews</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3" name="TextBox 52"/>
          <p:cNvSpPr txBox="1"/>
          <p:nvPr/>
        </p:nvSpPr>
        <p:spPr>
          <a:xfrm>
            <a:off x="4757037" y="4434506"/>
            <a:ext cx="1641603" cy="276999"/>
          </a:xfrm>
          <a:prstGeom prst="rect">
            <a:avLst/>
          </a:prstGeom>
          <a:noFill/>
        </p:spPr>
        <p:txBody>
          <a:bodyPr wrap="none" rtlCol="0">
            <a:spAutoFit/>
          </a:bodyPr>
          <a:lstStyle/>
          <a:p>
            <a:r>
              <a:rPr lang="en-US" sz="1200" dirty="0" smtClean="0">
                <a:latin typeface="DejaVu Sans" panose="020B0603030804020204" pitchFamily="34" charset="0"/>
                <a:ea typeface="DejaVu Sans" panose="020B0603030804020204" pitchFamily="34" charset="0"/>
                <a:cs typeface="DejaVu Sans" panose="020B0603030804020204" pitchFamily="34" charset="0"/>
              </a:rPr>
              <a:t>Number of reviews</a:t>
            </a:r>
            <a:endParaRPr lang="en-US" sz="12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4" name="TextBox 53"/>
          <p:cNvSpPr txBox="1"/>
          <p:nvPr/>
        </p:nvSpPr>
        <p:spPr>
          <a:xfrm rot="16200000">
            <a:off x="867533" y="6406785"/>
            <a:ext cx="1396536" cy="246221"/>
          </a:xfrm>
          <a:prstGeom prst="rect">
            <a:avLst/>
          </a:prstGeom>
          <a:noFill/>
        </p:spPr>
        <p:txBody>
          <a:bodyPr wrap="none" rtlCol="0">
            <a:spAutoFit/>
          </a:bodyPr>
          <a:lstStyle/>
          <a:p>
            <a:r>
              <a:rPr lang="en-US" sz="1000" dirty="0" smtClean="0">
                <a:latin typeface="DejaVu Sans" panose="020B0603030804020204" pitchFamily="34" charset="0"/>
                <a:ea typeface="DejaVu Sans" panose="020B0603030804020204" pitchFamily="34" charset="0"/>
                <a:cs typeface="DejaVu Sans" panose="020B0603030804020204" pitchFamily="34" charset="0"/>
              </a:rPr>
              <a:t>Number of reviews</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5" name="TextBox 54"/>
          <p:cNvSpPr txBox="1"/>
          <p:nvPr/>
        </p:nvSpPr>
        <p:spPr>
          <a:xfrm>
            <a:off x="5611443" y="8853500"/>
            <a:ext cx="490840" cy="246221"/>
          </a:xfrm>
          <a:prstGeom prst="rect">
            <a:avLst/>
          </a:prstGeom>
          <a:noFill/>
        </p:spPr>
        <p:txBody>
          <a:bodyPr wrap="none" rtlCol="0">
            <a:spAutoFit/>
          </a:bodyPr>
          <a:lstStyle/>
          <a:p>
            <a:r>
              <a:rPr lang="en-US" sz="1000" dirty="0" smtClean="0">
                <a:latin typeface="DejaVu Sans" panose="020B0603030804020204" pitchFamily="34" charset="0"/>
                <a:ea typeface="DejaVu Sans" panose="020B0603030804020204" pitchFamily="34" charset="0"/>
                <a:cs typeface="DejaVu Sans" panose="020B0603030804020204" pitchFamily="34" charset="0"/>
              </a:rPr>
              <a:t>Date</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6" name="TextBox 55"/>
          <p:cNvSpPr txBox="1"/>
          <p:nvPr/>
        </p:nvSpPr>
        <p:spPr>
          <a:xfrm>
            <a:off x="24644254" y="11928560"/>
            <a:ext cx="1590500" cy="276999"/>
          </a:xfrm>
          <a:prstGeom prst="rect">
            <a:avLst/>
          </a:prstGeom>
          <a:noFill/>
        </p:spPr>
        <p:txBody>
          <a:bodyPr wrap="none" rtlCol="0">
            <a:spAutoFit/>
          </a:bodyPr>
          <a:lstStyle/>
          <a:p>
            <a:r>
              <a:rPr lang="en-US" sz="1200" dirty="0" smtClean="0">
                <a:latin typeface="DejaVu Sans" panose="020B0603030804020204" pitchFamily="34" charset="0"/>
                <a:ea typeface="DejaVu Sans" panose="020B0603030804020204" pitchFamily="34" charset="0"/>
                <a:cs typeface="DejaVu Sans" panose="020B0603030804020204" pitchFamily="34" charset="0"/>
              </a:rPr>
              <a:t>Event’s popularity</a:t>
            </a:r>
            <a:endParaRPr lang="en-US" sz="12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7" name="TextBox 56"/>
          <p:cNvSpPr txBox="1"/>
          <p:nvPr/>
        </p:nvSpPr>
        <p:spPr>
          <a:xfrm>
            <a:off x="24798944" y="17711655"/>
            <a:ext cx="1281120" cy="246221"/>
          </a:xfrm>
          <a:prstGeom prst="rect">
            <a:avLst/>
          </a:prstGeom>
          <a:noFill/>
        </p:spPr>
        <p:txBody>
          <a:bodyPr wrap="none" rtlCol="0">
            <a:spAutoFit/>
          </a:bodyPr>
          <a:lstStyle/>
          <a:p>
            <a:r>
              <a:rPr lang="en-US" sz="1000" dirty="0" smtClean="0">
                <a:latin typeface="DejaVu Sans" panose="020B0603030804020204" pitchFamily="34" charset="0"/>
                <a:ea typeface="DejaVu Sans" panose="020B0603030804020204" pitchFamily="34" charset="0"/>
                <a:cs typeface="DejaVu Sans" panose="020B0603030804020204" pitchFamily="34" charset="0"/>
              </a:rPr>
              <a:t>Week of the year</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58" name="TextBox 57"/>
          <p:cNvSpPr txBox="1"/>
          <p:nvPr/>
        </p:nvSpPr>
        <p:spPr>
          <a:xfrm rot="16200000">
            <a:off x="19690276" y="14630883"/>
            <a:ext cx="2425664" cy="246221"/>
          </a:xfrm>
          <a:prstGeom prst="rect">
            <a:avLst/>
          </a:prstGeom>
          <a:noFill/>
        </p:spPr>
        <p:txBody>
          <a:bodyPr wrap="none" rtlCol="0">
            <a:spAutoFit/>
          </a:bodyPr>
          <a:lstStyle/>
          <a:p>
            <a:r>
              <a:rPr lang="en-US" sz="1000" dirty="0" smtClean="0">
                <a:latin typeface="DejaVu Sans" panose="020B0603030804020204" pitchFamily="34" charset="0"/>
                <a:ea typeface="DejaVu Sans" panose="020B0603030804020204" pitchFamily="34" charset="0"/>
                <a:cs typeface="DejaVu Sans" panose="020B0603030804020204" pitchFamily="34" charset="0"/>
              </a:rPr>
              <a:t>Number of reviews (in percentage)</a:t>
            </a:r>
            <a:endParaRPr lang="en-US" sz="1000" dirty="0">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2248507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235</TotalTime>
  <Words>485</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DejaVu Sans</vt:lpstr>
      <vt:lpstr>Garamond</vt:lpstr>
      <vt:lpstr>Office Theme</vt:lpstr>
      <vt:lpstr>PowerPoint Presentation</vt:lpstr>
    </vt:vector>
  </TitlesOfParts>
  <Company>EPFL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Iseli Lucien Michaël</dc:creator>
  <cp:lastModifiedBy>Iseli Lucien Michaël</cp:lastModifiedBy>
  <cp:revision>32</cp:revision>
  <dcterms:created xsi:type="dcterms:W3CDTF">2020-01-17T13:24:49Z</dcterms:created>
  <dcterms:modified xsi:type="dcterms:W3CDTF">2020-01-17T17:22:00Z</dcterms:modified>
</cp:coreProperties>
</file>