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6.png" ContentType="image/png"/>
  <Override PartName="/ppt/media/image4.png" ContentType="image/png"/>
  <Override PartName="/ppt/media/image5.jpeg" ContentType="image/jpe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88825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701720"/>
            <a:ext cx="5591880" cy="446184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701720"/>
            <a:ext cx="5591880" cy="4461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1218960" y="1701720"/>
            <a:ext cx="10360080" cy="446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218960" y="1701720"/>
            <a:ext cx="10360080" cy="446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701720"/>
            <a:ext cx="5591880" cy="446184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701720"/>
            <a:ext cx="5591880" cy="4461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12600" y="0"/>
            <a:ext cx="816480" cy="5225760"/>
          </a:xfrm>
          <a:prstGeom prst="rect">
            <a:avLst/>
          </a:prstGeom>
          <a:noFill/>
          <a:ln w="38160">
            <a:solidFill>
              <a:srgbClr val="007373"/>
            </a:solidFill>
            <a:miter/>
          </a:ln>
        </p:spPr>
      </p:sp>
      <p:sp>
        <p:nvSpPr>
          <p:cNvPr id="1" name="CustomShape 2"/>
          <p:cNvSpPr/>
          <p:nvPr/>
        </p:nvSpPr>
        <p:spPr>
          <a:xfrm>
            <a:off x="-15840" y="0"/>
            <a:ext cx="547200" cy="4562280"/>
          </a:xfrm>
          <a:prstGeom prst="rect">
            <a:avLst/>
          </a:prstGeom>
          <a:noFill/>
          <a:ln w="28440">
            <a:solidFill>
              <a:srgbClr val="007373"/>
            </a:solidFill>
            <a:miter/>
          </a:ln>
        </p:spPr>
      </p:sp>
      <p:sp>
        <p:nvSpPr>
          <p:cNvPr id="2" name="CustomShape 3"/>
          <p:cNvSpPr/>
          <p:nvPr/>
        </p:nvSpPr>
        <p:spPr>
          <a:xfrm>
            <a:off x="-9360" y="-3240"/>
            <a:ext cx="318240" cy="3968280"/>
          </a:xfrm>
          <a:prstGeom prst="rect">
            <a:avLst/>
          </a:prstGeom>
          <a:noFill/>
          <a:ln w="25560">
            <a:solidFill>
              <a:srgbClr val="004d4d"/>
            </a:solidFill>
            <a:miter/>
          </a:ln>
        </p:spPr>
      </p:sp>
      <p:sp>
        <p:nvSpPr>
          <p:cNvPr id="3" name="Line 4"/>
          <p:cNvSpPr/>
          <p:nvPr/>
        </p:nvSpPr>
        <p:spPr>
          <a:xfrm flipV="1">
            <a:off x="7516440" y="4145040"/>
            <a:ext cx="4686120" cy="2716200"/>
          </a:xfrm>
          <a:prstGeom prst="line">
            <a:avLst/>
          </a:prstGeom>
          <a:ln w="38160">
            <a:solidFill>
              <a:srgbClr val="007373"/>
            </a:solidFill>
            <a:miter/>
          </a:ln>
        </p:spPr>
      </p:sp>
      <p:sp>
        <p:nvSpPr>
          <p:cNvPr id="4" name="Line 5"/>
          <p:cNvSpPr/>
          <p:nvPr/>
        </p:nvSpPr>
        <p:spPr>
          <a:xfrm flipV="1">
            <a:off x="8003880" y="4444920"/>
            <a:ext cx="4198680" cy="2431440"/>
          </a:xfrm>
          <a:prstGeom prst="line">
            <a:avLst/>
          </a:prstGeom>
          <a:ln w="28440">
            <a:solidFill>
              <a:srgbClr val="007373"/>
            </a:solidFill>
            <a:miter/>
          </a:ln>
        </p:spPr>
      </p:sp>
      <p:sp>
        <p:nvSpPr>
          <p:cNvPr id="5" name="Line 6"/>
          <p:cNvSpPr/>
          <p:nvPr/>
        </p:nvSpPr>
        <p:spPr>
          <a:xfrm flipV="1">
            <a:off x="8515440" y="4732920"/>
            <a:ext cx="3687120" cy="2133720"/>
          </a:xfrm>
          <a:prstGeom prst="line">
            <a:avLst/>
          </a:prstGeom>
          <a:ln w="25560">
            <a:solidFill>
              <a:srgbClr val="004d4d"/>
            </a:solidFill>
            <a:miter/>
          </a:ln>
        </p:spPr>
      </p:sp>
      <p:sp>
        <p:nvSpPr>
          <p:cNvPr id="6" name="CustomShape 7"/>
          <p:cNvSpPr/>
          <p:nvPr/>
        </p:nvSpPr>
        <p:spPr>
          <a:xfrm rot="16200000">
            <a:off x="2338200" y="3722760"/>
            <a:ext cx="816840" cy="5485680"/>
          </a:xfrm>
          <a:prstGeom prst="rect">
            <a:avLst/>
          </a:prstGeom>
          <a:noFill/>
          <a:ln w="38160">
            <a:solidFill>
              <a:srgbClr val="007373"/>
            </a:solidFill>
            <a:miter/>
          </a:ln>
        </p:spPr>
      </p:sp>
      <p:sp>
        <p:nvSpPr>
          <p:cNvPr id="7" name="CustomShape 8"/>
          <p:cNvSpPr/>
          <p:nvPr/>
        </p:nvSpPr>
        <p:spPr>
          <a:xfrm rot="16200000">
            <a:off x="2138760" y="4190400"/>
            <a:ext cx="547200" cy="4826880"/>
          </a:xfrm>
          <a:prstGeom prst="rect">
            <a:avLst/>
          </a:prstGeom>
          <a:noFill/>
          <a:ln w="28440">
            <a:solidFill>
              <a:srgbClr val="007373"/>
            </a:solidFill>
            <a:miter/>
          </a:ln>
        </p:spPr>
      </p:sp>
      <p:sp>
        <p:nvSpPr>
          <p:cNvPr id="8" name="CustomShape 9"/>
          <p:cNvSpPr/>
          <p:nvPr/>
        </p:nvSpPr>
        <p:spPr>
          <a:xfrm rot="16200000">
            <a:off x="1949040" y="4590720"/>
            <a:ext cx="321840" cy="4238280"/>
          </a:xfrm>
          <a:prstGeom prst="rect">
            <a:avLst/>
          </a:prstGeom>
          <a:noFill/>
          <a:ln w="25560">
            <a:solidFill>
              <a:srgbClr val="004d4d"/>
            </a:solidFill>
            <a:miter/>
          </a:ln>
        </p:spPr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5040" cy="1999800"/>
          </a:xfrm>
          <a:prstGeom prst="rect">
            <a:avLst/>
          </a:prstGeom>
        </p:spPr>
        <p:txBody>
          <a:bodyPr lIns="122040" rIns="122040" tIns="60840" bIns="60840" anchor="b"/>
          <a:p>
            <a:pPr>
              <a:lnSpc>
                <a:spcPct val="100000"/>
              </a:lnSpc>
            </a:pPr>
            <a:r>
              <a:rPr lang="en-US" sz="5400">
                <a:solidFill>
                  <a:srgbClr val="ffffff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</p:spPr>
        <p:txBody>
          <a:bodyPr lIns="122040" rIns="122040" tIns="60840" bIns="60840"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4/24/16</a:t>
            </a:r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</p:spPr>
        <p:txBody>
          <a:bodyPr lIns="122040" rIns="122040" tIns="60840" bIns="60840" anchor="ctr"/>
          <a:p>
            <a:endParaRPr/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</p:spPr>
        <p:txBody>
          <a:bodyPr lIns="122040" rIns="122040" tIns="60840" bIns="60840" anchor="ctr"/>
          <a:p>
            <a:pPr algn="r">
              <a:lnSpc>
                <a:spcPct val="100000"/>
              </a:lnSpc>
            </a:pPr>
            <a:fld id="{6C3C96EF-6553-4289-9DE8-85D265EF9578}" type="slidenum">
              <a:rPr lang="en-US" sz="1200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-12600" y="0"/>
            <a:ext cx="816480" cy="5225760"/>
          </a:xfrm>
          <a:prstGeom prst="rect">
            <a:avLst/>
          </a:prstGeom>
          <a:noFill/>
          <a:ln w="38160">
            <a:solidFill>
              <a:srgbClr val="007373"/>
            </a:solidFill>
            <a:miter/>
          </a:ln>
        </p:spPr>
      </p:sp>
      <p:sp>
        <p:nvSpPr>
          <p:cNvPr id="49" name="CustomShape 2"/>
          <p:cNvSpPr/>
          <p:nvPr/>
        </p:nvSpPr>
        <p:spPr>
          <a:xfrm>
            <a:off x="-15840" y="0"/>
            <a:ext cx="547200" cy="4562280"/>
          </a:xfrm>
          <a:prstGeom prst="rect">
            <a:avLst/>
          </a:prstGeom>
          <a:noFill/>
          <a:ln w="28440">
            <a:solidFill>
              <a:srgbClr val="007373"/>
            </a:solidFill>
            <a:miter/>
          </a:ln>
        </p:spPr>
      </p:sp>
      <p:sp>
        <p:nvSpPr>
          <p:cNvPr id="50" name="CustomShape 3"/>
          <p:cNvSpPr/>
          <p:nvPr/>
        </p:nvSpPr>
        <p:spPr>
          <a:xfrm>
            <a:off x="-9360" y="-3240"/>
            <a:ext cx="318240" cy="3968280"/>
          </a:xfrm>
          <a:prstGeom prst="rect">
            <a:avLst/>
          </a:prstGeom>
          <a:noFill/>
          <a:ln w="25560">
            <a:solidFill>
              <a:srgbClr val="004d4d"/>
            </a:solidFill>
            <a:miter/>
          </a:ln>
        </p:spPr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122040" rIns="122040" tIns="60840" bIns="60840"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53" name="PlaceHolder 6"/>
          <p:cNvSpPr>
            <a:spLocks noGrp="1"/>
          </p:cNvSpPr>
          <p:nvPr>
            <p:ph type="dt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</p:spPr>
        <p:txBody>
          <a:bodyPr lIns="122040" rIns="122040" tIns="60840" bIns="60840"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4/24/16</a:t>
            </a:r>
            <a:endParaRPr/>
          </a:p>
        </p:txBody>
      </p:sp>
      <p:sp>
        <p:nvSpPr>
          <p:cNvPr id="54" name="PlaceHolder 7"/>
          <p:cNvSpPr>
            <a:spLocks noGrp="1"/>
          </p:cNvSpPr>
          <p:nvPr>
            <p:ph type="ftr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</p:spPr>
        <p:txBody>
          <a:bodyPr lIns="122040" rIns="122040" tIns="60840" bIns="60840" anchor="ctr"/>
          <a:p>
            <a:endParaRPr/>
          </a:p>
        </p:txBody>
      </p:sp>
      <p:sp>
        <p:nvSpPr>
          <p:cNvPr id="55" name="PlaceHolder 8"/>
          <p:cNvSpPr>
            <a:spLocks noGrp="1"/>
          </p:cNvSpPr>
          <p:nvPr>
            <p:ph type="sldNum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</p:spPr>
        <p:txBody>
          <a:bodyPr lIns="122040" rIns="122040" tIns="60840" bIns="60840" anchor="ctr"/>
          <a:p>
            <a:pPr algn="r">
              <a:lnSpc>
                <a:spcPct val="100000"/>
              </a:lnSpc>
            </a:pPr>
            <a:fld id="{872A2CD9-422E-485B-8192-C41C40A05A58}" type="slidenum">
              <a:rPr lang="en-US" sz="1200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27560" y="2362320"/>
            <a:ext cx="5013360" cy="163656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i="1" lang="en-US" sz="3600">
                <a:solidFill>
                  <a:srgbClr val="00b0f0"/>
                </a:solidFill>
                <a:latin typeface="Calibri"/>
              </a:rPr>
              <a:t>Challenge: </a:t>
            </a:r>
            <a:r>
              <a:rPr i="1" lang="en-US" sz="3600">
                <a:solidFill>
                  <a:srgbClr val="ffffff"/>
                </a:solidFill>
                <a:latin typeface="Calibri"/>
              </a:rPr>
              <a:t>Don’t Crash My Drone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122040" rIns="122040" tIns="60840" bIns="6084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b0f0"/>
                </a:solidFill>
                <a:latin typeface="Calibri"/>
              </a:rPr>
              <a:t>Team Members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Dejan Bogatinovski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Nenad Kaevikj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Gavril Ognjanovski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Viktor Veljanoski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Daniel Krstevski</a:t>
            </a:r>
            <a:endParaRPr/>
          </a:p>
        </p:txBody>
      </p:sp>
    </p:spTree>
  </p:cSld>
  <p:transition spd="slow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Brief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122040" rIns="122040" tIns="60840" bIns="6084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As a result of an increased drone crashes in the last few years it was necessary to provide a secure flight data to prevent them.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Drones are very sensitive devices to extreme weather conditions like wind, rain, snow and even high temperatures can lead to their damage.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The question is “How to provide flight safety data and display it to the drone pilot?”</a:t>
            </a:r>
            <a:endParaRPr/>
          </a:p>
        </p:txBody>
      </p:sp>
    </p:spTree>
  </p:cSld>
  <p:transition spd="slow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The Concept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Our approach to solve this problem was creating a mobile application which combines different API data to evaluate the probability for safe flight of the drone.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Portability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Ease of use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Scalability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slow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Features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122040" rIns="122040" tIns="60840" bIns="6084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Map of flight range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Weather Conditions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Wind Speed and Direction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Humidity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Visibility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Temperature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No Fly zones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Nearby Drones</a:t>
            </a:r>
            <a:endParaRPr/>
          </a:p>
          <a:p>
            <a:endParaRPr/>
          </a:p>
        </p:txBody>
      </p:sp>
    </p:spTree>
  </p:cSld>
  <p:transition spd="slow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Implementation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122040" rIns="122040" tIns="60840" bIns="6084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Backend API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Aggregating and analyzing data from different APIs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Probability Calculation Algorithm for safe flights</a:t>
            </a:r>
            <a:endParaRPr/>
          </a:p>
          <a:p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Client Mobile Application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Sending drone coordinates to backend API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Displaying calculated data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Flight Risk notifications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Unique Device Token registration of drones in flight</a:t>
            </a:r>
            <a:endParaRPr/>
          </a:p>
          <a:p>
            <a:endParaRPr/>
          </a:p>
        </p:txBody>
      </p:sp>
    </p:spTree>
  </p:cSld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