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20" r:id="rId6"/>
    <p:sldId id="343" r:id="rId7"/>
    <p:sldId id="339" r:id="rId8"/>
    <p:sldId id="342" r:id="rId9"/>
    <p:sldId id="337" r:id="rId10"/>
    <p:sldId id="341" r:id="rId11"/>
    <p:sldId id="328" r:id="rId12"/>
    <p:sldId id="329" r:id="rId13"/>
    <p:sldId id="326" r:id="rId14"/>
    <p:sldId id="338" r:id="rId15"/>
    <p:sldId id="330" r:id="rId16"/>
    <p:sldId id="331" r:id="rId17"/>
    <p:sldId id="333" r:id="rId18"/>
  </p:sldIdLst>
  <p:sldSz cx="12188825" cy="6858000"/>
  <p:notesSz cx="6858000" cy="9144000"/>
  <p:custDataLst>
    <p:tags r:id="rId21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9" autoAdjust="0"/>
  </p:normalViewPr>
  <p:slideViewPr>
    <p:cSldViewPr showGuides="1">
      <p:cViewPr varScale="1">
        <p:scale>
          <a:sx n="108" d="100"/>
          <a:sy n="108" d="100"/>
        </p:scale>
        <p:origin x="65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D-44ED-B0BA-E82BD47AF0D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D-44ED-B0BA-E82BD47AF0D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ED-44ED-B0BA-E82BD47AF0D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ED-44ED-B0BA-E82BD47AF0D0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BED-44ED-B0BA-E82BD47AF0D0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BED-44ED-B0BA-E82BD47AF0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Sayfa1!$A$1:$A$6</c:f>
              <c:strCache>
                <c:ptCount val="6"/>
                <c:pt idx="0">
                  <c:v>SVM</c:v>
                </c:pt>
                <c:pt idx="1">
                  <c:v>Non-Linear SVM</c:v>
                </c:pt>
                <c:pt idx="2">
                  <c:v>K-NN</c:v>
                </c:pt>
                <c:pt idx="3">
                  <c:v>NN</c:v>
                </c:pt>
                <c:pt idx="4">
                  <c:v>DTree</c:v>
                </c:pt>
                <c:pt idx="5">
                  <c:v>Rforest</c:v>
                </c:pt>
              </c:strCache>
            </c:strRef>
          </c:cat>
          <c:val>
            <c:numRef>
              <c:f>Sayfa1!$B$1:$B$6</c:f>
              <c:numCache>
                <c:formatCode>General</c:formatCode>
                <c:ptCount val="6"/>
                <c:pt idx="0">
                  <c:v>1.0999999999999999E-2</c:v>
                </c:pt>
                <c:pt idx="1">
                  <c:v>1.0999999999999999E-2</c:v>
                </c:pt>
                <c:pt idx="2">
                  <c:v>2.1000000000000001E-2</c:v>
                </c:pt>
                <c:pt idx="3">
                  <c:v>2.87</c:v>
                </c:pt>
                <c:pt idx="4">
                  <c:v>1.2999999999999999E-2</c:v>
                </c:pt>
                <c:pt idx="5">
                  <c:v>0.79400000000000004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ED-44ED-B0BA-E82BD47AF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88579832"/>
        <c:axId val="488575672"/>
      </c:barChart>
      <c:catAx>
        <c:axId val="488579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75672"/>
        <c:crosses val="autoZero"/>
        <c:auto val="1"/>
        <c:lblAlgn val="ctr"/>
        <c:lblOffset val="100"/>
        <c:noMultiLvlLbl val="0"/>
      </c:catAx>
      <c:valAx>
        <c:axId val="48857567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79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2-4EAD-B151-A4389C613E4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2-4EAD-B151-A4389C613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E2-4EAD-B151-A4389C613E4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E2-4EAD-B151-A4389C613E4A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E2-4EAD-B151-A4389C613E4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E2-4EAD-B151-A4389C613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Sayfa1!$A$9:$A$14</c:f>
              <c:strCache>
                <c:ptCount val="6"/>
                <c:pt idx="0">
                  <c:v>SVM</c:v>
                </c:pt>
                <c:pt idx="1">
                  <c:v>Non-Linear SVM</c:v>
                </c:pt>
                <c:pt idx="2">
                  <c:v>K-NN</c:v>
                </c:pt>
                <c:pt idx="3">
                  <c:v>NN</c:v>
                </c:pt>
                <c:pt idx="4">
                  <c:v>DTree</c:v>
                </c:pt>
                <c:pt idx="5">
                  <c:v>Rforest</c:v>
                </c:pt>
              </c:strCache>
            </c:strRef>
          </c:cat>
          <c:val>
            <c:numRef>
              <c:f>Sayfa1!$B$9:$B$14</c:f>
              <c:numCache>
                <c:formatCode>General</c:formatCode>
                <c:ptCount val="6"/>
                <c:pt idx="0">
                  <c:v>0.94799999999999995</c:v>
                </c:pt>
                <c:pt idx="1">
                  <c:v>0.93300000000000005</c:v>
                </c:pt>
                <c:pt idx="2">
                  <c:v>0.91600000000000004</c:v>
                </c:pt>
                <c:pt idx="3">
                  <c:v>0.92400000000000004</c:v>
                </c:pt>
                <c:pt idx="4">
                  <c:v>0.89700000000000002</c:v>
                </c:pt>
                <c:pt idx="5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E2-4EAD-B151-A4389C613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88583352"/>
        <c:axId val="488583672"/>
      </c:barChart>
      <c:catAx>
        <c:axId val="48858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83672"/>
        <c:crosses val="autoZero"/>
        <c:auto val="1"/>
        <c:lblAlgn val="ctr"/>
        <c:lblOffset val="100"/>
        <c:noMultiLvlLbl val="0"/>
      </c:catAx>
      <c:valAx>
        <c:axId val="48858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8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Accuracy over Generations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52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Sayfa1!$C$1:$C$8</c:f>
              <c:numCache>
                <c:formatCode>General</c:formatCode>
                <c:ptCount val="8"/>
                <c:pt idx="0">
                  <c:v>0.94799999999999995</c:v>
                </c:pt>
                <c:pt idx="1">
                  <c:v>0.93210000000000004</c:v>
                </c:pt>
                <c:pt idx="2">
                  <c:v>0.93230000000000002</c:v>
                </c:pt>
                <c:pt idx="3">
                  <c:v>0.93240000000000001</c:v>
                </c:pt>
                <c:pt idx="4">
                  <c:v>0.93259999999999998</c:v>
                </c:pt>
                <c:pt idx="5">
                  <c:v>0.9355</c:v>
                </c:pt>
                <c:pt idx="6">
                  <c:v>0.93759999999999999</c:v>
                </c:pt>
                <c:pt idx="7">
                  <c:v>0.93940000000000001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3-47BB-8256-0B93A7B8650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32451064"/>
        <c:axId val="432450424"/>
      </c:scatterChart>
      <c:valAx>
        <c:axId val="432451064"/>
        <c:scaling>
          <c:orientation val="minMax"/>
          <c:max val="10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50424"/>
        <c:crosses val="autoZero"/>
        <c:crossBetween val="midCat"/>
      </c:valAx>
      <c:valAx>
        <c:axId val="43245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5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Number of Features over Generations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52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Sayfa1!$B$1:$B$8</c:f>
              <c:numCache>
                <c:formatCode>General</c:formatCode>
                <c:ptCount val="8"/>
                <c:pt idx="0">
                  <c:v>50</c:v>
                </c:pt>
                <c:pt idx="1">
                  <c:v>19</c:v>
                </c:pt>
                <c:pt idx="2">
                  <c:v>17</c:v>
                </c:pt>
                <c:pt idx="3">
                  <c:v>16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BB-48EB-911E-0D86CC34AA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78153520"/>
        <c:axId val="378154800"/>
      </c:scatterChart>
      <c:valAx>
        <c:axId val="37815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8154800"/>
        <c:crosses val="autoZero"/>
        <c:crossBetween val="midCat"/>
      </c:valAx>
      <c:valAx>
        <c:axId val="3781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815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Pareto-Front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Sayfa1!$A$34:$A$36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16</c:v>
                </c:pt>
              </c:numCache>
            </c:numRef>
          </c:xVal>
          <c:yVal>
            <c:numRef>
              <c:f>Sayfa1!$B$34:$B$36</c:f>
              <c:numCache>
                <c:formatCode>0.0000000</c:formatCode>
                <c:ptCount val="3"/>
                <c:pt idx="0">
                  <c:v>0.9355</c:v>
                </c:pt>
                <c:pt idx="1">
                  <c:v>0.93947009999999997</c:v>
                </c:pt>
                <c:pt idx="2">
                  <c:v>0.93947080000000005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DB-42E9-A53F-D3579EADA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095096"/>
        <c:axId val="542093176"/>
      </c:scatterChart>
      <c:valAx>
        <c:axId val="542095096"/>
        <c:scaling>
          <c:orientation val="minMax"/>
          <c:min val="8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42093176"/>
        <c:crosses val="autoZero"/>
        <c:crossBetween val="midCat"/>
      </c:valAx>
      <c:valAx>
        <c:axId val="54209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42095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8B2FC7F-16C6-4B5C-8B7F-DAE0D27CA2ED}" type="datetime1">
              <a:rPr lang="tr-TR" smtClean="0"/>
              <a:pPr algn="r" rtl="0"/>
              <a:t>2019-12-30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1CC6C54-1CF4-4AB4-84D8-BA55C737A701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Univariete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examines each feature individually to determine the strength of the relationship of the feature with the response variable.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tr-TR" smtClean="0"/>
              <a:pPr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33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EC1992-B7D4-446A-9702-5AA52CA394F7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7B9D2C-5D32-45C2-A64F-4ABE02DDD7D8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91DE08-CA36-4992-BB88-87E0F80E16D6}" type="datetime1">
              <a:rPr lang="tr-TR" noProof="0" smtClean="0"/>
              <a:pPr/>
              <a:t>2019-12-30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10408E-E761-4703-825E-0428F94523D3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FF128077-407A-490D-9679-8EDC13F53386}" type="datetime1">
              <a:rPr lang="tr-TR" smtClean="0"/>
              <a:pPr/>
              <a:t>2019-12-30</a:t>
            </a:fld>
            <a:r>
              <a:rPr lang="tr-TR" dirty="0"/>
              <a:t>​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B9CA931F-4E31-40C0-B258-B7613F666466}" type="datetime1">
              <a:rPr lang="tr-TR" smtClean="0"/>
              <a:pPr/>
              <a:t>2019-12-30</a:t>
            </a:fld>
            <a:r>
              <a:rPr lang="tr-TR" dirty="0"/>
              <a:t>​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F7457F-9BFD-468B-9EDA-43BBCA36D012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6E9EC-CA8E-4278-8EC9-A4841AF97EC5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D2C89C-8ED0-4ADD-9AD0-A0D712C4D9B8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13E90-0161-41A8-890C-F5CAE5A3CE22}" type="datetime1">
              <a:rPr lang="tr-TR" smtClean="0"/>
              <a:pPr/>
              <a:t>2019-12-30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123-25F7-49DA-9DAF-5C8218CD4493}" type="datetime1">
              <a:rPr lang="tr-TR" noProof="0" smtClean="0"/>
              <a:pPr/>
              <a:t>2019-12-30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477786" y="2344688"/>
            <a:ext cx="9649073" cy="1948408"/>
          </a:xfrm>
        </p:spPr>
        <p:txBody>
          <a:bodyPr rtlCol="0">
            <a:noAutofit/>
          </a:bodyPr>
          <a:lstStyle/>
          <a:p>
            <a:pPr rtl="0"/>
            <a:r>
              <a:rPr lang="tr-TR" sz="3600" dirty="0">
                <a:latin typeface="Rockwell" panose="02060603020205020403" pitchFamily="18" charset="0"/>
              </a:rPr>
              <a:t>NSGA-II </a:t>
            </a:r>
            <a:r>
              <a:rPr lang="tr-TR" sz="3600" dirty="0" err="1">
                <a:latin typeface="Rockwell" panose="02060603020205020403" pitchFamily="18" charset="0"/>
              </a:rPr>
              <a:t>Based</a:t>
            </a:r>
            <a:r>
              <a:rPr lang="tr-TR" sz="3600" dirty="0">
                <a:latin typeface="Rockwell" panose="02060603020205020403" pitchFamily="18" charset="0"/>
              </a:rPr>
              <a:t> Multi-</a:t>
            </a:r>
            <a:r>
              <a:rPr lang="tr-TR" sz="3600" dirty="0" err="1">
                <a:latin typeface="Rockwell" panose="02060603020205020403" pitchFamily="18" charset="0"/>
              </a:rPr>
              <a:t>Objective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Feature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Selection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For</a:t>
            </a:r>
            <a:r>
              <a:rPr lang="tr-TR" sz="3600" dirty="0">
                <a:latin typeface="Rockwell" panose="02060603020205020403" pitchFamily="18" charset="0"/>
              </a:rPr>
              <a:t> Gene </a:t>
            </a:r>
            <a:r>
              <a:rPr lang="tr-TR" sz="3600" dirty="0" err="1">
                <a:latin typeface="Rockwell" panose="02060603020205020403" pitchFamily="18" charset="0"/>
              </a:rPr>
              <a:t>Expression</a:t>
            </a:r>
            <a:r>
              <a:rPr lang="tr-TR" sz="3600" dirty="0">
                <a:latin typeface="Rockwell" panose="02060603020205020403" pitchFamily="18" charset="0"/>
              </a:rPr>
              <a:t> Data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477787" y="4800600"/>
            <a:ext cx="8817026" cy="1219200"/>
          </a:xfrm>
        </p:spPr>
        <p:txBody>
          <a:bodyPr rtlCol="0">
            <a:normAutofit/>
          </a:bodyPr>
          <a:lstStyle/>
          <a:p>
            <a:pPr rtl="0"/>
            <a:r>
              <a:rPr lang="tr-TR" sz="2400" b="1" dirty="0">
                <a:solidFill>
                  <a:schemeClr val="accent3"/>
                </a:solidFill>
                <a:latin typeface="Rockwell" panose="02060603020205020403" pitchFamily="18" charset="0"/>
              </a:rPr>
              <a:t>Goshgar </a:t>
            </a:r>
            <a:r>
              <a:rPr lang="tr-TR" sz="2400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ısmayılov</a:t>
            </a:r>
            <a:r>
              <a:rPr lang="tr-TR" sz="2400" b="1" dirty="0">
                <a:solidFill>
                  <a:schemeClr val="accent3"/>
                </a:solidFill>
                <a:latin typeface="Rockwell" panose="02060603020205020403" pitchFamily="18" charset="0"/>
              </a:rPr>
              <a:t> - serhat </a:t>
            </a:r>
            <a:r>
              <a:rPr lang="tr-TR" sz="2400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İşcan</a:t>
            </a:r>
            <a:endParaRPr lang="it-IT" sz="2400" b="1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2132856"/>
            <a:ext cx="6120680" cy="36206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Lung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(Gordon, et al., 2002)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DLBCL (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Shipp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et al., 2002)</a:t>
            </a:r>
          </a:p>
          <a:p>
            <a:pPr lvl="1"/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77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7070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Genes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2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Classes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231775" lvl="1" indent="0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  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Diffuse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Large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B-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cell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Lymphoma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(58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)</a:t>
            </a:r>
          </a:p>
          <a:p>
            <a:pPr marL="231775" lvl="1" indent="0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  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Follicular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Lymphoma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(19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)</a:t>
            </a: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Prostate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(Singh, et al., 2002)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Myeloma</a:t>
            </a:r>
            <a:r>
              <a:rPr lang="tr-TR" dirty="0">
                <a:latin typeface="Rockwell" panose="02060603020205020403" pitchFamily="18" charset="0"/>
              </a:rPr>
              <a:t> (</a:t>
            </a:r>
            <a:r>
              <a:rPr lang="tr-TR" dirty="0" err="1">
                <a:latin typeface="Rockwell" panose="02060603020205020403" pitchFamily="18" charset="0"/>
              </a:rPr>
              <a:t>Tian</a:t>
            </a:r>
            <a:r>
              <a:rPr lang="tr-TR" dirty="0">
                <a:latin typeface="Rockwell" panose="02060603020205020403" pitchFamily="18" charset="0"/>
              </a:rPr>
              <a:t>, et al., 2003)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016568" y="1124744"/>
            <a:ext cx="9684571" cy="504055"/>
          </a:xfrm>
          <a:prstGeom prst="rect">
            <a:avLst/>
          </a:prstGeom>
        </p:spPr>
        <p:txBody>
          <a:bodyPr rtlCol="0" anchor="b">
            <a:normAutofit fontScale="90000"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Experimental Results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İçerik Yer Tutucusu 13">
            <a:extLst>
              <a:ext uri="{FF2B5EF4-FFF2-40B4-BE49-F238E27FC236}">
                <a16:creationId xmlns:a16="http://schemas.microsoft.com/office/drawing/2014/main" id="{04B1029A-024A-4B75-B176-D7F4DD4B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68" y="1700808"/>
            <a:ext cx="11089232" cy="504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-7937">
              <a:buNone/>
            </a:pP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Classifier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Selection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4C4163B5-C685-47BC-9FA0-831DF2D92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330894"/>
              </p:ext>
            </p:extLst>
          </p:nvPr>
        </p:nvGraphicFramePr>
        <p:xfrm>
          <a:off x="117749" y="2348880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k 9">
            <a:extLst>
              <a:ext uri="{FF2B5EF4-FFF2-40B4-BE49-F238E27FC236}">
                <a16:creationId xmlns:a16="http://schemas.microsoft.com/office/drawing/2014/main" id="{CF928D2E-FC5B-485A-BFC9-585DEF2CA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994012"/>
              </p:ext>
            </p:extLst>
          </p:nvPr>
        </p:nvGraphicFramePr>
        <p:xfrm>
          <a:off x="6166420" y="2348880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2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79268" y="86494"/>
            <a:ext cx="9684571" cy="67173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Experimental Results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İçerik Yer Tutucusu 13">
            <a:extLst>
              <a:ext uri="{FF2B5EF4-FFF2-40B4-BE49-F238E27FC236}">
                <a16:creationId xmlns:a16="http://schemas.microsoft.com/office/drawing/2014/main" id="{EE9541B3-A618-47EA-B755-B13713C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72" y="774252"/>
            <a:ext cx="11089232" cy="504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-7937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NSGA-II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Performance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2AD7D008-A5EE-44DB-B075-3910E1875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534896"/>
              </p:ext>
            </p:extLst>
          </p:nvPr>
        </p:nvGraphicFramePr>
        <p:xfrm>
          <a:off x="6124553" y="1278307"/>
          <a:ext cx="5636590" cy="262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1901FE75-B703-41F8-B716-F6456843A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536915"/>
              </p:ext>
            </p:extLst>
          </p:nvPr>
        </p:nvGraphicFramePr>
        <p:xfrm>
          <a:off x="427682" y="1278307"/>
          <a:ext cx="5645410" cy="262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7B4E45E6-54CC-46E7-B49C-E8B04F9A2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471047"/>
              </p:ext>
            </p:extLst>
          </p:nvPr>
        </p:nvGraphicFramePr>
        <p:xfrm>
          <a:off x="3046412" y="3937251"/>
          <a:ext cx="6096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56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Conclusion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1904999"/>
            <a:ext cx="11089232" cy="45483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tr-TR" dirty="0" err="1">
                <a:latin typeface="Rockwell" panose="02060603020205020403" pitchFamily="18" charset="0"/>
              </a:rPr>
              <a:t>Feature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is a </a:t>
            </a:r>
            <a:r>
              <a:rPr lang="tr-TR" dirty="0" err="1">
                <a:latin typeface="Rockwell" panose="02060603020205020403" pitchFamily="18" charset="0"/>
              </a:rPr>
              <a:t>very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challenging</a:t>
            </a:r>
            <a:r>
              <a:rPr lang="tr-TR" dirty="0">
                <a:latin typeface="Rockwell" panose="02060603020205020403" pitchFamily="18" charset="0"/>
              </a:rPr>
              <a:t> problem:</a:t>
            </a:r>
          </a:p>
          <a:p>
            <a:pPr lvl="1"/>
            <a:r>
              <a:rPr lang="tr-TR" dirty="0">
                <a:latin typeface="Rockwell" panose="02060603020205020403" pitchFamily="18" charset="0"/>
              </a:rPr>
              <a:t>High </a:t>
            </a:r>
            <a:r>
              <a:rPr lang="tr-TR" dirty="0" err="1">
                <a:latin typeface="Rockwell" panose="02060603020205020403" pitchFamily="18" charset="0"/>
              </a:rPr>
              <a:t>number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features</a:t>
            </a:r>
            <a:r>
              <a:rPr lang="tr-TR" dirty="0">
                <a:latin typeface="Rockwell" panose="02060603020205020403" pitchFamily="18" charset="0"/>
              </a:rPr>
              <a:t> </a:t>
            </a:r>
          </a:p>
          <a:p>
            <a:pPr lvl="1"/>
            <a:r>
              <a:rPr lang="tr-TR" dirty="0">
                <a:latin typeface="Rockwell" panose="02060603020205020403" pitchFamily="18" charset="0"/>
              </a:rPr>
              <a:t>Small </a:t>
            </a:r>
            <a:r>
              <a:rPr lang="tr-TR" dirty="0" err="1">
                <a:latin typeface="Rockwell" panose="02060603020205020403" pitchFamily="18" charset="0"/>
              </a:rPr>
              <a:t>number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samples</a:t>
            </a:r>
            <a:r>
              <a:rPr lang="tr-TR" dirty="0">
                <a:latin typeface="Rockwell" panose="02060603020205020403" pitchFamily="18" charset="0"/>
              </a:rPr>
              <a:t>.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It</a:t>
            </a:r>
            <a:r>
              <a:rPr lang="tr-TR" dirty="0">
                <a:latin typeface="Rockwell" panose="02060603020205020403" pitchFamily="18" charset="0"/>
              </a:rPr>
              <a:t> is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first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systematic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attempt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apply</a:t>
            </a:r>
            <a:r>
              <a:rPr lang="tr-TR" dirty="0">
                <a:latin typeface="Rockwell" panose="02060603020205020403" pitchFamily="18" charset="0"/>
              </a:rPr>
              <a:t> NSGA-II </a:t>
            </a:r>
            <a:r>
              <a:rPr lang="tr-TR" dirty="0" err="1">
                <a:latin typeface="Rockwell" panose="02060603020205020403" pitchFamily="18" charset="0"/>
              </a:rPr>
              <a:t>based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multi-objective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algorithm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gene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problem.</a:t>
            </a:r>
          </a:p>
          <a:p>
            <a:r>
              <a:rPr lang="tr-TR" dirty="0" err="1">
                <a:latin typeface="Rockwell" panose="02060603020205020403" pitchFamily="18" charset="0"/>
              </a:rPr>
              <a:t>Multiple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classifiers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have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been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explored</a:t>
            </a:r>
            <a:r>
              <a:rPr lang="tr-TR" dirty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experimental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study</a:t>
            </a:r>
            <a:r>
              <a:rPr lang="tr-TR" dirty="0">
                <a:latin typeface="Rockwell" panose="02060603020205020403" pitchFamily="18" charset="0"/>
              </a:rPr>
              <a:t> has </a:t>
            </a:r>
            <a:r>
              <a:rPr lang="tr-TR" dirty="0" err="1">
                <a:latin typeface="Rockwell" panose="02060603020205020403" pitchFamily="18" charset="0"/>
              </a:rPr>
              <a:t>been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conducted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with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respect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different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datasets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performance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metrics</a:t>
            </a:r>
            <a:r>
              <a:rPr lang="tr-TR" dirty="0">
                <a:latin typeface="Rockwell" panose="020606030202050204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Elitism</a:t>
            </a:r>
            <a:r>
              <a:rPr lang="tr-TR" dirty="0">
                <a:latin typeface="Rockwell" panose="02060603020205020403" pitchFamily="18" charset="0"/>
              </a:rPr>
              <a:t> as </a:t>
            </a:r>
            <a:r>
              <a:rPr lang="tr-TR" dirty="0" err="1">
                <a:latin typeface="Rockwell" panose="02060603020205020403" pitchFamily="18" charset="0"/>
              </a:rPr>
              <a:t>future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work</a:t>
            </a: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252126" y="2906942"/>
            <a:ext cx="9684571" cy="104411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 rtl="0"/>
            <a:r>
              <a:rPr lang="en-US" sz="6600" b="1" dirty="0">
                <a:latin typeface="Rockwell" panose="02060603020205020403" pitchFamily="18" charset="0"/>
              </a:rPr>
              <a:t>THANK YOU!</a:t>
            </a:r>
            <a:endParaRPr lang="en-US" sz="6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10378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1628801"/>
            <a:ext cx="11089232" cy="468052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rtl="0"/>
            <a:r>
              <a:rPr lang="en-US" sz="2400" dirty="0">
                <a:solidFill>
                  <a:schemeClr val="accent3"/>
                </a:solidFill>
                <a:latin typeface="Rockwell" panose="02060603020205020403" pitchFamily="18" charset="0"/>
              </a:rPr>
              <a:t>DNA microarray technology</a:t>
            </a: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</a:rPr>
              <a:t> allows us to measure gene expression levels.</a:t>
            </a:r>
          </a:p>
          <a:p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It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identifies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genes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that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active</a:t>
            </a:r>
            <a:r>
              <a:rPr lang="tr-TR" dirty="0">
                <a:latin typeface="Rockwell" panose="02060603020205020403" pitchFamily="18" charset="0"/>
              </a:rPr>
              <a:t>, </a:t>
            </a:r>
            <a:r>
              <a:rPr lang="tr-TR" dirty="0" err="1">
                <a:latin typeface="Rockwell" panose="02060603020205020403" pitchFamily="18" charset="0"/>
              </a:rPr>
              <a:t>hyperactive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silent</a:t>
            </a:r>
            <a:r>
              <a:rPr lang="tr-TR" dirty="0">
                <a:latin typeface="Rockwell" panose="02060603020205020403" pitchFamily="18" charset="0"/>
              </a:rPr>
              <a:t> in normal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tissues</a:t>
            </a:r>
            <a:r>
              <a:rPr lang="tr-TR" dirty="0">
                <a:latin typeface="Rockwell" panose="02060603020205020403" pitchFamily="18" charset="0"/>
              </a:rPr>
              <a:t>. </a:t>
            </a:r>
          </a:p>
          <a:p>
            <a:endParaRPr lang="tr-TR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useful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genes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extracted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from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microarray</a:t>
            </a:r>
            <a:r>
              <a:rPr lang="tr-TR" dirty="0">
                <a:latin typeface="Rockwell" panose="02060603020205020403" pitchFamily="18" charset="0"/>
              </a:rPr>
              <a:t> data </a:t>
            </a:r>
            <a:r>
              <a:rPr lang="tr-TR" dirty="0" err="1">
                <a:latin typeface="Rockwell" panose="02060603020205020403" pitchFamily="18" charset="0"/>
              </a:rPr>
              <a:t>are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signatures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that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help clinical decisions on disease diagnosis, prognosis and treatment.</a:t>
            </a:r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endParaRPr lang="tr-TR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The selection of proper number of the most relevant genes is a challenge.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Good genes may have 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bad cooperation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endParaRPr lang="tr-TR" dirty="0">
              <a:latin typeface="Rockwell" panose="02060603020205020403" pitchFamily="18" charset="0"/>
            </a:endParaRPr>
          </a:p>
          <a:p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09837" y="744535"/>
            <a:ext cx="9684571" cy="81575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Motivatio</a:t>
            </a:r>
            <a:r>
              <a:rPr lang="tr-TR" sz="3600" b="1" dirty="0">
                <a:solidFill>
                  <a:schemeClr val="accent3"/>
                </a:solidFill>
                <a:latin typeface="Rockwell" panose="02060603020205020403" pitchFamily="18" charset="0"/>
              </a:rPr>
              <a:t>n</a:t>
            </a:r>
            <a:endParaRPr lang="en-US" sz="3600" b="1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09837" y="1632295"/>
            <a:ext cx="11089232" cy="18722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reatly reducing computational complexity and noise</a:t>
            </a:r>
          </a:p>
          <a:p>
            <a:pPr rtl="0"/>
            <a:r>
              <a:rPr lang="en-US" dirty="0">
                <a:latin typeface="Rockwell" panose="02060603020205020403" pitchFamily="18" charset="0"/>
              </a:rPr>
              <a:t>Bringing down the cost for cancer testing on diagnosis</a:t>
            </a:r>
          </a:p>
          <a:p>
            <a:pPr rtl="0"/>
            <a:r>
              <a:rPr lang="en-US" dirty="0">
                <a:latin typeface="Rockwell" panose="02060603020205020403" pitchFamily="18" charset="0"/>
              </a:rPr>
              <a:t>Bridging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relations between genes and cancer development</a:t>
            </a:r>
            <a:endParaRPr lang="tr-TR" dirty="0">
              <a:latin typeface="Rockwell" panose="02060603020205020403" pitchFamily="18" charset="0"/>
            </a:endParaRPr>
          </a:p>
        </p:txBody>
      </p:sp>
      <p:sp>
        <p:nvSpPr>
          <p:cNvPr id="4" name="Başlık 12">
            <a:extLst>
              <a:ext uri="{FF2B5EF4-FFF2-40B4-BE49-F238E27FC236}">
                <a16:creationId xmlns:a16="http://schemas.microsoft.com/office/drawing/2014/main" id="{08E37CEC-A5D5-4971-8B4C-2A1F4B8E3DBD}"/>
              </a:ext>
            </a:extLst>
          </p:cNvPr>
          <p:cNvSpPr txBox="1">
            <a:spLocks/>
          </p:cNvSpPr>
          <p:nvPr/>
        </p:nvSpPr>
        <p:spPr>
          <a:xfrm>
            <a:off x="909836" y="3573016"/>
            <a:ext cx="9684571" cy="815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Contribution</a:t>
            </a:r>
            <a:endParaRPr lang="en-US" b="1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50EE1243-6903-4B33-ACE8-C4DABA86D6D6}"/>
              </a:ext>
            </a:extLst>
          </p:cNvPr>
          <p:cNvSpPr txBox="1">
            <a:spLocks/>
          </p:cNvSpPr>
          <p:nvPr/>
        </p:nvSpPr>
        <p:spPr>
          <a:xfrm>
            <a:off x="909836" y="4457281"/>
            <a:ext cx="11089232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latin typeface="Rockwell" panose="02060603020205020403" pitchFamily="18" charset="0"/>
              </a:rPr>
              <a:t>We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have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considered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multiple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conflicting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objectives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instead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single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objective</a:t>
            </a:r>
            <a:r>
              <a:rPr lang="tr-TR" dirty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>
                <a:latin typeface="Rockwell" panose="02060603020205020403" pitchFamily="18" charset="0"/>
              </a:rPr>
              <a:t>We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have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applied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multiple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classifiers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selected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one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among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for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solution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evaluation</a:t>
            </a:r>
            <a:r>
              <a:rPr lang="tr-TR" dirty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best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our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knowledge</a:t>
            </a:r>
            <a:r>
              <a:rPr lang="tr-TR" dirty="0">
                <a:latin typeface="Rockwell" panose="02060603020205020403" pitchFamily="18" charset="0"/>
              </a:rPr>
              <a:t>, it is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first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systematic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approach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apply</a:t>
            </a:r>
            <a:r>
              <a:rPr lang="tr-TR" dirty="0">
                <a:latin typeface="Rockwell" panose="02060603020205020403" pitchFamily="18" charset="0"/>
              </a:rPr>
              <a:t> NSGA-II </a:t>
            </a:r>
            <a:r>
              <a:rPr lang="tr-TR" dirty="0" err="1">
                <a:latin typeface="Rockwell" panose="02060603020205020403" pitchFamily="18" charset="0"/>
              </a:rPr>
              <a:t>algorithm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multi-objective</a:t>
            </a:r>
            <a:r>
              <a:rPr lang="tr-TR" dirty="0">
                <a:latin typeface="Rockwell" panose="02060603020205020403" pitchFamily="18" charset="0"/>
              </a:rPr>
              <a:t> gene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problem.</a:t>
            </a:r>
          </a:p>
          <a:p>
            <a:pPr marL="0" indent="0">
              <a:buNone/>
            </a:pP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2478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>
                <a:latin typeface="Rockwell" panose="02060603020205020403" pitchFamily="18" charset="0"/>
              </a:rPr>
              <a:t>Gene </a:t>
            </a:r>
            <a:r>
              <a:rPr lang="tr-TR" b="1" dirty="0" err="1">
                <a:latin typeface="Rockwell" panose="02060603020205020403" pitchFamily="18" charset="0"/>
              </a:rPr>
              <a:t>Selection</a:t>
            </a:r>
            <a:r>
              <a:rPr lang="tr-TR" b="1" dirty="0">
                <a:latin typeface="Rockwell" panose="02060603020205020403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İçerik Yer Tutucusu 13"/>
              <p:cNvSpPr>
                <a:spLocks noGrp="1"/>
              </p:cNvSpPr>
              <p:nvPr>
                <p:ph idx="1"/>
              </p:nvPr>
            </p:nvSpPr>
            <p:spPr>
              <a:xfrm>
                <a:off x="981844" y="1904999"/>
                <a:ext cx="11089232" cy="4620345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be a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dataset</a:t>
                </a:r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sample set</a:t>
                </a:r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label set</a:t>
                </a:r>
                <a:r>
                  <a:rPr lang="en-US" dirty="0"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gene (feature) set</a:t>
                </a:r>
                <a:r>
                  <a:rPr lang="en-US" dirty="0">
                    <a:latin typeface="Rockwell" panose="02060603020205020403" pitchFamily="18" charset="0"/>
                  </a:rPr>
                  <a:t>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elements,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. </a:t>
                </a:r>
                <a:endParaRPr lang="tr-TR" dirty="0">
                  <a:latin typeface="Rockwell" panose="02060603020205020403" pitchFamily="18" charset="0"/>
                </a:endParaRPr>
              </a:p>
              <a:p>
                <a:endParaRPr lang="tr-TR" dirty="0">
                  <a:latin typeface="Rockwell" panose="02060603020205020403" pitchFamily="18" charset="0"/>
                </a:endParaRPr>
              </a:p>
              <a:p>
                <a:r>
                  <a:rPr lang="en-US" dirty="0">
                    <a:latin typeface="Rockwell" panose="02060603020205020403" pitchFamily="18" charset="0"/>
                  </a:rPr>
                  <a:t>The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problem</a:t>
                </a:r>
                <a:r>
                  <a:rPr lang="en-US" dirty="0">
                    <a:latin typeface="Rockwell" panose="02060603020205020403" pitchFamily="18" charset="0"/>
                  </a:rPr>
                  <a:t> is to find a group of features,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, which can differentiate the </a:t>
                </a:r>
                <a:r>
                  <a:rPr lang="tr-TR" dirty="0" err="1">
                    <a:latin typeface="Rockwell" panose="02060603020205020403" pitchFamily="18" charset="0"/>
                  </a:rPr>
                  <a:t>given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en-US" dirty="0">
                    <a:latin typeface="Rockwell" panose="02060603020205020403" pitchFamily="18" charset="0"/>
                  </a:rPr>
                  <a:t>samples accurately</a:t>
                </a:r>
                <a:r>
                  <a:rPr lang="tr-TR" dirty="0">
                    <a:latin typeface="Rockwell" panose="02060603020205020403" pitchFamily="18" charset="0"/>
                  </a:rPr>
                  <a:t>, </a:t>
                </a:r>
                <a:r>
                  <a:rPr lang="tr-TR" dirty="0" err="1">
                    <a:latin typeface="Rockwell" panose="02060603020205020403" pitchFamily="18" charset="0"/>
                  </a:rPr>
                  <a:t>where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two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different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are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simultaneously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optimized</a:t>
                </a:r>
                <a:r>
                  <a:rPr lang="tr-TR" dirty="0">
                    <a:latin typeface="Rockwell" panose="02060603020205020403" pitchFamily="18" charset="0"/>
                  </a:rPr>
                  <a:t>:</a:t>
                </a:r>
              </a:p>
              <a:p>
                <a:pPr lvl="1"/>
                <a:r>
                  <a:rPr lang="tr-TR" dirty="0" err="1"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first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: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Classification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accuracy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maximization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)</a:t>
                </a:r>
              </a:p>
              <a:p>
                <a:pPr lvl="1"/>
                <a:r>
                  <a:rPr lang="tr-TR" dirty="0" err="1"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second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: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Number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of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features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minimization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)</a:t>
                </a:r>
                <a:endParaRPr lang="en-US" dirty="0">
                  <a:solidFill>
                    <a:schemeClr val="accent3"/>
                  </a:solidFill>
                  <a:latin typeface="Rockwell" panose="02060603020205020403" pitchFamily="18" charset="0"/>
                </a:endParaRPr>
              </a:p>
              <a:p>
                <a:pPr rtl="0"/>
                <a:endParaRPr lang="en-US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" name="İçerik Yer Tutucusu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4" y="1904999"/>
                <a:ext cx="11089232" cy="4620345"/>
              </a:xfrm>
              <a:prstGeom prst="rect">
                <a:avLst/>
              </a:prstGeom>
              <a:blipFill>
                <a:blip r:embed="rId2"/>
                <a:stretch>
                  <a:fillRect l="-715" t="-18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67173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>
                <a:latin typeface="Rockwell" panose="02060603020205020403" pitchFamily="18" charset="0"/>
              </a:rPr>
              <a:t>Solution Architecture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18F0F51-D201-41AD-82F1-CC040F57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4" y="1333500"/>
            <a:ext cx="7762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031776"/>
          </a:xfrm>
          <a:prstGeom prst="rect">
            <a:avLst/>
          </a:prstGeom>
        </p:spPr>
        <p:txBody>
          <a:bodyPr rtlCol="0" anchor="b">
            <a:normAutofit fontScale="90000"/>
          </a:bodyPr>
          <a:lstStyle/>
          <a:p>
            <a:r>
              <a:rPr lang="tr-TR" b="1" dirty="0" err="1">
                <a:latin typeface="Rockwell" panose="02060603020205020403" pitchFamily="18" charset="0"/>
              </a:rPr>
              <a:t>Feature</a:t>
            </a:r>
            <a:r>
              <a:rPr lang="tr-TR" b="1" dirty="0">
                <a:latin typeface="Rockwell" panose="02060603020205020403" pitchFamily="18" charset="0"/>
              </a:rPr>
              <a:t> </a:t>
            </a:r>
            <a:r>
              <a:rPr lang="tr-TR" b="1" dirty="0" err="1">
                <a:latin typeface="Rockwell" panose="02060603020205020403" pitchFamily="18" charset="0"/>
              </a:rPr>
              <a:t>Selection</a:t>
            </a:r>
            <a:r>
              <a:rPr lang="tr-TR" b="1" dirty="0">
                <a:latin typeface="Rockwell" panose="02060603020205020403" pitchFamily="18" charset="0"/>
              </a:rPr>
              <a:t> as a Multi-</a:t>
            </a:r>
            <a:r>
              <a:rPr lang="tr-TR" b="1" dirty="0" err="1">
                <a:latin typeface="Rockwell" panose="02060603020205020403" pitchFamily="18" charset="0"/>
              </a:rPr>
              <a:t>Objective</a:t>
            </a:r>
            <a:r>
              <a:rPr lang="tr-TR" b="1" dirty="0">
                <a:latin typeface="Rockwell" panose="02060603020205020403" pitchFamily="18" charset="0"/>
              </a:rPr>
              <a:t> </a:t>
            </a:r>
            <a:r>
              <a:rPr lang="tr-TR" b="1" dirty="0" err="1">
                <a:latin typeface="Rockwell" panose="02060603020205020403" pitchFamily="18" charset="0"/>
              </a:rPr>
              <a:t>Optimization</a:t>
            </a:r>
            <a:r>
              <a:rPr lang="tr-TR" b="1" dirty="0">
                <a:latin typeface="Rockwell" panose="02060603020205020403" pitchFamily="18" charset="0"/>
              </a:rPr>
              <a:t> Problem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13">
                <a:extLst>
                  <a:ext uri="{FF2B5EF4-FFF2-40B4-BE49-F238E27FC236}">
                    <a16:creationId xmlns:a16="http://schemas.microsoft.com/office/drawing/2014/main" id="{FFB2B746-1736-412C-8F3C-4EF62E0EC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843" y="1412776"/>
                <a:ext cx="11017225" cy="2376264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/>
              <a:p>
                <a:r>
                  <a:rPr lang="tr-TR" dirty="0">
                    <a:latin typeface="Rockwell" panose="02060603020205020403" pitchFamily="18" charset="0"/>
                  </a:rPr>
                  <a:t>Multi-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 problem </a:t>
                </a:r>
                <a:r>
                  <a:rPr lang="tr-TR" dirty="0" err="1">
                    <a:latin typeface="Rockwell" panose="02060603020205020403" pitchFamily="18" charset="0"/>
                  </a:rPr>
                  <a:t>involves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more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than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one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conflicting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that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are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optimized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simultaneously</a:t>
                </a:r>
                <a:r>
                  <a:rPr lang="tr-TR" dirty="0"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trade-off</a:t>
                </a:r>
                <a:r>
                  <a:rPr lang="tr-TR" dirty="0">
                    <a:latin typeface="Rockwell" panose="02060603020205020403" pitchFamily="18" charset="0"/>
                  </a:rPr>
                  <a:t>).</a:t>
                </a:r>
              </a:p>
              <a:p>
                <a:endParaRPr lang="tr-TR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Minimize</m:t>
                          </m:r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: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tr-TR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İçerik Yer Tutucusu 13">
                <a:extLst>
                  <a:ext uri="{FF2B5EF4-FFF2-40B4-BE49-F238E27FC236}">
                    <a16:creationId xmlns:a16="http://schemas.microsoft.com/office/drawing/2014/main" id="{FFB2B746-1736-412C-8F3C-4EF62E0EC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3" y="1412776"/>
                <a:ext cx="11017225" cy="2376264"/>
              </a:xfrm>
              <a:prstGeom prst="rect">
                <a:avLst/>
              </a:prstGeom>
              <a:blipFill>
                <a:blip r:embed="rId2"/>
                <a:stretch>
                  <a:fillRect l="-609" t="-4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>
            <a:extLst>
              <a:ext uri="{FF2B5EF4-FFF2-40B4-BE49-F238E27FC236}">
                <a16:creationId xmlns:a16="http://schemas.microsoft.com/office/drawing/2014/main" id="{97E45C7B-8446-42C4-813D-D51300D3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3959909"/>
            <a:ext cx="4824534" cy="2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99728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/>
              <a:t>NSGA-II </a:t>
            </a:r>
            <a:r>
              <a:rPr lang="tr-TR" b="1" dirty="0" err="1"/>
              <a:t>Algorithm</a:t>
            </a:r>
            <a:endParaRPr lang="en-US" b="1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178BD5E-36CE-41AC-A0F0-E1C18860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262" y="3912414"/>
            <a:ext cx="3343720" cy="1889200"/>
          </a:xfrm>
          <a:prstGeom prst="rect">
            <a:avLst/>
          </a:prstGeom>
          <a:noFill/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47EEA37-D5D5-4178-83C2-B3757FDD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262" y="1212498"/>
            <a:ext cx="3343720" cy="26560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6FD8299-6D74-4E93-AE5C-CA5DC8C19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1212498"/>
            <a:ext cx="7607984" cy="45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10801200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Minimum </a:t>
            </a:r>
            <a:r>
              <a:rPr lang="tr-TR" b="1" dirty="0">
                <a:latin typeface="Rockwell" panose="02060603020205020403" pitchFamily="18" charset="0"/>
              </a:rPr>
              <a:t>G</a:t>
            </a:r>
            <a:r>
              <a:rPr lang="en-US" b="1" dirty="0" err="1">
                <a:latin typeface="Rockwell" panose="02060603020205020403" pitchFamily="18" charset="0"/>
              </a:rPr>
              <a:t>ene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tr-TR" b="1" dirty="0">
                <a:latin typeface="Rockwell" panose="02060603020205020403" pitchFamily="18" charset="0"/>
              </a:rPr>
              <a:t>S</a:t>
            </a:r>
            <a:r>
              <a:rPr lang="en-US" b="1" dirty="0" err="1">
                <a:latin typeface="Rockwell" panose="02060603020205020403" pitchFamily="18" charset="0"/>
              </a:rPr>
              <a:t>ubset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tr-TR" b="1" dirty="0">
                <a:latin typeface="Rockwell" panose="02060603020205020403" pitchFamily="18" charset="0"/>
              </a:rPr>
              <a:t>S</a:t>
            </a:r>
            <a:r>
              <a:rPr lang="en-US" b="1" dirty="0">
                <a:latin typeface="Rockwell" panose="02060603020205020403" pitchFamily="18" charset="0"/>
              </a:rPr>
              <a:t>election </a:t>
            </a:r>
            <a:r>
              <a:rPr lang="tr-TR" sz="36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Classifiers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2348880"/>
            <a:ext cx="11089232" cy="3670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Support 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V</a:t>
            </a:r>
            <a:r>
              <a:rPr lang="en-US" dirty="0" err="1">
                <a:solidFill>
                  <a:schemeClr val="accent3"/>
                </a:solidFill>
                <a:latin typeface="Rockwell" panose="02060603020205020403" pitchFamily="18" charset="0"/>
              </a:rPr>
              <a:t>ector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M</a:t>
            </a:r>
            <a:r>
              <a:rPr lang="en-US" dirty="0" err="1">
                <a:solidFill>
                  <a:schemeClr val="accent3"/>
                </a:solidFill>
                <a:latin typeface="Rockwell" panose="02060603020205020403" pitchFamily="18" charset="0"/>
              </a:rPr>
              <a:t>achine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 (SVM) </a:t>
            </a:r>
          </a:p>
          <a:p>
            <a:r>
              <a:rPr lang="tr-TR" dirty="0" err="1">
                <a:latin typeface="Rockwell" panose="02060603020205020403" pitchFamily="18" charset="0"/>
              </a:rPr>
              <a:t>Non-Linear</a:t>
            </a:r>
            <a:r>
              <a:rPr lang="tr-TR" dirty="0">
                <a:latin typeface="Rockwell" panose="02060603020205020403" pitchFamily="18" charset="0"/>
              </a:rPr>
              <a:t> SVM</a:t>
            </a:r>
          </a:p>
          <a:p>
            <a:r>
              <a:rPr lang="tr-TR" dirty="0" err="1">
                <a:latin typeface="Rockwell" panose="02060603020205020403" pitchFamily="18" charset="0"/>
              </a:rPr>
              <a:t>Neural</a:t>
            </a:r>
            <a:r>
              <a:rPr lang="tr-TR" dirty="0">
                <a:latin typeface="Rockwell" panose="02060603020205020403" pitchFamily="18" charset="0"/>
              </a:rPr>
              <a:t> Network (NN)</a:t>
            </a:r>
          </a:p>
          <a:p>
            <a:r>
              <a:rPr lang="tr-TR" dirty="0">
                <a:latin typeface="Rockwell" panose="02060603020205020403" pitchFamily="18" charset="0"/>
              </a:rPr>
              <a:t>K-</a:t>
            </a:r>
            <a:r>
              <a:rPr lang="tr-TR" dirty="0" err="1">
                <a:latin typeface="Rockwell" panose="02060603020205020403" pitchFamily="18" charset="0"/>
              </a:rPr>
              <a:t>Nearest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Neighbor</a:t>
            </a:r>
            <a:r>
              <a:rPr lang="tr-TR" dirty="0">
                <a:latin typeface="Rockwell" panose="02060603020205020403" pitchFamily="18" charset="0"/>
              </a:rPr>
              <a:t> (K-NN) </a:t>
            </a:r>
          </a:p>
          <a:p>
            <a:r>
              <a:rPr lang="tr-TR" dirty="0" err="1">
                <a:latin typeface="Rockwell" panose="02060603020205020403" pitchFamily="18" charset="0"/>
              </a:rPr>
              <a:t>Decision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Tree</a:t>
            </a:r>
            <a:endParaRPr lang="tr-TR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Random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Forest</a:t>
            </a: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333772" y="381000"/>
            <a:ext cx="10332643" cy="110378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Support Vector Machine (SVM)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İçerik Yer Tutucusu 13"/>
              <p:cNvSpPr>
                <a:spLocks noGrp="1"/>
              </p:cNvSpPr>
              <p:nvPr>
                <p:ph idx="1"/>
              </p:nvPr>
            </p:nvSpPr>
            <p:spPr>
              <a:xfrm>
                <a:off x="333772" y="1772816"/>
                <a:ext cx="7992888" cy="4320480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SVM is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maximum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margin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classifier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that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find</a:t>
                </a:r>
                <a:r>
                  <a:rPr lang="tr-TR" dirty="0" err="1">
                    <a:latin typeface="Rockwell" panose="02060603020205020403" pitchFamily="18" charset="0"/>
                  </a:rPr>
                  <a:t>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hyperplane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maximizing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distance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between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classes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</a:p>
              <a:p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decision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function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fully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specified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by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support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vectors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tr-TR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≥+1,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b="0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This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a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quadratic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optimization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problem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with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a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unique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global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minima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" name="İçerik Yer Tutucusu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2" y="1772816"/>
                <a:ext cx="7992888" cy="4320480"/>
              </a:xfrm>
              <a:prstGeom prst="rect">
                <a:avLst/>
              </a:prstGeom>
              <a:blipFill>
                <a:blip r:embed="rId2"/>
                <a:stretch>
                  <a:fillRect l="-1068" t="-2116" r="-9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70" y="1772816"/>
            <a:ext cx="3552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jital Mavi Tü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2_TF02895261_TF02895261" id="{2598FAA0-6486-4B57-A17E-AB0A19F7B3FF}" vid="{27613D1A-3BC7-4D3C-9448-64EF36778982}"/>
    </a:ext>
  </a:extLst>
</a:theme>
</file>

<file path=ppt/theme/theme2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Özel</PresentationFormat>
  <Paragraphs>77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Corbel</vt:lpstr>
      <vt:lpstr>Rockwell</vt:lpstr>
      <vt:lpstr>Dijital Mavi Tünel 16 x 9</vt:lpstr>
      <vt:lpstr>NSGA-II Based Multi-Objective Feature Selection For Gene Expression Data</vt:lpstr>
      <vt:lpstr>Introduction</vt:lpstr>
      <vt:lpstr>Motivation</vt:lpstr>
      <vt:lpstr>Gene Selection Problem</vt:lpstr>
      <vt:lpstr>Solution Architecture</vt:lpstr>
      <vt:lpstr>Feature Selection as a Multi-Objective Optimization Problem</vt:lpstr>
      <vt:lpstr>NSGA-II Algorithm</vt:lpstr>
      <vt:lpstr>Minimum Gene Subset Selection Classifiers</vt:lpstr>
      <vt:lpstr>Support Vector Machine (SVM)</vt:lpstr>
      <vt:lpstr>Datasets</vt:lpstr>
      <vt:lpstr>Experimental Results</vt:lpstr>
      <vt:lpstr>Experimental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2019-12-30T07:55:12Z</dcterms:created>
  <dcterms:modified xsi:type="dcterms:W3CDTF">2019-12-30T11:11:28Z</dcterms:modified>
</cp:coreProperties>
</file>