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1"/>
  </p:sldMasterIdLst>
  <p:notesMasterIdLst>
    <p:notesMasterId r:id="rId30"/>
  </p:notesMasterIdLst>
  <p:sldIdLst>
    <p:sldId id="256" r:id="rId2"/>
    <p:sldId id="271" r:id="rId3"/>
    <p:sldId id="272" r:id="rId4"/>
    <p:sldId id="273" r:id="rId5"/>
    <p:sldId id="274" r:id="rId6"/>
    <p:sldId id="275" r:id="rId7"/>
    <p:sldId id="276" r:id="rId8"/>
    <p:sldId id="277" r:id="rId9"/>
    <p:sldId id="278" r:id="rId10"/>
    <p:sldId id="294" r:id="rId11"/>
    <p:sldId id="295" r:id="rId12"/>
    <p:sldId id="292" r:id="rId13"/>
    <p:sldId id="281" r:id="rId14"/>
    <p:sldId id="285" r:id="rId15"/>
    <p:sldId id="286" r:id="rId16"/>
    <p:sldId id="287" r:id="rId17"/>
    <p:sldId id="288" r:id="rId18"/>
    <p:sldId id="289" r:id="rId19"/>
    <p:sldId id="280" r:id="rId20"/>
    <p:sldId id="291" r:id="rId21"/>
    <p:sldId id="282" r:id="rId22"/>
    <p:sldId id="283" r:id="rId23"/>
    <p:sldId id="284" r:id="rId24"/>
    <p:sldId id="279" r:id="rId25"/>
    <p:sldId id="293" r:id="rId26"/>
    <p:sldId id="270" r:id="rId27"/>
    <p:sldId id="296"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3707" autoAdjust="0"/>
  </p:normalViewPr>
  <p:slideViewPr>
    <p:cSldViewPr snapToGrid="0">
      <p:cViewPr varScale="1">
        <p:scale>
          <a:sx n="104" d="100"/>
          <a:sy n="104" d="100"/>
        </p:scale>
        <p:origin x="12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3/24/2019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3/24/2019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jetpack/androidx/" TargetMode="External"/><Relationship Id="rId2" Type="http://schemas.openxmlformats.org/officeDocument/2006/relationships/hyperlink" Target="https://developer.android.com/topic/libraries/support-library/revis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earch.mave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gradle.org/current/userguide/scala_plugin.html" TargetMode="External"/><Relationship Id="rId13" Type="http://schemas.openxmlformats.org/officeDocument/2006/relationships/hyperlink" Target="http://www.antlr.org/" TargetMode="External"/><Relationship Id="rId3" Type="http://schemas.openxmlformats.org/officeDocument/2006/relationships/hyperlink" Target="https://docs.gradle.org/current/userguide/java_plugin.html" TargetMode="External"/><Relationship Id="rId7" Type="http://schemas.openxmlformats.org/officeDocument/2006/relationships/hyperlink" Target="http://groovy-lang.org/" TargetMode="External"/><Relationship Id="rId12" Type="http://schemas.openxmlformats.org/officeDocument/2006/relationships/hyperlink" Target="https://docs.gradle.org/current/userguide/antlr_plugin.html" TargetMode="External"/><Relationship Id="rId2" Type="http://schemas.openxmlformats.org/officeDocument/2006/relationships/hyperlink" Target="https://docs.gradle.org/current/userguide/plugin_reference.html#jvm_languages_and_frameworks" TargetMode="External"/><Relationship Id="rId1" Type="http://schemas.openxmlformats.org/officeDocument/2006/relationships/slideLayout" Target="../slideLayouts/slideLayout2.xml"/><Relationship Id="rId6" Type="http://schemas.openxmlformats.org/officeDocument/2006/relationships/hyperlink" Target="https://docs.gradle.org/current/userguide/groovy_plugin.html" TargetMode="External"/><Relationship Id="rId11" Type="http://schemas.openxmlformats.org/officeDocument/2006/relationships/hyperlink" Target="https://www.playframework.com/" TargetMode="External"/><Relationship Id="rId5" Type="http://schemas.openxmlformats.org/officeDocument/2006/relationships/hyperlink" Target="https://docs.gradle.org/current/userguide/java_platform_plugin.html" TargetMode="External"/><Relationship Id="rId10" Type="http://schemas.openxmlformats.org/officeDocument/2006/relationships/hyperlink" Target="https://docs.gradle.org/current/userguide/play_plugin.html" TargetMode="External"/><Relationship Id="rId4" Type="http://schemas.openxmlformats.org/officeDocument/2006/relationships/hyperlink" Target="https://docs.gradle.org/current/userguide/java_library_plugin.html" TargetMode="External"/><Relationship Id="rId9" Type="http://schemas.openxmlformats.org/officeDocument/2006/relationships/hyperlink" Target="https://www.scala-lang.or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ocs.gradle.org/current/userguide/osgi_plugin.html" TargetMode="External"/><Relationship Id="rId13" Type="http://schemas.openxmlformats.org/officeDocument/2006/relationships/hyperlink" Target="https://docs.gradle.org/current/userguide/maven_plugin.html" TargetMode="External"/><Relationship Id="rId3" Type="http://schemas.openxmlformats.org/officeDocument/2006/relationships/hyperlink" Target="https://docs.gradle.org/current/userguide/cpp_plugins.html" TargetMode="External"/><Relationship Id="rId7" Type="http://schemas.openxmlformats.org/officeDocument/2006/relationships/hyperlink" Target="https://docs.gradle.org/current/userguide/ear_plugin.html" TargetMode="External"/><Relationship Id="rId12" Type="http://schemas.openxmlformats.org/officeDocument/2006/relationships/hyperlink" Target="https://docs.gradle.org/current/userguide/publishing_ivy.html" TargetMode="External"/><Relationship Id="rId2" Type="http://schemas.openxmlformats.org/officeDocument/2006/relationships/hyperlink" Target="https://docs.gradle.org/current/userguide/plugin_reference.html#native_languages" TargetMode="External"/><Relationship Id="rId16" Type="http://schemas.openxmlformats.org/officeDocument/2006/relationships/hyperlink" Target="https://docs.gradle.org/current/userguide/java_library_distribution_plugin.html" TargetMode="External"/><Relationship Id="rId1" Type="http://schemas.openxmlformats.org/officeDocument/2006/relationships/slideLayout" Target="../slideLayouts/slideLayout2.xml"/><Relationship Id="rId6" Type="http://schemas.openxmlformats.org/officeDocument/2006/relationships/hyperlink" Target="https://docs.gradle.org/current/userguide/war_plugin.html" TargetMode="External"/><Relationship Id="rId11" Type="http://schemas.openxmlformats.org/officeDocument/2006/relationships/hyperlink" Target="https://docs.gradle.org/current/userguide/publishing_overview.html" TargetMode="External"/><Relationship Id="rId5" Type="http://schemas.openxmlformats.org/officeDocument/2006/relationships/hyperlink" Target="https://docs.gradle.org/current/userguide/application_plugin.html" TargetMode="External"/><Relationship Id="rId15" Type="http://schemas.openxmlformats.org/officeDocument/2006/relationships/hyperlink" Target="https://docs.gradle.org/current/userguide/distribution_plugin.html" TargetMode="External"/><Relationship Id="rId10" Type="http://schemas.openxmlformats.org/officeDocument/2006/relationships/hyperlink" Target="https://docs.gradle.org/current/userguide/publishing_maven.html" TargetMode="External"/><Relationship Id="rId4" Type="http://schemas.openxmlformats.org/officeDocument/2006/relationships/hyperlink" Target="https://docs.gradle.org/current/userguide/plugin_reference.html#packaging_and_distribution" TargetMode="External"/><Relationship Id="rId9" Type="http://schemas.openxmlformats.org/officeDocument/2006/relationships/hyperlink" Target="https://www.osgi.org/" TargetMode="External"/><Relationship Id="rId14" Type="http://schemas.openxmlformats.org/officeDocument/2006/relationships/hyperlink" Target="https://docs.gradle.org/current/userguide/artifact_management.htm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pmd.github.io/" TargetMode="External"/><Relationship Id="rId13" Type="http://schemas.openxmlformats.org/officeDocument/2006/relationships/hyperlink" Target="https://docs.gradle.org/current/userguide/codenarc_plugin.html" TargetMode="External"/><Relationship Id="rId3" Type="http://schemas.openxmlformats.org/officeDocument/2006/relationships/hyperlink" Target="https://docs.gradle.org/current/userguide/checkstyle_plugin.html" TargetMode="External"/><Relationship Id="rId7" Type="http://schemas.openxmlformats.org/officeDocument/2006/relationships/hyperlink" Target="https://docs.gradle.org/current/userguide/pmd_plugin.html" TargetMode="External"/><Relationship Id="rId12" Type="http://schemas.openxmlformats.org/officeDocument/2006/relationships/hyperlink" Target="http://www.eclemma.org/jacoco/" TargetMode="External"/><Relationship Id="rId2" Type="http://schemas.openxmlformats.org/officeDocument/2006/relationships/hyperlink" Target="https://docs.gradle.org/current/userguide/plugin_reference.html#code_analysis" TargetMode="External"/><Relationship Id="rId1" Type="http://schemas.openxmlformats.org/officeDocument/2006/relationships/slideLayout" Target="../slideLayouts/slideLayout2.xml"/><Relationship Id="rId6" Type="http://schemas.openxmlformats.org/officeDocument/2006/relationships/hyperlink" Target="http://findbugs.sourceforge.net/" TargetMode="External"/><Relationship Id="rId11" Type="http://schemas.openxmlformats.org/officeDocument/2006/relationships/hyperlink" Target="https://docs.gradle.org/current/userguide/jacoco_plugin.html" TargetMode="External"/><Relationship Id="rId5" Type="http://schemas.openxmlformats.org/officeDocument/2006/relationships/hyperlink" Target="https://docs.gradle.org/current/userguide/findbugs_plugin.html" TargetMode="External"/><Relationship Id="rId10" Type="http://schemas.openxmlformats.org/officeDocument/2006/relationships/hyperlink" Target="http://clarkware.com/software/JDepend.html" TargetMode="External"/><Relationship Id="rId4" Type="http://schemas.openxmlformats.org/officeDocument/2006/relationships/hyperlink" Target="http://checkstyle.sourceforge.net/index.html" TargetMode="External"/><Relationship Id="rId9" Type="http://schemas.openxmlformats.org/officeDocument/2006/relationships/hyperlink" Target="https://docs.gradle.org/current/userguide/jdepend_plugin.html" TargetMode="External"/><Relationship Id="rId14" Type="http://schemas.openxmlformats.org/officeDocument/2006/relationships/hyperlink" Target="http://codenarc.sourceforge.net/index.html"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docs.gradle.org/current/userguide/build_init_plugin.html" TargetMode="External"/><Relationship Id="rId3" Type="http://schemas.openxmlformats.org/officeDocument/2006/relationships/hyperlink" Target="https://docs.gradle.org/current/userguide/eclipse_plugin.html" TargetMode="External"/><Relationship Id="rId7" Type="http://schemas.openxmlformats.org/officeDocument/2006/relationships/hyperlink" Target="https://docs.gradle.org/current/userguide/base_plugin.html" TargetMode="External"/><Relationship Id="rId2" Type="http://schemas.openxmlformats.org/officeDocument/2006/relationships/hyperlink" Target="https://docs.gradle.org/current/userguide/plugin_reference.html#ide_integration" TargetMode="External"/><Relationship Id="rId1" Type="http://schemas.openxmlformats.org/officeDocument/2006/relationships/slideLayout" Target="../slideLayouts/slideLayout2.xml"/><Relationship Id="rId6" Type="http://schemas.openxmlformats.org/officeDocument/2006/relationships/hyperlink" Target="https://docs.gradle.org/current/userguide/plugin_reference.html#utility" TargetMode="External"/><Relationship Id="rId11" Type="http://schemas.openxmlformats.org/officeDocument/2006/relationships/hyperlink" Target="https://docs.gradle.org/current/userguide/java_gradle_plugin.html" TargetMode="External"/><Relationship Id="rId5" Type="http://schemas.openxmlformats.org/officeDocument/2006/relationships/hyperlink" Target="https://docs.gradle.org/current/userguide/idea_plugin.html" TargetMode="External"/><Relationship Id="rId10" Type="http://schemas.openxmlformats.org/officeDocument/2006/relationships/hyperlink" Target="https://docs.gradle.org/current/userguide/signing_plugin.html" TargetMode="External"/><Relationship Id="rId4" Type="http://schemas.openxmlformats.org/officeDocument/2006/relationships/hyperlink" Target="http://projects.eclipse.org/projects/tools.buildship" TargetMode="External"/><Relationship Id="rId9" Type="http://schemas.openxmlformats.org/officeDocument/2006/relationships/hyperlink" Target="https://guides.gradle.org/migrating-from-maven/"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109980" y="882376"/>
            <a:ext cx="9966960" cy="2926080"/>
          </a:xfrm>
        </p:spPr>
        <p:txBody>
          <a:bodyPr>
            <a:normAutofit/>
          </a:bodyPr>
          <a:lstStyle/>
          <a:p>
            <a:r>
              <a:rPr lang="pl-PL" i="1" dirty="0">
                <a:latin typeface="Rockwell" panose="02060603020205020403" pitchFamily="18" charset="0"/>
              </a:rPr>
              <a:t>Krótko</a:t>
            </a:r>
            <a:r>
              <a:rPr lang="pl-PL" dirty="0">
                <a:latin typeface="Rockwell" panose="02060603020205020403" pitchFamily="18" charset="0"/>
              </a:rPr>
              <a:t> o GRADLE</a:t>
            </a:r>
            <a:endParaRPr lang="en-US" dirty="0">
              <a:latin typeface="Rockwell" panose="02060603020205020403" pitchFamily="18"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709530" y="3869634"/>
            <a:ext cx="8767860" cy="1388165"/>
          </a:xfrm>
        </p:spPr>
        <p:txBody>
          <a:bodyPr/>
          <a:lstStyle/>
          <a:p>
            <a:r>
              <a:rPr lang="pl-PL" dirty="0">
                <a:latin typeface="Tahoma" panose="020B0604030504040204" pitchFamily="34" charset="0"/>
                <a:ea typeface="Tahoma" panose="020B0604030504040204" pitchFamily="34" charset="0"/>
                <a:cs typeface="Tahoma" panose="020B0604030504040204" pitchFamily="34" charset="0"/>
              </a:rPr>
              <a:t>…czyli o jednym z narzędzi automatyzujących budowę oprogramowania.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6FE3-8E0C-4511-BDC5-EC5C305215A2}"/>
              </a:ext>
            </a:extLst>
          </p:cNvPr>
          <p:cNvSpPr>
            <a:spLocks noGrp="1"/>
          </p:cNvSpPr>
          <p:nvPr>
            <p:ph type="title"/>
          </p:nvPr>
        </p:nvSpPr>
        <p:spPr/>
        <p:txBody>
          <a:bodyPr/>
          <a:lstStyle/>
          <a:p>
            <a:r>
              <a:rPr lang="pl-PL" dirty="0" err="1"/>
              <a:t>settings.gradle</a:t>
            </a:r>
            <a:endParaRPr lang="pl-PL" dirty="0"/>
          </a:p>
        </p:txBody>
      </p:sp>
      <p:sp>
        <p:nvSpPr>
          <p:cNvPr id="3" name="Content Placeholder 2">
            <a:extLst>
              <a:ext uri="{FF2B5EF4-FFF2-40B4-BE49-F238E27FC236}">
                <a16:creationId xmlns:a16="http://schemas.microsoft.com/office/drawing/2014/main" id="{B00B2232-1AC1-4E98-924C-7977482D35AD}"/>
              </a:ext>
            </a:extLst>
          </p:cNvPr>
          <p:cNvSpPr>
            <a:spLocks noGrp="1"/>
          </p:cNvSpPr>
          <p:nvPr>
            <p:ph idx="1"/>
          </p:nvPr>
        </p:nvSpPr>
        <p:spPr>
          <a:xfrm>
            <a:off x="1143000" y="2326104"/>
            <a:ext cx="9872871" cy="3769895"/>
          </a:xfrm>
        </p:spPr>
        <p:txBody>
          <a:bodyPr/>
          <a:lstStyle/>
          <a:p>
            <a:r>
              <a:rPr lang="pl-PL" dirty="0"/>
              <a:t>Plik wykonywany jednorazowo podczas kompilacji </a:t>
            </a:r>
            <a:r>
              <a:rPr lang="pl-PL" dirty="0" err="1"/>
              <a:t>Gradle</a:t>
            </a:r>
            <a:r>
              <a:rPr lang="pl-PL" dirty="0"/>
              <a:t>. Możemy go używać do zdefiniowania projektów wieloprojektowej kompilacji.</a:t>
            </a:r>
          </a:p>
          <a:p>
            <a:r>
              <a:rPr lang="pl-PL" dirty="0"/>
              <a:t>Możemy również zarejestrować kod jako część któregoś z cyklu życia </a:t>
            </a:r>
            <a:r>
              <a:rPr lang="pl-PL" dirty="0" err="1"/>
              <a:t>buildu</a:t>
            </a:r>
            <a:r>
              <a:rPr lang="pl-PL" dirty="0"/>
              <a:t>.</a:t>
            </a:r>
          </a:p>
          <a:p>
            <a:r>
              <a:rPr lang="pl-PL" dirty="0"/>
              <a:t>Obowiązkowy przy kompilacji wieloprojektowej. Przy pojedynczym projekcie jest opcjonalny.</a:t>
            </a:r>
          </a:p>
          <a:p>
            <a:endParaRPr lang="pl-PL" dirty="0"/>
          </a:p>
        </p:txBody>
      </p:sp>
      <p:sp>
        <p:nvSpPr>
          <p:cNvPr id="4" name="Rectangle 1">
            <a:extLst>
              <a:ext uri="{FF2B5EF4-FFF2-40B4-BE49-F238E27FC236}">
                <a16:creationId xmlns:a16="http://schemas.microsoft.com/office/drawing/2014/main" id="{53EDBF5E-16EF-4B18-ABE3-D4A97FAA2A69}"/>
              </a:ext>
            </a:extLst>
          </p:cNvPr>
          <p:cNvSpPr>
            <a:spLocks noChangeArrowheads="1"/>
          </p:cNvSpPr>
          <p:nvPr/>
        </p:nvSpPr>
        <p:spPr bwMode="auto">
          <a:xfrm>
            <a:off x="1173480" y="1703903"/>
            <a:ext cx="4160940"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rootProject</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 </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example-gradle</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endParaRPr kumimoji="0" lang="pl-PL" altLang="pl-PL"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19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F29B-8B69-462A-9DAE-4AB9DA9F12F1}"/>
              </a:ext>
            </a:extLst>
          </p:cNvPr>
          <p:cNvSpPr>
            <a:spLocks noGrp="1"/>
          </p:cNvSpPr>
          <p:nvPr>
            <p:ph type="title"/>
          </p:nvPr>
        </p:nvSpPr>
        <p:spPr/>
        <p:txBody>
          <a:bodyPr/>
          <a:lstStyle/>
          <a:p>
            <a:r>
              <a:rPr lang="pl-PL" dirty="0" err="1"/>
              <a:t>gradle.properties</a:t>
            </a:r>
            <a:endParaRPr lang="pl-PL" dirty="0"/>
          </a:p>
        </p:txBody>
      </p:sp>
      <p:sp>
        <p:nvSpPr>
          <p:cNvPr id="3" name="Content Placeholder 2">
            <a:extLst>
              <a:ext uri="{FF2B5EF4-FFF2-40B4-BE49-F238E27FC236}">
                <a16:creationId xmlns:a16="http://schemas.microsoft.com/office/drawing/2014/main" id="{BAFDB45D-EC2D-48A3-845C-3D63DA67F495}"/>
              </a:ext>
            </a:extLst>
          </p:cNvPr>
          <p:cNvSpPr>
            <a:spLocks noGrp="1"/>
          </p:cNvSpPr>
          <p:nvPr>
            <p:ph idx="1"/>
          </p:nvPr>
        </p:nvSpPr>
        <p:spPr>
          <a:xfrm>
            <a:off x="1143000" y="2057400"/>
            <a:ext cx="9872871" cy="3116981"/>
          </a:xfrm>
        </p:spPr>
        <p:txBody>
          <a:bodyPr>
            <a:normAutofit lnSpcReduction="10000"/>
          </a:bodyPr>
          <a:lstStyle/>
          <a:p>
            <a:r>
              <a:rPr lang="pl-PL" dirty="0"/>
              <a:t>Plik właściwości.</a:t>
            </a:r>
          </a:p>
          <a:p>
            <a:r>
              <a:rPr lang="pl-PL" dirty="0"/>
              <a:t>Nie jest tworzony domyślnie przez </a:t>
            </a:r>
            <a:r>
              <a:rPr lang="pl-PL" dirty="0" err="1"/>
              <a:t>Gradle</a:t>
            </a:r>
            <a:r>
              <a:rPr lang="pl-PL" dirty="0"/>
              <a:t>.</a:t>
            </a:r>
          </a:p>
          <a:p>
            <a:r>
              <a:rPr lang="pl-PL" dirty="0"/>
              <a:t>Zawiera w sobie pary typu klucz-wartość, np. </a:t>
            </a:r>
          </a:p>
          <a:p>
            <a:pPr marL="45720" indent="0">
              <a:buNone/>
            </a:pPr>
            <a:r>
              <a:rPr lang="en-US" i="1" dirty="0" err="1"/>
              <a:t>org.gradle.caching</a:t>
            </a:r>
            <a:r>
              <a:rPr lang="en-US" i="1" dirty="0"/>
              <a:t>=(</a:t>
            </a:r>
            <a:r>
              <a:rPr lang="en-US" i="1" dirty="0" err="1"/>
              <a:t>true,false</a:t>
            </a:r>
            <a:r>
              <a:rPr lang="en-US" i="1" dirty="0"/>
              <a:t>)</a:t>
            </a:r>
            <a:endParaRPr lang="pl-PL" i="1" dirty="0"/>
          </a:p>
          <a:p>
            <a:pPr marL="45720" indent="0">
              <a:buNone/>
            </a:pPr>
            <a:r>
              <a:rPr lang="pl-PL" dirty="0"/>
              <a:t>lub przykłady prostu z Androida:</a:t>
            </a:r>
          </a:p>
          <a:p>
            <a:pPr marL="45720" indent="0">
              <a:buNone/>
            </a:pPr>
            <a:r>
              <a:rPr lang="en-US" i="1" dirty="0" err="1"/>
              <a:t>android.useAndroidX</a:t>
            </a:r>
            <a:r>
              <a:rPr lang="en-US" i="1" dirty="0"/>
              <a:t>=true</a:t>
            </a:r>
          </a:p>
          <a:p>
            <a:pPr marL="45720" indent="0">
              <a:buNone/>
            </a:pPr>
            <a:r>
              <a:rPr lang="en-US" i="1" dirty="0" err="1"/>
              <a:t>android.enableJetifier</a:t>
            </a:r>
            <a:r>
              <a:rPr lang="en-US" i="1" dirty="0"/>
              <a:t>=true</a:t>
            </a:r>
          </a:p>
        </p:txBody>
      </p:sp>
      <p:sp>
        <p:nvSpPr>
          <p:cNvPr id="9" name="Rectangle 2">
            <a:extLst>
              <a:ext uri="{FF2B5EF4-FFF2-40B4-BE49-F238E27FC236}">
                <a16:creationId xmlns:a16="http://schemas.microsoft.com/office/drawing/2014/main" id="{C8024B88-9446-4F1A-89B7-53EE812021F4}"/>
              </a:ext>
            </a:extLst>
          </p:cNvPr>
          <p:cNvSpPr>
            <a:spLocks noChangeArrowheads="1"/>
          </p:cNvSpPr>
          <p:nvPr/>
        </p:nvSpPr>
        <p:spPr bwMode="auto">
          <a:xfrm>
            <a:off x="1300748" y="5265821"/>
            <a:ext cx="9332494" cy="338554"/>
          </a:xfrm>
          <a:prstGeom prst="rect">
            <a:avLst/>
          </a:prstGeom>
          <a:solidFill>
            <a:srgbClr val="FFF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900" b="0" i="0" u="none" strike="noStrike" cap="none" normalizeH="0" baseline="0" dirty="0" err="1">
                <a:ln>
                  <a:noFill/>
                </a:ln>
                <a:solidFill>
                  <a:srgbClr val="242729"/>
                </a:solidFill>
                <a:effectLst/>
                <a:latin typeface="Consolas" panose="020B0609020204030204" pitchFamily="49" charset="0"/>
              </a:rPr>
              <a:t>Jetifier</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will</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convert</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900" b="0" i="0" u="none" strike="noStrike" cap="none" normalizeH="0" baseline="0" dirty="0" err="1">
                <a:ln>
                  <a:noFill/>
                </a:ln>
                <a:solidFill>
                  <a:srgbClr val="242729"/>
                </a:solidFill>
                <a:effectLst/>
                <a:latin typeface="Consolas" panose="020B0609020204030204" pitchFamily="49" charset="0"/>
              </a:rPr>
              <a:t>support</a:t>
            </a:r>
            <a:r>
              <a:rPr kumimoji="0" lang="pl-PL" altLang="pl-PL" sz="900" b="0" i="0" u="none" strike="noStrike" cap="none" normalizeH="0" baseline="0" dirty="0">
                <a:ln>
                  <a:noFill/>
                </a:ln>
                <a:solidFill>
                  <a:srgbClr val="242729"/>
                </a:solidFill>
                <a:effectLst/>
                <a:latin typeface="Consolas" panose="020B0609020204030204" pitchFamily="49" charset="0"/>
              </a:rPr>
              <a:t> </a:t>
            </a:r>
            <a:r>
              <a:rPr kumimoji="0" lang="pl-PL" altLang="pl-PL" sz="900" b="0" i="0" u="none" strike="noStrike" cap="none" normalizeH="0" baseline="0" dirty="0" err="1">
                <a:ln>
                  <a:noFill/>
                </a:ln>
                <a:solidFill>
                  <a:srgbClr val="242729"/>
                </a:solidFill>
                <a:effectLst/>
                <a:latin typeface="Consolas" panose="020B0609020204030204" pitchFamily="49" charset="0"/>
              </a:rPr>
              <a:t>libraries</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of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all</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your</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dependencies</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to </a:t>
            </a:r>
            <a:r>
              <a:rPr kumimoji="0" lang="pl-PL" altLang="pl-PL" sz="900" b="0" i="0" u="none" strike="noStrike" cap="none" normalizeH="0" baseline="0" dirty="0" err="1">
                <a:ln>
                  <a:noFill/>
                </a:ln>
                <a:solidFill>
                  <a:srgbClr val="242729"/>
                </a:solidFill>
                <a:effectLst/>
                <a:latin typeface="Consolas" panose="020B0609020204030204" pitchFamily="49" charset="0"/>
              </a:rPr>
              <a:t>AndroidX</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automatically</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if</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you</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don't</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set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it</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900" b="0" i="0" u="none" strike="noStrike" cap="none" normalizeH="0" baseline="0" dirty="0" err="1">
                <a:ln>
                  <a:noFill/>
                </a:ln>
                <a:solidFill>
                  <a:srgbClr val="242729"/>
                </a:solidFill>
                <a:effectLst/>
                <a:latin typeface="Consolas" panose="020B0609020204030204" pitchFamily="49" charset="0"/>
              </a:rPr>
              <a:t>true</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then</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your</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project</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will</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have</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both</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support</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sng" strike="noStrike" cap="none" normalizeH="0" baseline="0" dirty="0" err="1">
                <a:ln>
                  <a:noFill/>
                </a:ln>
                <a:solidFill>
                  <a:srgbClr val="005999"/>
                </a:solidFill>
                <a:effectLst/>
                <a:latin typeface="Arial" panose="020B0604020202020204" pitchFamily="34" charset="0"/>
                <a:cs typeface="Arial" panose="020B0604020202020204" pitchFamily="34" charset="0"/>
                <a:hlinkClick r:id="rId2"/>
              </a:rPr>
              <a:t>got</a:t>
            </a:r>
            <a:r>
              <a:rPr kumimoji="0" lang="pl-PL" altLang="pl-PL" sz="1100" b="0" i="0" u="sng" strike="noStrike" cap="none" normalizeH="0" baseline="0" dirty="0">
                <a:ln>
                  <a:noFill/>
                </a:ln>
                <a:solidFill>
                  <a:srgbClr val="005999"/>
                </a:solidFill>
                <a:effectLst/>
                <a:latin typeface="Arial" panose="020B0604020202020204" pitchFamily="34" charset="0"/>
                <a:cs typeface="Arial" panose="020B0604020202020204" pitchFamily="34" charset="0"/>
                <a:hlinkClick r:id="rId2"/>
              </a:rPr>
              <a:t> </a:t>
            </a:r>
            <a:r>
              <a:rPr kumimoji="0" lang="pl-PL" altLang="pl-PL" sz="1100" b="0" i="0" u="sng" strike="noStrike" cap="none" normalizeH="0" baseline="0" dirty="0" err="1">
                <a:ln>
                  <a:noFill/>
                </a:ln>
                <a:solidFill>
                  <a:srgbClr val="005999"/>
                </a:solidFill>
                <a:effectLst/>
                <a:latin typeface="Arial" panose="020B0604020202020204" pitchFamily="34" charset="0"/>
                <a:cs typeface="Arial" panose="020B0604020202020204" pitchFamily="34" charset="0"/>
                <a:hlinkClick r:id="rId2"/>
              </a:rPr>
              <a:t>deprecated</a:t>
            </a:r>
            <a:r>
              <a:rPr kumimoji="0" lang="pl-PL" altLang="pl-PL" sz="1100" b="0" i="0" u="sng" strike="noStrike" cap="none" normalizeH="0" baseline="0" dirty="0">
                <a:ln>
                  <a:noFill/>
                </a:ln>
                <a:solidFill>
                  <a:srgbClr val="005999"/>
                </a:solidFill>
                <a:effectLst/>
                <a:latin typeface="Arial" panose="020B0604020202020204" pitchFamily="34" charset="0"/>
                <a:cs typeface="Arial" panose="020B0604020202020204" pitchFamily="34" charset="0"/>
                <a:hlinkClick r:id="rId2"/>
              </a:rPr>
              <a:t> </a:t>
            </a:r>
            <a:r>
              <a:rPr kumimoji="0" lang="pl-PL" altLang="pl-PL" sz="1100" b="0" i="0" u="sng" strike="noStrike" cap="none" normalizeH="0" baseline="0" dirty="0" err="1">
                <a:ln>
                  <a:noFill/>
                </a:ln>
                <a:solidFill>
                  <a:srgbClr val="005999"/>
                </a:solidFill>
                <a:effectLst/>
                <a:latin typeface="Arial" panose="020B0604020202020204" pitchFamily="34" charset="0"/>
                <a:cs typeface="Arial" panose="020B0604020202020204" pitchFamily="34" charset="0"/>
                <a:hlinkClick r:id="rId2"/>
              </a:rPr>
              <a:t>after</a:t>
            </a:r>
            <a:r>
              <a:rPr kumimoji="0" lang="pl-PL" altLang="pl-PL" sz="1100" b="0" i="0" u="sng" strike="noStrike" cap="none" normalizeH="0" baseline="0" dirty="0">
                <a:ln>
                  <a:noFill/>
                </a:ln>
                <a:solidFill>
                  <a:srgbClr val="005999"/>
                </a:solidFill>
                <a:effectLst/>
                <a:latin typeface="Arial" panose="020B0604020202020204" pitchFamily="34" charset="0"/>
                <a:cs typeface="Arial" panose="020B0604020202020204" pitchFamily="34" charset="0"/>
                <a:hlinkClick r:id="rId2"/>
              </a:rPr>
              <a:t> 28.0.0 version</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and </a:t>
            </a:r>
            <a:r>
              <a:rPr kumimoji="0" lang="pl-PL" altLang="pl-PL" sz="1100" b="0" i="0" u="sng" strike="noStrike" cap="none" normalizeH="0" baseline="0" dirty="0" err="1">
                <a:ln>
                  <a:noFill/>
                </a:ln>
                <a:solidFill>
                  <a:srgbClr val="005999"/>
                </a:solidFill>
                <a:effectLst/>
                <a:latin typeface="Arial" panose="020B0604020202020204" pitchFamily="34" charset="0"/>
                <a:cs typeface="Arial" panose="020B0604020202020204" pitchFamily="34" charset="0"/>
                <a:hlinkClick r:id="rId3"/>
              </a:rPr>
              <a:t>AndroidX</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package</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which</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is</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pl-PL" altLang="pl-PL" sz="1100" b="0" i="0" u="none" strike="noStrike" cap="none" normalizeH="0" baseline="0" dirty="0" err="1">
                <a:ln>
                  <a:noFill/>
                </a:ln>
                <a:solidFill>
                  <a:srgbClr val="242729"/>
                </a:solidFill>
                <a:effectLst/>
                <a:latin typeface="Arial" panose="020B0604020202020204" pitchFamily="34" charset="0"/>
                <a:cs typeface="Arial" panose="020B0604020202020204" pitchFamily="34" charset="0"/>
              </a:rPr>
              <a:t>redundant</a:t>
            </a:r>
            <a:r>
              <a:rPr kumimoji="0" lang="pl-PL" altLang="pl-PL"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a:t>
            </a:r>
            <a:r>
              <a:rPr kumimoji="0" lang="pl-PL" altLang="pl-PL" sz="800" b="0" i="0" u="none" strike="noStrike" cap="none" normalizeH="0" baseline="0" dirty="0">
                <a:ln>
                  <a:noFill/>
                </a:ln>
                <a:solidFill>
                  <a:schemeClr val="tx1"/>
                </a:solidFill>
                <a:effectLst/>
              </a:rPr>
              <a:t> </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42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0BE9-9007-44D4-97EE-5C3FAA177BC6}"/>
              </a:ext>
            </a:extLst>
          </p:cNvPr>
          <p:cNvSpPr>
            <a:spLocks noGrp="1"/>
          </p:cNvSpPr>
          <p:nvPr>
            <p:ph type="title"/>
          </p:nvPr>
        </p:nvSpPr>
        <p:spPr/>
        <p:txBody>
          <a:bodyPr/>
          <a:lstStyle/>
          <a:p>
            <a:r>
              <a:rPr lang="pl-PL" dirty="0"/>
              <a:t>Cykl życia kompilacji </a:t>
            </a:r>
            <a:r>
              <a:rPr lang="pl-PL" dirty="0" err="1"/>
              <a:t>Gradle</a:t>
            </a:r>
            <a:endParaRPr lang="pl-PL" dirty="0"/>
          </a:p>
        </p:txBody>
      </p:sp>
      <p:sp>
        <p:nvSpPr>
          <p:cNvPr id="3" name="Content Placeholder 2">
            <a:extLst>
              <a:ext uri="{FF2B5EF4-FFF2-40B4-BE49-F238E27FC236}">
                <a16:creationId xmlns:a16="http://schemas.microsoft.com/office/drawing/2014/main" id="{03A74B8A-80CA-4437-990D-9619F2968B8F}"/>
              </a:ext>
            </a:extLst>
          </p:cNvPr>
          <p:cNvSpPr>
            <a:spLocks noGrp="1"/>
          </p:cNvSpPr>
          <p:nvPr>
            <p:ph idx="1"/>
          </p:nvPr>
        </p:nvSpPr>
        <p:spPr/>
        <p:txBody>
          <a:bodyPr/>
          <a:lstStyle/>
          <a:p>
            <a:r>
              <a:rPr lang="pl-PL" dirty="0"/>
              <a:t>Uruchomienie </a:t>
            </a:r>
            <a:r>
              <a:rPr lang="pl-PL" dirty="0" err="1"/>
              <a:t>Gradle</a:t>
            </a:r>
            <a:r>
              <a:rPr lang="pl-PL" dirty="0"/>
              <a:t> jako nowego procesu JVM</a:t>
            </a:r>
          </a:p>
          <a:p>
            <a:r>
              <a:rPr lang="pl-PL" dirty="0"/>
              <a:t>Analiza </a:t>
            </a:r>
            <a:r>
              <a:rPr lang="pl-PL" dirty="0" err="1"/>
              <a:t>gradle.properties</a:t>
            </a:r>
            <a:r>
              <a:rPr lang="pl-PL" dirty="0"/>
              <a:t>, odpowiednia konfiguracja </a:t>
            </a:r>
            <a:r>
              <a:rPr lang="pl-PL" dirty="0" err="1"/>
              <a:t>Gradle’a</a:t>
            </a:r>
            <a:endParaRPr lang="pl-PL" dirty="0"/>
          </a:p>
          <a:p>
            <a:r>
              <a:rPr lang="pl-PL" dirty="0"/>
              <a:t>Tworzenie instancji </a:t>
            </a:r>
            <a:r>
              <a:rPr lang="pl-PL" dirty="0" err="1"/>
              <a:t>Settings</a:t>
            </a:r>
            <a:r>
              <a:rPr lang="pl-PL" dirty="0"/>
              <a:t> dla kompilacji</a:t>
            </a:r>
          </a:p>
          <a:p>
            <a:r>
              <a:rPr lang="pl-PL" dirty="0"/>
              <a:t>Ocena pliku </a:t>
            </a:r>
            <a:r>
              <a:rPr lang="pl-PL" dirty="0" err="1"/>
              <a:t>settings.gradle</a:t>
            </a:r>
            <a:r>
              <a:rPr lang="pl-PL" dirty="0"/>
              <a:t> względem obiektu </a:t>
            </a:r>
            <a:r>
              <a:rPr lang="pl-PL" dirty="0" err="1"/>
              <a:t>Settings</a:t>
            </a:r>
            <a:endParaRPr lang="pl-PL" dirty="0"/>
          </a:p>
          <a:p>
            <a:r>
              <a:rPr lang="pl-PL" dirty="0"/>
              <a:t>Tworzenie </a:t>
            </a:r>
            <a:r>
              <a:rPr lang="pl-PL" dirty="0" err="1"/>
              <a:t>hierachii</a:t>
            </a:r>
            <a:r>
              <a:rPr lang="pl-PL" dirty="0"/>
              <a:t> projektów na podstawie skonfigurowanego obiektu ustawień</a:t>
            </a:r>
          </a:p>
          <a:p>
            <a:r>
              <a:rPr lang="pl-PL" dirty="0"/>
              <a:t>Wykonanie każdego pliku </a:t>
            </a:r>
            <a:r>
              <a:rPr lang="pl-PL" dirty="0" err="1"/>
              <a:t>build.gradle</a:t>
            </a:r>
            <a:r>
              <a:rPr lang="pl-PL" dirty="0"/>
              <a:t> względem swojego projektu</a:t>
            </a:r>
          </a:p>
        </p:txBody>
      </p:sp>
    </p:spTree>
    <p:extLst>
      <p:ext uri="{BB962C8B-B14F-4D97-AF65-F5344CB8AC3E}">
        <p14:creationId xmlns:p14="http://schemas.microsoft.com/office/powerpoint/2010/main" val="393916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CAA4-036F-46DF-A9C0-A881E261B7AC}"/>
              </a:ext>
            </a:extLst>
          </p:cNvPr>
          <p:cNvSpPr>
            <a:spLocks noGrp="1"/>
          </p:cNvSpPr>
          <p:nvPr>
            <p:ph type="title"/>
          </p:nvPr>
        </p:nvSpPr>
        <p:spPr/>
        <p:txBody>
          <a:bodyPr/>
          <a:lstStyle/>
          <a:p>
            <a:r>
              <a:rPr lang="en-US" dirty="0" err="1"/>
              <a:t>Zarz</a:t>
            </a:r>
            <a:r>
              <a:rPr lang="pl-PL" dirty="0" err="1"/>
              <a:t>ądzanie</a:t>
            </a:r>
            <a:r>
              <a:rPr lang="pl-PL" dirty="0"/>
              <a:t> zależnościami</a:t>
            </a:r>
          </a:p>
        </p:txBody>
      </p:sp>
      <p:sp>
        <p:nvSpPr>
          <p:cNvPr id="3" name="Content Placeholder 2">
            <a:extLst>
              <a:ext uri="{FF2B5EF4-FFF2-40B4-BE49-F238E27FC236}">
                <a16:creationId xmlns:a16="http://schemas.microsoft.com/office/drawing/2014/main" id="{079EF7F8-4252-4328-B353-A0D26261072C}"/>
              </a:ext>
            </a:extLst>
          </p:cNvPr>
          <p:cNvSpPr>
            <a:spLocks noGrp="1"/>
          </p:cNvSpPr>
          <p:nvPr>
            <p:ph idx="1"/>
          </p:nvPr>
        </p:nvSpPr>
        <p:spPr>
          <a:xfrm>
            <a:off x="1143000" y="1699491"/>
            <a:ext cx="9872871" cy="4396509"/>
          </a:xfrm>
        </p:spPr>
        <p:txBody>
          <a:bodyPr>
            <a:normAutofit/>
          </a:bodyPr>
          <a:lstStyle/>
          <a:p>
            <a:r>
              <a:rPr lang="pl-PL" dirty="0"/>
              <a:t>Większe projekty bazują na zewnętrznych bibliotekach, np. </a:t>
            </a:r>
            <a:r>
              <a:rPr lang="pl-PL" dirty="0" err="1"/>
              <a:t>Hibernate</a:t>
            </a:r>
            <a:r>
              <a:rPr lang="pl-PL" dirty="0"/>
              <a:t>, Spring.</a:t>
            </a:r>
          </a:p>
          <a:p>
            <a:r>
              <a:rPr lang="pl-PL" dirty="0"/>
              <a:t>Zewnętrzne biblioteki dostępne są jako skompilowane klasy spakowane w pliki JAR. Można je ściągnąć z tak zwanych repozytoriów. Jednym z najczęściej używanych repozytoriów jest </a:t>
            </a:r>
            <a:r>
              <a:rPr lang="pl-PL" dirty="0">
                <a:hlinkClick r:id="rId2"/>
              </a:rPr>
              <a:t>centralne repozytorium </a:t>
            </a:r>
            <a:r>
              <a:rPr lang="pl-PL" dirty="0" err="1">
                <a:hlinkClick r:id="rId2"/>
              </a:rPr>
              <a:t>Maven’a</a:t>
            </a:r>
            <a:r>
              <a:rPr lang="pl-PL" dirty="0"/>
              <a:t>.</a:t>
            </a:r>
          </a:p>
          <a:p>
            <a:endParaRPr lang="pl-PL" dirty="0"/>
          </a:p>
          <a:p>
            <a:r>
              <a:rPr lang="pl-PL" dirty="0"/>
              <a:t>Projekt może zależeć od innych bibliotek.</a:t>
            </a:r>
          </a:p>
          <a:p>
            <a:r>
              <a:rPr lang="pl-PL" dirty="0"/>
              <a:t>Biblioteki mogą także zależeć od innych bibliotek, jest to tzw. zależność pośrednia/przechodnia.</a:t>
            </a:r>
          </a:p>
          <a:p>
            <a:r>
              <a:rPr lang="pl-PL" dirty="0" err="1"/>
              <a:t>Gradle</a:t>
            </a:r>
            <a:r>
              <a:rPr lang="pl-PL" dirty="0"/>
              <a:t> pobiera takie zależności.</a:t>
            </a:r>
          </a:p>
          <a:p>
            <a:endParaRPr lang="pl-PL" dirty="0"/>
          </a:p>
        </p:txBody>
      </p:sp>
      <p:sp>
        <p:nvSpPr>
          <p:cNvPr id="4" name="Rectangle 1">
            <a:extLst>
              <a:ext uri="{FF2B5EF4-FFF2-40B4-BE49-F238E27FC236}">
                <a16:creationId xmlns:a16="http://schemas.microsoft.com/office/drawing/2014/main" id="{2593A7B9-6325-4DDA-87F7-BD0FD63C4D2F}"/>
              </a:ext>
            </a:extLst>
          </p:cNvPr>
          <p:cNvSpPr>
            <a:spLocks noChangeArrowheads="1"/>
          </p:cNvSpPr>
          <p:nvPr/>
        </p:nvSpPr>
        <p:spPr bwMode="auto">
          <a:xfrm>
            <a:off x="1274618" y="5542002"/>
            <a:ext cx="987287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dependencies</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testCompile</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group</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junit</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name</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junit</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version</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'4.12'</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5A1AAE0-CCCD-43BD-AFBF-69FF0061ECBD}"/>
              </a:ext>
            </a:extLst>
          </p:cNvPr>
          <p:cNvSpPr>
            <a:spLocks noChangeArrowheads="1"/>
          </p:cNvSpPr>
          <p:nvPr/>
        </p:nvSpPr>
        <p:spPr bwMode="auto">
          <a:xfrm>
            <a:off x="1274618" y="3199983"/>
            <a:ext cx="9774382"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repositories {</a:t>
            </a:r>
            <a:br>
              <a:rPr kumimoji="0" lang="pl-PL" altLang="pl-PL"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mavenCentral()</a:t>
            </a:r>
            <a:br>
              <a:rPr kumimoji="0" lang="pl-PL" altLang="pl-PL"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99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D5F1-9DA1-4F63-88F4-911B47DAAFCF}"/>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7A33EEAD-5918-4D56-B8D4-5DC9D9011710}"/>
              </a:ext>
            </a:extLst>
          </p:cNvPr>
          <p:cNvSpPr>
            <a:spLocks noGrp="1"/>
          </p:cNvSpPr>
          <p:nvPr>
            <p:ph idx="1"/>
          </p:nvPr>
        </p:nvSpPr>
        <p:spPr/>
        <p:txBody>
          <a:bodyPr/>
          <a:lstStyle/>
          <a:p>
            <a:endParaRPr lang="pl-PL"/>
          </a:p>
        </p:txBody>
      </p:sp>
      <p:pic>
        <p:nvPicPr>
          <p:cNvPr id="4" name="Picture 3">
            <a:extLst>
              <a:ext uri="{FF2B5EF4-FFF2-40B4-BE49-F238E27FC236}">
                <a16:creationId xmlns:a16="http://schemas.microsoft.com/office/drawing/2014/main" id="{34B945A9-C666-4516-8821-BC935FCE429A}"/>
              </a:ext>
            </a:extLst>
          </p:cNvPr>
          <p:cNvPicPr>
            <a:picLocks noChangeAspect="1"/>
          </p:cNvPicPr>
          <p:nvPr/>
        </p:nvPicPr>
        <p:blipFill>
          <a:blip r:embed="rId2"/>
          <a:stretch>
            <a:fillRect/>
          </a:stretch>
        </p:blipFill>
        <p:spPr>
          <a:xfrm>
            <a:off x="2507155" y="1863653"/>
            <a:ext cx="7177689" cy="3130694"/>
          </a:xfrm>
          <a:prstGeom prst="rect">
            <a:avLst/>
          </a:prstGeom>
        </p:spPr>
      </p:pic>
    </p:spTree>
    <p:extLst>
      <p:ext uri="{BB962C8B-B14F-4D97-AF65-F5344CB8AC3E}">
        <p14:creationId xmlns:p14="http://schemas.microsoft.com/office/powerpoint/2010/main" val="110303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3C39-BF3F-4B25-A640-7A15AC739EF2}"/>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E0D27A16-215E-4C4E-ACF2-72CB48EF6B36}"/>
              </a:ext>
            </a:extLst>
          </p:cNvPr>
          <p:cNvSpPr>
            <a:spLocks noGrp="1"/>
          </p:cNvSpPr>
          <p:nvPr>
            <p:ph idx="1"/>
          </p:nvPr>
        </p:nvSpPr>
        <p:spPr/>
        <p:txBody>
          <a:bodyPr/>
          <a:lstStyle/>
          <a:p>
            <a:endParaRPr lang="pl-PL"/>
          </a:p>
        </p:txBody>
      </p:sp>
      <p:pic>
        <p:nvPicPr>
          <p:cNvPr id="4" name="Picture 3">
            <a:extLst>
              <a:ext uri="{FF2B5EF4-FFF2-40B4-BE49-F238E27FC236}">
                <a16:creationId xmlns:a16="http://schemas.microsoft.com/office/drawing/2014/main" id="{DE9AFE23-3D2B-486F-A9FE-03EF926A624A}"/>
              </a:ext>
            </a:extLst>
          </p:cNvPr>
          <p:cNvPicPr>
            <a:picLocks noChangeAspect="1"/>
          </p:cNvPicPr>
          <p:nvPr/>
        </p:nvPicPr>
        <p:blipFill>
          <a:blip r:embed="rId2"/>
          <a:stretch>
            <a:fillRect/>
          </a:stretch>
        </p:blipFill>
        <p:spPr>
          <a:xfrm>
            <a:off x="1925853" y="343001"/>
            <a:ext cx="8340293" cy="6171997"/>
          </a:xfrm>
          <a:prstGeom prst="rect">
            <a:avLst/>
          </a:prstGeom>
        </p:spPr>
      </p:pic>
    </p:spTree>
    <p:extLst>
      <p:ext uri="{BB962C8B-B14F-4D97-AF65-F5344CB8AC3E}">
        <p14:creationId xmlns:p14="http://schemas.microsoft.com/office/powerpoint/2010/main" val="137894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FFE9-D660-46A4-90EA-2D989A5639AA}"/>
              </a:ext>
            </a:extLst>
          </p:cNvPr>
          <p:cNvSpPr>
            <a:spLocks noGrp="1"/>
          </p:cNvSpPr>
          <p:nvPr>
            <p:ph type="title"/>
          </p:nvPr>
        </p:nvSpPr>
        <p:spPr/>
        <p:txBody>
          <a:bodyPr/>
          <a:lstStyle/>
          <a:p>
            <a:r>
              <a:rPr lang="pl-PL" dirty="0"/>
              <a:t>Zadania</a:t>
            </a:r>
          </a:p>
        </p:txBody>
      </p:sp>
      <p:sp>
        <p:nvSpPr>
          <p:cNvPr id="3" name="Content Placeholder 2">
            <a:extLst>
              <a:ext uri="{FF2B5EF4-FFF2-40B4-BE49-F238E27FC236}">
                <a16:creationId xmlns:a16="http://schemas.microsoft.com/office/drawing/2014/main" id="{2972223D-85AC-45A6-8E68-C7445F9B06B6}"/>
              </a:ext>
            </a:extLst>
          </p:cNvPr>
          <p:cNvSpPr>
            <a:spLocks noGrp="1"/>
          </p:cNvSpPr>
          <p:nvPr>
            <p:ph idx="1"/>
          </p:nvPr>
        </p:nvSpPr>
        <p:spPr>
          <a:xfrm>
            <a:off x="1143000" y="1679895"/>
            <a:ext cx="9872871" cy="4038600"/>
          </a:xfrm>
        </p:spPr>
        <p:txBody>
          <a:bodyPr/>
          <a:lstStyle/>
          <a:p>
            <a:r>
              <a:rPr lang="pl-PL" dirty="0"/>
              <a:t>Wewnątrz zadań definiujemy co </a:t>
            </a:r>
            <a:r>
              <a:rPr lang="pl-PL" dirty="0" err="1"/>
              <a:t>Gradle</a:t>
            </a:r>
            <a:r>
              <a:rPr lang="pl-PL" dirty="0"/>
              <a:t> powinien zrobić, np. utwórz plik JAR. Zadania te definiujemy wewnątrz pliku </a:t>
            </a:r>
            <a:r>
              <a:rPr lang="pl-PL" dirty="0" err="1"/>
              <a:t>build.gradle</a:t>
            </a:r>
            <a:r>
              <a:rPr lang="pl-PL" dirty="0"/>
              <a:t>. </a:t>
            </a:r>
          </a:p>
          <a:p>
            <a:r>
              <a:rPr lang="pl-PL" dirty="0"/>
              <a:t>Tworzenie własnego zadania:</a:t>
            </a:r>
          </a:p>
          <a:p>
            <a:endParaRPr lang="pl-PL" dirty="0"/>
          </a:p>
        </p:txBody>
      </p:sp>
      <p:pic>
        <p:nvPicPr>
          <p:cNvPr id="6" name="Picture 5">
            <a:extLst>
              <a:ext uri="{FF2B5EF4-FFF2-40B4-BE49-F238E27FC236}">
                <a16:creationId xmlns:a16="http://schemas.microsoft.com/office/drawing/2014/main" id="{D035E80D-9048-490F-A0E5-A9844825409A}"/>
              </a:ext>
            </a:extLst>
          </p:cNvPr>
          <p:cNvPicPr>
            <a:picLocks noChangeAspect="1"/>
          </p:cNvPicPr>
          <p:nvPr/>
        </p:nvPicPr>
        <p:blipFill>
          <a:blip r:embed="rId2"/>
          <a:stretch>
            <a:fillRect/>
          </a:stretch>
        </p:blipFill>
        <p:spPr>
          <a:xfrm>
            <a:off x="1438924" y="3699195"/>
            <a:ext cx="4479636" cy="2440480"/>
          </a:xfrm>
          <a:prstGeom prst="rect">
            <a:avLst/>
          </a:prstGeom>
        </p:spPr>
      </p:pic>
      <p:sp>
        <p:nvSpPr>
          <p:cNvPr id="4" name="Rectangle 1">
            <a:extLst>
              <a:ext uri="{FF2B5EF4-FFF2-40B4-BE49-F238E27FC236}">
                <a16:creationId xmlns:a16="http://schemas.microsoft.com/office/drawing/2014/main" id="{1CB3130D-FA69-4776-BDDE-DAD5FEEB0A3F}"/>
              </a:ext>
            </a:extLst>
          </p:cNvPr>
          <p:cNvSpPr>
            <a:spLocks noChangeArrowheads="1"/>
          </p:cNvSpPr>
          <p:nvPr/>
        </p:nvSpPr>
        <p:spPr bwMode="auto">
          <a:xfrm>
            <a:off x="1438924" y="3001016"/>
            <a:ext cx="5329382"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task</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simulateJarBuilding</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println</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now</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I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am</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building</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JAR file, in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theory</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810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C7B5-151A-45B0-8FBE-A5A227927400}"/>
              </a:ext>
            </a:extLst>
          </p:cNvPr>
          <p:cNvSpPr>
            <a:spLocks noGrp="1"/>
          </p:cNvSpPr>
          <p:nvPr>
            <p:ph type="title"/>
          </p:nvPr>
        </p:nvSpPr>
        <p:spPr/>
        <p:txBody>
          <a:bodyPr/>
          <a:lstStyle/>
          <a:p>
            <a:r>
              <a:rPr lang="pl-PL" dirty="0"/>
              <a:t>Uruchamianie zadania</a:t>
            </a:r>
          </a:p>
        </p:txBody>
      </p:sp>
      <p:sp>
        <p:nvSpPr>
          <p:cNvPr id="3" name="Content Placeholder 2">
            <a:extLst>
              <a:ext uri="{FF2B5EF4-FFF2-40B4-BE49-F238E27FC236}">
                <a16:creationId xmlns:a16="http://schemas.microsoft.com/office/drawing/2014/main" id="{BC5B26A5-3FD4-4FE4-8340-6F2587894FD3}"/>
              </a:ext>
            </a:extLst>
          </p:cNvPr>
          <p:cNvSpPr>
            <a:spLocks noGrp="1"/>
          </p:cNvSpPr>
          <p:nvPr>
            <p:ph idx="1"/>
          </p:nvPr>
        </p:nvSpPr>
        <p:spPr/>
        <p:txBody>
          <a:bodyPr/>
          <a:lstStyle/>
          <a:p>
            <a:pPr marL="45720" indent="0">
              <a:buNone/>
            </a:pPr>
            <a:r>
              <a:rPr lang="pl-PL" dirty="0"/>
              <a:t>&gt;</a:t>
            </a:r>
            <a:r>
              <a:rPr lang="pl-PL" dirty="0" err="1"/>
              <a:t>gradle</a:t>
            </a:r>
            <a:r>
              <a:rPr lang="pl-PL" dirty="0"/>
              <a:t> </a:t>
            </a:r>
            <a:r>
              <a:rPr lang="pl-PL" dirty="0" err="1"/>
              <a:t>simulateJarBuilding</a:t>
            </a:r>
            <a:endParaRPr lang="pl-PL" dirty="0"/>
          </a:p>
          <a:p>
            <a:pPr marL="45720" indent="0">
              <a:buNone/>
            </a:pPr>
            <a:r>
              <a:rPr lang="en-US" dirty="0"/>
              <a:t>Starting a Gradle Daemon (subsequent builds will be faster)</a:t>
            </a:r>
          </a:p>
          <a:p>
            <a:endParaRPr lang="en-US" dirty="0"/>
          </a:p>
          <a:p>
            <a:pPr marL="45720" indent="0">
              <a:buNone/>
            </a:pPr>
            <a:r>
              <a:rPr lang="en-US" dirty="0"/>
              <a:t>&gt; Configure project :</a:t>
            </a:r>
          </a:p>
          <a:p>
            <a:pPr marL="45720" indent="0">
              <a:buNone/>
            </a:pPr>
            <a:r>
              <a:rPr lang="en-US" dirty="0"/>
              <a:t>now I am building JAR file, in theory</a:t>
            </a:r>
          </a:p>
          <a:p>
            <a:endParaRPr lang="en-US" dirty="0"/>
          </a:p>
          <a:p>
            <a:pPr marL="45720" indent="0">
              <a:buNone/>
            </a:pPr>
            <a:r>
              <a:rPr lang="en-US" dirty="0"/>
              <a:t>BUILD SUCCESSFUL in 10s</a:t>
            </a:r>
          </a:p>
          <a:p>
            <a:endParaRPr lang="pl-PL" dirty="0"/>
          </a:p>
          <a:p>
            <a:endParaRPr lang="pl-PL" dirty="0"/>
          </a:p>
        </p:txBody>
      </p:sp>
    </p:spTree>
    <p:extLst>
      <p:ext uri="{BB962C8B-B14F-4D97-AF65-F5344CB8AC3E}">
        <p14:creationId xmlns:p14="http://schemas.microsoft.com/office/powerpoint/2010/main" val="88711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40A-4CBE-4543-9C4D-9AD6C2794FF1}"/>
              </a:ext>
            </a:extLst>
          </p:cNvPr>
          <p:cNvSpPr>
            <a:spLocks noGrp="1"/>
          </p:cNvSpPr>
          <p:nvPr>
            <p:ph type="title"/>
          </p:nvPr>
        </p:nvSpPr>
        <p:spPr/>
        <p:txBody>
          <a:bodyPr/>
          <a:lstStyle/>
          <a:p>
            <a:r>
              <a:rPr lang="pl-PL" dirty="0"/>
              <a:t>Zależności pomiędzy zadaniami</a:t>
            </a:r>
          </a:p>
        </p:txBody>
      </p:sp>
      <p:sp>
        <p:nvSpPr>
          <p:cNvPr id="3" name="Content Placeholder 2">
            <a:extLst>
              <a:ext uri="{FF2B5EF4-FFF2-40B4-BE49-F238E27FC236}">
                <a16:creationId xmlns:a16="http://schemas.microsoft.com/office/drawing/2014/main" id="{00195AC0-70DB-4FDD-97B6-D5598ED1399F}"/>
              </a:ext>
            </a:extLst>
          </p:cNvPr>
          <p:cNvSpPr>
            <a:spLocks noGrp="1"/>
          </p:cNvSpPr>
          <p:nvPr>
            <p:ph idx="1"/>
          </p:nvPr>
        </p:nvSpPr>
        <p:spPr>
          <a:xfrm>
            <a:off x="1143000" y="2057400"/>
            <a:ext cx="9872871" cy="4038600"/>
          </a:xfrm>
        </p:spPr>
        <p:txBody>
          <a:bodyPr/>
          <a:lstStyle/>
          <a:p>
            <a:pPr marL="45720" indent="0">
              <a:buNone/>
            </a:pPr>
            <a:r>
              <a:rPr lang="pl-PL" dirty="0"/>
              <a:t>Dzięki temu mechanizmowi możemy określić kolejność, w której zadania powinny być uruchamiane. </a:t>
            </a:r>
          </a:p>
          <a:p>
            <a:pPr marL="45720" indent="0">
              <a:buNone/>
            </a:pPr>
            <a:endParaRPr lang="pl-PL" dirty="0"/>
          </a:p>
        </p:txBody>
      </p:sp>
      <p:sp>
        <p:nvSpPr>
          <p:cNvPr id="8" name="Rectangle 5">
            <a:extLst>
              <a:ext uri="{FF2B5EF4-FFF2-40B4-BE49-F238E27FC236}">
                <a16:creationId xmlns:a16="http://schemas.microsoft.com/office/drawing/2014/main" id="{271AEA9C-EE7C-4CE7-9A80-57DDA55FBC6B}"/>
              </a:ext>
            </a:extLst>
          </p:cNvPr>
          <p:cNvSpPr>
            <a:spLocks noChangeArrowheads="1"/>
          </p:cNvSpPr>
          <p:nvPr/>
        </p:nvSpPr>
        <p:spPr bwMode="auto">
          <a:xfrm>
            <a:off x="1256146" y="2844224"/>
            <a:ext cx="4185761"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task</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simulateTests</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println</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running</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some</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tests</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task</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simulateJarBuilding</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dependsOn</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simulateTests</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println</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now</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I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am</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building</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JAR file, in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theory</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20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94FE-2E7F-4088-BC19-C94B76489FA4}"/>
              </a:ext>
            </a:extLst>
          </p:cNvPr>
          <p:cNvSpPr>
            <a:spLocks noGrp="1"/>
          </p:cNvSpPr>
          <p:nvPr>
            <p:ph type="title"/>
          </p:nvPr>
        </p:nvSpPr>
        <p:spPr/>
        <p:txBody>
          <a:bodyPr/>
          <a:lstStyle/>
          <a:p>
            <a:r>
              <a:rPr lang="pl-PL" dirty="0" err="1"/>
              <a:t>Pluginy</a:t>
            </a:r>
            <a:r>
              <a:rPr lang="pl-PL" dirty="0"/>
              <a:t> </a:t>
            </a:r>
            <a:r>
              <a:rPr lang="pl-PL" dirty="0" err="1"/>
              <a:t>Gradle</a:t>
            </a:r>
            <a:endParaRPr lang="pl-PL" dirty="0"/>
          </a:p>
        </p:txBody>
      </p:sp>
      <p:sp>
        <p:nvSpPr>
          <p:cNvPr id="3" name="TextBox 2">
            <a:extLst>
              <a:ext uri="{FF2B5EF4-FFF2-40B4-BE49-F238E27FC236}">
                <a16:creationId xmlns:a16="http://schemas.microsoft.com/office/drawing/2014/main" id="{F04E020F-16AB-4F17-A438-DC2FEFFDFBFC}"/>
              </a:ext>
            </a:extLst>
          </p:cNvPr>
          <p:cNvSpPr txBox="1"/>
          <p:nvPr/>
        </p:nvSpPr>
        <p:spPr>
          <a:xfrm>
            <a:off x="1173480" y="1596628"/>
            <a:ext cx="6526146" cy="369332"/>
          </a:xfrm>
          <a:prstGeom prst="rect">
            <a:avLst/>
          </a:prstGeom>
          <a:noFill/>
        </p:spPr>
        <p:txBody>
          <a:bodyPr wrap="none" rtlCol="0">
            <a:spAutoFit/>
          </a:bodyPr>
          <a:lstStyle/>
          <a:p>
            <a:r>
              <a:rPr lang="pl-PL" dirty="0"/>
              <a:t>Zawierają one zestaw gotowych zadań, które możesz uruchamiać. </a:t>
            </a:r>
          </a:p>
        </p:txBody>
      </p:sp>
      <p:sp>
        <p:nvSpPr>
          <p:cNvPr id="8" name="Rectangle 7">
            <a:extLst>
              <a:ext uri="{FF2B5EF4-FFF2-40B4-BE49-F238E27FC236}">
                <a16:creationId xmlns:a16="http://schemas.microsoft.com/office/drawing/2014/main" id="{D70F6187-9E68-472C-8D4B-E16DA150DC0F}"/>
              </a:ext>
            </a:extLst>
          </p:cNvPr>
          <p:cNvSpPr/>
          <p:nvPr/>
        </p:nvSpPr>
        <p:spPr>
          <a:xfrm>
            <a:off x="1173480" y="2057400"/>
            <a:ext cx="6096000" cy="3693319"/>
          </a:xfrm>
          <a:prstGeom prst="rect">
            <a:avLst/>
          </a:prstGeom>
        </p:spPr>
        <p:txBody>
          <a:bodyPr>
            <a:spAutoFit/>
          </a:bodyPr>
          <a:lstStyle/>
          <a:p>
            <a:r>
              <a:rPr lang="pl-PL" dirty="0" err="1"/>
              <a:t>gradle</a:t>
            </a:r>
            <a:r>
              <a:rPr lang="pl-PL" dirty="0"/>
              <a:t> </a:t>
            </a:r>
            <a:r>
              <a:rPr lang="pl-PL" dirty="0" err="1"/>
              <a:t>build</a:t>
            </a:r>
            <a:r>
              <a:rPr lang="pl-PL" dirty="0"/>
              <a:t> --</a:t>
            </a:r>
            <a:r>
              <a:rPr lang="pl-PL" dirty="0" err="1"/>
              <a:t>console</a:t>
            </a:r>
            <a:r>
              <a:rPr lang="pl-PL" dirty="0"/>
              <a:t>=</a:t>
            </a:r>
            <a:r>
              <a:rPr lang="pl-PL" dirty="0" err="1"/>
              <a:t>verbose</a:t>
            </a:r>
            <a:endParaRPr lang="pl-PL" dirty="0"/>
          </a:p>
          <a:p>
            <a:r>
              <a:rPr lang="pl-PL" dirty="0"/>
              <a:t>&gt; </a:t>
            </a:r>
            <a:r>
              <a:rPr lang="pl-PL" dirty="0" err="1"/>
              <a:t>Task</a:t>
            </a:r>
            <a:r>
              <a:rPr lang="pl-PL" dirty="0"/>
              <a:t> :</a:t>
            </a:r>
            <a:r>
              <a:rPr lang="pl-PL" dirty="0" err="1"/>
              <a:t>compileJava</a:t>
            </a:r>
            <a:r>
              <a:rPr lang="pl-PL" dirty="0"/>
              <a:t> NO-SOURCE</a:t>
            </a:r>
          </a:p>
          <a:p>
            <a:r>
              <a:rPr lang="pl-PL" dirty="0"/>
              <a:t>&gt; </a:t>
            </a:r>
            <a:r>
              <a:rPr lang="pl-PL" dirty="0" err="1"/>
              <a:t>Task</a:t>
            </a:r>
            <a:r>
              <a:rPr lang="pl-PL" dirty="0"/>
              <a:t> :</a:t>
            </a:r>
            <a:r>
              <a:rPr lang="pl-PL" dirty="0" err="1"/>
              <a:t>processResources</a:t>
            </a:r>
            <a:r>
              <a:rPr lang="pl-PL" dirty="0"/>
              <a:t> NO-SOURCE</a:t>
            </a:r>
          </a:p>
          <a:p>
            <a:r>
              <a:rPr lang="pl-PL" dirty="0"/>
              <a:t>&gt; </a:t>
            </a:r>
            <a:r>
              <a:rPr lang="pl-PL" dirty="0" err="1"/>
              <a:t>Task</a:t>
            </a:r>
            <a:r>
              <a:rPr lang="pl-PL" dirty="0"/>
              <a:t> :</a:t>
            </a:r>
            <a:r>
              <a:rPr lang="pl-PL" dirty="0" err="1"/>
              <a:t>classes</a:t>
            </a:r>
            <a:r>
              <a:rPr lang="pl-PL" dirty="0"/>
              <a:t> UP-TO-DATE</a:t>
            </a:r>
          </a:p>
          <a:p>
            <a:r>
              <a:rPr lang="pl-PL" dirty="0"/>
              <a:t>&gt; </a:t>
            </a:r>
            <a:r>
              <a:rPr lang="pl-PL" dirty="0" err="1"/>
              <a:t>Task</a:t>
            </a:r>
            <a:r>
              <a:rPr lang="pl-PL" dirty="0"/>
              <a:t> :jar UP-TO-DATE</a:t>
            </a:r>
          </a:p>
          <a:p>
            <a:r>
              <a:rPr lang="pl-PL" dirty="0"/>
              <a:t>&gt; </a:t>
            </a:r>
            <a:r>
              <a:rPr lang="pl-PL" dirty="0" err="1"/>
              <a:t>Task</a:t>
            </a:r>
            <a:r>
              <a:rPr lang="pl-PL" dirty="0"/>
              <a:t> :</a:t>
            </a:r>
            <a:r>
              <a:rPr lang="pl-PL" dirty="0" err="1"/>
              <a:t>assemble</a:t>
            </a:r>
            <a:r>
              <a:rPr lang="pl-PL" dirty="0"/>
              <a:t> UP-TO-DATE</a:t>
            </a:r>
          </a:p>
          <a:p>
            <a:r>
              <a:rPr lang="pl-PL" dirty="0"/>
              <a:t>&gt; </a:t>
            </a:r>
            <a:r>
              <a:rPr lang="pl-PL" dirty="0" err="1"/>
              <a:t>Task</a:t>
            </a:r>
            <a:r>
              <a:rPr lang="pl-PL" dirty="0"/>
              <a:t> :</a:t>
            </a:r>
            <a:r>
              <a:rPr lang="pl-PL" dirty="0" err="1"/>
              <a:t>compileTestJava</a:t>
            </a:r>
            <a:r>
              <a:rPr lang="pl-PL" dirty="0"/>
              <a:t> NO-SOURCE</a:t>
            </a:r>
          </a:p>
          <a:p>
            <a:r>
              <a:rPr lang="pl-PL" dirty="0"/>
              <a:t>&gt; </a:t>
            </a:r>
            <a:r>
              <a:rPr lang="pl-PL" dirty="0" err="1"/>
              <a:t>Task</a:t>
            </a:r>
            <a:r>
              <a:rPr lang="pl-PL" dirty="0"/>
              <a:t> :</a:t>
            </a:r>
            <a:r>
              <a:rPr lang="pl-PL" dirty="0" err="1"/>
              <a:t>processTestResources</a:t>
            </a:r>
            <a:r>
              <a:rPr lang="pl-PL" dirty="0"/>
              <a:t> NO-SOURCE</a:t>
            </a:r>
          </a:p>
          <a:p>
            <a:r>
              <a:rPr lang="pl-PL" dirty="0"/>
              <a:t>&gt; </a:t>
            </a:r>
            <a:r>
              <a:rPr lang="pl-PL" dirty="0" err="1"/>
              <a:t>Task</a:t>
            </a:r>
            <a:r>
              <a:rPr lang="pl-PL" dirty="0"/>
              <a:t> :</a:t>
            </a:r>
            <a:r>
              <a:rPr lang="pl-PL" dirty="0" err="1"/>
              <a:t>testClasses</a:t>
            </a:r>
            <a:r>
              <a:rPr lang="pl-PL" dirty="0"/>
              <a:t> UP-TO-DATE</a:t>
            </a:r>
          </a:p>
          <a:p>
            <a:r>
              <a:rPr lang="pl-PL" dirty="0"/>
              <a:t>&gt; </a:t>
            </a:r>
            <a:r>
              <a:rPr lang="pl-PL" dirty="0" err="1"/>
              <a:t>Task</a:t>
            </a:r>
            <a:r>
              <a:rPr lang="pl-PL" dirty="0"/>
              <a:t> :test NO-SOURCE</a:t>
            </a:r>
          </a:p>
          <a:p>
            <a:r>
              <a:rPr lang="pl-PL" dirty="0"/>
              <a:t>&gt; </a:t>
            </a:r>
            <a:r>
              <a:rPr lang="pl-PL" dirty="0" err="1"/>
              <a:t>Task</a:t>
            </a:r>
            <a:r>
              <a:rPr lang="pl-PL" dirty="0"/>
              <a:t> :</a:t>
            </a:r>
            <a:r>
              <a:rPr lang="pl-PL" dirty="0" err="1"/>
              <a:t>check</a:t>
            </a:r>
            <a:r>
              <a:rPr lang="pl-PL" dirty="0"/>
              <a:t> UP-TO-DATE</a:t>
            </a:r>
          </a:p>
          <a:p>
            <a:r>
              <a:rPr lang="pl-PL" dirty="0"/>
              <a:t>&gt; </a:t>
            </a:r>
            <a:r>
              <a:rPr lang="pl-PL" dirty="0" err="1"/>
              <a:t>Task</a:t>
            </a:r>
            <a:r>
              <a:rPr lang="pl-PL" dirty="0"/>
              <a:t> :</a:t>
            </a:r>
            <a:r>
              <a:rPr lang="pl-PL" dirty="0" err="1"/>
              <a:t>build</a:t>
            </a:r>
            <a:r>
              <a:rPr lang="pl-PL" dirty="0"/>
              <a:t> UP-TO-DATE</a:t>
            </a:r>
          </a:p>
          <a:p>
            <a:endParaRPr lang="pl-PL" dirty="0"/>
          </a:p>
        </p:txBody>
      </p:sp>
    </p:spTree>
    <p:extLst>
      <p:ext uri="{BB962C8B-B14F-4D97-AF65-F5344CB8AC3E}">
        <p14:creationId xmlns:p14="http://schemas.microsoft.com/office/powerpoint/2010/main" val="254417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4894-EC9B-4A08-BE9C-564711340360}"/>
              </a:ext>
            </a:extLst>
          </p:cNvPr>
          <p:cNvSpPr>
            <a:spLocks noGrp="1"/>
          </p:cNvSpPr>
          <p:nvPr>
            <p:ph type="title"/>
          </p:nvPr>
        </p:nvSpPr>
        <p:spPr/>
        <p:txBody>
          <a:bodyPr/>
          <a:lstStyle/>
          <a:p>
            <a:pPr algn="ctr"/>
            <a:r>
              <a:rPr lang="pl-PL" b="1" dirty="0"/>
              <a:t>Czym jest Gradle?</a:t>
            </a:r>
          </a:p>
        </p:txBody>
      </p:sp>
      <p:sp>
        <p:nvSpPr>
          <p:cNvPr id="3" name="Content Placeholder 2">
            <a:extLst>
              <a:ext uri="{FF2B5EF4-FFF2-40B4-BE49-F238E27FC236}">
                <a16:creationId xmlns:a16="http://schemas.microsoft.com/office/drawing/2014/main" id="{EF3F9479-5809-402B-A59D-3A3D26F4C3B9}"/>
              </a:ext>
            </a:extLst>
          </p:cNvPr>
          <p:cNvSpPr>
            <a:spLocks noGrp="1"/>
          </p:cNvSpPr>
          <p:nvPr>
            <p:ph idx="1"/>
          </p:nvPr>
        </p:nvSpPr>
        <p:spPr/>
        <p:txBody>
          <a:bodyPr/>
          <a:lstStyle/>
          <a:p>
            <a:pPr marL="45720" indent="0">
              <a:buNone/>
            </a:pPr>
            <a:r>
              <a:rPr lang="pl-PL" dirty="0"/>
              <a:t>Gradle to narzędzie (open </a:t>
            </a:r>
            <a:r>
              <a:rPr lang="pl-PL" dirty="0" err="1"/>
              <a:t>source</a:t>
            </a:r>
            <a:r>
              <a:rPr lang="pl-PL" dirty="0"/>
              <a:t>), które służy do automatyzacji budowy projektów. Pod pojęciem budowania projektów kryje się cała masa drobnych czynności. Zaczynając od najbardziej podstawowych, takich jak kompilowanie kodu źródłowego, testowanie czy np. tworzenie pliku .JAR.</a:t>
            </a:r>
          </a:p>
          <a:p>
            <a:pPr marL="45720" indent="0">
              <a:buNone/>
            </a:pPr>
            <a:endParaRPr lang="pl-PL" dirty="0"/>
          </a:p>
          <a:p>
            <a:pPr marL="45720" indent="0">
              <a:buNone/>
            </a:pPr>
            <a:r>
              <a:rPr lang="pl-PL" dirty="0"/>
              <a:t>Do tworzenia skryptów używa się języka </a:t>
            </a:r>
            <a:r>
              <a:rPr lang="pl-PL" dirty="0" err="1"/>
              <a:t>Groovy</a:t>
            </a:r>
            <a:r>
              <a:rPr lang="pl-PL" dirty="0"/>
              <a:t> lub Kotlin </a:t>
            </a:r>
            <a:r>
              <a:rPr lang="pl-PL" dirty="0">
                <a:hlinkClick r:id="rId2" action="ppaction://hlinksldjump"/>
              </a:rPr>
              <a:t>DSL (</a:t>
            </a:r>
            <a:r>
              <a:rPr lang="pl-PL" dirty="0" err="1">
                <a:hlinkClick r:id="rId2" action="ppaction://hlinksldjump"/>
              </a:rPr>
              <a:t>Domain-Specific</a:t>
            </a:r>
            <a:r>
              <a:rPr lang="pl-PL" dirty="0">
                <a:hlinkClick r:id="rId2" action="ppaction://hlinksldjump"/>
              </a:rPr>
              <a:t> Language).</a:t>
            </a:r>
            <a:endParaRPr lang="pl-PL" dirty="0"/>
          </a:p>
          <a:p>
            <a:pPr marL="45720" indent="0">
              <a:buNone/>
            </a:pPr>
            <a:endParaRPr lang="pl-PL" dirty="0"/>
          </a:p>
          <a:p>
            <a:pPr marL="45720" indent="0">
              <a:buNone/>
            </a:pPr>
            <a:r>
              <a:rPr lang="pl-PL" dirty="0" err="1"/>
              <a:t>Gradle</a:t>
            </a:r>
            <a:r>
              <a:rPr lang="pl-PL" dirty="0"/>
              <a:t> jest oficjalnym narzędziem systemu Android.</a:t>
            </a:r>
          </a:p>
        </p:txBody>
      </p:sp>
    </p:spTree>
    <p:extLst>
      <p:ext uri="{BB962C8B-B14F-4D97-AF65-F5344CB8AC3E}">
        <p14:creationId xmlns:p14="http://schemas.microsoft.com/office/powerpoint/2010/main" val="3694884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94FE-2E7F-4088-BC19-C94B76489FA4}"/>
              </a:ext>
            </a:extLst>
          </p:cNvPr>
          <p:cNvSpPr>
            <a:spLocks noGrp="1"/>
          </p:cNvSpPr>
          <p:nvPr>
            <p:ph type="title"/>
          </p:nvPr>
        </p:nvSpPr>
        <p:spPr/>
        <p:txBody>
          <a:bodyPr/>
          <a:lstStyle/>
          <a:p>
            <a:r>
              <a:rPr lang="pl-PL" dirty="0" err="1"/>
              <a:t>Pluginy</a:t>
            </a:r>
            <a:r>
              <a:rPr lang="pl-PL" dirty="0"/>
              <a:t> </a:t>
            </a:r>
            <a:r>
              <a:rPr lang="pl-PL" dirty="0" err="1"/>
              <a:t>Gradle</a:t>
            </a:r>
            <a:endParaRPr lang="pl-PL" dirty="0"/>
          </a:p>
        </p:txBody>
      </p:sp>
      <p:sp>
        <p:nvSpPr>
          <p:cNvPr id="6" name="Rectangle 3">
            <a:extLst>
              <a:ext uri="{FF2B5EF4-FFF2-40B4-BE49-F238E27FC236}">
                <a16:creationId xmlns:a16="http://schemas.microsoft.com/office/drawing/2014/main" id="{219781D6-BB40-4C61-AA31-8D3BCA34C4A9}"/>
              </a:ext>
            </a:extLst>
          </p:cNvPr>
          <p:cNvSpPr>
            <a:spLocks noGrp="1" noChangeArrowheads="1"/>
          </p:cNvSpPr>
          <p:nvPr>
            <p:ph idx="1"/>
          </p:nvPr>
        </p:nvSpPr>
        <p:spPr bwMode="auto">
          <a:xfrm>
            <a:off x="1143000" y="1814466"/>
            <a:ext cx="9872871"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933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02303A"/>
                </a:solidFill>
                <a:effectLst/>
                <a:latin typeface="Lato" panose="020F0502020204030203" pitchFamily="34" charset="0"/>
                <a:cs typeface="Lato" panose="020F0502020204030203" pitchFamily="34" charset="0"/>
                <a:hlinkClick r:id="rId2"/>
              </a:rPr>
              <a:t>JVM </a:t>
            </a:r>
            <a:r>
              <a:rPr kumimoji="0" lang="pl-PL" altLang="pl-PL" sz="1600"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2"/>
              </a:rPr>
              <a:t>languages</a:t>
            </a:r>
            <a:r>
              <a:rPr kumimoji="0" lang="pl-PL" altLang="pl-PL" sz="1600" b="0" i="0" u="none" strike="noStrike" cap="none" normalizeH="0" baseline="0" dirty="0">
                <a:ln>
                  <a:noFill/>
                </a:ln>
                <a:solidFill>
                  <a:srgbClr val="02303A"/>
                </a:solidFill>
                <a:effectLst/>
                <a:latin typeface="Lato" panose="020F0502020204030203" pitchFamily="34" charset="0"/>
                <a:cs typeface="Lato" panose="020F0502020204030203" pitchFamily="34" charset="0"/>
                <a:hlinkClick r:id="rId2"/>
              </a:rPr>
              <a:t> and </a:t>
            </a:r>
            <a:r>
              <a:rPr kumimoji="0" lang="pl-PL" altLang="pl-PL" sz="1600"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2"/>
              </a:rPr>
              <a:t>frameworks</a:t>
            </a:r>
            <a:endParaRPr kumimoji="0" lang="pl-PL" altLang="pl-PL" sz="1600" b="0" i="0" u="none" strike="noStrike" cap="none" normalizeH="0" baseline="0" dirty="0">
              <a:ln>
                <a:noFill/>
              </a:ln>
              <a:solidFill>
                <a:srgbClr val="02303A"/>
              </a:solidFill>
              <a:effectLst/>
              <a:latin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3"/>
              </a:rPr>
              <a:t>Java</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any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type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of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4"/>
              </a:rPr>
              <a:t>Java Library</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library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5"/>
              </a:rPr>
              <a:t>Java Platform</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 Java platform.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a:ln>
                  <a:noFill/>
                </a:ln>
                <a:solidFill>
                  <a:srgbClr val="1DA2BD"/>
                </a:solidFill>
                <a:effectLst/>
                <a:latin typeface="inherit"/>
                <a:cs typeface="Lato" panose="020F0502020204030203" pitchFamily="34" charset="0"/>
                <a:hlinkClick r:id="rId6"/>
              </a:rPr>
              <a:t>Groovy</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any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type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of </a:t>
            </a:r>
            <a:r>
              <a:rPr kumimoji="0" lang="pl-PL" altLang="pl-PL" sz="1600" b="0" i="0" u="none" strike="noStrike" cap="none" normalizeH="0" baseline="0" dirty="0" err="1">
                <a:ln>
                  <a:noFill/>
                </a:ln>
                <a:solidFill>
                  <a:srgbClr val="1DA2BD"/>
                </a:solidFill>
                <a:effectLst/>
                <a:latin typeface="inherit"/>
                <a:cs typeface="Lato" panose="020F0502020204030203" pitchFamily="34" charset="0"/>
                <a:hlinkClick r:id="rId7"/>
              </a:rPr>
              <a:t>Groovy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8"/>
              </a:rPr>
              <a:t>Scala</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any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type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of </a:t>
            </a:r>
            <a:r>
              <a:rPr kumimoji="0" lang="pl-PL" altLang="pl-PL" sz="1600" b="0" i="0" u="none" strike="noStrike" cap="none" normalizeH="0" baseline="0" dirty="0">
                <a:ln>
                  <a:noFill/>
                </a:ln>
                <a:solidFill>
                  <a:srgbClr val="1DA2BD"/>
                </a:solidFill>
                <a:effectLst/>
                <a:latin typeface="inherit"/>
                <a:cs typeface="Lato" panose="020F0502020204030203" pitchFamily="34" charset="0"/>
                <a:hlinkClick r:id="rId9"/>
              </a:rPr>
              <a:t>Scala</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10"/>
              </a:rPr>
              <a:t>Play</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testing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running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a:ln>
                  <a:noFill/>
                </a:ln>
                <a:solidFill>
                  <a:srgbClr val="1DA2BD"/>
                </a:solidFill>
                <a:effectLst/>
                <a:latin typeface="inherit"/>
                <a:cs typeface="Lato" panose="020F0502020204030203" pitchFamily="34" charset="0"/>
                <a:hlinkClick r:id="rId11"/>
              </a:rPr>
              <a:t>Play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applications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12"/>
              </a:rPr>
              <a:t>ANTLR</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generating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parsers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a:ln>
                  <a:noFill/>
                </a:ln>
                <a:solidFill>
                  <a:srgbClr val="1DA2BD"/>
                </a:solidFill>
                <a:effectLst/>
                <a:latin typeface="inherit"/>
                <a:cs typeface="Lato" panose="020F0502020204030203" pitchFamily="34" charset="0"/>
                <a:hlinkClick r:id="rId13"/>
              </a:rPr>
              <a:t>ANTLR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454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94FE-2E7F-4088-BC19-C94B76489FA4}"/>
              </a:ext>
            </a:extLst>
          </p:cNvPr>
          <p:cNvSpPr>
            <a:spLocks noGrp="1"/>
          </p:cNvSpPr>
          <p:nvPr>
            <p:ph type="title"/>
          </p:nvPr>
        </p:nvSpPr>
        <p:spPr/>
        <p:txBody>
          <a:bodyPr/>
          <a:lstStyle/>
          <a:p>
            <a:r>
              <a:rPr lang="pl-PL" dirty="0" err="1"/>
              <a:t>Pluginy</a:t>
            </a:r>
            <a:r>
              <a:rPr lang="pl-PL" dirty="0"/>
              <a:t> </a:t>
            </a:r>
            <a:r>
              <a:rPr lang="pl-PL" dirty="0" err="1"/>
              <a:t>Gradle</a:t>
            </a:r>
            <a:endParaRPr lang="pl-PL" dirty="0"/>
          </a:p>
        </p:txBody>
      </p:sp>
      <p:sp>
        <p:nvSpPr>
          <p:cNvPr id="4" name="Rectangle 2">
            <a:extLst>
              <a:ext uri="{FF2B5EF4-FFF2-40B4-BE49-F238E27FC236}">
                <a16:creationId xmlns:a16="http://schemas.microsoft.com/office/drawing/2014/main" id="{81312D27-D519-49AD-8A06-B21891DCCD3F}"/>
              </a:ext>
            </a:extLst>
          </p:cNvPr>
          <p:cNvSpPr>
            <a:spLocks noGrp="1" noChangeArrowheads="1"/>
          </p:cNvSpPr>
          <p:nvPr>
            <p:ph idx="1"/>
          </p:nvPr>
        </p:nvSpPr>
        <p:spPr bwMode="auto">
          <a:xfrm>
            <a:off x="1140143" y="1717023"/>
            <a:ext cx="588116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rgbClr val="02303A"/>
                </a:solidFill>
                <a:effectLst/>
                <a:latin typeface="Lato" panose="020F0502020204030203" pitchFamily="34" charset="0"/>
                <a:cs typeface="Lato" panose="020F0502020204030203" pitchFamily="34" charset="0"/>
                <a:hlinkClick r:id="rId2"/>
              </a:rPr>
              <a:t>Native </a:t>
            </a:r>
            <a:r>
              <a:rPr kumimoji="0" lang="pl-PL" altLang="pl-PL" sz="1800"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2"/>
              </a:rPr>
              <a:t>languages</a:t>
            </a:r>
            <a:endParaRPr kumimoji="0" lang="pl-PL" altLang="pl-PL" sz="1800" b="0" i="0" u="none" strike="noStrike" cap="none" normalizeH="0" baseline="0" dirty="0">
              <a:ln>
                <a:noFill/>
              </a:ln>
              <a:solidFill>
                <a:srgbClr val="02303A"/>
              </a:solidFill>
              <a:effectLst/>
              <a:latin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3"/>
              </a:rPr>
              <a:t>C++</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C++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libraries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applications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on Windows, Linux, and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macOS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0FC9458-4227-4401-B25F-D8BCB607BA56}"/>
              </a:ext>
            </a:extLst>
          </p:cNvPr>
          <p:cNvSpPr>
            <a:spLocks noChangeArrowheads="1"/>
          </p:cNvSpPr>
          <p:nvPr/>
        </p:nvSpPr>
        <p:spPr bwMode="auto">
          <a:xfrm>
            <a:off x="1140143" y="2391415"/>
            <a:ext cx="7064313"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4"/>
              </a:rPr>
              <a:t>Packaging</a:t>
            </a:r>
            <a:r>
              <a:rPr kumimoji="0" lang="pl-PL" altLang="pl-PL" b="0" i="0" u="none" strike="noStrike" cap="none" normalizeH="0" baseline="0" dirty="0">
                <a:ln>
                  <a:noFill/>
                </a:ln>
                <a:solidFill>
                  <a:srgbClr val="02303A"/>
                </a:solidFill>
                <a:effectLst/>
                <a:latin typeface="Lato" panose="020F0502020204030203" pitchFamily="34" charset="0"/>
                <a:cs typeface="Lato" panose="020F0502020204030203" pitchFamily="34" charset="0"/>
                <a:hlinkClick r:id="rId4"/>
              </a:rPr>
              <a:t> and </a:t>
            </a:r>
            <a:r>
              <a:rPr kumimoji="0" lang="pl-PL" altLang="pl-PL"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4"/>
              </a:rPr>
              <a:t>distribution</a:t>
            </a:r>
            <a:endParaRPr lang="pl-PL" altLang="pl-PL" dirty="0">
              <a:solidFill>
                <a:srgbClr val="02303A"/>
              </a:solidFill>
              <a:latin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a:ln>
                <a:noFill/>
              </a:ln>
              <a:solidFill>
                <a:srgbClr val="02303A"/>
              </a:solidFill>
              <a:effectLst/>
              <a:latin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5"/>
              </a:rPr>
              <a:t>Application</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JVM-</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based</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runnable</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applications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6"/>
              </a:rPr>
              <a:t>WAR</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packaging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WAR-</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based</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Java web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applications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7"/>
              </a:rPr>
              <a:t>EAR</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building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packaging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Java EE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applications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8"/>
              </a:rPr>
              <a:t>OSGi</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creating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9"/>
              </a:rPr>
              <a:t>OSGi</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packages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0"/>
              </a:rPr>
              <a:t>Maven</a:t>
            </a: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10"/>
              </a:rPr>
              <a:t> </a:t>
            </a: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0"/>
              </a:rPr>
              <a:t>Publish</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11"/>
              </a:rPr>
              <a:t>publishing</a:t>
            </a:r>
            <a:r>
              <a:rPr kumimoji="0" lang="pl-PL" altLang="pl-PL" sz="1200" b="0" i="0" u="none" strike="noStrike" cap="none" normalizeH="0" baseline="0" dirty="0">
                <a:ln>
                  <a:noFill/>
                </a:ln>
                <a:solidFill>
                  <a:srgbClr val="1DA2BD"/>
                </a:solidFill>
                <a:effectLst/>
                <a:latin typeface="inherit"/>
                <a:cs typeface="Lato" panose="020F0502020204030203" pitchFamily="34" charset="0"/>
                <a:hlinkClick r:id="rId11"/>
              </a:rPr>
              <a:t>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11"/>
              </a:rPr>
              <a:t>artifacts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to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Maven-compatible</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repositories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2"/>
              </a:rPr>
              <a:t>Ivy</a:t>
            </a: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12"/>
              </a:rPr>
              <a:t> </a:t>
            </a: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2"/>
              </a:rPr>
              <a:t>Publish</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11"/>
              </a:rPr>
              <a:t>publishing</a:t>
            </a:r>
            <a:r>
              <a:rPr kumimoji="0" lang="pl-PL" altLang="pl-PL" sz="1200" b="0" i="0" u="none" strike="noStrike" cap="none" normalizeH="0" baseline="0" dirty="0">
                <a:ln>
                  <a:noFill/>
                </a:ln>
                <a:solidFill>
                  <a:srgbClr val="1DA2BD"/>
                </a:solidFill>
                <a:effectLst/>
                <a:latin typeface="inherit"/>
                <a:cs typeface="Lato" panose="020F0502020204030203" pitchFamily="34" charset="0"/>
                <a:hlinkClick r:id="rId11"/>
              </a:rPr>
              <a:t>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11"/>
              </a:rPr>
              <a:t>artifacts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to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Ivy-compatible</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repositories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3"/>
              </a:rPr>
              <a:t>Legacy</a:t>
            </a: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13"/>
              </a:rPr>
              <a:t> </a:t>
            </a: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3"/>
              </a:rPr>
              <a:t>Maven</a:t>
            </a: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13"/>
              </a:rPr>
              <a:t> </a:t>
            </a:r>
            <a:r>
              <a:rPr kumimoji="0" lang="pl-PL" altLang="pl-PL" sz="1200" b="1" i="0" u="none" strike="noStrike" cap="none" normalizeH="0" baseline="0" dirty="0" err="1">
                <a:ln>
                  <a:noFill/>
                </a:ln>
                <a:solidFill>
                  <a:srgbClr val="1DA2BD"/>
                </a:solidFill>
                <a:effectLst/>
                <a:latin typeface="inherit"/>
                <a:cs typeface="Lato" panose="020F0502020204030203" pitchFamily="34" charset="0"/>
                <a:hlinkClick r:id="rId13"/>
              </a:rPr>
              <a:t>Plugin</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publishing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artifacts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the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14"/>
              </a:rPr>
              <a:t>legacy</a:t>
            </a:r>
            <a:r>
              <a:rPr kumimoji="0" lang="pl-PL" altLang="pl-PL" sz="1200" b="0" i="0" u="none" strike="noStrike" cap="none" normalizeH="0" baseline="0" dirty="0">
                <a:ln>
                  <a:noFill/>
                </a:ln>
                <a:solidFill>
                  <a:srgbClr val="1DA2BD"/>
                </a:solidFill>
                <a:effectLst/>
                <a:latin typeface="inherit"/>
                <a:cs typeface="Lato" panose="020F0502020204030203" pitchFamily="34" charset="0"/>
                <a:hlinkClick r:id="rId14"/>
              </a:rPr>
              <a:t> </a:t>
            </a:r>
            <a:r>
              <a:rPr kumimoji="0" lang="pl-PL" altLang="pl-PL" sz="1200" b="0" i="0" u="none" strike="noStrike" cap="none" normalizeH="0" baseline="0" dirty="0" err="1">
                <a:ln>
                  <a:noFill/>
                </a:ln>
                <a:solidFill>
                  <a:srgbClr val="1DA2BD"/>
                </a:solidFill>
                <a:effectLst/>
                <a:latin typeface="inherit"/>
                <a:cs typeface="Lato" panose="020F0502020204030203" pitchFamily="34" charset="0"/>
                <a:hlinkClick r:id="rId14"/>
              </a:rPr>
              <a:t>mechanism</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to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Maven-compatible</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repositories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15"/>
              </a:rPr>
              <a:t>Distribution</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Makes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it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easy</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to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create</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ZIP and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tarball</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distributions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of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a:ln>
                  <a:noFill/>
                </a:ln>
                <a:solidFill>
                  <a:srgbClr val="1DA2BD"/>
                </a:solidFill>
                <a:effectLst/>
                <a:latin typeface="inherit"/>
                <a:cs typeface="Lato" panose="020F0502020204030203" pitchFamily="34" charset="0"/>
                <a:hlinkClick r:id="rId16"/>
              </a:rPr>
              <a:t>Java Library Distribution</a:t>
            </a:r>
            <a:endParaRPr kumimoji="0" lang="pl-PL" altLang="pl-PL" sz="12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creating</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 ZIP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distribution</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of a Java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library</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that</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includes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its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runtime</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200" b="0" i="0" u="none" strike="noStrike" cap="none" normalizeH="0" baseline="0" dirty="0" err="1">
                <a:ln>
                  <a:noFill/>
                </a:ln>
                <a:solidFill>
                  <a:srgbClr val="02303A"/>
                </a:solidFill>
                <a:effectLst/>
                <a:latin typeface="inherit"/>
                <a:cs typeface="Lato" panose="020F0502020204030203" pitchFamily="34" charset="0"/>
              </a:rPr>
              <a:t>dependencies</a:t>
            </a:r>
            <a:r>
              <a:rPr kumimoji="0" lang="pl-PL" altLang="pl-PL" sz="12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379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94FE-2E7F-4088-BC19-C94B76489FA4}"/>
              </a:ext>
            </a:extLst>
          </p:cNvPr>
          <p:cNvSpPr>
            <a:spLocks noGrp="1"/>
          </p:cNvSpPr>
          <p:nvPr>
            <p:ph type="title"/>
          </p:nvPr>
        </p:nvSpPr>
        <p:spPr/>
        <p:txBody>
          <a:bodyPr/>
          <a:lstStyle/>
          <a:p>
            <a:r>
              <a:rPr lang="pl-PL" dirty="0" err="1"/>
              <a:t>Pluginy</a:t>
            </a:r>
            <a:r>
              <a:rPr lang="pl-PL" dirty="0"/>
              <a:t> </a:t>
            </a:r>
            <a:r>
              <a:rPr lang="pl-PL" dirty="0" err="1"/>
              <a:t>Gradle</a:t>
            </a:r>
            <a:endParaRPr lang="pl-PL" dirty="0"/>
          </a:p>
        </p:txBody>
      </p:sp>
      <p:sp>
        <p:nvSpPr>
          <p:cNvPr id="3" name="Rectangle 1">
            <a:extLst>
              <a:ext uri="{FF2B5EF4-FFF2-40B4-BE49-F238E27FC236}">
                <a16:creationId xmlns:a16="http://schemas.microsoft.com/office/drawing/2014/main" id="{1D3FB5D6-B5A3-40F6-9FD2-15EE62E7792D}"/>
              </a:ext>
            </a:extLst>
          </p:cNvPr>
          <p:cNvSpPr>
            <a:spLocks noGrp="1" noChangeArrowheads="1"/>
          </p:cNvSpPr>
          <p:nvPr>
            <p:ph idx="1"/>
          </p:nvPr>
        </p:nvSpPr>
        <p:spPr bwMode="auto">
          <a:xfrm>
            <a:off x="1143000" y="1965960"/>
            <a:ext cx="9258183"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2"/>
              </a:rPr>
              <a:t>Code</a:t>
            </a:r>
            <a:r>
              <a:rPr kumimoji="0" lang="pl-PL" altLang="pl-PL" sz="2000" b="0" i="0" u="none" strike="noStrike" cap="none" normalizeH="0" baseline="0" dirty="0">
                <a:ln>
                  <a:noFill/>
                </a:ln>
                <a:solidFill>
                  <a:srgbClr val="02303A"/>
                </a:solidFill>
                <a:effectLst/>
                <a:latin typeface="Lato" panose="020F0502020204030203" pitchFamily="34" charset="0"/>
                <a:cs typeface="Lato" panose="020F0502020204030203" pitchFamily="34" charset="0"/>
                <a:hlinkClick r:id="rId2"/>
              </a:rPr>
              <a:t> </a:t>
            </a:r>
            <a:r>
              <a:rPr kumimoji="0" lang="pl-PL" altLang="pl-PL" sz="2000" b="0" i="0" u="none" strike="noStrike" cap="none" normalizeH="0" baseline="0" dirty="0" err="1">
                <a:ln>
                  <a:noFill/>
                </a:ln>
                <a:solidFill>
                  <a:srgbClr val="02303A"/>
                </a:solidFill>
                <a:effectLst/>
                <a:latin typeface="Lato" panose="020F0502020204030203" pitchFamily="34" charset="0"/>
                <a:cs typeface="Lato" panose="020F0502020204030203" pitchFamily="34" charset="0"/>
                <a:hlinkClick r:id="rId2"/>
              </a:rPr>
              <a:t>analysis</a:t>
            </a:r>
            <a:endParaRPr kumimoji="0" lang="pl-PL" altLang="pl-PL" sz="2000" b="0" i="0" u="none" strike="noStrike" cap="none" normalizeH="0" baseline="0" dirty="0">
              <a:ln>
                <a:noFill/>
              </a:ln>
              <a:solidFill>
                <a:srgbClr val="02303A"/>
              </a:solidFill>
              <a:effectLst/>
              <a:latin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a:ln>
                  <a:noFill/>
                </a:ln>
                <a:solidFill>
                  <a:srgbClr val="1DA2BD"/>
                </a:solidFill>
                <a:effectLst/>
                <a:latin typeface="inherit"/>
                <a:cs typeface="Lato" panose="020F0502020204030203" pitchFamily="34" charset="0"/>
                <a:hlinkClick r:id="rId3"/>
              </a:rPr>
              <a:t>Checkstyle</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Performs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quality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checks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on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source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1DA2BD"/>
                </a:solidFill>
                <a:effectLst/>
                <a:latin typeface="inherit"/>
                <a:cs typeface="Lato" panose="020F0502020204030203" pitchFamily="34" charset="0"/>
                <a:hlinkClick r:id="rId4"/>
              </a:rPr>
              <a:t>Checkstyle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associated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reports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a:ln>
                  <a:noFill/>
                </a:ln>
                <a:solidFill>
                  <a:srgbClr val="1DA2BD"/>
                </a:solidFill>
                <a:effectLst/>
                <a:latin typeface="inherit"/>
                <a:cs typeface="Lato" panose="020F0502020204030203" pitchFamily="34" charset="0"/>
                <a:hlinkClick r:id="rId5"/>
              </a:rPr>
              <a:t>FindBugs</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Performs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quality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checks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on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source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1DA2BD"/>
                </a:solidFill>
                <a:effectLst/>
                <a:latin typeface="inherit"/>
                <a:cs typeface="Lato" panose="020F0502020204030203" pitchFamily="34" charset="0"/>
                <a:hlinkClick r:id="rId6"/>
              </a:rPr>
              <a:t>FindBugs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associated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reports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a:ln>
                  <a:noFill/>
                </a:ln>
                <a:solidFill>
                  <a:srgbClr val="1DA2BD"/>
                </a:solidFill>
                <a:effectLst/>
                <a:latin typeface="inherit"/>
                <a:cs typeface="Lato" panose="020F0502020204030203" pitchFamily="34" charset="0"/>
                <a:hlinkClick r:id="rId7"/>
              </a:rPr>
              <a:t>PMD</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Performs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quality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checks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on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source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a:ln>
                  <a:noFill/>
                </a:ln>
                <a:solidFill>
                  <a:srgbClr val="1DA2BD"/>
                </a:solidFill>
                <a:effectLst/>
                <a:latin typeface="inherit"/>
                <a:cs typeface="Lato" panose="020F0502020204030203" pitchFamily="34" charset="0"/>
                <a:hlinkClick r:id="rId8"/>
              </a:rPr>
              <a:t>PMD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associated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reports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a:ln>
                  <a:noFill/>
                </a:ln>
                <a:solidFill>
                  <a:srgbClr val="1DA2BD"/>
                </a:solidFill>
                <a:effectLst/>
                <a:latin typeface="inherit"/>
                <a:cs typeface="Lato" panose="020F0502020204030203" pitchFamily="34" charset="0"/>
                <a:hlinkClick r:id="rId9"/>
              </a:rPr>
              <a:t>JDepend</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Performs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quality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checks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on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source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1DA2BD"/>
                </a:solidFill>
                <a:effectLst/>
                <a:latin typeface="inherit"/>
                <a:cs typeface="Lato" panose="020F0502020204030203" pitchFamily="34" charset="0"/>
                <a:hlinkClick r:id="rId10"/>
              </a:rPr>
              <a:t>JDepend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associated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reports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a:ln>
                  <a:noFill/>
                </a:ln>
                <a:solidFill>
                  <a:srgbClr val="1DA2BD"/>
                </a:solidFill>
                <a:effectLst/>
                <a:latin typeface="inherit"/>
                <a:cs typeface="Lato" panose="020F0502020204030203" pitchFamily="34" charset="0"/>
                <a:hlinkClick r:id="rId11"/>
              </a:rPr>
              <a:t>JaCoCo</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code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coverage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metrics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Java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1DA2BD"/>
                </a:solidFill>
                <a:effectLst/>
                <a:latin typeface="inherit"/>
                <a:cs typeface="Lato" panose="020F0502020204030203" pitchFamily="34" charset="0"/>
                <a:hlinkClick r:id="rId12"/>
              </a:rPr>
              <a:t>JaCoCo</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1" i="0" u="none" strike="noStrike" cap="none" normalizeH="0" baseline="0" dirty="0" err="1">
                <a:ln>
                  <a:noFill/>
                </a:ln>
                <a:solidFill>
                  <a:srgbClr val="1DA2BD"/>
                </a:solidFill>
                <a:effectLst/>
                <a:latin typeface="inherit"/>
                <a:cs typeface="Lato" panose="020F0502020204030203" pitchFamily="34" charset="0"/>
                <a:hlinkClick r:id="rId13"/>
              </a:rPr>
              <a:t>CodeNarc</a:t>
            </a:r>
            <a:endParaRPr kumimoji="0" lang="pl-PL" altLang="pl-PL" sz="16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Performs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quality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checks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on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your</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Groovy</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source</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using</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1DA2BD"/>
                </a:solidFill>
                <a:effectLst/>
                <a:latin typeface="inherit"/>
                <a:cs typeface="Lato" panose="020F0502020204030203" pitchFamily="34" charset="0"/>
                <a:hlinkClick r:id="rId14"/>
              </a:rPr>
              <a:t>CodeNarc</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associated</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600" b="0" i="0" u="none" strike="noStrike" cap="none" normalizeH="0" baseline="0" dirty="0" err="1">
                <a:ln>
                  <a:noFill/>
                </a:ln>
                <a:solidFill>
                  <a:srgbClr val="02303A"/>
                </a:solidFill>
                <a:effectLst/>
                <a:latin typeface="inherit"/>
                <a:cs typeface="Lato" panose="020F0502020204030203" pitchFamily="34" charset="0"/>
              </a:rPr>
              <a:t>reports</a:t>
            </a:r>
            <a:r>
              <a:rPr kumimoji="0" lang="pl-PL" altLang="pl-PL" sz="16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340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94FE-2E7F-4088-BC19-C94B76489FA4}"/>
              </a:ext>
            </a:extLst>
          </p:cNvPr>
          <p:cNvSpPr>
            <a:spLocks noGrp="1"/>
          </p:cNvSpPr>
          <p:nvPr>
            <p:ph type="title"/>
          </p:nvPr>
        </p:nvSpPr>
        <p:spPr/>
        <p:txBody>
          <a:bodyPr/>
          <a:lstStyle/>
          <a:p>
            <a:r>
              <a:rPr lang="pl-PL" dirty="0" err="1"/>
              <a:t>Pluginy</a:t>
            </a:r>
            <a:r>
              <a:rPr lang="pl-PL" dirty="0"/>
              <a:t> </a:t>
            </a:r>
            <a:r>
              <a:rPr lang="pl-PL" dirty="0" err="1"/>
              <a:t>Gradle</a:t>
            </a:r>
            <a:endParaRPr lang="pl-PL" dirty="0"/>
          </a:p>
        </p:txBody>
      </p:sp>
      <p:sp>
        <p:nvSpPr>
          <p:cNvPr id="3" name="Rectangle 1">
            <a:extLst>
              <a:ext uri="{FF2B5EF4-FFF2-40B4-BE49-F238E27FC236}">
                <a16:creationId xmlns:a16="http://schemas.microsoft.com/office/drawing/2014/main" id="{1D3FB5D6-B5A3-40F6-9FD2-15EE62E7792D}"/>
              </a:ext>
            </a:extLst>
          </p:cNvPr>
          <p:cNvSpPr>
            <a:spLocks noGrp="1" noChangeArrowheads="1"/>
          </p:cNvSpPr>
          <p:nvPr>
            <p:ph idx="1"/>
          </p:nvPr>
        </p:nvSpPr>
        <p:spPr bwMode="auto">
          <a:xfrm>
            <a:off x="1143000" y="3597175"/>
            <a:ext cx="18114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4ACD18C-128A-4195-9C55-337E184C7492}"/>
              </a:ext>
            </a:extLst>
          </p:cNvPr>
          <p:cNvSpPr>
            <a:spLocks noChangeArrowheads="1"/>
          </p:cNvSpPr>
          <p:nvPr/>
        </p:nvSpPr>
        <p:spPr bwMode="auto">
          <a:xfrm>
            <a:off x="1035423" y="1827460"/>
            <a:ext cx="10637214"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02303A"/>
                </a:solidFill>
                <a:effectLst/>
                <a:latin typeface="inherit"/>
                <a:cs typeface="Lato" panose="020F0502020204030203" pitchFamily="34" charset="0"/>
                <a:hlinkClick r:id="rId2"/>
              </a:rPr>
              <a:t>IDE </a:t>
            </a:r>
            <a:r>
              <a:rPr kumimoji="0" lang="pl-PL" altLang="pl-PL" sz="2000" b="0" i="0" u="none" strike="noStrike" cap="none" normalizeH="0" baseline="0" dirty="0" err="1">
                <a:ln>
                  <a:noFill/>
                </a:ln>
                <a:solidFill>
                  <a:srgbClr val="02303A"/>
                </a:solidFill>
                <a:effectLst/>
                <a:latin typeface="inherit"/>
                <a:cs typeface="Lato" panose="020F0502020204030203" pitchFamily="34" charset="0"/>
                <a:hlinkClick r:id="rId2"/>
              </a:rPr>
              <a:t>integration</a:t>
            </a:r>
            <a:endParaRPr kumimoji="0" lang="pl-PL" altLang="pl-PL" sz="2000" b="0" i="0" u="none" strike="noStrike" cap="none" normalizeH="0" baseline="0" dirty="0">
              <a:ln>
                <a:noFill/>
              </a:ln>
              <a:solidFill>
                <a:srgbClr val="02303A"/>
              </a:solidFill>
              <a:effectLst/>
              <a:latin typeface="inherit"/>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err="1">
                <a:ln>
                  <a:noFill/>
                </a:ln>
                <a:solidFill>
                  <a:srgbClr val="1DA2BD"/>
                </a:solidFill>
                <a:effectLst/>
                <a:latin typeface="inherit"/>
                <a:cs typeface="Lato" panose="020F0502020204030203" pitchFamily="34" charset="0"/>
                <a:hlinkClick r:id="rId3"/>
              </a:rPr>
              <a:t>Eclipse</a:t>
            </a:r>
            <a:endParaRPr kumimoji="0" lang="pl-PL" altLang="pl-PL" sz="14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Eclipse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for the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that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can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be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opened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by the IDE.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This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set of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plugins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can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also</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be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used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to fine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tune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1DA2BD"/>
                </a:solidFill>
                <a:effectLst/>
                <a:latin typeface="inherit"/>
                <a:cs typeface="Lato" panose="020F0502020204030203" pitchFamily="34" charset="0"/>
                <a:hlinkClick r:id="rId4"/>
              </a:rPr>
              <a:t>Buildship’s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import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process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Gradle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err="1">
                <a:ln>
                  <a:noFill/>
                </a:ln>
                <a:solidFill>
                  <a:srgbClr val="1DA2BD"/>
                </a:solidFill>
                <a:effectLst/>
                <a:latin typeface="inherit"/>
                <a:cs typeface="Lato" panose="020F0502020204030203" pitchFamily="34" charset="0"/>
                <a:hlinkClick r:id="rId5"/>
              </a:rPr>
              <a:t>IntelliJ</a:t>
            </a:r>
            <a:r>
              <a:rPr kumimoji="0" lang="pl-PL" altLang="pl-PL" sz="1400" b="1" i="0" u="none" strike="noStrike" cap="none" normalizeH="0" baseline="0" dirty="0">
                <a:ln>
                  <a:noFill/>
                </a:ln>
                <a:solidFill>
                  <a:srgbClr val="1DA2BD"/>
                </a:solidFill>
                <a:effectLst/>
                <a:latin typeface="inherit"/>
                <a:cs typeface="Lato" panose="020F0502020204030203" pitchFamily="34" charset="0"/>
                <a:hlinkClick r:id="rId5"/>
              </a:rPr>
              <a:t> IDEA</a:t>
            </a:r>
            <a:endParaRPr kumimoji="0" lang="pl-PL" altLang="pl-PL" sz="14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IDEA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project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for the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that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can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be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opened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by the IDE. It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can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also</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be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used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to fine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tune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IDEA’s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import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process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Gradle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rgbClr val="02303A"/>
                </a:solidFill>
                <a:effectLst/>
                <a:latin typeface="inherit"/>
                <a:cs typeface="Lato" panose="020F0502020204030203" pitchFamily="34" charset="0"/>
                <a:hlinkClick r:id="rId6"/>
              </a:rPr>
              <a:t>Utility</a:t>
            </a:r>
            <a:endParaRPr kumimoji="0" lang="pl-PL" altLang="pl-PL" sz="2000" b="0" i="0" u="none" strike="noStrike" cap="none" normalizeH="0" baseline="0" dirty="0">
              <a:ln>
                <a:noFill/>
              </a:ln>
              <a:solidFill>
                <a:srgbClr val="02303A"/>
              </a:solidFill>
              <a:effectLst/>
              <a:latin typeface="inherit"/>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a:ln>
                  <a:noFill/>
                </a:ln>
                <a:solidFill>
                  <a:srgbClr val="1DA2BD"/>
                </a:solidFill>
                <a:effectLst/>
                <a:latin typeface="inherit"/>
                <a:cs typeface="Lato" panose="020F0502020204030203" pitchFamily="34" charset="0"/>
                <a:hlinkClick r:id="rId7"/>
              </a:rPr>
              <a:t>Base</a:t>
            </a:r>
            <a:endParaRPr kumimoji="0" lang="pl-PL" altLang="pl-PL" sz="14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common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lifecycle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tasks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such</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as </a:t>
            </a:r>
            <a:r>
              <a:rPr kumimoji="0" lang="pl-PL" altLang="pl-PL" sz="1400" b="0" i="0" u="none" strike="noStrike" cap="none" normalizeH="0" baseline="0" dirty="0" err="1">
                <a:ln>
                  <a:noFill/>
                </a:ln>
                <a:solidFill>
                  <a:srgbClr val="02303A"/>
                </a:solidFill>
                <a:effectLst/>
                <a:latin typeface="Inconsolata"/>
                <a:cs typeface="Lato" panose="020F0502020204030203" pitchFamily="34" charset="0"/>
              </a:rPr>
              <a:t>clean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other</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features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common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to most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err="1">
                <a:ln>
                  <a:noFill/>
                </a:ln>
                <a:solidFill>
                  <a:srgbClr val="1DA2BD"/>
                </a:solidFill>
                <a:effectLst/>
                <a:latin typeface="inherit"/>
                <a:cs typeface="Lato" panose="020F0502020204030203" pitchFamily="34" charset="0"/>
                <a:hlinkClick r:id="rId8"/>
              </a:rPr>
              <a:t>Build</a:t>
            </a:r>
            <a:r>
              <a:rPr kumimoji="0" lang="pl-PL" altLang="pl-PL" sz="1400" b="1" i="0" u="none" strike="noStrike" cap="none" normalizeH="0" baseline="0" dirty="0">
                <a:ln>
                  <a:noFill/>
                </a:ln>
                <a:solidFill>
                  <a:srgbClr val="1DA2BD"/>
                </a:solidFill>
                <a:effectLst/>
                <a:latin typeface="inherit"/>
                <a:cs typeface="Lato" panose="020F0502020204030203" pitchFamily="34" charset="0"/>
                <a:hlinkClick r:id="rId8"/>
              </a:rPr>
              <a:t> </a:t>
            </a:r>
            <a:r>
              <a:rPr kumimoji="0" lang="pl-PL" altLang="pl-PL" sz="1400" b="1" i="0" u="none" strike="noStrike" cap="none" normalizeH="0" baseline="0" dirty="0" err="1">
                <a:ln>
                  <a:noFill/>
                </a:ln>
                <a:solidFill>
                  <a:srgbClr val="1DA2BD"/>
                </a:solidFill>
                <a:effectLst/>
                <a:latin typeface="inherit"/>
                <a:cs typeface="Lato" panose="020F0502020204030203" pitchFamily="34" charset="0"/>
                <a:hlinkClick r:id="rId8"/>
              </a:rPr>
              <a:t>Init</a:t>
            </a:r>
            <a:endParaRPr kumimoji="0" lang="pl-PL" altLang="pl-PL" sz="14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Generates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new</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Gradle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of a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specified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type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such</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as a Java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library</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It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can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also</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generate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build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script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from a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Maven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POM —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see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1" u="none" strike="noStrike" cap="none" normalizeH="0" baseline="0" dirty="0" err="1">
                <a:ln>
                  <a:noFill/>
                </a:ln>
                <a:solidFill>
                  <a:srgbClr val="1DA2BD"/>
                </a:solidFill>
                <a:effectLst/>
                <a:latin typeface="inherit"/>
                <a:cs typeface="Lato" panose="020F0502020204030203" pitchFamily="34" charset="0"/>
                <a:hlinkClick r:id="rId9"/>
              </a:rPr>
              <a:t>Migrating</a:t>
            </a:r>
            <a:r>
              <a:rPr kumimoji="0" lang="pl-PL" altLang="pl-PL" sz="1400" b="0" i="1" u="none" strike="noStrike" cap="none" normalizeH="0" baseline="0" dirty="0">
                <a:ln>
                  <a:noFill/>
                </a:ln>
                <a:solidFill>
                  <a:srgbClr val="1DA2BD"/>
                </a:solidFill>
                <a:effectLst/>
                <a:latin typeface="inherit"/>
                <a:cs typeface="Lato" panose="020F0502020204030203" pitchFamily="34" charset="0"/>
                <a:hlinkClick r:id="rId9"/>
              </a:rPr>
              <a:t> from </a:t>
            </a:r>
            <a:r>
              <a:rPr kumimoji="0" lang="pl-PL" altLang="pl-PL" sz="1400" b="0" i="1" u="none" strike="noStrike" cap="none" normalizeH="0" baseline="0" dirty="0" err="1">
                <a:ln>
                  <a:noFill/>
                </a:ln>
                <a:solidFill>
                  <a:srgbClr val="1DA2BD"/>
                </a:solidFill>
                <a:effectLst/>
                <a:latin typeface="inherit"/>
                <a:cs typeface="Lato" panose="020F0502020204030203" pitchFamily="34" charset="0"/>
                <a:hlinkClick r:id="rId9"/>
              </a:rPr>
              <a:t>Maven</a:t>
            </a:r>
            <a:r>
              <a:rPr kumimoji="0" lang="pl-PL" altLang="pl-PL" sz="1400" b="0" i="1" u="none" strike="noStrike" cap="none" normalizeH="0" baseline="0" dirty="0">
                <a:ln>
                  <a:noFill/>
                </a:ln>
                <a:solidFill>
                  <a:srgbClr val="1DA2BD"/>
                </a:solidFill>
                <a:effectLst/>
                <a:latin typeface="inherit"/>
                <a:cs typeface="Lato" panose="020F0502020204030203" pitchFamily="34" charset="0"/>
                <a:hlinkClick r:id="rId9"/>
              </a:rPr>
              <a:t> to </a:t>
            </a:r>
            <a:r>
              <a:rPr kumimoji="0" lang="pl-PL" altLang="pl-PL" sz="1400" b="0" i="1" u="none" strike="noStrike" cap="none" normalizeH="0" baseline="0" dirty="0" err="1">
                <a:ln>
                  <a:noFill/>
                </a:ln>
                <a:solidFill>
                  <a:srgbClr val="1DA2BD"/>
                </a:solidFill>
                <a:effectLst/>
                <a:latin typeface="inherit"/>
                <a:cs typeface="Lato" panose="020F0502020204030203" pitchFamily="34" charset="0"/>
                <a:hlinkClick r:id="rId9"/>
              </a:rPr>
              <a:t>Gradle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more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details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err="1">
                <a:ln>
                  <a:noFill/>
                </a:ln>
                <a:solidFill>
                  <a:srgbClr val="1DA2BD"/>
                </a:solidFill>
                <a:effectLst/>
                <a:latin typeface="inherit"/>
                <a:cs typeface="Lato" panose="020F0502020204030203" pitchFamily="34" charset="0"/>
                <a:hlinkClick r:id="rId10"/>
              </a:rPr>
              <a:t>Signing</a:t>
            </a:r>
            <a:endParaRPr kumimoji="0" lang="pl-PL" altLang="pl-PL" sz="14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Provides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support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for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digitally</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signing</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generated</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files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artifacts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err="1">
                <a:ln>
                  <a:noFill/>
                </a:ln>
                <a:solidFill>
                  <a:srgbClr val="1DA2BD"/>
                </a:solidFill>
                <a:effectLst/>
                <a:latin typeface="inherit"/>
                <a:cs typeface="Lato" panose="020F0502020204030203" pitchFamily="34" charset="0"/>
                <a:hlinkClick r:id="rId11"/>
              </a:rPr>
              <a:t>Plugin</a:t>
            </a:r>
            <a:r>
              <a:rPr kumimoji="0" lang="pl-PL" altLang="pl-PL" sz="1400" b="1" i="0" u="none" strike="noStrike" cap="none" normalizeH="0" baseline="0" dirty="0">
                <a:ln>
                  <a:noFill/>
                </a:ln>
                <a:solidFill>
                  <a:srgbClr val="1DA2BD"/>
                </a:solidFill>
                <a:effectLst/>
                <a:latin typeface="inherit"/>
                <a:cs typeface="Lato" panose="020F0502020204030203" pitchFamily="34" charset="0"/>
                <a:hlinkClick r:id="rId11"/>
              </a:rPr>
              <a:t> Development</a:t>
            </a:r>
            <a:endParaRPr kumimoji="0" lang="pl-PL" altLang="pl-PL" sz="1400" b="1" i="0" u="none" strike="noStrike" cap="none" normalizeH="0" baseline="0" dirty="0">
              <a:ln>
                <a:noFill/>
              </a:ln>
              <a:solidFill>
                <a:srgbClr val="02303A"/>
              </a:solidFill>
              <a:effectLst/>
              <a:latin typeface="inherit"/>
              <a:cs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Makes</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it</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easier</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to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develop</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and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publish</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Gradle</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 </a:t>
            </a:r>
            <a:r>
              <a:rPr kumimoji="0" lang="pl-PL" altLang="pl-PL" sz="1400" b="0" i="0" u="none" strike="noStrike" cap="none" normalizeH="0" baseline="0" dirty="0" err="1">
                <a:ln>
                  <a:noFill/>
                </a:ln>
                <a:solidFill>
                  <a:srgbClr val="02303A"/>
                </a:solidFill>
                <a:effectLst/>
                <a:latin typeface="inherit"/>
                <a:cs typeface="Lato" panose="020F0502020204030203" pitchFamily="34" charset="0"/>
              </a:rPr>
              <a:t>plugin</a:t>
            </a:r>
            <a:r>
              <a:rPr kumimoji="0" lang="pl-PL" altLang="pl-PL" sz="1400" b="0" i="0" u="none" strike="noStrike" cap="none" normalizeH="0" baseline="0" dirty="0">
                <a:ln>
                  <a:noFill/>
                </a:ln>
                <a:solidFill>
                  <a:srgbClr val="02303A"/>
                </a:solidFill>
                <a:effectLst/>
                <a:latin typeface="inherit"/>
                <a:cs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301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F252EB-0635-4FD6-AE4B-E07DBB01D313}"/>
              </a:ext>
            </a:extLst>
          </p:cNvPr>
          <p:cNvSpPr>
            <a:spLocks noGrp="1" noChangeArrowheads="1"/>
          </p:cNvSpPr>
          <p:nvPr>
            <p:ph idx="1"/>
          </p:nvPr>
        </p:nvSpPr>
        <p:spPr bwMode="auto">
          <a:xfrm>
            <a:off x="1156799" y="773584"/>
            <a:ext cx="6843540"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plugins</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id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java</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4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id </a:t>
            </a:r>
            <a:r>
              <a:rPr kumimoji="0" lang="pl-PL" altLang="pl-PL" sz="140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groovy</a:t>
            </a:r>
            <a:r>
              <a:rPr kumimoji="0" lang="pl-PL" altLang="pl-PL" sz="140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40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solidFill>
                <a:srgbClr val="A9B7C6"/>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ClrTx/>
              <a:buSzTx/>
              <a:buNone/>
            </a:pPr>
            <a:r>
              <a:rPr lang="pl-PL" altLang="pl-PL" sz="1400" dirty="0" err="1">
                <a:solidFill>
                  <a:srgbClr val="A9B7C6"/>
                </a:solidFill>
                <a:latin typeface="Courier New" panose="02070309020205020404" pitchFamily="49" charset="0"/>
                <a:cs typeface="Courier New" panose="02070309020205020404" pitchFamily="49" charset="0"/>
              </a:rPr>
              <a:t>apply</a:t>
            </a:r>
            <a:r>
              <a:rPr lang="pl-PL" altLang="pl-PL" sz="1400" dirty="0">
                <a:solidFill>
                  <a:srgbClr val="A9B7C6"/>
                </a:solidFill>
                <a:latin typeface="Courier New" panose="02070309020205020404" pitchFamily="49" charset="0"/>
                <a:cs typeface="Courier New" panose="02070309020205020404" pitchFamily="49" charset="0"/>
              </a:rPr>
              <a:t> </a:t>
            </a:r>
            <a:r>
              <a:rPr lang="pl-PL" altLang="pl-PL" sz="1400" dirty="0" err="1">
                <a:solidFill>
                  <a:srgbClr val="A9B7C6"/>
                </a:solidFill>
                <a:latin typeface="Courier New" panose="02070309020205020404" pitchFamily="49" charset="0"/>
                <a:cs typeface="Courier New" panose="02070309020205020404" pitchFamily="49" charset="0"/>
              </a:rPr>
              <a:t>plugin</a:t>
            </a:r>
            <a:r>
              <a:rPr lang="pl-PL" altLang="pl-PL" sz="1400" dirty="0">
                <a:solidFill>
                  <a:srgbClr val="A9B7C6"/>
                </a:solidFill>
                <a:latin typeface="Courier New" panose="02070309020205020404" pitchFamily="49" charset="0"/>
                <a:cs typeface="Courier New" panose="02070309020205020404" pitchFamily="49" charset="0"/>
              </a:rPr>
              <a:t>:</a:t>
            </a:r>
            <a:r>
              <a:rPr lang="pl-PL" altLang="pl-PL" sz="1400" dirty="0">
                <a:solidFill>
                  <a:srgbClr val="6A8759"/>
                </a:solidFill>
                <a:latin typeface="Courier New" panose="02070309020205020404" pitchFamily="49" charset="0"/>
                <a:cs typeface="Courier New" panose="02070309020205020404" pitchFamily="49" charset="0"/>
              </a:rPr>
              <a:t> '</a:t>
            </a:r>
            <a:r>
              <a:rPr lang="pl-PL" altLang="pl-PL" sz="1400" dirty="0" err="1">
                <a:solidFill>
                  <a:srgbClr val="6A8759"/>
                </a:solidFill>
                <a:latin typeface="Courier New" panose="02070309020205020404" pitchFamily="49" charset="0"/>
                <a:cs typeface="Courier New" panose="02070309020205020404" pitchFamily="49" charset="0"/>
              </a:rPr>
              <a:t>groovy</a:t>
            </a:r>
            <a:r>
              <a:rPr lang="pl-PL" altLang="pl-PL" sz="1400" dirty="0">
                <a:solidFill>
                  <a:srgbClr val="6A8759"/>
                </a:solidFill>
                <a:latin typeface="Courier New" panose="02070309020205020404" pitchFamily="49" charset="0"/>
                <a:cs typeface="Courier New" panose="02070309020205020404" pitchFamily="49" charset="0"/>
              </a:rPr>
              <a:t>’</a:t>
            </a:r>
            <a:r>
              <a:rPr lang="pl-PL" altLang="pl-PL" sz="1400" dirty="0">
                <a:solidFill>
                  <a:srgbClr val="A9B7C6"/>
                </a:solidFill>
                <a:latin typeface="Courier New" panose="02070309020205020404" pitchFamily="49" charset="0"/>
                <a:cs typeface="Courier New" panose="02070309020205020404" pitchFamily="49" charset="0"/>
              </a:rPr>
              <a:t> </a:t>
            </a: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'NWTA'</a:t>
            </a:r>
            <a:b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version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'1.0-SNAPSHOT'</a:t>
            </a:r>
            <a:b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b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sourceCompatibility</a:t>
            </a:r>
            <a:r>
              <a:rPr kumimoji="0" lang="pl-PL" altLang="pl-PL"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1.8</a:t>
            </a:r>
            <a:br>
              <a:rPr kumimoji="0" lang="pl-PL" altLang="pl-PL"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br>
              <a:rPr kumimoji="0" lang="pl-PL" altLang="pl-PL" sz="1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repositories</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mavenCentral</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dependencies</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testCompile</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group</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junit</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name</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junit</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version</a:t>
            </a: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'4.12'</a:t>
            </a:r>
            <a:br>
              <a:rPr kumimoji="0" lang="pl-PL" altLang="pl-PL"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pl-PL" altLang="pl-PL" sz="3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D0B0C8D-2B64-4FA5-82EA-6A2C0AA89E8C}"/>
              </a:ext>
            </a:extLst>
          </p:cNvPr>
          <p:cNvPicPr>
            <a:picLocks noChangeAspect="1"/>
          </p:cNvPicPr>
          <p:nvPr/>
        </p:nvPicPr>
        <p:blipFill>
          <a:blip r:embed="rId2"/>
          <a:stretch>
            <a:fillRect/>
          </a:stretch>
        </p:blipFill>
        <p:spPr>
          <a:xfrm>
            <a:off x="1162330" y="4981065"/>
            <a:ext cx="4933670" cy="1237776"/>
          </a:xfrm>
          <a:prstGeom prst="rect">
            <a:avLst/>
          </a:prstGeom>
        </p:spPr>
      </p:pic>
      <p:sp>
        <p:nvSpPr>
          <p:cNvPr id="10" name="Rectangle 9">
            <a:extLst>
              <a:ext uri="{FF2B5EF4-FFF2-40B4-BE49-F238E27FC236}">
                <a16:creationId xmlns:a16="http://schemas.microsoft.com/office/drawing/2014/main" id="{C9762188-F25B-4591-939A-AAE3B0E48A0B}"/>
              </a:ext>
            </a:extLst>
          </p:cNvPr>
          <p:cNvSpPr/>
          <p:nvPr/>
        </p:nvSpPr>
        <p:spPr>
          <a:xfrm>
            <a:off x="1649778" y="1258047"/>
            <a:ext cx="1272988" cy="242048"/>
          </a:xfrm>
          <a:prstGeom prst="rect">
            <a:avLst/>
          </a:prstGeom>
          <a:noFill/>
          <a:ln w="952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l-PL"/>
          </a:p>
        </p:txBody>
      </p:sp>
      <p:sp>
        <p:nvSpPr>
          <p:cNvPr id="7" name="Rectangle 6">
            <a:extLst>
              <a:ext uri="{FF2B5EF4-FFF2-40B4-BE49-F238E27FC236}">
                <a16:creationId xmlns:a16="http://schemas.microsoft.com/office/drawing/2014/main" id="{C79511C3-A435-4042-8850-0EAA6EF7DBDD}"/>
              </a:ext>
            </a:extLst>
          </p:cNvPr>
          <p:cNvSpPr/>
          <p:nvPr/>
        </p:nvSpPr>
        <p:spPr>
          <a:xfrm>
            <a:off x="1238758" y="1894910"/>
            <a:ext cx="2428077" cy="242048"/>
          </a:xfrm>
          <a:prstGeom prst="rect">
            <a:avLst/>
          </a:prstGeom>
          <a:noFill/>
          <a:ln w="952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l-PL"/>
          </a:p>
        </p:txBody>
      </p:sp>
    </p:spTree>
    <p:extLst>
      <p:ext uri="{BB962C8B-B14F-4D97-AF65-F5344CB8AC3E}">
        <p14:creationId xmlns:p14="http://schemas.microsoft.com/office/powerpoint/2010/main" val="1301269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EF8E-7FF5-4EA3-BD97-ECDB113A5A0E}"/>
              </a:ext>
            </a:extLst>
          </p:cNvPr>
          <p:cNvSpPr>
            <a:spLocks noGrp="1"/>
          </p:cNvSpPr>
          <p:nvPr>
            <p:ph type="title"/>
          </p:nvPr>
        </p:nvSpPr>
        <p:spPr/>
        <p:txBody>
          <a:bodyPr/>
          <a:lstStyle/>
          <a:p>
            <a:r>
              <a:rPr lang="pl-PL" dirty="0" err="1"/>
              <a:t>Gradle</a:t>
            </a:r>
            <a:r>
              <a:rPr lang="pl-PL" dirty="0"/>
              <a:t> </a:t>
            </a:r>
            <a:r>
              <a:rPr lang="pl-PL" dirty="0" err="1"/>
              <a:t>Daemon</a:t>
            </a:r>
            <a:endParaRPr lang="pl-PL" dirty="0"/>
          </a:p>
        </p:txBody>
      </p:sp>
      <p:sp>
        <p:nvSpPr>
          <p:cNvPr id="3" name="Content Placeholder 2">
            <a:extLst>
              <a:ext uri="{FF2B5EF4-FFF2-40B4-BE49-F238E27FC236}">
                <a16:creationId xmlns:a16="http://schemas.microsoft.com/office/drawing/2014/main" id="{137E4242-2C4F-42EC-BB47-DBA4F1E1E98A}"/>
              </a:ext>
            </a:extLst>
          </p:cNvPr>
          <p:cNvSpPr>
            <a:spLocks noGrp="1"/>
          </p:cNvSpPr>
          <p:nvPr>
            <p:ph idx="1"/>
          </p:nvPr>
        </p:nvSpPr>
        <p:spPr/>
        <p:txBody>
          <a:bodyPr/>
          <a:lstStyle/>
          <a:p>
            <a:r>
              <a:rPr lang="pl-PL" dirty="0"/>
              <a:t>Demon to  program lub proces, wykonywany wewnątrz środowiska systemu operacyjnego, bez konieczności interakcji z użytkownikiem.</a:t>
            </a:r>
          </a:p>
          <a:p>
            <a:r>
              <a:rPr lang="pl-PL" dirty="0" err="1"/>
              <a:t>Gradle</a:t>
            </a:r>
            <a:r>
              <a:rPr lang="pl-PL" dirty="0"/>
              <a:t> działa na wirtualnej maszynie Java (JVM) i używa kilku pomocniczych bibliotek, które wymagają nietrywialnego czasu inicjalizacji. W rezultacie może czasami wydawać się trochę powolny. Rozwiązaniem tego problemu jest </a:t>
            </a:r>
            <a:r>
              <a:rPr lang="pl-PL" dirty="0" err="1"/>
              <a:t>Gradle</a:t>
            </a:r>
            <a:r>
              <a:rPr lang="pl-PL" dirty="0"/>
              <a:t> </a:t>
            </a:r>
            <a:r>
              <a:rPr lang="pl-PL" dirty="0" err="1"/>
              <a:t>Daemon</a:t>
            </a:r>
            <a:r>
              <a:rPr lang="pl-PL" dirty="0"/>
              <a:t>: długotrwały proces w tle, który wykonuje kompilacje znacznie szybciej niż w innym przypadku. Osiągamy to, unikając kosztownego procesu ładowania początkowego, a także wykorzystując buforowanie, przechowując dane o projekcie w pamięci. </a:t>
            </a:r>
          </a:p>
        </p:txBody>
      </p:sp>
    </p:spTree>
    <p:extLst>
      <p:ext uri="{BB962C8B-B14F-4D97-AF65-F5344CB8AC3E}">
        <p14:creationId xmlns:p14="http://schemas.microsoft.com/office/powerpoint/2010/main" val="358962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A326-A8AD-4168-8DB0-446FE7E67029}"/>
              </a:ext>
            </a:extLst>
          </p:cNvPr>
          <p:cNvSpPr>
            <a:spLocks noGrp="1"/>
          </p:cNvSpPr>
          <p:nvPr>
            <p:ph type="title"/>
          </p:nvPr>
        </p:nvSpPr>
        <p:spPr/>
        <p:txBody>
          <a:bodyPr/>
          <a:lstStyle/>
          <a:p>
            <a:r>
              <a:rPr lang="pl-PL" dirty="0" err="1"/>
              <a:t>Gradle</a:t>
            </a:r>
            <a:r>
              <a:rPr lang="pl-PL" dirty="0"/>
              <a:t> w Android</a:t>
            </a:r>
          </a:p>
        </p:txBody>
      </p:sp>
      <p:pic>
        <p:nvPicPr>
          <p:cNvPr id="6146" name="Picture 2" descr="Image result for gradle android">
            <a:extLst>
              <a:ext uri="{FF2B5EF4-FFF2-40B4-BE49-F238E27FC236}">
                <a16:creationId xmlns:a16="http://schemas.microsoft.com/office/drawing/2014/main" id="{F059D21A-F004-4CFA-A6F4-B7D0359A9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233613"/>
            <a:ext cx="54768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542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FCC04CF-01A2-4F64-8C8B-49AC68773E0A}"/>
              </a:ext>
            </a:extLst>
          </p:cNvPr>
          <p:cNvSpPr>
            <a:spLocks noGrp="1" noChangeArrowheads="1"/>
          </p:cNvSpPr>
          <p:nvPr>
            <p:ph idx="1"/>
          </p:nvPr>
        </p:nvSpPr>
        <p:spPr bwMode="auto">
          <a:xfrm>
            <a:off x="1960264" y="420484"/>
            <a:ext cx="8271472" cy="60170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apply</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plugin</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com.android.application</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android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compileSdkVersion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28</a:t>
            </a:r>
            <a:b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defaultConfig</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applicationId</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com.example.pokrz.fragmentexample</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minSdkVersion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23</a:t>
            </a:r>
            <a:b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targetSdkVersion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28</a:t>
            </a:r>
            <a:b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versionCode</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versionName</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"1.0"</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testInstrumentationRunner</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androidx.test.runner.AndroidJUnitRunner</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buildTypes</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release</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minifyEnabled</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false</a:t>
            </a:r>
            <a:br>
              <a:rPr kumimoji="0" lang="pl-PL" altLang="pl-PL"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proguardFiles</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getDefaultProguardFile</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'proguard-android.txt'</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'proguard-rules.pro'</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compileOptions</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sourceCompatibility</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'1.8'</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targetCompatibility</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'1.8'</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dependencies</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fileTree</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dir</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libs</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include</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'*.jar'</a:t>
            </a: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'androidx.appcompat:appcompat:1.0.2'</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'androidx.constraintlayout:constraintlayout:1.1.3'</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'com.google.android.material:material:1.1.0-alpha01'</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androidTestImplementation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'androidx.test:runner:1.1.0'</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androidTestImplementation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'androidx.test.espresso:espresso-core:3.1.0'</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androidTestImplementation</a:t>
            </a:r>
            <a:r>
              <a:rPr kumimoji="0" lang="pl-PL" altLang="pl-PL" sz="11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"androidx.test.ext:junit:1.0.0"</a:t>
            </a:r>
            <a:br>
              <a:rPr kumimoji="0" lang="pl-PL" altLang="pl-PL" sz="11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1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pl-PL" altLang="pl-PL"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503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2456-8E5C-4F7E-9DCD-1D1CC5ADF73E}"/>
              </a:ext>
            </a:extLst>
          </p:cNvPr>
          <p:cNvSpPr>
            <a:spLocks noGrp="1"/>
          </p:cNvSpPr>
          <p:nvPr>
            <p:ph type="title"/>
          </p:nvPr>
        </p:nvSpPr>
        <p:spPr/>
        <p:txBody>
          <a:bodyPr/>
          <a:lstStyle/>
          <a:p>
            <a:pPr algn="ctr"/>
            <a:r>
              <a:rPr lang="pl-PL" dirty="0"/>
              <a:t>Ant </a:t>
            </a:r>
            <a:r>
              <a:rPr lang="pl-PL" dirty="0">
                <a:ea typeface="Cambria" panose="02040503050406030204" pitchFamily="18" charset="0"/>
              </a:rPr>
              <a:t>vs </a:t>
            </a:r>
            <a:r>
              <a:rPr lang="pl-PL" dirty="0" err="1"/>
              <a:t>Maven</a:t>
            </a:r>
            <a:r>
              <a:rPr lang="pl-PL" dirty="0"/>
              <a:t> </a:t>
            </a:r>
            <a:r>
              <a:rPr lang="pl-PL" dirty="0">
                <a:ea typeface="Cambria" panose="02040503050406030204" pitchFamily="18" charset="0"/>
              </a:rPr>
              <a:t>vs</a:t>
            </a:r>
            <a:r>
              <a:rPr lang="pl-PL" dirty="0"/>
              <a:t> Gradle</a:t>
            </a:r>
          </a:p>
        </p:txBody>
      </p:sp>
      <p:sp>
        <p:nvSpPr>
          <p:cNvPr id="3" name="Content Placeholder 2">
            <a:extLst>
              <a:ext uri="{FF2B5EF4-FFF2-40B4-BE49-F238E27FC236}">
                <a16:creationId xmlns:a16="http://schemas.microsoft.com/office/drawing/2014/main" id="{D564DA4C-1F44-4E05-B0E6-11E43C03CCB3}"/>
              </a:ext>
            </a:extLst>
          </p:cNvPr>
          <p:cNvSpPr>
            <a:spLocks noGrp="1"/>
          </p:cNvSpPr>
          <p:nvPr>
            <p:ph idx="1"/>
          </p:nvPr>
        </p:nvSpPr>
        <p:spPr/>
        <p:txBody>
          <a:bodyPr/>
          <a:lstStyle/>
          <a:p>
            <a:pPr marL="45720" indent="0">
              <a:buNone/>
            </a:pPr>
            <a:endParaRPr lang="pl-PL" dirty="0"/>
          </a:p>
        </p:txBody>
      </p:sp>
      <p:graphicFrame>
        <p:nvGraphicFramePr>
          <p:cNvPr id="6" name="Content Placeholder 3">
            <a:extLst>
              <a:ext uri="{FF2B5EF4-FFF2-40B4-BE49-F238E27FC236}">
                <a16:creationId xmlns:a16="http://schemas.microsoft.com/office/drawing/2014/main" id="{711A2C06-8594-4D88-B113-EA02025BE219}"/>
              </a:ext>
            </a:extLst>
          </p:cNvPr>
          <p:cNvGraphicFramePr>
            <a:graphicFrameLocks/>
          </p:cNvGraphicFramePr>
          <p:nvPr>
            <p:extLst>
              <p:ext uri="{D42A27DB-BD31-4B8C-83A1-F6EECF244321}">
                <p14:modId xmlns:p14="http://schemas.microsoft.com/office/powerpoint/2010/main" val="3372187320"/>
              </p:ext>
            </p:extLst>
          </p:nvPr>
        </p:nvGraphicFramePr>
        <p:xfrm>
          <a:off x="1159668" y="1850147"/>
          <a:ext cx="9872664" cy="4371944"/>
        </p:xfrm>
        <a:graphic>
          <a:graphicData uri="http://schemas.openxmlformats.org/drawingml/2006/table">
            <a:tbl>
              <a:tblPr firstRow="1" bandRow="1">
                <a:tableStyleId>{5C22544A-7EE6-4342-B048-85BDC9FD1C3A}</a:tableStyleId>
              </a:tblPr>
              <a:tblGrid>
                <a:gridCol w="3290888">
                  <a:extLst>
                    <a:ext uri="{9D8B030D-6E8A-4147-A177-3AD203B41FA5}">
                      <a16:colId xmlns:a16="http://schemas.microsoft.com/office/drawing/2014/main" val="743422230"/>
                    </a:ext>
                  </a:extLst>
                </a:gridCol>
                <a:gridCol w="3290888">
                  <a:extLst>
                    <a:ext uri="{9D8B030D-6E8A-4147-A177-3AD203B41FA5}">
                      <a16:colId xmlns:a16="http://schemas.microsoft.com/office/drawing/2014/main" val="777156215"/>
                    </a:ext>
                  </a:extLst>
                </a:gridCol>
                <a:gridCol w="3290888">
                  <a:extLst>
                    <a:ext uri="{9D8B030D-6E8A-4147-A177-3AD203B41FA5}">
                      <a16:colId xmlns:a16="http://schemas.microsoft.com/office/drawing/2014/main" val="3963800128"/>
                    </a:ext>
                  </a:extLst>
                </a:gridCol>
              </a:tblGrid>
              <a:tr h="472727">
                <a:tc>
                  <a:txBody>
                    <a:bodyPr/>
                    <a:lstStyle/>
                    <a:p>
                      <a:r>
                        <a:rPr lang="pl-PL" dirty="0">
                          <a:latin typeface="+mj-lt"/>
                          <a:ea typeface="Tahoma" panose="020B0604030504040204" pitchFamily="34" charset="0"/>
                          <a:cs typeface="Tahoma" panose="020B0604030504040204" pitchFamily="34" charset="0"/>
                        </a:rPr>
                        <a:t>Ant</a:t>
                      </a:r>
                      <a:endParaRPr lang="en-US" dirty="0">
                        <a:latin typeface="+mj-lt"/>
                        <a:ea typeface="Tahoma" panose="020B0604030504040204" pitchFamily="34" charset="0"/>
                        <a:cs typeface="Tahoma" panose="020B0604030504040204" pitchFamily="34" charset="0"/>
                      </a:endParaRPr>
                    </a:p>
                  </a:txBody>
                  <a:tcPr/>
                </a:tc>
                <a:tc>
                  <a:txBody>
                    <a:bodyPr/>
                    <a:lstStyle/>
                    <a:p>
                      <a:r>
                        <a:rPr lang="pl-PL" dirty="0">
                          <a:latin typeface="+mj-lt"/>
                          <a:ea typeface="Tahoma" panose="020B0604030504040204" pitchFamily="34" charset="0"/>
                          <a:cs typeface="Tahoma" panose="020B0604030504040204" pitchFamily="34" charset="0"/>
                        </a:rPr>
                        <a:t>Maven</a:t>
                      </a:r>
                      <a:endParaRPr lang="en-US" dirty="0">
                        <a:latin typeface="+mj-lt"/>
                        <a:ea typeface="Tahoma" panose="020B0604030504040204" pitchFamily="34" charset="0"/>
                        <a:cs typeface="Tahoma" panose="020B0604030504040204" pitchFamily="34" charset="0"/>
                      </a:endParaRPr>
                    </a:p>
                  </a:txBody>
                  <a:tcPr/>
                </a:tc>
                <a:tc>
                  <a:txBody>
                    <a:bodyPr/>
                    <a:lstStyle/>
                    <a:p>
                      <a:r>
                        <a:rPr lang="pl-PL" dirty="0">
                          <a:latin typeface="+mj-lt"/>
                          <a:ea typeface="Tahoma" panose="020B0604030504040204" pitchFamily="34" charset="0"/>
                          <a:cs typeface="Tahoma" panose="020B0604030504040204" pitchFamily="34" charset="0"/>
                        </a:rPr>
                        <a:t>Gradle</a:t>
                      </a:r>
                      <a:endParaRPr lang="en-US" dirty="0">
                        <a:latin typeface="+mj-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496822786"/>
                  </a:ext>
                </a:extLst>
              </a:tr>
              <a:tr h="3899217">
                <a:tc>
                  <a: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build.xml</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nie narzuca żadnych konwencji kodowania ani struktur projektu</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programista sam wypisuje wszystkie polecenia</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nie posiada wbudowanego wsparcia dla zarządzania zależnościami (-&gt; Apache Ivy)</a:t>
                      </a:r>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pom.xml</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ścisła konwencja</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ustandaryzowana struktura projektu</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wbudowane wsparcie dla zarządzania zależnościami</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lang="en-US" sz="1400" i="0" dirty="0">
                        <a:latin typeface="+mj-lt"/>
                        <a:ea typeface="Tahoma" panose="020B0604030504040204" pitchFamily="34" charset="0"/>
                        <a:cs typeface="Tahoma" panose="020B0604030504040204" pitchFamily="34" charset="0"/>
                      </a:endParaRPr>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err="1">
                          <a:latin typeface="+mj-lt"/>
                          <a:ea typeface="Tahoma" panose="020B0604030504040204" pitchFamily="34" charset="0"/>
                          <a:cs typeface="Tahoma" panose="020B0604030504040204" pitchFamily="34" charset="0"/>
                        </a:rPr>
                        <a:t>build.gradle</a:t>
                      </a:r>
                      <a:endParaRPr lang="pl-PL" sz="1400" i="0" dirty="0">
                        <a:latin typeface="+mj-lt"/>
                        <a:ea typeface="Tahoma" panose="020B0604030504040204" pitchFamily="34" charset="0"/>
                        <a:cs typeface="Tahoma" panose="020B060403050404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ścisła konwencja</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ustandaryzowana struktura projektu</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pl-PL" sz="1400" i="0" dirty="0">
                          <a:latin typeface="+mj-lt"/>
                          <a:ea typeface="Tahoma" panose="020B0604030504040204" pitchFamily="34" charset="0"/>
                          <a:cs typeface="Tahoma" panose="020B0604030504040204" pitchFamily="34" charset="0"/>
                        </a:rPr>
                        <a:t>wbudowane wsparcie dla zarządzania zależnościami</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lang="pl-PL" sz="1400" i="0" dirty="0">
                        <a:latin typeface="+mj-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44739329"/>
                  </a:ext>
                </a:extLst>
              </a:tr>
            </a:tbl>
          </a:graphicData>
        </a:graphic>
      </p:graphicFrame>
    </p:spTree>
    <p:extLst>
      <p:ext uri="{BB962C8B-B14F-4D97-AF65-F5344CB8AC3E}">
        <p14:creationId xmlns:p14="http://schemas.microsoft.com/office/powerpoint/2010/main" val="267087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3AE0-123B-40E7-9419-926F220A939A}"/>
              </a:ext>
            </a:extLst>
          </p:cNvPr>
          <p:cNvSpPr>
            <a:spLocks noGrp="1"/>
          </p:cNvSpPr>
          <p:nvPr>
            <p:ph type="title"/>
          </p:nvPr>
        </p:nvSpPr>
        <p:spPr/>
        <p:txBody>
          <a:bodyPr/>
          <a:lstStyle/>
          <a:p>
            <a:pPr algn="ctr"/>
            <a:r>
              <a:rPr lang="pl-PL" dirty="0"/>
              <a:t>DSL</a:t>
            </a:r>
          </a:p>
        </p:txBody>
      </p:sp>
      <p:sp>
        <p:nvSpPr>
          <p:cNvPr id="4" name="Content Placeholder 3">
            <a:extLst>
              <a:ext uri="{FF2B5EF4-FFF2-40B4-BE49-F238E27FC236}">
                <a16:creationId xmlns:a16="http://schemas.microsoft.com/office/drawing/2014/main" id="{593DB749-DADE-4E8C-9A80-8D6107613E27}"/>
              </a:ext>
            </a:extLst>
          </p:cNvPr>
          <p:cNvSpPr>
            <a:spLocks noGrp="1"/>
          </p:cNvSpPr>
          <p:nvPr>
            <p:ph idx="1"/>
          </p:nvPr>
        </p:nvSpPr>
        <p:spPr/>
        <p:txBody>
          <a:bodyPr/>
          <a:lstStyle/>
          <a:p>
            <a:pPr marL="45720" indent="0">
              <a:buNone/>
            </a:pPr>
            <a:r>
              <a:rPr lang="pl-PL" b="1" dirty="0"/>
              <a:t>Język dziedzinowy</a:t>
            </a:r>
            <a:r>
              <a:rPr lang="pl-PL" dirty="0"/>
              <a:t>, także </a:t>
            </a:r>
            <a:r>
              <a:rPr lang="pl-PL" b="1" dirty="0"/>
              <a:t>język dedykowany</a:t>
            </a:r>
            <a:r>
              <a:rPr lang="pl-PL" dirty="0"/>
              <a:t>, </a:t>
            </a:r>
            <a:r>
              <a:rPr lang="pl-PL" b="1" dirty="0"/>
              <a:t>język specjalizowany</a:t>
            </a:r>
            <a:r>
              <a:rPr lang="pl-PL" dirty="0"/>
              <a:t> to język programowania przystosowany do rozwiązywania określonej dziedziny problemów, określonej reprezentacji problemu lub określonej techniki ich rozwiązywania. Przeciwieństwem języków dziedzinowych są języki programowania ogólnego zastosowania.</a:t>
            </a:r>
          </a:p>
        </p:txBody>
      </p:sp>
      <p:sp>
        <p:nvSpPr>
          <p:cNvPr id="3" name="Arrow: Right 2">
            <a:hlinkClick r:id="rId2" action="ppaction://hlinksldjump"/>
            <a:extLst>
              <a:ext uri="{FF2B5EF4-FFF2-40B4-BE49-F238E27FC236}">
                <a16:creationId xmlns:a16="http://schemas.microsoft.com/office/drawing/2014/main" id="{33E711FA-91E5-462A-8A51-32BC7B3BCF4E}"/>
              </a:ext>
            </a:extLst>
          </p:cNvPr>
          <p:cNvSpPr/>
          <p:nvPr/>
        </p:nvSpPr>
        <p:spPr>
          <a:xfrm>
            <a:off x="9556376" y="5907741"/>
            <a:ext cx="2187389" cy="515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83518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F822B71-CF7A-4705-B7AD-830F422CD445}"/>
              </a:ext>
            </a:extLst>
          </p:cNvPr>
          <p:cNvPicPr>
            <a:picLocks noGrp="1" noChangeAspect="1"/>
          </p:cNvPicPr>
          <p:nvPr>
            <p:ph idx="1"/>
          </p:nvPr>
        </p:nvPicPr>
        <p:blipFill>
          <a:blip r:embed="rId2"/>
          <a:stretch>
            <a:fillRect/>
          </a:stretch>
        </p:blipFill>
        <p:spPr>
          <a:xfrm>
            <a:off x="2630054" y="306749"/>
            <a:ext cx="6931892" cy="6244501"/>
          </a:xfrm>
          <a:prstGeom prst="rect">
            <a:avLst/>
          </a:prstGeom>
        </p:spPr>
      </p:pic>
    </p:spTree>
    <p:extLst>
      <p:ext uri="{BB962C8B-B14F-4D97-AF65-F5344CB8AC3E}">
        <p14:creationId xmlns:p14="http://schemas.microsoft.com/office/powerpoint/2010/main" val="66782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7B20DE-003C-4C33-ABDE-7E344298E357}"/>
              </a:ext>
            </a:extLst>
          </p:cNvPr>
          <p:cNvPicPr>
            <a:picLocks noChangeAspect="1"/>
          </p:cNvPicPr>
          <p:nvPr/>
        </p:nvPicPr>
        <p:blipFill>
          <a:blip r:embed="rId2"/>
          <a:stretch>
            <a:fillRect/>
          </a:stretch>
        </p:blipFill>
        <p:spPr>
          <a:xfrm>
            <a:off x="1119411" y="853555"/>
            <a:ext cx="9953177" cy="2434590"/>
          </a:xfrm>
          <a:prstGeom prst="rect">
            <a:avLst/>
          </a:prstGeom>
        </p:spPr>
      </p:pic>
      <p:sp>
        <p:nvSpPr>
          <p:cNvPr id="2" name="TextBox 1">
            <a:extLst>
              <a:ext uri="{FF2B5EF4-FFF2-40B4-BE49-F238E27FC236}">
                <a16:creationId xmlns:a16="http://schemas.microsoft.com/office/drawing/2014/main" id="{66676E29-28DF-4A75-B821-9AA72F5BF555}"/>
              </a:ext>
            </a:extLst>
          </p:cNvPr>
          <p:cNvSpPr txBox="1"/>
          <p:nvPr/>
        </p:nvSpPr>
        <p:spPr>
          <a:xfrm>
            <a:off x="1119411" y="3401290"/>
            <a:ext cx="9729523" cy="1846659"/>
          </a:xfrm>
          <a:prstGeom prst="rect">
            <a:avLst/>
          </a:prstGeom>
          <a:noFill/>
        </p:spPr>
        <p:txBody>
          <a:bodyPr wrap="none" rtlCol="0">
            <a:spAutoFit/>
          </a:bodyPr>
          <a:lstStyle/>
          <a:p>
            <a:r>
              <a:rPr lang="pl-PL" sz="2400" dirty="0">
                <a:solidFill>
                  <a:schemeClr val="accent1"/>
                </a:solidFill>
              </a:rPr>
              <a:t>Unikalna identyfikacja projektu:</a:t>
            </a:r>
          </a:p>
          <a:p>
            <a:r>
              <a:rPr lang="pl-PL" b="1" dirty="0" err="1">
                <a:solidFill>
                  <a:schemeClr val="accent1"/>
                </a:solidFill>
              </a:rPr>
              <a:t>GroupId</a:t>
            </a:r>
            <a:r>
              <a:rPr lang="pl-PL" dirty="0">
                <a:solidFill>
                  <a:schemeClr val="accent1"/>
                </a:solidFill>
              </a:rPr>
              <a:t> – pierwszy identyfikator, według konwencji, zaczyna się on będzie od odwróconej domeny, </a:t>
            </a:r>
          </a:p>
          <a:p>
            <a:r>
              <a:rPr lang="pl-PL" dirty="0">
                <a:solidFill>
                  <a:schemeClr val="accent1"/>
                </a:solidFill>
              </a:rPr>
              <a:t>podobnie jak </a:t>
            </a:r>
            <a:r>
              <a:rPr lang="pl-PL" dirty="0" err="1">
                <a:solidFill>
                  <a:schemeClr val="accent1"/>
                </a:solidFill>
              </a:rPr>
              <a:t>package</a:t>
            </a:r>
            <a:r>
              <a:rPr lang="pl-PL" dirty="0">
                <a:solidFill>
                  <a:schemeClr val="accent1"/>
                </a:solidFill>
              </a:rPr>
              <a:t> w klasach. </a:t>
            </a:r>
          </a:p>
          <a:p>
            <a:r>
              <a:rPr lang="pl-PL" b="1" dirty="0" err="1">
                <a:solidFill>
                  <a:schemeClr val="accent1"/>
                </a:solidFill>
              </a:rPr>
              <a:t>ArtifcatId</a:t>
            </a:r>
            <a:r>
              <a:rPr lang="pl-PL" dirty="0">
                <a:solidFill>
                  <a:schemeClr val="accent1"/>
                </a:solidFill>
              </a:rPr>
              <a:t> – drugi identyfikator, jest on częścią finalnej nazwy pliku JAR ze skompilowanymi klasami. </a:t>
            </a:r>
          </a:p>
          <a:p>
            <a:r>
              <a:rPr lang="pl-PL" b="1" dirty="0">
                <a:solidFill>
                  <a:schemeClr val="accent1"/>
                </a:solidFill>
              </a:rPr>
              <a:t>Version</a:t>
            </a:r>
            <a:r>
              <a:rPr lang="pl-PL" dirty="0">
                <a:solidFill>
                  <a:schemeClr val="accent1"/>
                </a:solidFill>
              </a:rPr>
              <a:t> – określa wersję projektu. Wersję określa się przez trójkę liczb oddzielonych kropkami, </a:t>
            </a:r>
          </a:p>
          <a:p>
            <a:r>
              <a:rPr lang="pl-PL" dirty="0">
                <a:solidFill>
                  <a:schemeClr val="accent1"/>
                </a:solidFill>
              </a:rPr>
              <a:t>np. 1.0.0.Dodatkowo jeśli jest to wersja deweloperska można do niej dołączyć -SNAPSHOT.</a:t>
            </a:r>
          </a:p>
        </p:txBody>
      </p:sp>
    </p:spTree>
    <p:extLst>
      <p:ext uri="{BB962C8B-B14F-4D97-AF65-F5344CB8AC3E}">
        <p14:creationId xmlns:p14="http://schemas.microsoft.com/office/powerpoint/2010/main" val="209142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55D9E-C8CA-48E3-BF1C-538F6C8948BE}"/>
              </a:ext>
            </a:extLst>
          </p:cNvPr>
          <p:cNvSpPr>
            <a:spLocks noGrp="1"/>
          </p:cNvSpPr>
          <p:nvPr>
            <p:ph idx="1"/>
          </p:nvPr>
        </p:nvSpPr>
        <p:spPr>
          <a:xfrm>
            <a:off x="1143000" y="3740727"/>
            <a:ext cx="9872871" cy="2355273"/>
          </a:xfrm>
        </p:spPr>
        <p:txBody>
          <a:bodyPr/>
          <a:lstStyle/>
          <a:p>
            <a:r>
              <a:rPr lang="pl-PL" b="1" dirty="0"/>
              <a:t>auto-import</a:t>
            </a:r>
            <a:r>
              <a:rPr lang="pl-PL" dirty="0"/>
              <a:t> służy do automatycznego zatwierdzania zmian gdy zostaną zaktualizowane ustawienia </a:t>
            </a:r>
            <a:r>
              <a:rPr lang="pl-PL" dirty="0" err="1"/>
              <a:t>gradle</a:t>
            </a:r>
            <a:endParaRPr lang="pl-PL" dirty="0"/>
          </a:p>
          <a:p>
            <a:r>
              <a:rPr lang="pl-PL" b="1" dirty="0" err="1"/>
              <a:t>use</a:t>
            </a:r>
            <a:r>
              <a:rPr lang="pl-PL" b="1" dirty="0"/>
              <a:t> default </a:t>
            </a:r>
            <a:r>
              <a:rPr lang="pl-PL" b="1" dirty="0" err="1"/>
              <a:t>gradle</a:t>
            </a:r>
            <a:r>
              <a:rPr lang="pl-PL" b="1" dirty="0"/>
              <a:t> </a:t>
            </a:r>
            <a:r>
              <a:rPr lang="pl-PL" b="1" dirty="0" err="1"/>
              <a:t>wrapper</a:t>
            </a:r>
            <a:r>
              <a:rPr lang="pl-PL" b="1" dirty="0"/>
              <a:t> </a:t>
            </a:r>
            <a:r>
              <a:rPr lang="pl-PL" dirty="0"/>
              <a:t>– </a:t>
            </a:r>
            <a:r>
              <a:rPr lang="pl-PL" dirty="0" err="1"/>
              <a:t>wrapper</a:t>
            </a:r>
            <a:r>
              <a:rPr lang="pl-PL" dirty="0"/>
              <a:t> to po prostu skrypt, który wywołuje zadeklarowaną wersję </a:t>
            </a:r>
            <a:r>
              <a:rPr lang="pl-PL" dirty="0" err="1"/>
              <a:t>Gradle</a:t>
            </a:r>
            <a:r>
              <a:rPr lang="pl-PL" dirty="0"/>
              <a:t>, pobierając ją wcześniej (jeśli to konieczne). Dzięki temu programiści mogą szybko zacząć pracę nad projektem bez konieczności ręcznego instalowania </a:t>
            </a:r>
            <a:r>
              <a:rPr lang="pl-PL" dirty="0" err="1"/>
              <a:t>Gradle’a</a:t>
            </a:r>
            <a:r>
              <a:rPr lang="pl-PL" dirty="0"/>
              <a:t>.</a:t>
            </a:r>
          </a:p>
        </p:txBody>
      </p:sp>
      <p:pic>
        <p:nvPicPr>
          <p:cNvPr id="4" name="Picture 3">
            <a:extLst>
              <a:ext uri="{FF2B5EF4-FFF2-40B4-BE49-F238E27FC236}">
                <a16:creationId xmlns:a16="http://schemas.microsoft.com/office/drawing/2014/main" id="{C5F8B3DE-D49E-4EFB-AA75-5CF8BE33D7A0}"/>
              </a:ext>
            </a:extLst>
          </p:cNvPr>
          <p:cNvPicPr>
            <a:picLocks noChangeAspect="1"/>
          </p:cNvPicPr>
          <p:nvPr/>
        </p:nvPicPr>
        <p:blipFill>
          <a:blip r:embed="rId2"/>
          <a:stretch>
            <a:fillRect/>
          </a:stretch>
        </p:blipFill>
        <p:spPr>
          <a:xfrm>
            <a:off x="1143000" y="581891"/>
            <a:ext cx="9796086" cy="3092882"/>
          </a:xfrm>
          <a:prstGeom prst="rect">
            <a:avLst/>
          </a:prstGeom>
        </p:spPr>
      </p:pic>
    </p:spTree>
    <p:extLst>
      <p:ext uri="{BB962C8B-B14F-4D97-AF65-F5344CB8AC3E}">
        <p14:creationId xmlns:p14="http://schemas.microsoft.com/office/powerpoint/2010/main" val="144713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rapper workflow">
            <a:extLst>
              <a:ext uri="{FF2B5EF4-FFF2-40B4-BE49-F238E27FC236}">
                <a16:creationId xmlns:a16="http://schemas.microsoft.com/office/drawing/2014/main" id="{3BD8EF19-3771-4A49-910B-1EFEEE187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001" y="977250"/>
            <a:ext cx="9409997" cy="49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82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BEA4-3C00-4352-98DC-541AF9EBFC92}"/>
              </a:ext>
            </a:extLst>
          </p:cNvPr>
          <p:cNvSpPr>
            <a:spLocks noGrp="1"/>
          </p:cNvSpPr>
          <p:nvPr>
            <p:ph type="title"/>
          </p:nvPr>
        </p:nvSpPr>
        <p:spPr/>
        <p:txBody>
          <a:bodyPr/>
          <a:lstStyle/>
          <a:p>
            <a:r>
              <a:rPr lang="pl-PL" dirty="0"/>
              <a:t>Struktura projektu</a:t>
            </a:r>
          </a:p>
        </p:txBody>
      </p:sp>
      <p:pic>
        <p:nvPicPr>
          <p:cNvPr id="6" name="Picture 5">
            <a:extLst>
              <a:ext uri="{FF2B5EF4-FFF2-40B4-BE49-F238E27FC236}">
                <a16:creationId xmlns:a16="http://schemas.microsoft.com/office/drawing/2014/main" id="{CA9FC229-BC5D-4B37-857B-67759D0C933A}"/>
              </a:ext>
            </a:extLst>
          </p:cNvPr>
          <p:cNvPicPr>
            <a:picLocks noChangeAspect="1"/>
          </p:cNvPicPr>
          <p:nvPr/>
        </p:nvPicPr>
        <p:blipFill>
          <a:blip r:embed="rId2"/>
          <a:stretch>
            <a:fillRect/>
          </a:stretch>
        </p:blipFill>
        <p:spPr>
          <a:xfrm>
            <a:off x="3438020" y="1719694"/>
            <a:ext cx="5315960" cy="4450571"/>
          </a:xfrm>
          <a:prstGeom prst="rect">
            <a:avLst/>
          </a:prstGeom>
        </p:spPr>
      </p:pic>
      <p:sp>
        <p:nvSpPr>
          <p:cNvPr id="3" name="TextBox 2">
            <a:extLst>
              <a:ext uri="{FF2B5EF4-FFF2-40B4-BE49-F238E27FC236}">
                <a16:creationId xmlns:a16="http://schemas.microsoft.com/office/drawing/2014/main" id="{F91495D5-9F05-4D1D-BA3A-D3FE4A853C7C}"/>
              </a:ext>
            </a:extLst>
          </p:cNvPr>
          <p:cNvSpPr txBox="1"/>
          <p:nvPr/>
        </p:nvSpPr>
        <p:spPr>
          <a:xfrm>
            <a:off x="433675" y="5245257"/>
            <a:ext cx="2412840" cy="646331"/>
          </a:xfrm>
          <a:prstGeom prst="rect">
            <a:avLst/>
          </a:prstGeom>
          <a:noFill/>
        </p:spPr>
        <p:txBody>
          <a:bodyPr wrap="none" rtlCol="0">
            <a:spAutoFit/>
          </a:bodyPr>
          <a:lstStyle/>
          <a:p>
            <a:r>
              <a:rPr lang="en-US" dirty="0" err="1">
                <a:solidFill>
                  <a:schemeClr val="accent1"/>
                </a:solidFill>
              </a:rPr>
              <a:t>pliki</a:t>
            </a:r>
            <a:r>
              <a:rPr lang="en-US" dirty="0">
                <a:solidFill>
                  <a:schemeClr val="accent1"/>
                </a:solidFill>
              </a:rPr>
              <a:t> </a:t>
            </a:r>
            <a:r>
              <a:rPr lang="en-US" dirty="0" err="1">
                <a:solidFill>
                  <a:schemeClr val="accent1"/>
                </a:solidFill>
              </a:rPr>
              <a:t>wskazuj</a:t>
            </a:r>
            <a:r>
              <a:rPr lang="pl-PL" dirty="0" err="1">
                <a:solidFill>
                  <a:schemeClr val="accent1"/>
                </a:solidFill>
              </a:rPr>
              <a:t>ące</a:t>
            </a:r>
            <a:r>
              <a:rPr lang="pl-PL" dirty="0">
                <a:solidFill>
                  <a:schemeClr val="accent1"/>
                </a:solidFill>
              </a:rPr>
              <a:t> użycie </a:t>
            </a:r>
          </a:p>
          <a:p>
            <a:r>
              <a:rPr lang="pl-PL" dirty="0" err="1">
                <a:solidFill>
                  <a:schemeClr val="accent1"/>
                </a:solidFill>
              </a:rPr>
              <a:t>Gradle</a:t>
            </a:r>
            <a:r>
              <a:rPr lang="pl-PL" dirty="0">
                <a:solidFill>
                  <a:schemeClr val="accent1"/>
                </a:solidFill>
              </a:rPr>
              <a:t> </a:t>
            </a:r>
            <a:r>
              <a:rPr lang="pl-PL" dirty="0" err="1">
                <a:solidFill>
                  <a:schemeClr val="accent1"/>
                </a:solidFill>
              </a:rPr>
              <a:t>Wrappera</a:t>
            </a:r>
            <a:endParaRPr lang="pl-PL" dirty="0">
              <a:solidFill>
                <a:schemeClr val="accent1"/>
              </a:solidFill>
            </a:endParaRPr>
          </a:p>
        </p:txBody>
      </p:sp>
      <p:cxnSp>
        <p:nvCxnSpPr>
          <p:cNvPr id="5" name="Straight Arrow Connector 4">
            <a:extLst>
              <a:ext uri="{FF2B5EF4-FFF2-40B4-BE49-F238E27FC236}">
                <a16:creationId xmlns:a16="http://schemas.microsoft.com/office/drawing/2014/main" id="{D089DC1D-BD54-4D84-BFD2-E5E009941AAF}"/>
              </a:ext>
            </a:extLst>
          </p:cNvPr>
          <p:cNvCxnSpPr>
            <a:cxnSpLocks/>
            <a:stCxn id="3" idx="3"/>
          </p:cNvCxnSpPr>
          <p:nvPr/>
        </p:nvCxnSpPr>
        <p:spPr>
          <a:xfrm>
            <a:off x="2846515" y="5568423"/>
            <a:ext cx="945556" cy="0"/>
          </a:xfrm>
          <a:prstGeom prst="straightConnector1">
            <a:avLst/>
          </a:prstGeom>
          <a:ln>
            <a:solidFill>
              <a:srgbClr val="00B0F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B3B45560-7ED7-43A0-9DEC-3042185B3106}"/>
              </a:ext>
            </a:extLst>
          </p:cNvPr>
          <p:cNvSpPr txBox="1"/>
          <p:nvPr/>
        </p:nvSpPr>
        <p:spPr>
          <a:xfrm>
            <a:off x="9108141" y="4996934"/>
            <a:ext cx="2238433" cy="369332"/>
          </a:xfrm>
          <a:prstGeom prst="rect">
            <a:avLst/>
          </a:prstGeom>
          <a:noFill/>
        </p:spPr>
        <p:txBody>
          <a:bodyPr wrap="none" rtlCol="0">
            <a:spAutoFit/>
          </a:bodyPr>
          <a:lstStyle/>
          <a:p>
            <a:r>
              <a:rPr lang="en-US" dirty="0" err="1">
                <a:solidFill>
                  <a:schemeClr val="accent1"/>
                </a:solidFill>
              </a:rPr>
              <a:t>skrypt</a:t>
            </a:r>
            <a:r>
              <a:rPr lang="en-US" dirty="0">
                <a:solidFill>
                  <a:schemeClr val="accent1"/>
                </a:solidFill>
              </a:rPr>
              <a:t> </a:t>
            </a:r>
            <a:r>
              <a:rPr lang="en-US" dirty="0" err="1">
                <a:solidFill>
                  <a:schemeClr val="accent1"/>
                </a:solidFill>
              </a:rPr>
              <a:t>konfiguracyjny</a:t>
            </a:r>
            <a:endParaRPr lang="pl-PL" dirty="0">
              <a:solidFill>
                <a:schemeClr val="accent1"/>
              </a:solidFill>
            </a:endParaRPr>
          </a:p>
        </p:txBody>
      </p:sp>
      <p:cxnSp>
        <p:nvCxnSpPr>
          <p:cNvPr id="10" name="Straight Arrow Connector 9">
            <a:extLst>
              <a:ext uri="{FF2B5EF4-FFF2-40B4-BE49-F238E27FC236}">
                <a16:creationId xmlns:a16="http://schemas.microsoft.com/office/drawing/2014/main" id="{0090D207-A348-4D4F-ACE5-0A5C193B5028}"/>
              </a:ext>
            </a:extLst>
          </p:cNvPr>
          <p:cNvCxnSpPr>
            <a:cxnSpLocks/>
          </p:cNvCxnSpPr>
          <p:nvPr/>
        </p:nvCxnSpPr>
        <p:spPr>
          <a:xfrm flipH="1">
            <a:off x="5226425" y="5181600"/>
            <a:ext cx="3809999" cy="1"/>
          </a:xfrm>
          <a:prstGeom prst="straightConnector1">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62CA2740-3F8B-497E-AB4A-C68CFB6893C3}"/>
              </a:ext>
            </a:extLst>
          </p:cNvPr>
          <p:cNvCxnSpPr>
            <a:cxnSpLocks/>
          </p:cNvCxnSpPr>
          <p:nvPr/>
        </p:nvCxnSpPr>
        <p:spPr>
          <a:xfrm flipH="1">
            <a:off x="5369860" y="5988423"/>
            <a:ext cx="3809999" cy="1"/>
          </a:xfrm>
          <a:prstGeom prst="straightConnector1">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606187C4-C4D5-400B-BED6-FD8CADC166DC}"/>
              </a:ext>
            </a:extLst>
          </p:cNvPr>
          <p:cNvSpPr txBox="1"/>
          <p:nvPr/>
        </p:nvSpPr>
        <p:spPr>
          <a:xfrm>
            <a:off x="9179859" y="5568422"/>
            <a:ext cx="2259336" cy="830997"/>
          </a:xfrm>
          <a:prstGeom prst="rect">
            <a:avLst/>
          </a:prstGeom>
          <a:noFill/>
        </p:spPr>
        <p:txBody>
          <a:bodyPr wrap="none" rtlCol="0">
            <a:spAutoFit/>
          </a:bodyPr>
          <a:lstStyle/>
          <a:p>
            <a:r>
              <a:rPr lang="en-US" sz="1600" dirty="0" err="1">
                <a:solidFill>
                  <a:schemeClr val="accent1"/>
                </a:solidFill>
              </a:rPr>
              <a:t>ustawienia</a:t>
            </a:r>
            <a:r>
              <a:rPr lang="en-US" sz="1600" dirty="0">
                <a:solidFill>
                  <a:schemeClr val="accent1"/>
                </a:solidFill>
              </a:rPr>
              <a:t> </a:t>
            </a:r>
            <a:r>
              <a:rPr lang="en-US" sz="1600" dirty="0" err="1">
                <a:solidFill>
                  <a:schemeClr val="accent1"/>
                </a:solidFill>
              </a:rPr>
              <a:t>buildu</a:t>
            </a:r>
            <a:br>
              <a:rPr lang="en-US" sz="1600" dirty="0">
                <a:solidFill>
                  <a:schemeClr val="accent1"/>
                </a:solidFill>
              </a:rPr>
            </a:br>
            <a:r>
              <a:rPr lang="en-US" sz="1600" dirty="0">
                <a:solidFill>
                  <a:schemeClr val="accent1"/>
                </a:solidFill>
              </a:rPr>
              <a:t>(</a:t>
            </a:r>
            <a:r>
              <a:rPr lang="en-US" sz="1600" dirty="0" err="1">
                <a:solidFill>
                  <a:schemeClr val="accent1"/>
                </a:solidFill>
              </a:rPr>
              <a:t>wywo</a:t>
            </a:r>
            <a:r>
              <a:rPr lang="pl-PL" sz="1600" dirty="0" err="1">
                <a:solidFill>
                  <a:schemeClr val="accent1"/>
                </a:solidFill>
              </a:rPr>
              <a:t>ływane</a:t>
            </a:r>
            <a:r>
              <a:rPr lang="pl-PL" sz="1600" dirty="0">
                <a:solidFill>
                  <a:schemeClr val="accent1"/>
                </a:solidFill>
              </a:rPr>
              <a:t> tylko przy </a:t>
            </a:r>
          </a:p>
          <a:p>
            <a:r>
              <a:rPr lang="pl-PL" sz="1600" dirty="0">
                <a:solidFill>
                  <a:schemeClr val="accent1"/>
                </a:solidFill>
              </a:rPr>
              <a:t>starcie)</a:t>
            </a:r>
          </a:p>
        </p:txBody>
      </p:sp>
      <p:sp>
        <p:nvSpPr>
          <p:cNvPr id="16" name="Rectangle 15">
            <a:extLst>
              <a:ext uri="{FF2B5EF4-FFF2-40B4-BE49-F238E27FC236}">
                <a16:creationId xmlns:a16="http://schemas.microsoft.com/office/drawing/2014/main" id="{7A78C6FD-1449-42F0-8B4E-6502B8377FAF}"/>
              </a:ext>
            </a:extLst>
          </p:cNvPr>
          <p:cNvSpPr/>
          <p:nvPr/>
        </p:nvSpPr>
        <p:spPr>
          <a:xfrm>
            <a:off x="3899647" y="5305774"/>
            <a:ext cx="1470213" cy="525295"/>
          </a:xfrm>
          <a:prstGeom prst="rect">
            <a:avLst/>
          </a:prstGeom>
          <a:noFill/>
          <a:ln w="952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l-PL"/>
          </a:p>
        </p:txBody>
      </p:sp>
    </p:spTree>
    <p:extLst>
      <p:ext uri="{BB962C8B-B14F-4D97-AF65-F5344CB8AC3E}">
        <p14:creationId xmlns:p14="http://schemas.microsoft.com/office/powerpoint/2010/main" val="164102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0861-44DB-49E7-A5A6-19E78D4ACBFE}"/>
              </a:ext>
            </a:extLst>
          </p:cNvPr>
          <p:cNvSpPr>
            <a:spLocks noGrp="1"/>
          </p:cNvSpPr>
          <p:nvPr>
            <p:ph type="title"/>
          </p:nvPr>
        </p:nvSpPr>
        <p:spPr/>
        <p:txBody>
          <a:bodyPr/>
          <a:lstStyle/>
          <a:p>
            <a:r>
              <a:rPr lang="pl-PL" dirty="0" err="1"/>
              <a:t>build.gradle</a:t>
            </a:r>
            <a:endParaRPr lang="pl-PL" dirty="0"/>
          </a:p>
        </p:txBody>
      </p:sp>
      <p:sp>
        <p:nvSpPr>
          <p:cNvPr id="5" name="Rectangle 2">
            <a:extLst>
              <a:ext uri="{FF2B5EF4-FFF2-40B4-BE49-F238E27FC236}">
                <a16:creationId xmlns:a16="http://schemas.microsoft.com/office/drawing/2014/main" id="{B91EFFFF-65E5-4B1F-ADFD-FA0C1D9B3706}"/>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plugins</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id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java</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'NWTA'</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version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'1.0-SNAPSHOT'</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sourceCompatibility</a:t>
            </a:r>
            <a:r>
              <a:rPr kumimoji="0" lang="pl-PL" altLang="pl-PL" sz="1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1.8</a:t>
            </a:r>
            <a:br>
              <a:rPr kumimoji="0" lang="pl-PL" altLang="pl-PL"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br>
              <a:rPr kumimoji="0" lang="pl-PL" altLang="pl-PL"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repositories</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mavenCentral</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dependencies</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testCompile</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group</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junit</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name</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junit</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version</a:t>
            </a: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'4.12'</a:t>
            </a:r>
            <a:br>
              <a:rPr kumimoji="0" lang="pl-PL" altLang="pl-PL"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pl-PL" altLang="pl-PL"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D1C32E6-D997-4473-84F2-107FB8BD537B}"/>
              </a:ext>
            </a:extLst>
          </p:cNvPr>
          <p:cNvSpPr txBox="1"/>
          <p:nvPr/>
        </p:nvSpPr>
        <p:spPr>
          <a:xfrm>
            <a:off x="4849730" y="3393408"/>
            <a:ext cx="2908815" cy="1200329"/>
          </a:xfrm>
          <a:prstGeom prst="rect">
            <a:avLst/>
          </a:prstGeom>
          <a:noFill/>
        </p:spPr>
        <p:txBody>
          <a:bodyPr wrap="square" rtlCol="0">
            <a:spAutoFit/>
          </a:bodyPr>
          <a:lstStyle/>
          <a:p>
            <a:r>
              <a:rPr lang="pl-PL" dirty="0">
                <a:solidFill>
                  <a:schemeClr val="accent1"/>
                </a:solidFill>
              </a:rPr>
              <a:t>Informacja dla kompilatora jakiej wersji Javy trzeba użyć do kompilowania klas z kodem</a:t>
            </a:r>
          </a:p>
        </p:txBody>
      </p:sp>
      <p:cxnSp>
        <p:nvCxnSpPr>
          <p:cNvPr id="6" name="Straight Arrow Connector 5">
            <a:extLst>
              <a:ext uri="{FF2B5EF4-FFF2-40B4-BE49-F238E27FC236}">
                <a16:creationId xmlns:a16="http://schemas.microsoft.com/office/drawing/2014/main" id="{E7EA108D-847E-49E6-8605-FEED45F2362A}"/>
              </a:ext>
            </a:extLst>
          </p:cNvPr>
          <p:cNvCxnSpPr>
            <a:cxnSpLocks/>
          </p:cNvCxnSpPr>
          <p:nvPr/>
        </p:nvCxnSpPr>
        <p:spPr>
          <a:xfrm flipH="1">
            <a:off x="3306619" y="3993573"/>
            <a:ext cx="146858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01260603"/>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Student Does Teacher Does.potx" id="{FA74037E-C2FC-4BF7-AB86-6A115E48A405}" vid="{B793C75E-005D-4C72-AFC4-95BDBA26D4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Student doesteacher does</Template>
  <TotalTime>0</TotalTime>
  <Words>977</Words>
  <Application>Microsoft Office PowerPoint</Application>
  <PresentationFormat>Widescreen</PresentationFormat>
  <Paragraphs>185</Paragraphs>
  <Slides>28</Slides>
  <Notes>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Calibri</vt:lpstr>
      <vt:lpstr>Consolas</vt:lpstr>
      <vt:lpstr>Corbel</vt:lpstr>
      <vt:lpstr>Courier New</vt:lpstr>
      <vt:lpstr>Inconsolata</vt:lpstr>
      <vt:lpstr>inherit</vt:lpstr>
      <vt:lpstr>Lato</vt:lpstr>
      <vt:lpstr>Rockwell</vt:lpstr>
      <vt:lpstr>Tahoma</vt:lpstr>
      <vt:lpstr>Wingdings</vt:lpstr>
      <vt:lpstr>Basis</vt:lpstr>
      <vt:lpstr>Krótko o GRADLE</vt:lpstr>
      <vt:lpstr>Czym jest Gradle?</vt:lpstr>
      <vt:lpstr>DSL</vt:lpstr>
      <vt:lpstr>PowerPoint Presentation</vt:lpstr>
      <vt:lpstr>PowerPoint Presentation</vt:lpstr>
      <vt:lpstr>PowerPoint Presentation</vt:lpstr>
      <vt:lpstr>PowerPoint Presentation</vt:lpstr>
      <vt:lpstr>Struktura projektu</vt:lpstr>
      <vt:lpstr>build.gradle</vt:lpstr>
      <vt:lpstr>settings.gradle</vt:lpstr>
      <vt:lpstr>gradle.properties</vt:lpstr>
      <vt:lpstr>Cykl życia kompilacji Gradle</vt:lpstr>
      <vt:lpstr>Zarządzanie zależnościami</vt:lpstr>
      <vt:lpstr>PowerPoint Presentation</vt:lpstr>
      <vt:lpstr>PowerPoint Presentation</vt:lpstr>
      <vt:lpstr>Zadania</vt:lpstr>
      <vt:lpstr>Uruchamianie zadania</vt:lpstr>
      <vt:lpstr>Zależności pomiędzy zadaniami</vt:lpstr>
      <vt:lpstr>Pluginy Gradle</vt:lpstr>
      <vt:lpstr>Pluginy Gradle</vt:lpstr>
      <vt:lpstr>Pluginy Gradle</vt:lpstr>
      <vt:lpstr>Pluginy Gradle</vt:lpstr>
      <vt:lpstr>Pluginy Gradle</vt:lpstr>
      <vt:lpstr>PowerPoint Presentation</vt:lpstr>
      <vt:lpstr>Gradle Daemon</vt:lpstr>
      <vt:lpstr>Gradle w Android</vt:lpstr>
      <vt:lpstr>PowerPoint Presentation</vt:lpstr>
      <vt:lpstr>Ant vs Maven vs Gradle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2019-03-10T15:14:03Z</dcterms:created>
  <dcterms:modified xsi:type="dcterms:W3CDTF">2019-03-24T22:43:04Z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2018-08-20T20:03:10.9182338Z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