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a:t>Millennial</a:t>
            </a:r>
            <a:r>
              <a:rPr/>
              <a:t> </a:t>
            </a:r>
            <a:r>
              <a:rPr/>
              <a:t>Judgment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Executive</a:t>
            </a:r>
            <a:r>
              <a:rPr/>
              <a:t> </a:t>
            </a:r>
            <a:r>
              <a:rPr/>
              <a:t>Judgment</a:t>
            </a:r>
            <a:r>
              <a:rPr/>
              <a:t> </a:t>
            </a:r>
            <a:r>
              <a:rPr/>
              <a:t>Begins</a:t>
            </a:r>
          </a:p>
        </p:txBody>
      </p:sp>
      <p:sp>
        <p:nvSpPr>
          <p:cNvPr id="3" name="Content Placeholder 2"/>
          <p:cNvSpPr>
            <a:spLocks noGrp="1"/>
          </p:cNvSpPr>
          <p:nvPr>
            <p:ph idx="1"/>
          </p:nvPr>
        </p:nvSpPr>
        <p:spPr/>
        <p:txBody>
          <a:bodyPr/>
          <a:lstStyle/>
          <a:p>
            <a:pPr lvl="0" marL="1270000" indent="0">
              <a:buNone/>
            </a:pPr>
            <a:r>
              <a:rPr sz="2000"/>
              <a:t>“Behold, the Lord cometh with ten thousands of his saints, To execute judgment upon all” - Jude 14-15</a:t>
            </a:r>
          </a:p>
          <a:p>
            <a:pPr lvl="1"/>
            <a:r>
              <a:rPr/>
              <a:t>Begins at Second Coming</a:t>
            </a:r>
          </a:p>
          <a:p>
            <a:pPr lvl="1"/>
            <a:r>
              <a:rPr/>
              <a:t>Continues through millennium</a:t>
            </a:r>
          </a:p>
          <a:p>
            <a:pPr lvl="1"/>
            <a:r>
              <a:rPr/>
              <a:t>Ends with destruction of wicked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Faith</a:t>
            </a:r>
            <a:r>
              <a:rPr/>
              <a:t> </a:t>
            </a:r>
            <a:r>
              <a:rPr/>
              <a:t>vs. Doubt</a:t>
            </a:r>
          </a:p>
        </p:txBody>
      </p:sp>
      <p:sp>
        <p:nvSpPr>
          <p:cNvPr id="3" name="Content Placeholder 2"/>
          <p:cNvSpPr>
            <a:spLocks noGrp="1"/>
          </p:cNvSpPr>
          <p:nvPr>
            <p:ph idx="1"/>
          </p:nvPr>
        </p:nvSpPr>
        <p:spPr/>
        <p:txBody>
          <a:bodyPr/>
          <a:lstStyle/>
          <a:p>
            <a:pPr lvl="0" marL="1270000" indent="0">
              <a:buNone/>
            </a:pPr>
            <a:r>
              <a:rPr sz="2000"/>
              <a:t>“Those who exercise but little faith now, are in the greatest danger of falling under the power of satanic delusions” - Great Controversy 622</a:t>
            </a:r>
          </a:p>
          <a:p>
            <a:pPr lvl="1"/>
            <a:r>
              <a:rPr/>
              <a:t>Perfect faith required for heaven</a:t>
            </a:r>
          </a:p>
          <a:p>
            <a:pPr lvl="1"/>
            <a:r>
              <a:rPr/>
              <a:t>No room for questioning God’s justice</a:t>
            </a:r>
          </a:p>
          <a:p>
            <a:pPr lvl="1"/>
            <a:r>
              <a:rPr/>
              <a:t>Evidence already provided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God’s</a:t>
            </a:r>
            <a:r>
              <a:rPr/>
              <a:t> </a:t>
            </a:r>
            <a:r>
              <a:rPr/>
              <a:t>Justice</a:t>
            </a:r>
            <a:r>
              <a:rPr/>
              <a:t> </a:t>
            </a:r>
            <a:r>
              <a:rPr/>
              <a:t>Vindicated</a:t>
            </a:r>
          </a:p>
        </p:txBody>
      </p:sp>
      <p:sp>
        <p:nvSpPr>
          <p:cNvPr id="3" name="Content Placeholder 2"/>
          <p:cNvSpPr>
            <a:spLocks noGrp="1"/>
          </p:cNvSpPr>
          <p:nvPr>
            <p:ph idx="1"/>
          </p:nvPr>
        </p:nvSpPr>
        <p:spPr/>
        <p:txBody>
          <a:bodyPr/>
          <a:lstStyle/>
          <a:p>
            <a:pPr lvl="0" marL="1270000" indent="0">
              <a:buNone/>
            </a:pPr>
            <a:r>
              <a:rPr sz="2000"/>
              <a:t>“True and righteous are thy judgments” - Revelation 16:7</a:t>
            </a:r>
          </a:p>
          <a:p>
            <a:pPr lvl="1"/>
            <a:r>
              <a:rPr/>
              <a:t>Universe will declare God’s righteousness</a:t>
            </a:r>
          </a:p>
          <a:p>
            <a:pPr lvl="1"/>
            <a:r>
              <a:rPr/>
              <a:t>Justice and judgment are His throne’s foundation</a:t>
            </a:r>
          </a:p>
          <a:p>
            <a:pPr lvl="1"/>
            <a:r>
              <a:rPr/>
              <a:t>No need to question His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Saints’</a:t>
            </a:r>
            <a:r>
              <a:rPr/>
              <a:t> </a:t>
            </a:r>
            <a:r>
              <a:rPr/>
              <a:t>Review</a:t>
            </a:r>
          </a:p>
        </p:txBody>
      </p:sp>
      <p:sp>
        <p:nvSpPr>
          <p:cNvPr id="3" name="Content Placeholder 2"/>
          <p:cNvSpPr>
            <a:spLocks noGrp="1"/>
          </p:cNvSpPr>
          <p:nvPr>
            <p:ph idx="1"/>
          </p:nvPr>
        </p:nvSpPr>
        <p:spPr/>
        <p:txBody>
          <a:bodyPr/>
          <a:lstStyle/>
          <a:p>
            <a:pPr lvl="0" marL="1270000" indent="0">
              <a:buNone/>
            </a:pPr>
            <a:r>
              <a:rPr sz="2000"/>
              <a:t>“Reviewing with him (Christ) their travail for souls, their self-denial and self-sacrifice” - Gospel Workers 280</a:t>
            </a:r>
          </a:p>
          <a:p>
            <a:pPr lvl="1"/>
            <a:r>
              <a:rPr/>
              <a:t>Saints review their own service</a:t>
            </a:r>
          </a:p>
          <a:p>
            <a:pPr lvl="1"/>
            <a:r>
              <a:rPr/>
              <a:t>Remember their spiritual journey</a:t>
            </a:r>
          </a:p>
          <a:p>
            <a:pPr lvl="1"/>
            <a:r>
              <a:rPr/>
              <a:t>Celebrate God’s grace in their lives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Warning</a:t>
            </a:r>
            <a:r>
              <a:rPr/>
              <a:t> </a:t>
            </a:r>
            <a:r>
              <a:rPr/>
              <a:t>Against</a:t>
            </a:r>
            <a:r>
              <a:rPr/>
              <a:t> </a:t>
            </a:r>
            <a:r>
              <a:rPr/>
              <a:t>False</a:t>
            </a:r>
            <a:r>
              <a:rPr/>
              <a:t> </a:t>
            </a:r>
            <a:r>
              <a:rPr/>
              <a:t>Teaching</a:t>
            </a:r>
          </a:p>
        </p:txBody>
      </p:sp>
      <p:sp>
        <p:nvSpPr>
          <p:cNvPr id="3" name="Content Placeholder 2"/>
          <p:cNvSpPr>
            <a:spLocks noGrp="1"/>
          </p:cNvSpPr>
          <p:nvPr>
            <p:ph idx="1"/>
          </p:nvPr>
        </p:nvSpPr>
        <p:spPr/>
        <p:txBody>
          <a:bodyPr/>
          <a:lstStyle/>
          <a:p>
            <a:pPr lvl="0" marL="1270000" indent="0">
              <a:buNone/>
            </a:pPr>
            <a:r>
              <a:rPr sz="2000"/>
              <a:t>“It is impossible to explain the origin of sin so as to give a reason for its existence” - Great Controversy 492</a:t>
            </a:r>
          </a:p>
          <a:p>
            <a:pPr lvl="1"/>
            <a:r>
              <a:rPr/>
              <a:t>Don’t seek to justify sin’s existence</a:t>
            </a:r>
          </a:p>
          <a:p>
            <a:pPr lvl="1"/>
            <a:r>
              <a:rPr/>
              <a:t>Trust God’s revealed character</a:t>
            </a:r>
          </a:p>
          <a:p>
            <a:pPr lvl="1"/>
            <a:r>
              <a:rPr/>
              <a:t>Focus on what Scripture teaches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Sin</a:t>
            </a:r>
            <a:r>
              <a:rPr/>
              <a:t> </a:t>
            </a:r>
            <a:r>
              <a:rPr/>
              <a:t>Will</a:t>
            </a:r>
            <a:r>
              <a:rPr/>
              <a:t> </a:t>
            </a:r>
            <a:r>
              <a:rPr/>
              <a:t>Never</a:t>
            </a:r>
            <a:r>
              <a:rPr/>
              <a:t> </a:t>
            </a:r>
            <a:r>
              <a:rPr/>
              <a:t>Rise</a:t>
            </a:r>
            <a:r>
              <a:rPr/>
              <a:t> </a:t>
            </a:r>
            <a:r>
              <a:rPr/>
              <a:t>Again</a:t>
            </a:r>
          </a:p>
        </p:txBody>
      </p:sp>
      <p:sp>
        <p:nvSpPr>
          <p:cNvPr id="3" name="Content Placeholder 2"/>
          <p:cNvSpPr>
            <a:spLocks noGrp="1"/>
          </p:cNvSpPr>
          <p:nvPr>
            <p:ph idx="1"/>
          </p:nvPr>
        </p:nvSpPr>
        <p:spPr/>
        <p:txBody>
          <a:bodyPr/>
          <a:lstStyle/>
          <a:p>
            <a:pPr lvl="0" marL="1270000" indent="0">
              <a:buNone/>
            </a:pPr>
            <a:r>
              <a:rPr sz="2000"/>
              <a:t>“Affliction shall not rise up the second time” - Nahum 1:9</a:t>
            </a:r>
          </a:p>
          <a:p>
            <a:pPr lvl="1"/>
            <a:r>
              <a:rPr/>
              <a:t>Perfect universe restored</a:t>
            </a:r>
          </a:p>
          <a:p>
            <a:pPr lvl="1"/>
            <a:r>
              <a:rPr/>
              <a:t>No more rebellion</a:t>
            </a:r>
          </a:p>
          <a:p>
            <a:pPr lvl="1"/>
            <a:r>
              <a:rPr/>
              <a:t>Eternal security in God’s love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Our</a:t>
            </a:r>
            <a:r>
              <a:rPr/>
              <a:t> </a:t>
            </a:r>
            <a:r>
              <a:rPr/>
              <a:t>Response</a:t>
            </a:r>
            <a:r>
              <a:rPr/>
              <a:t> </a:t>
            </a:r>
            <a:r>
              <a:rPr/>
              <a:t>Today</a:t>
            </a:r>
          </a:p>
        </p:txBody>
      </p:sp>
      <p:sp>
        <p:nvSpPr>
          <p:cNvPr id="3" name="Content Placeholder 2"/>
          <p:cNvSpPr>
            <a:spLocks noGrp="1"/>
          </p:cNvSpPr>
          <p:nvPr>
            <p:ph idx="1"/>
          </p:nvPr>
        </p:nvSpPr>
        <p:spPr/>
        <p:txBody>
          <a:bodyPr/>
          <a:lstStyle/>
          <a:p>
            <a:pPr lvl="1"/>
            <a:r>
              <a:rPr/>
              <a:t>Develop unwavering faith in God’s character</a:t>
            </a:r>
          </a:p>
          <a:p>
            <a:pPr lvl="1"/>
            <a:r>
              <a:rPr/>
              <a:t>Study His revealed Word diligently</a:t>
            </a:r>
          </a:p>
          <a:p>
            <a:pPr lvl="1"/>
            <a:r>
              <a:rPr/>
              <a:t>Trust His perfect justice and love</a:t>
            </a:r>
          </a:p>
          <a:p>
            <a:pPr lvl="1"/>
            <a:r>
              <a:rPr/>
              <a:t>Prepare hearts for eternity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Memory</a:t>
            </a:r>
            <a:r>
              <a:rPr/>
              <a:t> </a:t>
            </a:r>
            <a:r>
              <a:rPr/>
              <a:t>Verse</a:t>
            </a:r>
          </a:p>
        </p:txBody>
      </p:sp>
      <p:sp>
        <p:nvSpPr>
          <p:cNvPr id="3" name="Content Placeholder 2"/>
          <p:cNvSpPr>
            <a:spLocks noGrp="1"/>
          </p:cNvSpPr>
          <p:nvPr>
            <p:ph idx="1"/>
          </p:nvPr>
        </p:nvSpPr>
        <p:spPr/>
        <p:txBody>
          <a:bodyPr/>
          <a:lstStyle/>
          <a:p>
            <a:pPr lvl="0" marL="1270000" indent="0">
              <a:buNone/>
            </a:pPr>
            <a:r>
              <a:rPr sz="2000"/>
              <a:t>“Do ye not know that the saints shall judge the world? and if the world shall be judged by you, are ye unworthy to judge the smallest matters? Know ye not that we shall judge angels?”</a:t>
            </a:r>
          </a:p>
          <a:p>
            <a:pPr lvl="0" marL="1270000" indent="0">
              <a:buNone/>
            </a:pPr>
            <a:r>
              <a:rPr sz="2000" b="1"/>
              <a:t>1 Corinthians 6:2-3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The millennial judgment is about determining punishment, not questioning God</a:t>
            </a:r>
          </a:p>
          <a:p>
            <a:pPr lvl="1"/>
            <a:r>
              <a:rPr/>
              <a:t>Saints work in perfect union with Christ</a:t>
            </a:r>
          </a:p>
          <a:p>
            <a:pPr lvl="1"/>
            <a:r>
              <a:rPr/>
              <a:t>Faith, not doubt, characterizes the redeemed</a:t>
            </a:r>
          </a:p>
          <a:p>
            <a:pPr lvl="1"/>
            <a:r>
              <a:rPr/>
              <a:t>God’s justice will be fully vindicated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How does understanding the millennial judgment strengthen our faith?</a:t>
            </a:r>
          </a:p>
          <a:p>
            <a:pPr lvl="1">
              <a:buAutoNum type="arabicPeriod"/>
            </a:pPr>
            <a:r>
              <a:rPr/>
              <a:t>What does it mean to have perfect trust in God’s justice?</a:t>
            </a:r>
          </a:p>
          <a:p>
            <a:pPr lvl="1">
              <a:buAutoNum type="arabicPeriod"/>
            </a:pPr>
            <a:r>
              <a:rPr/>
              <a:t>How should this teaching affect our daily spiritual life?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Biblical</a:t>
            </a:r>
            <a:r>
              <a:rPr/>
              <a:t> </a:t>
            </a:r>
            <a:r>
              <a:rPr/>
              <a:t>Study</a:t>
            </a:r>
            <a:r>
              <a:rPr/>
              <a:t> </a:t>
            </a:r>
            <a:r>
              <a:rPr/>
              <a:t>on</a:t>
            </a:r>
            <a:r>
              <a:rPr/>
              <a:t> </a:t>
            </a:r>
            <a:r>
              <a:rPr/>
              <a:t>the</a:t>
            </a:r>
            <a:r>
              <a:rPr/>
              <a:t> </a:t>
            </a:r>
            <a:r>
              <a:rPr/>
              <a:t>Saints’</a:t>
            </a:r>
            <a:r>
              <a:rPr/>
              <a:t> </a:t>
            </a:r>
            <a:r>
              <a:rPr/>
              <a:t>Role</a:t>
            </a:r>
            <a:r>
              <a:rPr/>
              <a:t> </a:t>
            </a:r>
            <a:r>
              <a:rPr/>
              <a:t>in</a:t>
            </a:r>
            <a:r>
              <a:rPr/>
              <a:t> </a:t>
            </a:r>
            <a:r>
              <a:rPr/>
              <a:t>God’s</a:t>
            </a:r>
            <a:r>
              <a:rPr/>
              <a:t> </a:t>
            </a:r>
            <a:r>
              <a:rPr/>
              <a:t>Final</a:t>
            </a:r>
            <a:r>
              <a:rPr/>
              <a:t> </a:t>
            </a:r>
            <a:r>
              <a:rPr/>
              <a:t>Judgment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1"/>
            <a:r>
              <a:rPr/>
              <a:t>The Nature of the Millennium</a:t>
            </a:r>
          </a:p>
          <a:p>
            <a:pPr lvl="1"/>
            <a:r>
              <a:rPr/>
              <a:t>The Saints’ Judgment Work</a:t>
            </a:r>
            <a:br/>
          </a:p>
          <a:p>
            <a:pPr lvl="1"/>
            <a:r>
              <a:rPr/>
              <a:t>Biblical Foundation</a:t>
            </a:r>
          </a:p>
          <a:p>
            <a:pPr lvl="1"/>
            <a:r>
              <a:rPr/>
              <a:t>Practical Applications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Revelation</a:t>
            </a:r>
            <a:r>
              <a:rPr/>
              <a:t> </a:t>
            </a:r>
            <a:r>
              <a:rPr/>
              <a:t>20:4</a:t>
            </a:r>
          </a:p>
        </p:txBody>
      </p:sp>
      <p:sp>
        <p:nvSpPr>
          <p:cNvPr id="3" name="Content Placeholder 2"/>
          <p:cNvSpPr>
            <a:spLocks noGrp="1"/>
          </p:cNvSpPr>
          <p:nvPr>
            <p:ph idx="1"/>
          </p:nvPr>
        </p:nvSpPr>
        <p:spPr/>
        <p:txBody>
          <a:bodyPr/>
          <a:lstStyle/>
          <a:p>
            <a:pPr lvl="0" marL="1270000" indent="0">
              <a:buNone/>
            </a:pPr>
            <a:r>
              <a:rPr sz="2000"/>
              <a:t>“I saw thrones, and they sat upon them, and judgment was given unto them”</a:t>
            </a:r>
          </a:p>
          <a:p>
            <a:pPr lvl="1"/>
            <a:r>
              <a:rPr/>
              <a:t>Saints participate in judgment during millennium</a:t>
            </a:r>
          </a:p>
          <a:p>
            <a:pPr lvl="1"/>
            <a:r>
              <a:rPr/>
              <a:t>Not questioning God’s decisions</a:t>
            </a:r>
          </a:p>
          <a:p>
            <a:pPr lvl="1"/>
            <a:r>
              <a:rPr/>
              <a:t>Determining punishment for the wicked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Corinthians</a:t>
            </a:r>
            <a:r>
              <a:rPr/>
              <a:t> </a:t>
            </a:r>
            <a:r>
              <a:rPr/>
              <a:t>6:2-3</a:t>
            </a:r>
          </a:p>
        </p:txBody>
      </p:sp>
      <p:sp>
        <p:nvSpPr>
          <p:cNvPr id="3" name="Content Placeholder 2"/>
          <p:cNvSpPr>
            <a:spLocks noGrp="1"/>
          </p:cNvSpPr>
          <p:nvPr>
            <p:ph idx="1"/>
          </p:nvPr>
        </p:nvSpPr>
        <p:spPr/>
        <p:txBody>
          <a:bodyPr/>
          <a:lstStyle/>
          <a:p>
            <a:pPr lvl="0" marL="1270000" indent="0">
              <a:buNone/>
            </a:pPr>
            <a:r>
              <a:rPr sz="2000"/>
              <a:t>“Do ye not know that the saints shall judge the world? Know ye not that we shall judge angels?”</a:t>
            </a:r>
          </a:p>
          <a:p>
            <a:pPr lvl="1"/>
            <a:r>
              <a:rPr/>
              <a:t>Clear biblical mandate</a:t>
            </a:r>
          </a:p>
          <a:p>
            <a:pPr lvl="1"/>
            <a:r>
              <a:rPr/>
              <a:t>Saints judge both world and fallen angels</a:t>
            </a:r>
          </a:p>
          <a:p>
            <a:pPr lvl="1"/>
            <a:r>
              <a:rPr/>
              <a:t>Union with Christ in this work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Three</a:t>
            </a:r>
            <a:r>
              <a:rPr/>
              <a:t> </a:t>
            </a:r>
            <a:r>
              <a:rPr/>
              <a:t>Phases</a:t>
            </a:r>
            <a:r>
              <a:rPr/>
              <a:t> </a:t>
            </a:r>
            <a:r>
              <a:rPr/>
              <a:t>of</a:t>
            </a:r>
            <a:r>
              <a:rPr/>
              <a:t> </a:t>
            </a:r>
            <a:r>
              <a:rPr/>
              <a:t>Judgment</a:t>
            </a:r>
          </a:p>
        </p:txBody>
      </p:sp>
      <p:sp>
        <p:nvSpPr>
          <p:cNvPr id="3" name="Content Placeholder 2"/>
          <p:cNvSpPr>
            <a:spLocks noGrp="1"/>
          </p:cNvSpPr>
          <p:nvPr>
            <p:ph idx="1"/>
          </p:nvPr>
        </p:nvSpPr>
        <p:spPr/>
        <p:txBody>
          <a:bodyPr/>
          <a:lstStyle/>
          <a:p>
            <a:pPr lvl="1">
              <a:buAutoNum type="arabicPeriod"/>
            </a:pPr>
            <a:r>
              <a:rPr b="1"/>
              <a:t>Investigative Judgment</a:t>
            </a:r>
            <a:r>
              <a:rPr/>
              <a:t> - Father presides (Daniel 7:9-10)</a:t>
            </a:r>
          </a:p>
          <a:p>
            <a:pPr lvl="1">
              <a:buAutoNum type="arabicPeriod"/>
            </a:pPr>
            <a:r>
              <a:rPr b="1"/>
              <a:t>Millennial Judgment</a:t>
            </a:r>
            <a:r>
              <a:rPr/>
              <a:t> - Saints participate (Rev 20:4)</a:t>
            </a:r>
          </a:p>
          <a:p>
            <a:pPr lvl="1">
              <a:buAutoNum type="arabicPeriod"/>
            </a:pPr>
            <a:r>
              <a:rPr b="1"/>
              <a:t>Executive Judgment</a:t>
            </a:r>
            <a:r>
              <a:rPr/>
              <a:t> - Christ executes (Jude 14-15)</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Ancient</a:t>
            </a:r>
            <a:r>
              <a:rPr/>
              <a:t> </a:t>
            </a:r>
            <a:r>
              <a:rPr/>
              <a:t>of</a:t>
            </a:r>
            <a:r>
              <a:rPr/>
              <a:t> </a:t>
            </a:r>
            <a:r>
              <a:rPr/>
              <a:t>Days</a:t>
            </a:r>
          </a:p>
        </p:txBody>
      </p:sp>
      <p:sp>
        <p:nvSpPr>
          <p:cNvPr id="3" name="Content Placeholder 2"/>
          <p:cNvSpPr>
            <a:spLocks noGrp="1"/>
          </p:cNvSpPr>
          <p:nvPr>
            <p:ph idx="1"/>
          </p:nvPr>
        </p:nvSpPr>
        <p:spPr/>
        <p:txBody>
          <a:bodyPr/>
          <a:lstStyle/>
          <a:p>
            <a:pPr lvl="0" marL="1270000" indent="0">
              <a:buNone/>
            </a:pPr>
            <a:r>
              <a:rPr sz="2000"/>
              <a:t>“The Ancient of Days is God the Father… It is He, the source of all being, and the fountain of all law, that is to preside in the judgment” - Great Controversy 479</a:t>
            </a:r>
          </a:p>
          <a:p>
            <a:pPr lvl="1"/>
            <a:r>
              <a:rPr/>
              <a:t>Father presides in investigative judgment</a:t>
            </a:r>
          </a:p>
          <a:p>
            <a:pPr lvl="1"/>
            <a:r>
              <a:rPr/>
              <a:t>Christ executes the judgment</a:t>
            </a:r>
          </a:p>
          <a:p>
            <a:pPr lvl="1"/>
            <a:r>
              <a:rPr/>
              <a:t>Saints determine punishments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Christ’s</a:t>
            </a:r>
            <a:r>
              <a:rPr/>
              <a:t> </a:t>
            </a:r>
            <a:r>
              <a:rPr/>
              <a:t>Three-fold</a:t>
            </a:r>
            <a:r>
              <a:rPr/>
              <a:t> </a:t>
            </a:r>
            <a:r>
              <a:rPr/>
              <a:t>Office</a:t>
            </a:r>
          </a:p>
        </p:txBody>
      </p:sp>
      <p:sp>
        <p:nvSpPr>
          <p:cNvPr id="3" name="Content Placeholder 2"/>
          <p:cNvSpPr>
            <a:spLocks noGrp="1"/>
          </p:cNvSpPr>
          <p:nvPr>
            <p:ph idx="1"/>
          </p:nvPr>
        </p:nvSpPr>
        <p:spPr/>
        <p:txBody>
          <a:bodyPr/>
          <a:lstStyle/>
          <a:p>
            <a:pPr lvl="1">
              <a:buAutoNum type="arabicPeriod"/>
            </a:pPr>
            <a:r>
              <a:rPr b="1"/>
              <a:t>Prophet</a:t>
            </a:r>
            <a:r>
              <a:rPr/>
              <a:t> - On earth (past)</a:t>
            </a:r>
          </a:p>
          <a:p>
            <a:pPr lvl="1">
              <a:buAutoNum type="arabicPeriod"/>
            </a:pPr>
            <a:r>
              <a:rPr b="1"/>
              <a:t>Priest</a:t>
            </a:r>
            <a:r>
              <a:rPr/>
              <a:t> - In heaven (present)</a:t>
            </a:r>
            <a:br/>
          </a:p>
          <a:p>
            <a:pPr lvl="1">
              <a:buAutoNum type="arabicPeriod"/>
            </a:pPr>
            <a:r>
              <a:rPr b="1"/>
              <a:t>King</a:t>
            </a:r>
            <a:r>
              <a:rPr/>
              <a:t> - At Second Coming (future)</a:t>
            </a:r>
          </a:p>
          <a:p>
            <a:pPr lvl="0" marL="1270000" indent="0">
              <a:buNone/>
            </a:pPr>
            <a:r>
              <a:rPr sz="2000"/>
              <a:t>“And hath given him authority to execute judgment also, because he is the Son of man” - John 5:27</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Saints’</a:t>
            </a:r>
            <a:r>
              <a:rPr/>
              <a:t> </a:t>
            </a:r>
            <a:r>
              <a:rPr/>
              <a:t>True</a:t>
            </a:r>
            <a:r>
              <a:rPr/>
              <a:t> </a:t>
            </a:r>
            <a:r>
              <a:rPr/>
              <a:t>Work</a:t>
            </a:r>
          </a:p>
        </p:txBody>
      </p:sp>
      <p:sp>
        <p:nvSpPr>
          <p:cNvPr id="3" name="Content Placeholder 2"/>
          <p:cNvSpPr>
            <a:spLocks noGrp="1"/>
          </p:cNvSpPr>
          <p:nvPr>
            <p:ph idx="1"/>
          </p:nvPr>
        </p:nvSpPr>
        <p:spPr/>
        <p:txBody>
          <a:bodyPr/>
          <a:lstStyle/>
          <a:p>
            <a:pPr lvl="0" marL="1270000" indent="0">
              <a:buNone/>
            </a:pPr>
            <a:r>
              <a:rPr sz="2000"/>
              <a:t>“In union with Christ they judge the wicked, comparing their acts with the statute book, the Bible, and deciding every case according to the deeds done in the body” - Great Controversy 660</a:t>
            </a:r>
          </a:p>
          <a:p>
            <a:pPr lvl="1"/>
            <a:r>
              <a:rPr/>
              <a:t>Reviewing records of the wicked</a:t>
            </a:r>
          </a:p>
          <a:p>
            <a:pPr lvl="1"/>
            <a:r>
              <a:rPr/>
              <a:t>Determining appropriate punishment</a:t>
            </a:r>
          </a:p>
          <a:p>
            <a:pPr lvl="1"/>
            <a:r>
              <a:rPr/>
              <a:t>Working in union with Christ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2025-07-26T04:16:36Z</dcterms:created>
  <dcterms:modified xsi:type="dcterms:W3CDTF">2025-07-26T04:16:36Z</dcterms:modified>
</cp:coreProperties>
</file>

<file path=docProps/custom.xml><?xml version="1.0" encoding="utf-8"?>
<Properties xmlns="http://schemas.openxmlformats.org/officeDocument/2006/custom-properties" xmlns:vt="http://schemas.openxmlformats.org/officeDocument/2006/docPropsVTypes"/>
</file>