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EA1E57-3F0B-4A02-BB90-030E19E65A45}">
  <a:tblStyle styleId="{5CEA1E57-3F0B-4A02-BB90-030E19E65A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3c19e9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3c19e9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40071920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40071920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40071920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40071920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40071920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40071920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40071920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40071920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40071920a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40071920a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40071920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40071920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40071920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40071920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goldpriceforecast.com/" TargetMode="External"/><Relationship Id="rId5" Type="http://schemas.openxmlformats.org/officeDocument/2006/relationships/hyperlink" Target="https://www.investopedia.com/" TargetMode="External"/><Relationship Id="rId6" Type="http://schemas.openxmlformats.org/officeDocument/2006/relationships/hyperlink" Target="https://demo.quandl.com/" TargetMode="External"/><Relationship Id="rId7" Type="http://schemas.openxmlformats.org/officeDocument/2006/relationships/hyperlink" Target="https://cloud.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kaggle.com/datasets/sid321axn/gold-price-prediction-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fr">
                <a:solidFill>
                  <a:schemeClr val="accent4"/>
                </a:solidFill>
              </a:rPr>
              <a:t>Gold Market Analysis and Price’s Prediction</a:t>
            </a:r>
            <a:endParaRPr b="1">
              <a:solidFill>
                <a:schemeClr val="accent4"/>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fr"/>
              <a:t>Hamoye Internship Premium Project - </a:t>
            </a:r>
            <a:r>
              <a:rPr lang="fr"/>
              <a:t>Metadata</a:t>
            </a:r>
            <a:r>
              <a:rPr lang="fr"/>
              <a:t> Team</a:t>
            </a:r>
            <a:endParaRPr/>
          </a:p>
        </p:txBody>
      </p:sp>
      <p:pic>
        <p:nvPicPr>
          <p:cNvPr id="56" name="Google Shape;56;p13"/>
          <p:cNvPicPr preferRelativeResize="0"/>
          <p:nvPr/>
        </p:nvPicPr>
        <p:blipFill>
          <a:blip r:embed="rId3">
            <a:alphaModFix/>
          </a:blip>
          <a:stretch>
            <a:fillRect/>
          </a:stretch>
        </p:blipFill>
        <p:spPr>
          <a:xfrm>
            <a:off x="7487375" y="285650"/>
            <a:ext cx="1447800" cy="20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Our Team</a:t>
            </a:r>
            <a:endParaRPr>
              <a:solidFill>
                <a:schemeClr val="accent4"/>
              </a:solidFill>
            </a:endParaRPr>
          </a:p>
        </p:txBody>
      </p:sp>
      <p:pic>
        <p:nvPicPr>
          <p:cNvPr id="62" name="Google Shape;62;p14"/>
          <p:cNvPicPr preferRelativeResize="0"/>
          <p:nvPr/>
        </p:nvPicPr>
        <p:blipFill>
          <a:blip r:embed="rId3">
            <a:alphaModFix/>
          </a:blip>
          <a:stretch>
            <a:fillRect/>
          </a:stretch>
        </p:blipFill>
        <p:spPr>
          <a:xfrm>
            <a:off x="7487375" y="285650"/>
            <a:ext cx="1447800" cy="209550"/>
          </a:xfrm>
          <a:prstGeom prst="rect">
            <a:avLst/>
          </a:prstGeom>
          <a:noFill/>
          <a:ln>
            <a:noFill/>
          </a:ln>
        </p:spPr>
      </p:pic>
      <p:pic>
        <p:nvPicPr>
          <p:cNvPr id="63" name="Google Shape;63;p14"/>
          <p:cNvPicPr preferRelativeResize="0"/>
          <p:nvPr/>
        </p:nvPicPr>
        <p:blipFill>
          <a:blip r:embed="rId4">
            <a:alphaModFix/>
          </a:blip>
          <a:stretch>
            <a:fillRect/>
          </a:stretch>
        </p:blipFill>
        <p:spPr>
          <a:xfrm>
            <a:off x="492175" y="1102363"/>
            <a:ext cx="1320300" cy="1320300"/>
          </a:xfrm>
          <a:prstGeom prst="rect">
            <a:avLst/>
          </a:prstGeom>
          <a:noFill/>
          <a:ln>
            <a:noFill/>
          </a:ln>
        </p:spPr>
      </p:pic>
      <p:sp>
        <p:nvSpPr>
          <p:cNvPr id="64" name="Google Shape;64;p14"/>
          <p:cNvSpPr txBox="1"/>
          <p:nvPr/>
        </p:nvSpPr>
        <p:spPr>
          <a:xfrm>
            <a:off x="144100" y="2507300"/>
            <a:ext cx="217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t>Ekoue LOGOSU-TEKO</a:t>
            </a:r>
            <a:endParaRPr b="1"/>
          </a:p>
          <a:p>
            <a:pPr indent="0" lvl="0" marL="0" rtl="0" algn="ctr">
              <a:spcBef>
                <a:spcPts val="0"/>
              </a:spcBef>
              <a:spcAft>
                <a:spcPts val="0"/>
              </a:spcAft>
              <a:buNone/>
            </a:pPr>
            <a:r>
              <a:rPr lang="fr"/>
              <a:t>Project Presenter</a:t>
            </a:r>
            <a:endParaRPr/>
          </a:p>
        </p:txBody>
      </p:sp>
      <p:sp>
        <p:nvSpPr>
          <p:cNvPr id="65" name="Google Shape;65;p14"/>
          <p:cNvSpPr txBox="1"/>
          <p:nvPr/>
        </p:nvSpPr>
        <p:spPr>
          <a:xfrm>
            <a:off x="2367925" y="2507300"/>
            <a:ext cx="217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a:t>Munachimso Ukaoha</a:t>
            </a:r>
            <a:endParaRPr b="1"/>
          </a:p>
          <a:p>
            <a:pPr indent="0" lvl="0" marL="0" rtl="0" algn="ctr">
              <a:spcBef>
                <a:spcPts val="0"/>
              </a:spcBef>
              <a:spcAft>
                <a:spcPts val="0"/>
              </a:spcAft>
              <a:buNone/>
            </a:pPr>
            <a:r>
              <a:rPr lang="fr"/>
              <a:t>Project Presenter</a:t>
            </a:r>
            <a:endParaRPr/>
          </a:p>
        </p:txBody>
      </p:sp>
      <p:sp>
        <p:nvSpPr>
          <p:cNvPr id="66" name="Google Shape;66;p14"/>
          <p:cNvSpPr txBox="1"/>
          <p:nvPr/>
        </p:nvSpPr>
        <p:spPr>
          <a:xfrm>
            <a:off x="259250" y="3424375"/>
            <a:ext cx="217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Project Lead</a:t>
            </a:r>
            <a:endParaRPr b="1"/>
          </a:p>
          <a:p>
            <a:pPr indent="0" lvl="0" marL="0" rtl="0" algn="l">
              <a:spcBef>
                <a:spcPts val="0"/>
              </a:spcBef>
              <a:spcAft>
                <a:spcPts val="0"/>
              </a:spcAft>
              <a:buNone/>
            </a:pPr>
            <a:r>
              <a:rPr lang="fr"/>
              <a:t>Ekoue LOGOSU-TEKO</a:t>
            </a:r>
            <a:endParaRPr/>
          </a:p>
        </p:txBody>
      </p:sp>
      <p:sp>
        <p:nvSpPr>
          <p:cNvPr id="67" name="Google Shape;67;p14"/>
          <p:cNvSpPr txBox="1"/>
          <p:nvPr/>
        </p:nvSpPr>
        <p:spPr>
          <a:xfrm>
            <a:off x="259250" y="3957775"/>
            <a:ext cx="217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Assistant Project Lead</a:t>
            </a:r>
            <a:endParaRPr b="1"/>
          </a:p>
          <a:p>
            <a:pPr indent="0" lvl="0" marL="0" rtl="0" algn="l">
              <a:spcBef>
                <a:spcPts val="0"/>
              </a:spcBef>
              <a:spcAft>
                <a:spcPts val="0"/>
              </a:spcAft>
              <a:buNone/>
            </a:pPr>
            <a:r>
              <a:rPr lang="fr"/>
              <a:t>Gospel Mairo</a:t>
            </a:r>
            <a:endParaRPr/>
          </a:p>
        </p:txBody>
      </p:sp>
      <p:sp>
        <p:nvSpPr>
          <p:cNvPr id="68" name="Google Shape;68;p14"/>
          <p:cNvSpPr txBox="1"/>
          <p:nvPr/>
        </p:nvSpPr>
        <p:spPr>
          <a:xfrm>
            <a:off x="259250" y="4491175"/>
            <a:ext cx="217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Query Analyst</a:t>
            </a:r>
            <a:endParaRPr b="1"/>
          </a:p>
          <a:p>
            <a:pPr indent="0" lvl="0" marL="0" rtl="0" algn="l">
              <a:spcBef>
                <a:spcPts val="0"/>
              </a:spcBef>
              <a:spcAft>
                <a:spcPts val="0"/>
              </a:spcAft>
              <a:buClr>
                <a:schemeClr val="dk1"/>
              </a:buClr>
              <a:buSzPts val="1100"/>
              <a:buFont typeface="Arial"/>
              <a:buNone/>
            </a:pPr>
            <a:r>
              <a:rPr lang="fr">
                <a:solidFill>
                  <a:schemeClr val="dk1"/>
                </a:solidFill>
              </a:rPr>
              <a:t>Munachimso Ukaoha</a:t>
            </a:r>
            <a:endParaRPr/>
          </a:p>
        </p:txBody>
      </p:sp>
      <p:sp>
        <p:nvSpPr>
          <p:cNvPr id="69" name="Google Shape;69;p14"/>
          <p:cNvSpPr txBox="1"/>
          <p:nvPr/>
        </p:nvSpPr>
        <p:spPr>
          <a:xfrm>
            <a:off x="5679275" y="1899775"/>
            <a:ext cx="21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t>Active Collaborators</a:t>
            </a:r>
            <a:endParaRPr/>
          </a:p>
        </p:txBody>
      </p:sp>
      <p:graphicFrame>
        <p:nvGraphicFramePr>
          <p:cNvPr id="70" name="Google Shape;70;p14"/>
          <p:cNvGraphicFramePr/>
          <p:nvPr/>
        </p:nvGraphicFramePr>
        <p:xfrm>
          <a:off x="4716125" y="2422675"/>
          <a:ext cx="3000000" cy="3000000"/>
        </p:xfrm>
        <a:graphic>
          <a:graphicData uri="http://schemas.openxmlformats.org/drawingml/2006/table">
            <a:tbl>
              <a:tblPr>
                <a:noFill/>
                <a:tableStyleId>{5CEA1E57-3F0B-4A02-BB90-030E19E65A45}</a:tableStyleId>
              </a:tblPr>
              <a:tblGrid>
                <a:gridCol w="1990925"/>
                <a:gridCol w="1990925"/>
              </a:tblGrid>
              <a:tr h="264050">
                <a:tc>
                  <a:txBody>
                    <a:bodyPr/>
                    <a:lstStyle/>
                    <a:p>
                      <a:pPr indent="0" lvl="0" marL="0" rtl="0" algn="l">
                        <a:spcBef>
                          <a:spcPts val="0"/>
                        </a:spcBef>
                        <a:spcAft>
                          <a:spcPts val="0"/>
                        </a:spcAft>
                        <a:buNone/>
                      </a:pPr>
                      <a:r>
                        <a:rPr b="1" lang="fr"/>
                        <a:t>Name</a:t>
                      </a:r>
                      <a:endParaRPr b="1"/>
                    </a:p>
                  </a:txBody>
                  <a:tcPr marT="91425" marB="91425" marR="91425" marL="91425"/>
                </a:tc>
                <a:tc>
                  <a:txBody>
                    <a:bodyPr/>
                    <a:lstStyle/>
                    <a:p>
                      <a:pPr indent="0" lvl="0" marL="0" rtl="0" algn="l">
                        <a:spcBef>
                          <a:spcPts val="0"/>
                        </a:spcBef>
                        <a:spcAft>
                          <a:spcPts val="0"/>
                        </a:spcAft>
                        <a:buNone/>
                      </a:pPr>
                      <a:r>
                        <a:rPr b="1" lang="fr"/>
                        <a:t>Role / Activity</a:t>
                      </a:r>
                      <a:endParaRPr b="1"/>
                    </a:p>
                  </a:txBody>
                  <a:tcPr marT="91425" marB="91425" marR="91425" marL="91425"/>
                </a:tc>
              </a:tr>
              <a:tr h="264050">
                <a:tc>
                  <a:txBody>
                    <a:bodyPr/>
                    <a:lstStyle/>
                    <a:p>
                      <a:pPr indent="0" lvl="0" marL="0" rtl="0" algn="l">
                        <a:spcBef>
                          <a:spcPts val="0"/>
                        </a:spcBef>
                        <a:spcAft>
                          <a:spcPts val="0"/>
                        </a:spcAft>
                        <a:buNone/>
                      </a:pPr>
                      <a:r>
                        <a:rPr lang="fr" sz="1300"/>
                        <a:t>Ekoue LOGOSU-TEKO</a:t>
                      </a:r>
                      <a:endParaRPr sz="1300"/>
                    </a:p>
                  </a:txBody>
                  <a:tcPr marT="91425" marB="91425" marR="91425" marL="91425"/>
                </a:tc>
                <a:tc>
                  <a:txBody>
                    <a:bodyPr/>
                    <a:lstStyle/>
                    <a:p>
                      <a:pPr indent="0" lvl="0" marL="0" rtl="0" algn="l">
                        <a:spcBef>
                          <a:spcPts val="0"/>
                        </a:spcBef>
                        <a:spcAft>
                          <a:spcPts val="0"/>
                        </a:spcAft>
                        <a:buNone/>
                      </a:pPr>
                      <a:r>
                        <a:rPr lang="fr"/>
                        <a:t>- </a:t>
                      </a:r>
                      <a:r>
                        <a:rPr lang="fr"/>
                        <a:t>Data Wrangling</a:t>
                      </a:r>
                      <a:endParaRPr/>
                    </a:p>
                    <a:p>
                      <a:pPr indent="0" lvl="0" marL="0" rtl="0" algn="l">
                        <a:spcBef>
                          <a:spcPts val="0"/>
                        </a:spcBef>
                        <a:spcAft>
                          <a:spcPts val="0"/>
                        </a:spcAft>
                        <a:buNone/>
                      </a:pPr>
                      <a:r>
                        <a:rPr lang="fr"/>
                        <a:t>- Machine Learning</a:t>
                      </a:r>
                      <a:endParaRPr/>
                    </a:p>
                  </a:txBody>
                  <a:tcPr marT="91425" marB="91425" marR="91425" marL="91425"/>
                </a:tc>
              </a:tr>
              <a:tr h="264050">
                <a:tc>
                  <a:txBody>
                    <a:bodyPr/>
                    <a:lstStyle/>
                    <a:p>
                      <a:pPr indent="0" lvl="0" marL="0" rtl="0" algn="l">
                        <a:spcBef>
                          <a:spcPts val="0"/>
                        </a:spcBef>
                        <a:spcAft>
                          <a:spcPts val="0"/>
                        </a:spcAft>
                        <a:buNone/>
                      </a:pPr>
                      <a:r>
                        <a:rPr lang="fr"/>
                        <a:t>Gospel Mairo</a:t>
                      </a:r>
                      <a:endParaRPr/>
                    </a:p>
                  </a:txBody>
                  <a:tcPr marT="91425" marB="91425" marR="91425" marL="91425"/>
                </a:tc>
                <a:tc>
                  <a:txBody>
                    <a:bodyPr/>
                    <a:lstStyle/>
                    <a:p>
                      <a:pPr indent="0" lvl="0" marL="0" rtl="0" algn="l">
                        <a:spcBef>
                          <a:spcPts val="0"/>
                        </a:spcBef>
                        <a:spcAft>
                          <a:spcPts val="0"/>
                        </a:spcAft>
                        <a:buNone/>
                      </a:pPr>
                      <a:r>
                        <a:rPr lang="fr"/>
                        <a:t>- </a:t>
                      </a:r>
                      <a:r>
                        <a:rPr lang="fr"/>
                        <a:t>Data Analyst</a:t>
                      </a:r>
                      <a:endParaRPr/>
                    </a:p>
                  </a:txBody>
                  <a:tcPr marT="91425" marB="91425" marR="91425" marL="91425"/>
                </a:tc>
              </a:tr>
              <a:tr h="264050">
                <a:tc>
                  <a:txBody>
                    <a:bodyPr/>
                    <a:lstStyle/>
                    <a:p>
                      <a:pPr indent="0" lvl="0" marL="0" rtl="0" algn="l">
                        <a:spcBef>
                          <a:spcPts val="0"/>
                        </a:spcBef>
                        <a:spcAft>
                          <a:spcPts val="0"/>
                        </a:spcAft>
                        <a:buNone/>
                      </a:pPr>
                      <a:r>
                        <a:rPr lang="fr"/>
                        <a:t>Munachimso Ukaoha</a:t>
                      </a:r>
                      <a:endParaRPr/>
                    </a:p>
                  </a:txBody>
                  <a:tcPr marT="91425" marB="91425" marR="91425" marL="91425"/>
                </a:tc>
                <a:tc>
                  <a:txBody>
                    <a:bodyPr/>
                    <a:lstStyle/>
                    <a:p>
                      <a:pPr indent="0" lvl="0" marL="0" rtl="0" algn="l">
                        <a:spcBef>
                          <a:spcPts val="0"/>
                        </a:spcBef>
                        <a:spcAft>
                          <a:spcPts val="0"/>
                        </a:spcAft>
                        <a:buNone/>
                      </a:pPr>
                      <a:r>
                        <a:rPr lang="fr"/>
                        <a:t>- Data Wrangling</a:t>
                      </a:r>
                      <a:endParaRPr/>
                    </a:p>
                  </a:txBody>
                  <a:tcPr marT="91425" marB="91425" marR="91425" marL="91425"/>
                </a:tc>
              </a:tr>
              <a:tr h="2640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71" name="Google Shape;71;p14"/>
          <p:cNvPicPr preferRelativeResize="0"/>
          <p:nvPr/>
        </p:nvPicPr>
        <p:blipFill>
          <a:blip r:embed="rId5">
            <a:alphaModFix/>
          </a:blip>
          <a:stretch>
            <a:fillRect/>
          </a:stretch>
        </p:blipFill>
        <p:spPr>
          <a:xfrm>
            <a:off x="2729000" y="1017725"/>
            <a:ext cx="1456741" cy="1404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Problem statement</a:t>
            </a:r>
            <a:endParaRPr>
              <a:solidFill>
                <a:schemeClr val="accent4"/>
              </a:solidFill>
            </a:endParaRPr>
          </a:p>
        </p:txBody>
      </p:sp>
      <p:pic>
        <p:nvPicPr>
          <p:cNvPr id="77" name="Google Shape;77;p15"/>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78" name="Google Shape;78;p15"/>
          <p:cNvSpPr txBox="1"/>
          <p:nvPr/>
        </p:nvSpPr>
        <p:spPr>
          <a:xfrm>
            <a:off x="418675" y="1208775"/>
            <a:ext cx="813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The price of gold is a volatile commodity and it is difficult to predict. Emerging world economies, such as China, Russia, and India have been big buyers of gold, whereas the USA, South Africa, and Australia are among the big seller of gold. The prices of other precious metals and crude oil can also affect the price of gold.</a:t>
            </a:r>
            <a:br>
              <a:rPr lang="fr"/>
            </a:br>
            <a:endParaRPr/>
          </a:p>
          <a:p>
            <a:pPr indent="0" lvl="0" marL="0" rtl="0" algn="l">
              <a:spcBef>
                <a:spcPts val="0"/>
              </a:spcBef>
              <a:spcAft>
                <a:spcPts val="0"/>
              </a:spcAft>
              <a:buNone/>
            </a:pPr>
            <a:r>
              <a:rPr lang="fr"/>
              <a:t>The goal of this project is to build a model that can predict gold adjusted closing prices with a high degree of accuracy. This model will be used by investors to make well-informed decisions about when to buy or sell gold.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Existing solutions</a:t>
            </a:r>
            <a:endParaRPr>
              <a:solidFill>
                <a:schemeClr val="accent4"/>
              </a:solidFill>
            </a:endParaRPr>
          </a:p>
        </p:txBody>
      </p:sp>
      <p:pic>
        <p:nvPicPr>
          <p:cNvPr id="84" name="Google Shape;84;p16"/>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85" name="Google Shape;85;p16"/>
          <p:cNvSpPr txBox="1"/>
          <p:nvPr/>
        </p:nvSpPr>
        <p:spPr>
          <a:xfrm>
            <a:off x="503400" y="1156075"/>
            <a:ext cx="8137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Some e</a:t>
            </a:r>
            <a:r>
              <a:rPr lang="fr"/>
              <a:t>xisting solutions include:</a:t>
            </a:r>
            <a:br>
              <a:rPr lang="fr"/>
            </a:br>
            <a:endParaRPr/>
          </a:p>
          <a:p>
            <a:pPr indent="0" lvl="0" marL="0" rtl="0" algn="l">
              <a:spcBef>
                <a:spcPts val="0"/>
              </a:spcBef>
              <a:spcAft>
                <a:spcPts val="0"/>
              </a:spcAft>
              <a:buNone/>
            </a:pPr>
            <a:r>
              <a:rPr b="1" lang="fr" u="sng">
                <a:solidFill>
                  <a:schemeClr val="hlink"/>
                </a:solidFill>
                <a:hlinkClick r:id="rId4"/>
              </a:rPr>
              <a:t>GoldPriceForecast.com</a:t>
            </a:r>
            <a:r>
              <a:rPr b="1" lang="fr"/>
              <a:t>:</a:t>
            </a:r>
            <a:r>
              <a:rPr lang="fr"/>
              <a:t> This website provides gold price forecasts based on technical analysis.</a:t>
            </a:r>
            <a:br>
              <a:rPr lang="fr"/>
            </a:br>
            <a:endParaRPr/>
          </a:p>
          <a:p>
            <a:pPr indent="0" lvl="0" marL="0" rtl="0" algn="l">
              <a:spcBef>
                <a:spcPts val="0"/>
              </a:spcBef>
              <a:spcAft>
                <a:spcPts val="0"/>
              </a:spcAft>
              <a:buNone/>
            </a:pPr>
            <a:r>
              <a:rPr b="1" lang="fr" u="sng">
                <a:solidFill>
                  <a:schemeClr val="hlink"/>
                </a:solidFill>
                <a:hlinkClick r:id="rId5"/>
              </a:rPr>
              <a:t>Investopedia</a:t>
            </a:r>
            <a:r>
              <a:rPr b="1" lang="fr"/>
              <a:t>:</a:t>
            </a:r>
            <a:r>
              <a:rPr lang="fr"/>
              <a:t> This website provides articles on technical analysis and fundamental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 u="sng">
                <a:solidFill>
                  <a:schemeClr val="hlink"/>
                </a:solidFill>
                <a:hlinkClick r:id="rId6"/>
              </a:rPr>
              <a:t>Quandl</a:t>
            </a:r>
            <a:r>
              <a:rPr b="1" lang="fr"/>
              <a:t>:</a:t>
            </a:r>
            <a:r>
              <a:rPr lang="fr"/>
              <a:t> This website provides historical financial data that can be used for technical analysis and fundamental analysis.</a:t>
            </a:r>
            <a:br>
              <a:rPr lang="fr"/>
            </a:br>
            <a:endParaRPr/>
          </a:p>
          <a:p>
            <a:pPr indent="0" lvl="0" marL="0" rtl="0" algn="l">
              <a:spcBef>
                <a:spcPts val="0"/>
              </a:spcBef>
              <a:spcAft>
                <a:spcPts val="0"/>
              </a:spcAft>
              <a:buNone/>
            </a:pPr>
            <a:r>
              <a:rPr b="1" lang="fr" u="sng">
                <a:solidFill>
                  <a:schemeClr val="hlink"/>
                </a:solidFill>
                <a:hlinkClick r:id="rId7"/>
              </a:rPr>
              <a:t>Google Cloud Platform</a:t>
            </a:r>
            <a:r>
              <a:rPr b="1" lang="fr"/>
              <a:t>:</a:t>
            </a:r>
            <a:r>
              <a:rPr lang="fr"/>
              <a:t> This platform provides machine learning tools that can be used to build models that predict gold prices.</a:t>
            </a:r>
            <a:br>
              <a:rPr lang="f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Our approach</a:t>
            </a:r>
            <a:endParaRPr>
              <a:solidFill>
                <a:schemeClr val="accent4"/>
              </a:solidFill>
            </a:endParaRPr>
          </a:p>
        </p:txBody>
      </p:sp>
      <p:pic>
        <p:nvPicPr>
          <p:cNvPr id="91" name="Google Shape;91;p17"/>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92" name="Google Shape;92;p17"/>
          <p:cNvSpPr txBox="1"/>
          <p:nvPr/>
        </p:nvSpPr>
        <p:spPr>
          <a:xfrm>
            <a:off x="418675" y="1208775"/>
            <a:ext cx="8137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Divided work into tasks</a:t>
            </a:r>
            <a:endParaRPr/>
          </a:p>
          <a:p>
            <a:pPr indent="-317500" lvl="1" marL="914400" rtl="0" algn="l">
              <a:spcBef>
                <a:spcPts val="0"/>
              </a:spcBef>
              <a:spcAft>
                <a:spcPts val="0"/>
              </a:spcAft>
              <a:buSzPts val="1400"/>
              <a:buChar char="○"/>
            </a:pPr>
            <a:r>
              <a:rPr lang="fr"/>
              <a:t>Data Collection</a:t>
            </a:r>
            <a:endParaRPr/>
          </a:p>
          <a:p>
            <a:pPr indent="-317500" lvl="1" marL="914400" rtl="0" algn="l">
              <a:spcBef>
                <a:spcPts val="0"/>
              </a:spcBef>
              <a:spcAft>
                <a:spcPts val="0"/>
              </a:spcAft>
              <a:buSzPts val="1400"/>
              <a:buChar char="○"/>
            </a:pPr>
            <a:r>
              <a:rPr lang="fr"/>
              <a:t>Data Wrangling</a:t>
            </a:r>
            <a:endParaRPr/>
          </a:p>
          <a:p>
            <a:pPr indent="-317500" lvl="1" marL="914400" rtl="0" algn="l">
              <a:spcBef>
                <a:spcPts val="0"/>
              </a:spcBef>
              <a:spcAft>
                <a:spcPts val="0"/>
              </a:spcAft>
              <a:buSzPts val="1400"/>
              <a:buChar char="○"/>
            </a:pPr>
            <a:r>
              <a:rPr lang="fr"/>
              <a:t>EDA</a:t>
            </a:r>
            <a:endParaRPr/>
          </a:p>
          <a:p>
            <a:pPr indent="-317500" lvl="1" marL="914400" rtl="0" algn="l">
              <a:spcBef>
                <a:spcPts val="0"/>
              </a:spcBef>
              <a:spcAft>
                <a:spcPts val="0"/>
              </a:spcAft>
              <a:buSzPts val="1400"/>
              <a:buChar char="○"/>
            </a:pPr>
            <a:r>
              <a:rPr lang="fr"/>
              <a:t>Model Development</a:t>
            </a:r>
            <a:endParaRPr/>
          </a:p>
          <a:p>
            <a:pPr indent="-317500" lvl="1" marL="914400" rtl="0" algn="l">
              <a:spcBef>
                <a:spcPts val="0"/>
              </a:spcBef>
              <a:spcAft>
                <a:spcPts val="0"/>
              </a:spcAft>
              <a:buSzPts val="1400"/>
              <a:buChar char="○"/>
            </a:pPr>
            <a:r>
              <a:rPr lang="fr"/>
              <a:t>Model Deployment</a:t>
            </a:r>
            <a:endParaRPr/>
          </a:p>
          <a:p>
            <a:pPr indent="-317500" lvl="0" marL="457200" rtl="0" algn="l">
              <a:spcBef>
                <a:spcPts val="0"/>
              </a:spcBef>
              <a:spcAft>
                <a:spcPts val="0"/>
              </a:spcAft>
              <a:buSzPts val="1400"/>
              <a:buChar char="●"/>
            </a:pPr>
            <a:r>
              <a:rPr lang="fr"/>
              <a:t>Work was assigned on a </a:t>
            </a:r>
            <a:r>
              <a:rPr lang="fr"/>
              <a:t>volunteering</a:t>
            </a:r>
            <a:r>
              <a:rPr lang="fr"/>
              <a:t> basis whereby each collaborator choose what he wanted to work on.</a:t>
            </a:r>
            <a:endParaRPr/>
          </a:p>
          <a:p>
            <a:pPr indent="-317500" lvl="0" marL="457200" rtl="0" algn="l">
              <a:spcBef>
                <a:spcPts val="0"/>
              </a:spcBef>
              <a:spcAft>
                <a:spcPts val="0"/>
              </a:spcAft>
              <a:buSzPts val="1400"/>
              <a:buChar char="●"/>
            </a:pPr>
            <a:r>
              <a:rPr lang="fr"/>
              <a:t>Work was coordinated through team meetings and one-on-one meetings.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Dataset description</a:t>
            </a:r>
            <a:endParaRPr>
              <a:solidFill>
                <a:schemeClr val="accent4"/>
              </a:solidFill>
            </a:endParaRPr>
          </a:p>
        </p:txBody>
      </p:sp>
      <p:pic>
        <p:nvPicPr>
          <p:cNvPr id="98" name="Google Shape;98;p18"/>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99" name="Google Shape;99;p18"/>
          <p:cNvSpPr txBox="1"/>
          <p:nvPr/>
        </p:nvSpPr>
        <p:spPr>
          <a:xfrm>
            <a:off x="418675" y="1208775"/>
            <a:ext cx="8137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Dataset come from </a:t>
            </a:r>
            <a:r>
              <a:rPr lang="fr" u="sng">
                <a:solidFill>
                  <a:schemeClr val="hlink"/>
                </a:solidFill>
                <a:hlinkClick r:id="rId4"/>
              </a:rPr>
              <a:t>kaggle</a:t>
            </a:r>
            <a:endParaRPr/>
          </a:p>
          <a:p>
            <a:pPr indent="-317500" lvl="0" marL="457200" rtl="0" algn="l">
              <a:spcBef>
                <a:spcPts val="0"/>
              </a:spcBef>
              <a:spcAft>
                <a:spcPts val="0"/>
              </a:spcAft>
              <a:buSzPts val="1400"/>
              <a:buChar char="●"/>
            </a:pPr>
            <a:r>
              <a:rPr lang="fr"/>
              <a:t>Raw data have 1700+ samples for 84 features</a:t>
            </a:r>
            <a:endParaRPr/>
          </a:p>
          <a:p>
            <a:pPr indent="-317500" lvl="0" marL="457200" rtl="0" algn="l">
              <a:spcBef>
                <a:spcPts val="0"/>
              </a:spcBef>
              <a:spcAft>
                <a:spcPts val="0"/>
              </a:spcAft>
              <a:buSzPts val="1400"/>
              <a:buChar char="●"/>
            </a:pPr>
            <a:r>
              <a:rPr lang="fr"/>
              <a:t>Cleaned and tidy data was delivered after Data Wrangling</a:t>
            </a:r>
            <a:endParaRPr/>
          </a:p>
          <a:p>
            <a:pPr indent="-317500" lvl="0" marL="457200" rtl="0" algn="l">
              <a:spcBef>
                <a:spcPts val="0"/>
              </a:spcBef>
              <a:spcAft>
                <a:spcPts val="0"/>
              </a:spcAft>
              <a:buSzPts val="1400"/>
              <a:buChar char="●"/>
            </a:pPr>
            <a:r>
              <a:rPr lang="fr"/>
              <a:t>Many features (with high colinearity) as well as outliers were dropped during Model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EDA</a:t>
            </a:r>
            <a:endParaRPr>
              <a:solidFill>
                <a:schemeClr val="accent4"/>
              </a:solidFill>
            </a:endParaRPr>
          </a:p>
        </p:txBody>
      </p:sp>
      <p:pic>
        <p:nvPicPr>
          <p:cNvPr id="105" name="Google Shape;105;p19"/>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106" name="Google Shape;106;p19"/>
          <p:cNvSpPr txBox="1"/>
          <p:nvPr/>
        </p:nvSpPr>
        <p:spPr>
          <a:xfrm>
            <a:off x="418675" y="1208775"/>
            <a:ext cx="813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We found that gold prices are relatively stable, as shown in the plots below. This small variation explains why gold can be used to guarantee states' solvency. It also explains why we obtain good results in our model despite having a very small amount of samples (1700+).</a:t>
            </a:r>
            <a:endParaRPr/>
          </a:p>
        </p:txBody>
      </p:sp>
      <p:pic>
        <p:nvPicPr>
          <p:cNvPr id="107" name="Google Shape;107;p19"/>
          <p:cNvPicPr preferRelativeResize="0"/>
          <p:nvPr/>
        </p:nvPicPr>
        <p:blipFill>
          <a:blip r:embed="rId4">
            <a:alphaModFix/>
          </a:blip>
          <a:stretch>
            <a:fillRect/>
          </a:stretch>
        </p:blipFill>
        <p:spPr>
          <a:xfrm>
            <a:off x="609775" y="2484375"/>
            <a:ext cx="3329749" cy="2659125"/>
          </a:xfrm>
          <a:prstGeom prst="rect">
            <a:avLst/>
          </a:prstGeom>
          <a:noFill/>
          <a:ln>
            <a:noFill/>
          </a:ln>
        </p:spPr>
      </p:pic>
      <p:pic>
        <p:nvPicPr>
          <p:cNvPr id="108" name="Google Shape;108;p19"/>
          <p:cNvPicPr preferRelativeResize="0"/>
          <p:nvPr/>
        </p:nvPicPr>
        <p:blipFill>
          <a:blip r:embed="rId5">
            <a:alphaModFix/>
          </a:blip>
          <a:stretch>
            <a:fillRect/>
          </a:stretch>
        </p:blipFill>
        <p:spPr>
          <a:xfrm>
            <a:off x="5584676" y="2732887"/>
            <a:ext cx="2707375" cy="216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Model Development</a:t>
            </a:r>
            <a:endParaRPr>
              <a:solidFill>
                <a:schemeClr val="accent4"/>
              </a:solidFill>
            </a:endParaRPr>
          </a:p>
        </p:txBody>
      </p:sp>
      <p:pic>
        <p:nvPicPr>
          <p:cNvPr id="114" name="Google Shape;114;p20"/>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115" name="Google Shape;115;p20"/>
          <p:cNvSpPr txBox="1"/>
          <p:nvPr/>
        </p:nvSpPr>
        <p:spPr>
          <a:xfrm>
            <a:off x="418675" y="1208775"/>
            <a:ext cx="813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We experimented with many Machine Learning algorithms, evaluated their results, and chose the best (Lasso) to train on the dataset.</a:t>
            </a:r>
            <a:endParaRPr/>
          </a:p>
        </p:txBody>
      </p:sp>
      <p:pic>
        <p:nvPicPr>
          <p:cNvPr id="116" name="Google Shape;116;p20"/>
          <p:cNvPicPr preferRelativeResize="0"/>
          <p:nvPr/>
        </p:nvPicPr>
        <p:blipFill>
          <a:blip r:embed="rId4">
            <a:alphaModFix/>
          </a:blip>
          <a:stretch>
            <a:fillRect/>
          </a:stretch>
        </p:blipFill>
        <p:spPr>
          <a:xfrm>
            <a:off x="152400" y="2123100"/>
            <a:ext cx="8839199" cy="27632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accent4"/>
                </a:solidFill>
              </a:rPr>
              <a:t>Summary</a:t>
            </a:r>
            <a:endParaRPr>
              <a:solidFill>
                <a:schemeClr val="accent4"/>
              </a:solidFill>
            </a:endParaRPr>
          </a:p>
        </p:txBody>
      </p:sp>
      <p:pic>
        <p:nvPicPr>
          <p:cNvPr id="122" name="Google Shape;122;p21"/>
          <p:cNvPicPr preferRelativeResize="0"/>
          <p:nvPr/>
        </p:nvPicPr>
        <p:blipFill>
          <a:blip r:embed="rId3">
            <a:alphaModFix/>
          </a:blip>
          <a:stretch>
            <a:fillRect/>
          </a:stretch>
        </p:blipFill>
        <p:spPr>
          <a:xfrm>
            <a:off x="7487375" y="285650"/>
            <a:ext cx="1447800" cy="209550"/>
          </a:xfrm>
          <a:prstGeom prst="rect">
            <a:avLst/>
          </a:prstGeom>
          <a:noFill/>
          <a:ln>
            <a:noFill/>
          </a:ln>
        </p:spPr>
      </p:pic>
      <p:sp>
        <p:nvSpPr>
          <p:cNvPr id="123" name="Google Shape;123;p21"/>
          <p:cNvSpPr txBox="1"/>
          <p:nvPr/>
        </p:nvSpPr>
        <p:spPr>
          <a:xfrm>
            <a:off x="418675" y="1208775"/>
            <a:ext cx="8137200" cy="3509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fr" sz="1600"/>
              <a:t>Main observation:</a:t>
            </a:r>
            <a:r>
              <a:rPr lang="fr"/>
              <a:t> </a:t>
            </a:r>
            <a:r>
              <a:rPr lang="fr"/>
              <a:t>Gold prices are very stable, with a very small fluctuation range.</a:t>
            </a:r>
            <a:br>
              <a:rPr lang="fr"/>
            </a:br>
            <a:endParaRPr/>
          </a:p>
          <a:p>
            <a:pPr indent="-317500" lvl="0" marL="457200" rtl="0" algn="l">
              <a:spcBef>
                <a:spcPts val="0"/>
              </a:spcBef>
              <a:spcAft>
                <a:spcPts val="0"/>
              </a:spcAft>
              <a:buSzPts val="1400"/>
              <a:buChar char="●"/>
            </a:pPr>
            <a:r>
              <a:rPr b="1" lang="fr" sz="1600"/>
              <a:t>Challenges:</a:t>
            </a:r>
            <a:endParaRPr/>
          </a:p>
          <a:p>
            <a:pPr indent="-317500" lvl="1" marL="914400" rtl="0" algn="l">
              <a:spcBef>
                <a:spcPts val="0"/>
              </a:spcBef>
              <a:spcAft>
                <a:spcPts val="0"/>
              </a:spcAft>
              <a:buSzPts val="1400"/>
              <a:buChar char="○"/>
            </a:pPr>
            <a:r>
              <a:rPr b="1" lang="fr"/>
              <a:t>Time management:</a:t>
            </a:r>
            <a:r>
              <a:rPr lang="fr"/>
              <a:t> The team did not have enough time to work on model deployment.</a:t>
            </a:r>
            <a:endParaRPr/>
          </a:p>
          <a:p>
            <a:pPr indent="-317500" lvl="1" marL="914400" rtl="0" algn="l">
              <a:spcBef>
                <a:spcPts val="0"/>
              </a:spcBef>
              <a:spcAft>
                <a:spcPts val="0"/>
              </a:spcAft>
              <a:buSzPts val="1400"/>
              <a:buChar char="○"/>
            </a:pPr>
            <a:r>
              <a:rPr b="1" lang="fr"/>
              <a:t>Team Management:</a:t>
            </a:r>
            <a:r>
              <a:rPr lang="fr"/>
              <a:t> </a:t>
            </a:r>
            <a:endParaRPr/>
          </a:p>
          <a:p>
            <a:pPr indent="-317500" lvl="2" marL="1371600" rtl="0" algn="l">
              <a:spcBef>
                <a:spcPts val="0"/>
              </a:spcBef>
              <a:spcAft>
                <a:spcPts val="0"/>
              </a:spcAft>
              <a:buSzPts val="1400"/>
              <a:buChar char="■"/>
            </a:pPr>
            <a:r>
              <a:rPr lang="fr"/>
              <a:t>Many collaborators were not active (23 out of 26).</a:t>
            </a:r>
            <a:endParaRPr/>
          </a:p>
          <a:p>
            <a:pPr indent="-317500" lvl="2" marL="1371600" rtl="0" algn="l">
              <a:spcBef>
                <a:spcPts val="0"/>
              </a:spcBef>
              <a:spcAft>
                <a:spcPts val="0"/>
              </a:spcAft>
              <a:buSzPts val="1400"/>
              <a:buChar char="■"/>
            </a:pPr>
            <a:r>
              <a:rPr lang="fr"/>
              <a:t>Active Collaborators </a:t>
            </a:r>
            <a:r>
              <a:rPr lang="fr"/>
              <a:t>could have been better coordinated in their work</a:t>
            </a:r>
            <a:endParaRPr/>
          </a:p>
          <a:p>
            <a:pPr indent="-317500" lvl="2" marL="1371600" rtl="0" algn="l">
              <a:spcBef>
                <a:spcPts val="0"/>
              </a:spcBef>
              <a:spcAft>
                <a:spcPts val="0"/>
              </a:spcAft>
              <a:buSzPts val="1400"/>
              <a:buChar char="■"/>
            </a:pPr>
            <a:r>
              <a:rPr lang="fr"/>
              <a:t>Many people were having issues adapting to working with Slack.</a:t>
            </a:r>
            <a:br>
              <a:rPr lang="fr"/>
            </a:br>
            <a:endParaRPr/>
          </a:p>
          <a:p>
            <a:pPr indent="-330200" lvl="0" marL="457200" rtl="0" algn="l">
              <a:spcBef>
                <a:spcPts val="0"/>
              </a:spcBef>
              <a:spcAft>
                <a:spcPts val="0"/>
              </a:spcAft>
              <a:buSzPts val="1600"/>
              <a:buChar char="●"/>
            </a:pPr>
            <a:r>
              <a:rPr b="1" lang="fr" sz="1600"/>
              <a:t>Recommendations:</a:t>
            </a:r>
            <a:endParaRPr sz="1600"/>
          </a:p>
          <a:p>
            <a:pPr indent="-317500" lvl="1" marL="914400" rtl="0" algn="l">
              <a:spcBef>
                <a:spcPts val="0"/>
              </a:spcBef>
              <a:spcAft>
                <a:spcPts val="0"/>
              </a:spcAft>
              <a:buSzPts val="1400"/>
              <a:buChar char="○"/>
            </a:pPr>
            <a:r>
              <a:rPr b="1" lang="fr"/>
              <a:t>Better match collaborators in a team</a:t>
            </a:r>
            <a:r>
              <a:rPr lang="fr"/>
              <a:t>: It would be good to filter out those who are not interested in being active before forming a team.</a:t>
            </a:r>
            <a:endParaRPr/>
          </a:p>
          <a:p>
            <a:pPr indent="-317500" lvl="1" marL="914400" rtl="0" algn="l">
              <a:spcBef>
                <a:spcPts val="0"/>
              </a:spcBef>
              <a:spcAft>
                <a:spcPts val="0"/>
              </a:spcAft>
              <a:buSzPts val="1400"/>
              <a:buChar char="○"/>
            </a:pPr>
            <a:r>
              <a:rPr b="1" lang="fr"/>
              <a:t>Have a senior from Hamoye in each team:</a:t>
            </a:r>
            <a:r>
              <a:rPr lang="fr"/>
              <a:t> This could help by giving general directives/advices on the work.</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