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93YBdjIvDVpwStP7t0K03xNYB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EAE268-4414-4FA0-8AB1-02429E6E3B3D}">
  <a:tblStyle styleId="{71EAE268-4414-4FA0-8AB1-02429E6E3B3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7BEAD5E-1ADB-46FF-99DD-FEF1C1DA925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e5f4cab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72e5f4cab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같은 성능일시 cancer를 더 잘 맞춘 모델로 선택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2ef6bec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82ef6bec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같은 성능일시 cancer를 더 잘 맞춘 모델로 선택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e5f4cab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72e5f4cab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같은 성능일시 cancer를 더 잘 맞춘 모델로 선택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2e5f4cab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2e5f4cab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같은 성능일시 cancer를 더 잘 맞춘 모델로 선택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e5f4cab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72e5f4cab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같은 성능일시 cancer를 더 잘 맞춘 모델로 선택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2add9289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82add9289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add928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82add928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e5f4ca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72e5f4ca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28646"/>
            <a:ext cx="9144000" cy="1018033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36213"/>
            <a:ext cx="9144000" cy="14215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7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373" y="893619"/>
            <a:ext cx="11588827" cy="5626452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7398329" y="6577446"/>
            <a:ext cx="4488873" cy="249383"/>
          </a:xfrm>
        </p:spPr>
        <p:txBody>
          <a:bodyPr>
            <a:noAutofit/>
          </a:bodyPr>
          <a:lstStyle>
            <a:lvl1pPr marL="0" indent="0" algn="r">
              <a:buNone/>
              <a:defRPr sz="1051">
                <a:solidFill>
                  <a:srgbClr val="00B050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3371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373" y="893619"/>
            <a:ext cx="11588827" cy="5626452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7398329" y="6577446"/>
            <a:ext cx="4488873" cy="249383"/>
          </a:xfrm>
        </p:spPr>
        <p:txBody>
          <a:bodyPr>
            <a:noAutofit/>
          </a:bodyPr>
          <a:lstStyle>
            <a:lvl1pPr marL="0" indent="0" algn="r">
              <a:buNone/>
              <a:defRPr sz="1051">
                <a:solidFill>
                  <a:srgbClr val="00B050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211315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373" y="893619"/>
            <a:ext cx="11588827" cy="5626452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7398329" y="6577446"/>
            <a:ext cx="4488873" cy="249383"/>
          </a:xfrm>
        </p:spPr>
        <p:txBody>
          <a:bodyPr>
            <a:noAutofit/>
          </a:bodyPr>
          <a:lstStyle>
            <a:lvl1pPr marL="0" indent="0" algn="r">
              <a:buNone/>
              <a:defRPr sz="1051">
                <a:solidFill>
                  <a:srgbClr val="00B050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889130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373" y="893619"/>
            <a:ext cx="11588827" cy="5626452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7398329" y="6577446"/>
            <a:ext cx="4488873" cy="249383"/>
          </a:xfrm>
        </p:spPr>
        <p:txBody>
          <a:bodyPr>
            <a:noAutofit/>
          </a:bodyPr>
          <a:lstStyle>
            <a:lvl1pPr marL="0" indent="0" algn="r">
              <a:buNone/>
              <a:defRPr sz="1051">
                <a:solidFill>
                  <a:srgbClr val="00B050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60030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373" y="893619"/>
            <a:ext cx="11588827" cy="5626452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7398329" y="6577446"/>
            <a:ext cx="4488873" cy="249383"/>
          </a:xfrm>
        </p:spPr>
        <p:txBody>
          <a:bodyPr>
            <a:noAutofit/>
          </a:bodyPr>
          <a:lstStyle>
            <a:lvl1pPr marL="0" indent="0" algn="r">
              <a:buNone/>
              <a:defRPr sz="1051">
                <a:solidFill>
                  <a:srgbClr val="00B050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24732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373" y="893619"/>
            <a:ext cx="11588827" cy="5626452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7398329" y="6577446"/>
            <a:ext cx="4488873" cy="249383"/>
          </a:xfrm>
        </p:spPr>
        <p:txBody>
          <a:bodyPr>
            <a:noAutofit/>
          </a:bodyPr>
          <a:lstStyle>
            <a:lvl1pPr marL="0" indent="0" algn="r">
              <a:buNone/>
              <a:defRPr sz="1051">
                <a:solidFill>
                  <a:srgbClr val="00B050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168126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373" y="893619"/>
            <a:ext cx="11588827" cy="5626452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7398329" y="6577446"/>
            <a:ext cx="4488873" cy="249383"/>
          </a:xfrm>
        </p:spPr>
        <p:txBody>
          <a:bodyPr>
            <a:noAutofit/>
          </a:bodyPr>
          <a:lstStyle>
            <a:lvl1pPr marL="0" indent="0" algn="r">
              <a:buNone/>
              <a:defRPr sz="1051">
                <a:solidFill>
                  <a:srgbClr val="00B050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135561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373" y="893619"/>
            <a:ext cx="11588827" cy="5626452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7398329" y="6577446"/>
            <a:ext cx="4488873" cy="249383"/>
          </a:xfrm>
        </p:spPr>
        <p:txBody>
          <a:bodyPr>
            <a:noAutofit/>
          </a:bodyPr>
          <a:lstStyle>
            <a:lvl1pPr marL="0" indent="0" algn="r">
              <a:buNone/>
              <a:defRPr sz="1051">
                <a:solidFill>
                  <a:srgbClr val="00B050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079373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373" y="893619"/>
            <a:ext cx="11588827" cy="5626452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7398329" y="6577446"/>
            <a:ext cx="4488873" cy="249383"/>
          </a:xfrm>
        </p:spPr>
        <p:txBody>
          <a:bodyPr>
            <a:noAutofit/>
          </a:bodyPr>
          <a:lstStyle>
            <a:lvl1pPr marL="0" indent="0" algn="r">
              <a:buNone/>
              <a:defRPr sz="1051">
                <a:solidFill>
                  <a:srgbClr val="00B050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8588752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783"/>
            <a:fld id="{C57A91B1-323F-4DB0-A866-35A57BF8BF5A}" type="datetimeFigureOut">
              <a:rPr lang="ko-KR" altLang="en-US" sz="1351" smtClean="0">
                <a:solidFill>
                  <a:prstClr val="black"/>
                </a:solidFill>
              </a:rPr>
              <a:pPr defTabSz="685783"/>
              <a:t>2020-05-01</a:t>
            </a:fld>
            <a:endParaRPr lang="ko-KR" altLang="en-US" sz="135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685783"/>
            <a:endParaRPr lang="ko-KR" altLang="en-US" sz="135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783"/>
            <a:fld id="{6432EBFB-C96B-4C01-B89D-CB529B77B8BF}" type="slidenum">
              <a:rPr lang="ko-KR" altLang="en-US" sz="1351" smtClean="0">
                <a:solidFill>
                  <a:prstClr val="black"/>
                </a:solidFill>
              </a:rPr>
              <a:pPr defTabSz="685783"/>
              <a:t>‹#›</a:t>
            </a:fld>
            <a:endParaRPr lang="ko-KR" altLang="en-US" sz="135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006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373" y="838810"/>
            <a:ext cx="11588827" cy="5678525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79133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3_제목 및 내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1"/>
          <p:cNvSpPr txBox="1">
            <a:spLocks noGrp="1"/>
          </p:cNvSpPr>
          <p:nvPr>
            <p:ph type="title"/>
          </p:nvPr>
        </p:nvSpPr>
        <p:spPr>
          <a:xfrm>
            <a:off x="298373" y="188857"/>
            <a:ext cx="11588827" cy="53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1"/>
          <p:cNvSpPr txBox="1">
            <a:spLocks noGrp="1"/>
          </p:cNvSpPr>
          <p:nvPr>
            <p:ph type="body" idx="1"/>
          </p:nvPr>
        </p:nvSpPr>
        <p:spPr>
          <a:xfrm>
            <a:off x="298373" y="922216"/>
            <a:ext cx="11588827" cy="559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/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1"/>
          <p:cNvSpPr txBox="1">
            <a:spLocks noGrp="1"/>
          </p:cNvSpPr>
          <p:nvPr>
            <p:ph type="body" idx="2"/>
          </p:nvPr>
        </p:nvSpPr>
        <p:spPr>
          <a:xfrm>
            <a:off x="5892395" y="6577446"/>
            <a:ext cx="5994808" cy="249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93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1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</p:spTree>
    <p:extLst>
      <p:ext uri="{BB962C8B-B14F-4D97-AF65-F5344CB8AC3E}">
        <p14:creationId xmlns:p14="http://schemas.microsoft.com/office/powerpoint/2010/main" val="782866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0689" y="782113"/>
            <a:ext cx="5421180" cy="53948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1" y="782113"/>
            <a:ext cx="5421180" cy="53948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89773" y="55386"/>
            <a:ext cx="644040" cy="584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15975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07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643"/>
            <a:ext cx="12192000" cy="6863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37460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969377" y="6519863"/>
            <a:ext cx="2917825" cy="246063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rgbClr val="00B050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1958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373" y="893619"/>
            <a:ext cx="11588827" cy="5626452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7398329" y="6577446"/>
            <a:ext cx="4488873" cy="249383"/>
          </a:xfrm>
        </p:spPr>
        <p:txBody>
          <a:bodyPr>
            <a:noAutofit/>
          </a:bodyPr>
          <a:lstStyle>
            <a:lvl1pPr marL="0" indent="0" algn="r">
              <a:buNone/>
              <a:defRPr sz="1051">
                <a:solidFill>
                  <a:srgbClr val="00B050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263737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791FB37-8E39-43BC-8528-DEC165C2DD1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80" y="1"/>
            <a:ext cx="893605" cy="86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7289" y="6466749"/>
            <a:ext cx="583332" cy="377659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98373" y="188857"/>
            <a:ext cx="11588827" cy="503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8373" y="858318"/>
            <a:ext cx="11588827" cy="566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904" y="6527060"/>
            <a:ext cx="313981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고딕 Std B" panose="020B0800000000000000" pitchFamily="34" charset="-127"/>
                <a:cs typeface="Arial" panose="020B0604020202020204" pitchFamily="34" charset="0"/>
              </a:rPr>
              <a:t>Hallym</a:t>
            </a:r>
            <a:r>
              <a:rPr lang="en-US" altLang="ko-KR" sz="1333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고딕 Std B" panose="020B0800000000000000" pitchFamily="34" charset="-127"/>
                <a:cs typeface="Arial" panose="020B0604020202020204" pitchFamily="34" charset="0"/>
              </a:rPr>
              <a:t> University Medical Center</a:t>
            </a:r>
            <a:endParaRPr lang="ko-KR" altLang="en-US" sz="1333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dobe 고딕 Std B" panose="020B08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8374" y="702942"/>
            <a:ext cx="10825524" cy="60959"/>
          </a:xfrm>
          <a:prstGeom prst="rect">
            <a:avLst/>
          </a:prstGeom>
          <a:solidFill>
            <a:srgbClr val="000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20558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sldNum="0"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2133" kern="1200">
          <a:solidFill>
            <a:schemeClr val="tx1"/>
          </a:solidFill>
          <a:latin typeface="Adobe 고딕 Std B" panose="020B0800000000000000" pitchFamily="34" charset="-127"/>
          <a:ea typeface="Adobe 고딕 Std B" panose="020B0800000000000000" pitchFamily="34" charset="-127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133" kern="1200">
          <a:solidFill>
            <a:schemeClr val="tx1"/>
          </a:solidFill>
          <a:latin typeface="Arial" panose="020B0604020202020204" pitchFamily="34" charset="0"/>
          <a:ea typeface="돋움" panose="020B0600000101010101" pitchFamily="50" charset="-127"/>
          <a:cs typeface="Arial" panose="020B0604020202020204" pitchFamily="34" charset="0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돋움" panose="020B0600000101010101" pitchFamily="50" charset="-127"/>
          <a:cs typeface="Arial" panose="020B0604020202020204" pitchFamily="34" charset="0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돋움" panose="020B0600000101010101" pitchFamily="50" charset="-127"/>
          <a:cs typeface="Arial" panose="020B0604020202020204" pitchFamily="34" charset="0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돋움" panose="020B0600000101010101" pitchFamily="50" charset="-127"/>
          <a:cs typeface="Arial" panose="020B0604020202020204" pitchFamily="34" charset="0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돋움" panose="020B0600000101010101" pitchFamily="50" charset="-127"/>
          <a:cs typeface="Arial" panose="020B0604020202020204" pitchFamily="34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Predicting </a:t>
            </a:r>
            <a:r>
              <a:rPr lang="en-US" sz="3500" b="1" dirty="0" err="1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Fazekas</a:t>
            </a:r>
            <a:r>
              <a:rPr lang="en-US" sz="3500" b="1" dirty="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with Fundus Photos </a:t>
            </a:r>
            <a:r>
              <a:rPr lang="en-US" sz="3500" b="1" dirty="0" smtClean="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3500" b="1" dirty="0" smtClean="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500" b="1" dirty="0" smtClean="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using </a:t>
            </a:r>
            <a:r>
              <a:rPr lang="en-US" sz="3500" b="1" dirty="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CNN</a:t>
            </a:r>
            <a:endParaRPr sz="6400" b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None/>
            </a:pPr>
            <a:r>
              <a:rPr lang="en-US" dirty="0"/>
              <a:t>2020. 04. </a:t>
            </a:r>
            <a:r>
              <a:rPr lang="en-US"/>
              <a:t>09</a:t>
            </a:r>
            <a:r>
              <a:rPr lang="en-US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e5f4caba_1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100" dirty="0" smtClean="0"/>
              <a:t>Datasets </a:t>
            </a:r>
            <a:r>
              <a:rPr lang="en-US" sz="3100" dirty="0"/>
              <a:t>– Binary (Training &amp; Test)</a:t>
            </a:r>
            <a:endParaRPr sz="3100" dirty="0"/>
          </a:p>
        </p:txBody>
      </p:sp>
      <p:graphicFrame>
        <p:nvGraphicFramePr>
          <p:cNvPr id="111" name="Google Shape;111;g72e5f4caba_1_1"/>
          <p:cNvGraphicFramePr/>
          <p:nvPr/>
        </p:nvGraphicFramePr>
        <p:xfrm>
          <a:off x="298384" y="1070475"/>
          <a:ext cx="10863175" cy="2736365"/>
        </p:xfrm>
        <a:graphic>
          <a:graphicData uri="http://schemas.openxmlformats.org/drawingml/2006/table">
            <a:tbl>
              <a:tblPr>
                <a:noFill/>
                <a:tableStyleId>{71EAE268-4414-4FA0-8AB1-02429E6E3B3D}</a:tableStyleId>
              </a:tblPr>
              <a:tblGrid>
                <a:gridCol w="120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9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41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Whole Dataset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Training set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Test set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Image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Patient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Image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Patient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Image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Patient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Overall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1574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1574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1417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1417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ZERO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989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989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ONE ~ </a:t>
                      </a:r>
                      <a:r>
                        <a:rPr lang="en-US" sz="1400" u="none" strike="noStrike" cap="none"/>
                        <a:t>T</a:t>
                      </a:r>
                      <a:r>
                        <a:rPr lang="en-US"/>
                        <a:t>HREE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585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585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" name="Google Shape;112;g72e5f4caba_1_1"/>
          <p:cNvSpPr txBox="1"/>
          <p:nvPr/>
        </p:nvSpPr>
        <p:spPr>
          <a:xfrm>
            <a:off x="298382" y="4730170"/>
            <a:ext cx="84987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Fundus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datasets - original classes (split by patient ID, 90% : 10%)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72e5f4caba_1_1"/>
          <p:cNvSpPr/>
          <p:nvPr/>
        </p:nvSpPr>
        <p:spPr>
          <a:xfrm>
            <a:off x="5301600" y="2646650"/>
            <a:ext cx="2421900" cy="75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</a:pPr>
            <a:r>
              <a:rPr lang="en-US"/>
              <a:t>Results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</a:pPr>
            <a:r>
              <a:rPr lang="en-US"/>
              <a:t>[1] Test Results - 4 classes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</a:pPr>
            <a:r>
              <a:rPr lang="en-US"/>
              <a:t>[2] Test Results - 2 classes  </a:t>
            </a:r>
            <a:endParaRPr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3436736" y="6328075"/>
            <a:ext cx="650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 performance -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classes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1870962996"/>
              </p:ext>
            </p:extLst>
          </p:nvPr>
        </p:nvGraphicFramePr>
        <p:xfrm>
          <a:off x="413208" y="785393"/>
          <a:ext cx="11365575" cy="5449794"/>
        </p:xfrm>
        <a:graphic>
          <a:graphicData uri="http://schemas.openxmlformats.org/drawingml/2006/table">
            <a:tbl>
              <a:tblPr>
                <a:noFill/>
                <a:tableStyleId>{71EAE268-4414-4FA0-8AB1-02429E6E3B3D}</a:tableStyleId>
              </a:tblPr>
              <a:tblGrid>
                <a:gridCol w="151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8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Architecture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0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resolution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batch size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Seed Number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/>
                        <a:t>Res</a:t>
                      </a:r>
                      <a:r>
                        <a:rPr lang="en-US"/>
                        <a:t>N</a:t>
                      </a:r>
                      <a:r>
                        <a:rPr lang="en-US" sz="1400" u="none" strike="noStrike" cap="none"/>
                        <a:t>et 152 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DenseNet 169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98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00000"/>
                          </a:solidFill>
                        </a:rPr>
                        <a:t>TTA(%)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TTA(%)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299 x 299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58.23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58.86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350 x 350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56.34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62.03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450 x 450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63.29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62.03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480 x 480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63.29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62.03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540 x 540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62.03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56,34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600 x 600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56.96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59.49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7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800 x 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800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58.23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55.06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7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1000 x 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1000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57.60</a:t>
                      </a: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55.70</a:t>
                      </a:r>
                      <a:endParaRPr sz="20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/>
              <a:t>Results - 4 classes (performance comparison w.r.t resolution change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ef6becff_0_0"/>
          <p:cNvSpPr txBox="1"/>
          <p:nvPr/>
        </p:nvSpPr>
        <p:spPr>
          <a:xfrm>
            <a:off x="4060850" y="5801492"/>
            <a:ext cx="650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 performance -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classes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g82ef6becff_0_0"/>
          <p:cNvGraphicFramePr/>
          <p:nvPr>
            <p:extLst>
              <p:ext uri="{D42A27DB-BD31-4B8C-83A1-F6EECF244321}">
                <p14:modId xmlns:p14="http://schemas.microsoft.com/office/powerpoint/2010/main" val="868548129"/>
              </p:ext>
            </p:extLst>
          </p:nvPr>
        </p:nvGraphicFramePr>
        <p:xfrm>
          <a:off x="409998" y="938108"/>
          <a:ext cx="11365575" cy="4815660"/>
        </p:xfrm>
        <a:graphic>
          <a:graphicData uri="http://schemas.openxmlformats.org/drawingml/2006/table">
            <a:tbl>
              <a:tblPr>
                <a:noFill/>
                <a:tableStyleId>{71EAE268-4414-4FA0-8AB1-02429E6E3B3D}</a:tableStyleId>
              </a:tblPr>
              <a:tblGrid>
                <a:gridCol w="156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3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8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Architecture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resolution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/>
                        <a:t>batch size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Seed Number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/>
                        <a:t>Res</a:t>
                      </a:r>
                      <a:r>
                        <a:rPr lang="en-US"/>
                        <a:t>N</a:t>
                      </a:r>
                      <a:r>
                        <a:rPr lang="en-US" sz="1400" u="none" strike="noStrike" cap="none"/>
                        <a:t>et 152 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DenseNet 169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TTA(%)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TTA(%)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299 x 299 -&gt;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400 x 400 -&gt;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480 x 480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65.66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67.09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299 x 299 -&gt;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400 x 400 -&gt;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480 x 480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56.96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61.39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299 x 299 -&gt;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400 x 400 -&gt;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480 x 480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52.53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56.96</a:t>
                      </a:r>
                      <a:endParaRPr sz="20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" name="Google Shape;133;g82ef6becff_0_0"/>
          <p:cNvSpPr/>
          <p:nvPr/>
        </p:nvSpPr>
        <p:spPr>
          <a:xfrm>
            <a:off x="8659343" y="2072182"/>
            <a:ext cx="2421900" cy="75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/>
              <a:t>Results - 4 </a:t>
            </a:r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72e5f4caba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143007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Confusion Matrix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e5f4caba_0_6"/>
          <p:cNvSpPr txBox="1"/>
          <p:nvPr/>
        </p:nvSpPr>
        <p:spPr>
          <a:xfrm>
            <a:off x="301648" y="180007"/>
            <a:ext cx="115887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3200"/>
              <a:t>2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Test Results - </a:t>
            </a:r>
            <a:r>
              <a:rPr lang="en-US" sz="3200"/>
              <a:t>2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classes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g72e5f4caba_0_6"/>
          <p:cNvGraphicFramePr/>
          <p:nvPr/>
        </p:nvGraphicFramePr>
        <p:xfrm>
          <a:off x="301671" y="833056"/>
          <a:ext cx="10812975" cy="5462390"/>
        </p:xfrm>
        <a:graphic>
          <a:graphicData uri="http://schemas.openxmlformats.org/drawingml/2006/table">
            <a:tbl>
              <a:tblPr>
                <a:noFill/>
                <a:tableStyleId>{97BEAD5E-1ADB-46FF-99DD-FEF1C1DA9250}</a:tableStyleId>
              </a:tblPr>
              <a:tblGrid>
                <a:gridCol w="102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7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Architecture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7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/>
                        <a:t>seed number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/>
                        <a:t>batch size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/>
                        <a:t>Resnet 152 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DenseNet 169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TTA(%)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/>
                        <a:t>AUC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TTA(%)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/>
                        <a:t>AUC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1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9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000"/>
                        <a:t>66.5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strike="noStrike" cap="none"/>
                        <a:t>0.</a:t>
                      </a:r>
                      <a:r>
                        <a:rPr lang="en-US" sz="2000"/>
                        <a:t>692</a:t>
                      </a: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000"/>
                        <a:t>62.0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strike="noStrike" cap="none"/>
                        <a:t>0.</a:t>
                      </a:r>
                      <a:r>
                        <a:rPr lang="en-US" sz="2000"/>
                        <a:t>700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9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/>
                        <a:t>88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000"/>
                        <a:t>66.5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strike="noStrike" cap="none"/>
                        <a:t>0.</a:t>
                      </a:r>
                      <a:r>
                        <a:rPr lang="en-US" sz="2000"/>
                        <a:t>703</a:t>
                      </a: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000"/>
                        <a:t>66.50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strike="noStrike" cap="none"/>
                        <a:t>0.</a:t>
                      </a:r>
                      <a:r>
                        <a:rPr lang="en-US" sz="2000"/>
                        <a:t>725</a:t>
                      </a: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3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400" u="none" strike="noStrike" cap="none"/>
                        <a:t>888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000"/>
                        <a:t>64.60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strike="noStrike" cap="none"/>
                        <a:t>0.</a:t>
                      </a:r>
                      <a:r>
                        <a:rPr lang="en-US" sz="2000"/>
                        <a:t>695</a:t>
                      </a: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000"/>
                        <a:t>62.0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strike="noStrike" cap="none"/>
                        <a:t>0.</a:t>
                      </a:r>
                      <a:r>
                        <a:rPr lang="en-US" sz="2000"/>
                        <a:t>701</a:t>
                      </a:r>
                      <a:endParaRPr sz="2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6" name="Google Shape;146;g72e5f4caba_0_6"/>
          <p:cNvSpPr/>
          <p:nvPr/>
        </p:nvSpPr>
        <p:spPr>
          <a:xfrm>
            <a:off x="7274100" y="4219675"/>
            <a:ext cx="3329100" cy="75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72e5f4caba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050" y="1366263"/>
            <a:ext cx="5500626" cy="41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Confusion Matrix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Activation Maps, Truth = Prediction = 1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56" y="1193800"/>
            <a:ext cx="4572000" cy="4572000"/>
          </a:xfrm>
          <a:prstGeom prst="rect">
            <a:avLst/>
          </a:prstGeom>
        </p:spPr>
      </p:pic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56" y="11938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Activation Maps, Truth = Prediction = 1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56" y="1193800"/>
            <a:ext cx="4572000" cy="457200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56" y="1193800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58148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4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데이터 셋 - subjects</a:t>
            </a: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2" lvl="0" indent="-22859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Original Datasets : 서버2 - /home/mlm08/DATA_FUNDUS_HALLYM_since2009/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593" lvl="0" indent="-22859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Char char="▪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Datasets for Training : 서버2 - /home/mlm08/FUNDUS_DATA/all_files_0401/ (extracted from Original Datasets)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592" lvl="0" indent="-228592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Ground Truth label: Datalist_fdmri_v2.csv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100"/>
              <a:t>Normalization</a:t>
            </a:r>
            <a:endParaRPr sz="3100"/>
          </a:p>
        </p:txBody>
      </p:sp>
      <p:sp>
        <p:nvSpPr>
          <p:cNvPr id="60" name="Google Shape;60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❏"/>
            </a:pPr>
            <a:r>
              <a:rPr lang="en-US"/>
              <a:t>mean : [0,0,0] / std : [1,1,1]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2add92894_0_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100"/>
              <a:t>Data Augmentations</a:t>
            </a:r>
            <a:endParaRPr sz="3100"/>
          </a:p>
        </p:txBody>
      </p:sp>
      <p:sp>
        <p:nvSpPr>
          <p:cNvPr id="66" name="Google Shape;66;g82add92894_0_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US"/>
              <a:t>1. Horizontal Flip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US"/>
              <a:t>2. Vertical Flip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US"/>
              <a:t>3. Horizontal Flip And Vertical Flip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원본사진 한장과 3장의 augmented 된 이미지파일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학습 Hyperparameters</a:t>
            </a:r>
            <a:endParaRPr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Dropout 0.5</a:t>
            </a:r>
          </a:p>
          <a:p>
            <a:r>
              <a:rPr lang="en-US" altLang="ko-KR" dirty="0"/>
              <a:t>Start Learning Rate : 1e-3</a:t>
            </a:r>
          </a:p>
          <a:p>
            <a:r>
              <a:rPr lang="en-US" altLang="ko-KR" dirty="0"/>
              <a:t># of Cycles : 4</a:t>
            </a:r>
          </a:p>
          <a:p>
            <a:r>
              <a:rPr lang="en-US" altLang="ko-KR" dirty="0"/>
              <a:t>Cycle multiplier : 4 / Starting Cycle length : 1 </a:t>
            </a:r>
          </a:p>
          <a:p>
            <a:pPr marL="0" indent="0">
              <a:buNone/>
            </a:pPr>
            <a:r>
              <a:rPr lang="en-US" altLang="ko-KR" dirty="0" smtClean="0"/>
              <a:t>  → </a:t>
            </a:r>
            <a:r>
              <a:rPr lang="en-US" altLang="ko-KR" dirty="0"/>
              <a:t>Epoch </a:t>
            </a:r>
            <a:r>
              <a:rPr lang="ko-KR" altLang="en-US" dirty="0"/>
              <a:t>관점에서</a:t>
            </a:r>
            <a:r>
              <a:rPr lang="en-US" altLang="ko-KR" dirty="0"/>
              <a:t>,  </a:t>
            </a:r>
            <a:endParaRPr lang="en-US" altLang="ko-KR" dirty="0" smtClean="0"/>
          </a:p>
          <a:p>
            <a:pPr lvl="1"/>
            <a:r>
              <a:rPr lang="en-US" altLang="ko-KR" dirty="0"/>
              <a:t>4 Cycles</a:t>
            </a:r>
            <a:r>
              <a:rPr lang="ko-KR" altLang="en-US" dirty="0"/>
              <a:t>은 </a:t>
            </a:r>
            <a:r>
              <a:rPr lang="en-US" altLang="ko-KR" dirty="0" smtClean="0"/>
              <a:t>1st </a:t>
            </a:r>
            <a:r>
              <a:rPr lang="en-US" altLang="ko-KR" dirty="0"/>
              <a:t>cycle : 1 epoch / 2nd cycle : 4 epochs / 3rd cycle : 16 epochs / 4th cycle : 64 epochs </a:t>
            </a:r>
            <a:r>
              <a:rPr lang="ko-KR" altLang="en-US" dirty="0"/>
              <a:t>로 구성되어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→ </a:t>
            </a:r>
            <a:r>
              <a:rPr lang="en-US" altLang="ko-KR" dirty="0"/>
              <a:t>Early Stopping : </a:t>
            </a:r>
            <a:r>
              <a:rPr lang="ko-KR" altLang="en-US" dirty="0"/>
              <a:t>한 사이클 안에서 </a:t>
            </a:r>
            <a:r>
              <a:rPr lang="en-US" altLang="ko-KR" dirty="0"/>
              <a:t>validation loss </a:t>
            </a:r>
            <a:r>
              <a:rPr lang="ko-KR" altLang="en-US" dirty="0"/>
              <a:t>가 최소 되는 지점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테스트 방법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US" sz="2000"/>
              <a:t>1. Test Time Augmentations (TTA)</a:t>
            </a:r>
            <a:endParaRPr sz="2000"/>
          </a:p>
          <a:p>
            <a:pPr marL="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US" sz="2000"/>
              <a:t>1.1  1개의 이미지를 3번 Augmentations 시킴 </a:t>
            </a:r>
            <a:endParaRPr sz="2000"/>
          </a:p>
          <a:p>
            <a:pPr marL="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US" sz="2000"/>
              <a:t>(1. Flip Vertical 2. Flip Horizontal 3. Flip Vertical and Horizontal)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US" sz="2000"/>
              <a:t>1.2  총 4개의 이미지에 대해 예측을 하고 평균값을 도출해냄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US" sz="2000"/>
              <a:t>1.3  평균 값을 최종 예측 값으로 사용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US" sz="2000"/>
              <a:t>1.4 Resized 테스트 이미지 사진 사이즈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100" dirty="0" smtClean="0"/>
              <a:t>Datasets </a:t>
            </a:r>
            <a:r>
              <a:rPr lang="en-US" sz="3100" dirty="0"/>
              <a:t>– Original (Training &amp; Test)</a:t>
            </a:r>
            <a:endParaRPr sz="3100" dirty="0"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298384" y="1070475"/>
          <a:ext cx="10863175" cy="3563150"/>
        </p:xfrm>
        <a:graphic>
          <a:graphicData uri="http://schemas.openxmlformats.org/drawingml/2006/table">
            <a:tbl>
              <a:tblPr>
                <a:noFill/>
                <a:tableStyleId>{71EAE268-4414-4FA0-8AB1-02429E6E3B3D}</a:tableStyleId>
              </a:tblPr>
              <a:tblGrid>
                <a:gridCol w="120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9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41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Whole Dataset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Training set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Test set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Image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Patient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Image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Patient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Image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Patient N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Overall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1574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1574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1416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1416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ZERO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989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989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890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890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ONE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439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439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395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395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TWO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r>
                        <a:rPr lang="en-US"/>
                        <a:t>18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118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106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106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r>
                        <a:rPr lang="en-US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r>
                        <a:rPr lang="en-US"/>
                        <a:t>HREE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/>
                        <a:t>3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6"/>
          <p:cNvSpPr txBox="1"/>
          <p:nvPr/>
        </p:nvSpPr>
        <p:spPr>
          <a:xfrm>
            <a:off x="298382" y="4730170"/>
            <a:ext cx="84987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Fundus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datasets - original classes (split by patient ID, 90% : 10%)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add92894_0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100" dirty="0" smtClean="0"/>
              <a:t>Datasets </a:t>
            </a:r>
            <a:r>
              <a:rPr lang="en-US" sz="3100" dirty="0"/>
              <a:t>– Original (Training &amp; Test)</a:t>
            </a:r>
            <a:endParaRPr sz="3100" dirty="0"/>
          </a:p>
        </p:txBody>
      </p:sp>
      <p:graphicFrame>
        <p:nvGraphicFramePr>
          <p:cNvPr id="96" name="Google Shape;96;g82add92894_0_1"/>
          <p:cNvGraphicFramePr/>
          <p:nvPr/>
        </p:nvGraphicFramePr>
        <p:xfrm>
          <a:off x="298384" y="1070475"/>
          <a:ext cx="10863175" cy="3563150"/>
        </p:xfrm>
        <a:graphic>
          <a:graphicData uri="http://schemas.openxmlformats.org/drawingml/2006/table">
            <a:tbl>
              <a:tblPr>
                <a:noFill/>
                <a:tableStyleId>{71EAE268-4414-4FA0-8AB1-02429E6E3B3D}</a:tableStyleId>
              </a:tblPr>
              <a:tblGrid>
                <a:gridCol w="120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9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41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Whole Dataset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Training set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Test set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Image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Patient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Image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Patient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Image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Patient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Overall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1574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1574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1416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1416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ZERO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989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989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300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300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ONE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439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439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300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300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TWO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r>
                        <a:rPr lang="en-US"/>
                        <a:t>18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118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106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106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r>
                        <a:rPr lang="en-US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r>
                        <a:rPr lang="en-US"/>
                        <a:t>HREE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" name="Google Shape;97;g82add92894_0_1"/>
          <p:cNvSpPr txBox="1"/>
          <p:nvPr/>
        </p:nvSpPr>
        <p:spPr>
          <a:xfrm>
            <a:off x="298382" y="4730170"/>
            <a:ext cx="84987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Fundus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datasets - original classes (split by patient ID, 90% : 10%)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82add92894_0_1"/>
          <p:cNvSpPr/>
          <p:nvPr/>
        </p:nvSpPr>
        <p:spPr>
          <a:xfrm>
            <a:off x="5301600" y="2646650"/>
            <a:ext cx="2421900" cy="75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e5f4caba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100" dirty="0" smtClean="0"/>
              <a:t>Datasets </a:t>
            </a:r>
            <a:r>
              <a:rPr lang="en-US" sz="3100" dirty="0"/>
              <a:t>– Binary (Training &amp; Test)</a:t>
            </a:r>
            <a:endParaRPr sz="3100" dirty="0"/>
          </a:p>
        </p:txBody>
      </p:sp>
      <p:graphicFrame>
        <p:nvGraphicFramePr>
          <p:cNvPr id="104" name="Google Shape;104;g72e5f4caba_0_0"/>
          <p:cNvGraphicFramePr/>
          <p:nvPr/>
        </p:nvGraphicFramePr>
        <p:xfrm>
          <a:off x="298384" y="1070475"/>
          <a:ext cx="10863175" cy="2736365"/>
        </p:xfrm>
        <a:graphic>
          <a:graphicData uri="http://schemas.openxmlformats.org/drawingml/2006/table">
            <a:tbl>
              <a:tblPr>
                <a:noFill/>
                <a:tableStyleId>{71EAE268-4414-4FA0-8AB1-02429E6E3B3D}</a:tableStyleId>
              </a:tblPr>
              <a:tblGrid>
                <a:gridCol w="120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9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41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Whole Dataset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Training set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Test set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Image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Patient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Image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Patient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Image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Patient 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Overall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1574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1574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1417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1417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ZERO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989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989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890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890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ONE ~ </a:t>
                      </a:r>
                      <a:r>
                        <a:rPr lang="en-US" sz="1400" u="none" strike="noStrike" cap="none"/>
                        <a:t>T</a:t>
                      </a:r>
                      <a:r>
                        <a:rPr lang="en-US"/>
                        <a:t>HREE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585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585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" name="Google Shape;105;g72e5f4caba_0_0"/>
          <p:cNvSpPr txBox="1"/>
          <p:nvPr/>
        </p:nvSpPr>
        <p:spPr>
          <a:xfrm>
            <a:off x="298382" y="4730170"/>
            <a:ext cx="84987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Fundus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datasets - original classes (split by patient ID, 90% : 10%)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llym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llym1" id="{A42F2518-753F-4E42-BD76-A16923FE9E1E}" vid="{40A5F66C-4919-416F-A2BA-1A9BD1E256F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WhiteHallym1</Template>
  <TotalTime>7</TotalTime>
  <Words>789</Words>
  <Application>Microsoft Office PowerPoint</Application>
  <PresentationFormat>와이드스크린</PresentationFormat>
  <Paragraphs>325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Adobe 고딕 Std B</vt:lpstr>
      <vt:lpstr>돋움</vt:lpstr>
      <vt:lpstr>Malgun Gothic</vt:lpstr>
      <vt:lpstr>Malgun Gothic</vt:lpstr>
      <vt:lpstr>Arial</vt:lpstr>
      <vt:lpstr>Calibri</vt:lpstr>
      <vt:lpstr>Trebuchet MS</vt:lpstr>
      <vt:lpstr>Wingdings</vt:lpstr>
      <vt:lpstr>Hallym1</vt:lpstr>
      <vt:lpstr>Predicting Fazekas with Fundus Photos  using CNN</vt:lpstr>
      <vt:lpstr>데이터 셋 - subjects</vt:lpstr>
      <vt:lpstr>Normalization</vt:lpstr>
      <vt:lpstr>Data Augmentations</vt:lpstr>
      <vt:lpstr>학습 Hyperparameters</vt:lpstr>
      <vt:lpstr>테스트 방법</vt:lpstr>
      <vt:lpstr>Datasets – Original (Training &amp; Test)</vt:lpstr>
      <vt:lpstr>Datasets – Original (Training &amp; Test)</vt:lpstr>
      <vt:lpstr>Datasets – Binary (Training &amp; Test)</vt:lpstr>
      <vt:lpstr>Datasets – Binary (Training &amp; Test)</vt:lpstr>
      <vt:lpstr>Results  [1] Test Results - 4 classes [2] Test Results - 2 classes  </vt:lpstr>
      <vt:lpstr>Test Results - 4 classes (performance comparison w.r.t resolution change)</vt:lpstr>
      <vt:lpstr>Test Results - 4 classes</vt:lpstr>
      <vt:lpstr>Confusion Matrix</vt:lpstr>
      <vt:lpstr>PowerPoint 프레젠테이션</vt:lpstr>
      <vt:lpstr>Confusion Matrix</vt:lpstr>
      <vt:lpstr>Class Activation Maps, Truth = Prediction = 1</vt:lpstr>
      <vt:lpstr>Class Activation Maps, Truth = Prediction = 1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Fazekas with Fundus Photos using CNN</dc:title>
  <dc:creator>Windows 사용자</dc:creator>
  <cp:lastModifiedBy>Reviewer</cp:lastModifiedBy>
  <cp:revision>5</cp:revision>
  <dcterms:created xsi:type="dcterms:W3CDTF">2018-12-12T01:56:17Z</dcterms:created>
  <dcterms:modified xsi:type="dcterms:W3CDTF">2020-05-01T00:51:26Z</dcterms:modified>
</cp:coreProperties>
</file>