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43C27C-0CFB-44B2-AF8B-BEA4947EA6F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10" descr=""/>
          <p:cNvPicPr/>
          <p:nvPr/>
        </p:nvPicPr>
        <p:blipFill>
          <a:blip r:embed="rId2"/>
          <a:stretch/>
        </p:blipFill>
        <p:spPr>
          <a:xfrm>
            <a:off x="11244600" y="0"/>
            <a:ext cx="892440" cy="867240"/>
          </a:xfrm>
          <a:prstGeom prst="rect">
            <a:avLst/>
          </a:prstGeom>
          <a:ln>
            <a:noFill/>
          </a:ln>
        </p:spPr>
      </p:pic>
      <p:pic>
        <p:nvPicPr>
          <p:cNvPr id="1" name="그림 3" descr=""/>
          <p:cNvPicPr/>
          <p:nvPr/>
        </p:nvPicPr>
        <p:blipFill>
          <a:blip r:embed="rId3"/>
          <a:stretch/>
        </p:blipFill>
        <p:spPr>
          <a:xfrm>
            <a:off x="47160" y="6466680"/>
            <a:ext cx="582120" cy="3765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513000" y="6527160"/>
            <a:ext cx="313884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595959"/>
                </a:solidFill>
                <a:latin typeface="Arial"/>
                <a:ea typeface="Adobe 고딕 Std B"/>
              </a:rPr>
              <a:t>Hallym University Medical Center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98440" y="703080"/>
            <a:ext cx="10824480" cy="59760"/>
          </a:xfrm>
          <a:prstGeom prst="rect">
            <a:avLst/>
          </a:prstGeom>
          <a:solidFill>
            <a:srgbClr val="0000a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10" descr=""/>
          <p:cNvPicPr/>
          <p:nvPr/>
        </p:nvPicPr>
        <p:blipFill>
          <a:blip r:embed="rId2"/>
          <a:stretch/>
        </p:blipFill>
        <p:spPr>
          <a:xfrm>
            <a:off x="11244600" y="0"/>
            <a:ext cx="892440" cy="867240"/>
          </a:xfrm>
          <a:prstGeom prst="rect">
            <a:avLst/>
          </a:prstGeom>
          <a:ln>
            <a:noFill/>
          </a:ln>
        </p:spPr>
      </p:pic>
      <p:pic>
        <p:nvPicPr>
          <p:cNvPr id="43" name="그림 3" descr=""/>
          <p:cNvPicPr/>
          <p:nvPr/>
        </p:nvPicPr>
        <p:blipFill>
          <a:blip r:embed="rId3"/>
          <a:stretch/>
        </p:blipFill>
        <p:spPr>
          <a:xfrm>
            <a:off x="47160" y="6466680"/>
            <a:ext cx="582120" cy="3765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513000" y="6527160"/>
            <a:ext cx="313884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595959"/>
                </a:solidFill>
                <a:latin typeface="Arial"/>
                <a:ea typeface="Adobe 고딕 Std B"/>
              </a:rPr>
              <a:t>Hallym University Medical Center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98440" y="703080"/>
            <a:ext cx="10824480" cy="59760"/>
          </a:xfrm>
          <a:prstGeom prst="rect">
            <a:avLst/>
          </a:prstGeom>
          <a:solidFill>
            <a:srgbClr val="0000a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2228760"/>
            <a:ext cx="914292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222222"/>
                </a:solidFill>
                <a:latin typeface="Trebuchet MS"/>
                <a:ea typeface="Trebuchet MS"/>
              </a:rPr>
              <a:t>Predicting Fazekas with Fundus Photos </a:t>
            </a:r>
            <a:br/>
            <a:r>
              <a:rPr b="1" lang="en-US" sz="3500" spc="-1" strike="noStrike">
                <a:solidFill>
                  <a:srgbClr val="222222"/>
                </a:solidFill>
                <a:latin typeface="Trebuchet MS"/>
                <a:ea typeface="Trebuchet MS"/>
              </a:rPr>
              <a:t>using CNN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23880" y="3836160"/>
            <a:ext cx="91429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돋움"/>
              </a:rPr>
              <a:t>2020. 05. 14.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44880" y="6107040"/>
            <a:ext cx="790128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- 4 classes (Loss &amp; Accuracy)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011240" y="961560"/>
          <a:ext cx="10169640" cy="113760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7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59.66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05840" y="2240280"/>
            <a:ext cx="5180400" cy="38854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035040" y="2194560"/>
            <a:ext cx="5241960" cy="39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44880" y="6107040"/>
            <a:ext cx="790128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- 2 classes (Confusion Matrix)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1011240" y="961560"/>
          <a:ext cx="10169640" cy="113760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7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72.69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70.59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88720" y="2286000"/>
            <a:ext cx="4997520" cy="3747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943600" y="2262960"/>
            <a:ext cx="5028480" cy="37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44880" y="6107040"/>
            <a:ext cx="790128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- 4 classes (Loss &amp; Accuracy)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1011240" y="961560"/>
          <a:ext cx="10169640" cy="113760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7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59.66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88720" y="2194560"/>
            <a:ext cx="5028120" cy="3771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791680" y="2194560"/>
            <a:ext cx="4997520" cy="374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Normalization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440" y="838800"/>
            <a:ext cx="11587680" cy="56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0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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mean : [0.485, 0.456, 0.406] / std : [0.229, 0.224, 0.225]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 Augmentations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98440" y="838800"/>
            <a:ext cx="11587680" cy="56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1. Horizontal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2. Vertical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3. Horizontal Flip And Vertical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원본사진 한장과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3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장의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augmented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된 이미지파일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학습 </a:t>
            </a:r>
            <a:r>
              <a:rPr b="0" lang="en-US" sz="32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Hyperparameters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98440" y="838800"/>
            <a:ext cx="11587680" cy="56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Start Learning Rate : 0.0005</a:t>
            </a:r>
            <a:endParaRPr b="0" lang="en-US" sz="2140" spc="-1" strike="noStrike">
              <a:latin typeface="Arial"/>
            </a:endParaRPr>
          </a:p>
          <a:p>
            <a:pPr marL="228600" indent="-22752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→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*0.1 at epoch 70</a:t>
            </a:r>
            <a:endParaRPr b="0" lang="en-US" sz="2140" spc="-1" strike="noStrike">
              <a:latin typeface="Arial"/>
            </a:endParaRPr>
          </a:p>
          <a:p>
            <a:pPr marL="228600" indent="-22752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Epoch : 100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Datasets – Original (Training &amp; Test)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298440" y="1070640"/>
          <a:ext cx="10862280" cy="3547800"/>
        </p:xfrm>
        <a:graphic>
          <a:graphicData uri="http://schemas.openxmlformats.org/drawingml/2006/table">
            <a:tbl>
              <a:tblPr/>
              <a:tblGrid>
                <a:gridCol w="1209240"/>
                <a:gridCol w="1468080"/>
                <a:gridCol w="1508760"/>
                <a:gridCol w="2177280"/>
                <a:gridCol w="1412640"/>
                <a:gridCol w="1699560"/>
                <a:gridCol w="1387080"/>
              </a:tblGrid>
              <a:tr h="462600">
                <a:tc rowSpan="2"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Whole Dataset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23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1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TWO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THREE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98440" y="4730040"/>
            <a:ext cx="849780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Fundus datasets - original classes (split , 85% : 15%)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Datasets – Original (Training &amp; Test)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298440" y="1070640"/>
          <a:ext cx="10862280" cy="3519360"/>
        </p:xfrm>
        <a:graphic>
          <a:graphicData uri="http://schemas.openxmlformats.org/drawingml/2006/table">
            <a:tbl>
              <a:tblPr/>
              <a:tblGrid>
                <a:gridCol w="1209240"/>
                <a:gridCol w="1468080"/>
                <a:gridCol w="1508760"/>
                <a:gridCol w="2177280"/>
                <a:gridCol w="1412640"/>
                <a:gridCol w="1699560"/>
                <a:gridCol w="1387080"/>
              </a:tblGrid>
              <a:tr h="459000">
                <a:tc rowSpan="2"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Whole Dataset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94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TWO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3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THREE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98440" y="4730040"/>
            <a:ext cx="849780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Fundus datasets - original classes (split , 85% : 15%)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01720" y="2646720"/>
            <a:ext cx="2421000" cy="756360"/>
          </a:xfrm>
          <a:prstGeom prst="rect">
            <a:avLst/>
          </a:prstGeom>
          <a:noFill/>
          <a:ln cap="rnd" w="9360">
            <a:solidFill>
              <a:srgbClr val="ff0000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Datasets – Binary (Training &amp; Test)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298440" y="1070640"/>
          <a:ext cx="10862280" cy="2622600"/>
        </p:xfrm>
        <a:graphic>
          <a:graphicData uri="http://schemas.openxmlformats.org/drawingml/2006/table">
            <a:tbl>
              <a:tblPr/>
              <a:tblGrid>
                <a:gridCol w="1209240"/>
                <a:gridCol w="1468080"/>
                <a:gridCol w="1508760"/>
                <a:gridCol w="2177280"/>
                <a:gridCol w="1412640"/>
                <a:gridCol w="1699560"/>
                <a:gridCol w="1387080"/>
              </a:tblGrid>
              <a:tr h="382320">
                <a:tc rowSpan="2"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Whole Dataset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94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44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ONE ~ THREE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CustomShape 3"/>
          <p:cNvSpPr/>
          <p:nvPr/>
        </p:nvSpPr>
        <p:spPr>
          <a:xfrm>
            <a:off x="298440" y="4730040"/>
            <a:ext cx="849780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Fundus datasets - original classes (split by patient ID, 85% : 15%)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2228760"/>
            <a:ext cx="914292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Results</a:t>
            </a:r>
            <a:br/>
            <a:br/>
            <a:r>
              <a:rPr b="0" lang="en-US" sz="44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[1] Test Results - 4 classes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[2] Test Results - 2 classes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836160"/>
            <a:ext cx="91429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44880" y="6107040"/>
            <a:ext cx="790128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98440" y="189000"/>
            <a:ext cx="11587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- 4 classes (Confusion Matrix)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1011240" y="961560"/>
          <a:ext cx="10169640" cy="113760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7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59.66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25840" y="2217240"/>
            <a:ext cx="5211360" cy="39085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220800" y="2286000"/>
            <a:ext cx="5119920" cy="38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WhiteHallym1</Template>
  <TotalTime>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2018-12-12T01:56:17Z</dcterms:created>
  <dc:creator>Windows 사용자</dc:creator>
  <dc:description/>
  <dc:language>en-US</dc:language>
  <cp:lastModifiedBy/>
  <dcterms:modified xsi:type="dcterms:W3CDTF">2020-05-14T14:52:24Z</dcterms:modified>
  <cp:revision>10</cp:revision>
  <dc:subject/>
  <dc:title>Predicting Fazekas with Fundus Photos using CNN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