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jpeg" ContentType="image/jpe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mov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</a:t>
            </a:r>
            <a:r>
              <a:rPr b="0" lang="en-US" sz="2000" spc="-1" strike="noStrike">
                <a:latin typeface="Arial"/>
              </a:rPr>
              <a:t>edit the </a:t>
            </a:r>
            <a:r>
              <a:rPr b="0" lang="en-US" sz="2000" spc="-1" strike="noStrike">
                <a:latin typeface="Arial"/>
              </a:rPr>
              <a:t>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A9D18E3-ADC2-4118-9538-5AB3A4374F2F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/>
          <a:p>
            <a:pPr marL="216000" indent="-21528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같은 성능일시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cancer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를 더 잘 맞춘 모델로 선택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/>
          <a:p>
            <a:pPr marL="216000" indent="-21528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같은 성능일시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cancer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를 더 잘 맞춘 모델로 선택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그림 10" descr=""/>
          <p:cNvPicPr/>
          <p:nvPr/>
        </p:nvPicPr>
        <p:blipFill>
          <a:blip r:embed="rId2"/>
          <a:stretch/>
        </p:blipFill>
        <p:spPr>
          <a:xfrm>
            <a:off x="11244600" y="0"/>
            <a:ext cx="892080" cy="866880"/>
          </a:xfrm>
          <a:prstGeom prst="rect">
            <a:avLst/>
          </a:prstGeom>
          <a:ln>
            <a:noFill/>
          </a:ln>
        </p:spPr>
      </p:pic>
      <p:pic>
        <p:nvPicPr>
          <p:cNvPr id="1" name="그림 3" descr=""/>
          <p:cNvPicPr/>
          <p:nvPr/>
        </p:nvPicPr>
        <p:blipFill>
          <a:blip r:embed="rId3"/>
          <a:stretch/>
        </p:blipFill>
        <p:spPr>
          <a:xfrm>
            <a:off x="47160" y="6466680"/>
            <a:ext cx="581760" cy="3762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513000" y="6527160"/>
            <a:ext cx="313848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40" spc="-1" strike="noStrike">
                <a:solidFill>
                  <a:srgbClr val="595959"/>
                </a:solidFill>
                <a:latin typeface="Arial"/>
                <a:ea typeface="Adobe 고딕 Std B"/>
              </a:rPr>
              <a:t>Hallym University Medical Center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98440" y="703080"/>
            <a:ext cx="10824120" cy="59400"/>
          </a:xfrm>
          <a:prstGeom prst="rect">
            <a:avLst/>
          </a:prstGeom>
          <a:solidFill>
            <a:srgbClr val="0000a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10" descr=""/>
          <p:cNvPicPr/>
          <p:nvPr/>
        </p:nvPicPr>
        <p:blipFill>
          <a:blip r:embed="rId2"/>
          <a:stretch/>
        </p:blipFill>
        <p:spPr>
          <a:xfrm>
            <a:off x="11244600" y="0"/>
            <a:ext cx="892080" cy="866880"/>
          </a:xfrm>
          <a:prstGeom prst="rect">
            <a:avLst/>
          </a:prstGeom>
          <a:ln>
            <a:noFill/>
          </a:ln>
        </p:spPr>
      </p:pic>
      <p:pic>
        <p:nvPicPr>
          <p:cNvPr id="43" name="그림 3" descr=""/>
          <p:cNvPicPr/>
          <p:nvPr/>
        </p:nvPicPr>
        <p:blipFill>
          <a:blip r:embed="rId3"/>
          <a:stretch/>
        </p:blipFill>
        <p:spPr>
          <a:xfrm>
            <a:off x="47160" y="6466680"/>
            <a:ext cx="581760" cy="37620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513000" y="6527160"/>
            <a:ext cx="313848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40" spc="-1" strike="noStrike">
                <a:solidFill>
                  <a:srgbClr val="595959"/>
                </a:solidFill>
                <a:latin typeface="Arial"/>
                <a:ea typeface="Adobe 고딕 Std B"/>
              </a:rPr>
              <a:t>Hallym University Medical Center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298440" y="703080"/>
            <a:ext cx="10824120" cy="59400"/>
          </a:xfrm>
          <a:prstGeom prst="rect">
            <a:avLst/>
          </a:prstGeom>
          <a:solidFill>
            <a:srgbClr val="0000a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23880" y="2228760"/>
            <a:ext cx="914256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500" spc="-1" strike="noStrike">
                <a:solidFill>
                  <a:srgbClr val="222222"/>
                </a:solidFill>
                <a:latin typeface="Trebuchet MS"/>
                <a:ea typeface="Trebuchet MS"/>
              </a:rPr>
              <a:t>Predicting Fazekas with Fundus Photos </a:t>
            </a:r>
            <a:br/>
            <a:r>
              <a:rPr b="1" lang="en-US" sz="3500" spc="-1" strike="noStrike">
                <a:solidFill>
                  <a:srgbClr val="222222"/>
                </a:solidFill>
                <a:latin typeface="Trebuchet MS"/>
                <a:ea typeface="Trebuchet MS"/>
              </a:rPr>
              <a:t>using CNN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523880" y="3836160"/>
            <a:ext cx="9142560" cy="14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돋움"/>
              </a:rPr>
              <a:t>2020. 05. 14.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98440" y="189000"/>
            <a:ext cx="1158732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3100" spc="-1" strike="noStrike">
                <a:solidFill>
                  <a:srgbClr val="000000"/>
                </a:solidFill>
                <a:latin typeface="Adobe 고딕 Std B"/>
                <a:ea typeface="Adobe 고딕 Std B"/>
              </a:rPr>
              <a:t>Normalization</a:t>
            </a:r>
            <a:endParaRPr b="0" lang="en-US" sz="31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98440" y="838800"/>
            <a:ext cx="11587320" cy="567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60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"/>
            </a:pP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mean : [0.485, 0.456, 0.406] / std : [0.229, 0.224, 0.225]</a:t>
            </a:r>
            <a:endParaRPr b="0" lang="en-US" sz="214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98440" y="189000"/>
            <a:ext cx="1158732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3100" spc="-1" strike="noStrike">
                <a:solidFill>
                  <a:srgbClr val="000000"/>
                </a:solidFill>
                <a:latin typeface="Adobe 고딕 Std B"/>
                <a:ea typeface="Adobe 고딕 Std B"/>
              </a:rPr>
              <a:t>Data Augmentations</a:t>
            </a:r>
            <a:endParaRPr b="0" lang="en-US" sz="31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98440" y="838800"/>
            <a:ext cx="11587320" cy="567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1. Horizontal Flip</a:t>
            </a:r>
            <a:endParaRPr b="0" lang="en-US" sz="214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2. Vertical Flip</a:t>
            </a:r>
            <a:endParaRPr b="0" lang="en-US" sz="214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3. Horizontal Flip And Vertical Flip</a:t>
            </a:r>
            <a:endParaRPr b="0" lang="en-US" sz="214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14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원본사진 한장과 </a:t>
            </a: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3</a:t>
            </a: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장의 </a:t>
            </a: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augmented </a:t>
            </a: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된 이미지파일</a:t>
            </a:r>
            <a:endParaRPr b="0" lang="en-US" sz="214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→ </a:t>
            </a: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이후 모든</a:t>
            </a: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Train Set</a:t>
            </a: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과</a:t>
            </a: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Validation Set</a:t>
            </a: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에</a:t>
            </a: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CLAHE</a:t>
            </a: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적용</a:t>
            </a:r>
            <a:endParaRPr b="0" lang="en-US" sz="214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98440" y="189000"/>
            <a:ext cx="1158732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dobe 고딕 Std B"/>
                <a:ea typeface="Adobe 고딕 Std B"/>
              </a:rPr>
              <a:t>학습 </a:t>
            </a:r>
            <a:r>
              <a:rPr b="0" lang="en-US" sz="3200" spc="-1" strike="noStrike">
                <a:solidFill>
                  <a:srgbClr val="000000"/>
                </a:solidFill>
                <a:latin typeface="Adobe 고딕 Std B"/>
                <a:ea typeface="Adobe 고딕 Std B"/>
              </a:rPr>
              <a:t>Hyperparameters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98440" y="838800"/>
            <a:ext cx="11587320" cy="567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Start Learning Rate : 0.000001 (10^-6)</a:t>
            </a:r>
            <a:endParaRPr b="0" lang="en-US" sz="2140" spc="-1" strike="noStrike">
              <a:latin typeface="Arial"/>
            </a:endParaRPr>
          </a:p>
          <a:p>
            <a:pPr marL="228600" indent="-22716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140" spc="-1" strike="noStrike">
                <a:solidFill>
                  <a:srgbClr val="000000"/>
                </a:solidFill>
                <a:latin typeface="Arial"/>
                <a:ea typeface="돋움"/>
              </a:rPr>
              <a:t>Epoch : 30</a:t>
            </a:r>
            <a:endParaRPr b="0" lang="en-US" sz="214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98440" y="189000"/>
            <a:ext cx="1158732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3100" spc="-1" strike="noStrike">
                <a:solidFill>
                  <a:srgbClr val="000000"/>
                </a:solidFill>
                <a:latin typeface="Adobe 고딕 Std B"/>
                <a:ea typeface="Adobe 고딕 Std B"/>
              </a:rPr>
              <a:t>Datasets – Original (Training &amp; Test)</a:t>
            </a:r>
            <a:endParaRPr b="0" lang="en-US" sz="3100" spc="-1" strike="noStrike">
              <a:latin typeface="Arial"/>
            </a:endParaRPr>
          </a:p>
        </p:txBody>
      </p:sp>
      <p:graphicFrame>
        <p:nvGraphicFramePr>
          <p:cNvPr id="99" name="Table 2"/>
          <p:cNvGraphicFramePr/>
          <p:nvPr/>
        </p:nvGraphicFramePr>
        <p:xfrm>
          <a:off x="298440" y="1070640"/>
          <a:ext cx="10862280" cy="3547800"/>
        </p:xfrm>
        <a:graphic>
          <a:graphicData uri="http://schemas.openxmlformats.org/drawingml/2006/table">
            <a:tbl>
              <a:tblPr/>
              <a:tblGrid>
                <a:gridCol w="1209240"/>
                <a:gridCol w="1468080"/>
                <a:gridCol w="1508760"/>
                <a:gridCol w="2177280"/>
                <a:gridCol w="1412640"/>
                <a:gridCol w="1699560"/>
                <a:gridCol w="1387080"/>
              </a:tblGrid>
              <a:tr h="462600">
                <a:tc rowSpan="2"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Whole Dataset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Training set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Test set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2344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Image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Patient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Image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Patient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Image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Patient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41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Overall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1574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1574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65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ZERO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989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989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065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439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439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065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TWO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8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THREE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0" name="CustomShape 3"/>
          <p:cNvSpPr/>
          <p:nvPr/>
        </p:nvSpPr>
        <p:spPr>
          <a:xfrm>
            <a:off x="298440" y="4730040"/>
            <a:ext cx="8497440" cy="3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Table 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Fundus datasets - original classes (split , 85% : 15%)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98440" y="189000"/>
            <a:ext cx="1158732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3100" spc="-1" strike="noStrike">
                <a:solidFill>
                  <a:srgbClr val="000000"/>
                </a:solidFill>
                <a:latin typeface="Adobe 고딕 Std B"/>
                <a:ea typeface="Adobe 고딕 Std B"/>
              </a:rPr>
              <a:t>Datasets – Original (Training &amp; Test)</a:t>
            </a:r>
            <a:endParaRPr b="0" lang="en-US" sz="3100" spc="-1" strike="noStrike">
              <a:latin typeface="Arial"/>
            </a:endParaRPr>
          </a:p>
        </p:txBody>
      </p:sp>
      <p:graphicFrame>
        <p:nvGraphicFramePr>
          <p:cNvPr id="102" name="Table 2"/>
          <p:cNvGraphicFramePr/>
          <p:nvPr/>
        </p:nvGraphicFramePr>
        <p:xfrm>
          <a:off x="298440" y="1070640"/>
          <a:ext cx="10862280" cy="3519360"/>
        </p:xfrm>
        <a:graphic>
          <a:graphicData uri="http://schemas.openxmlformats.org/drawingml/2006/table">
            <a:tbl>
              <a:tblPr/>
              <a:tblGrid>
                <a:gridCol w="1209240"/>
                <a:gridCol w="1468080"/>
                <a:gridCol w="1508760"/>
                <a:gridCol w="2177280"/>
                <a:gridCol w="1412640"/>
                <a:gridCol w="1699560"/>
                <a:gridCol w="1387080"/>
              </a:tblGrid>
              <a:tr h="459000">
                <a:tc rowSpan="2"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Whole Dataset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Training set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Test set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1948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Image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Patient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Image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Patient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Image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Patient 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02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Overall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1574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1574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25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ZERO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989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989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025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439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439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025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TWO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33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THREE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3" name="CustomShape 3"/>
          <p:cNvSpPr/>
          <p:nvPr/>
        </p:nvSpPr>
        <p:spPr>
          <a:xfrm>
            <a:off x="298440" y="4730040"/>
            <a:ext cx="8497440" cy="3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Table 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Fundus datasets - original classes (split , 85% : 15%)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5301720" y="2646720"/>
            <a:ext cx="2420640" cy="756000"/>
          </a:xfrm>
          <a:prstGeom prst="rect">
            <a:avLst/>
          </a:prstGeom>
          <a:noFill/>
          <a:ln cap="rnd" w="9360">
            <a:solidFill>
              <a:srgbClr val="ff0000"/>
            </a:solidFill>
            <a:custDash>
              <a:ds d="1000000" sp="8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144880" y="6107040"/>
            <a:ext cx="7900920" cy="3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Table 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model performance - 4 classes (ResNet152, DenseNet169)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98440" y="189000"/>
            <a:ext cx="1158732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2140" spc="-1" strike="noStrike">
                <a:solidFill>
                  <a:srgbClr val="000000"/>
                </a:solidFill>
                <a:latin typeface="Adobe 고딕 Std B"/>
                <a:ea typeface="Adobe 고딕 Std B"/>
              </a:rPr>
              <a:t>Test Results - 3 classes (Confusion Matrix)</a:t>
            </a:r>
            <a:endParaRPr b="0" lang="en-US" sz="2140" spc="-1" strike="noStrike">
              <a:latin typeface="Arial"/>
            </a:endParaRPr>
          </a:p>
        </p:txBody>
      </p:sp>
      <p:graphicFrame>
        <p:nvGraphicFramePr>
          <p:cNvPr id="107" name="Table 3"/>
          <p:cNvGraphicFramePr/>
          <p:nvPr/>
        </p:nvGraphicFramePr>
        <p:xfrm>
          <a:off x="1011240" y="961560"/>
          <a:ext cx="10169640" cy="1137240"/>
        </p:xfrm>
        <a:graphic>
          <a:graphicData uri="http://schemas.openxmlformats.org/drawingml/2006/table">
            <a:tbl>
              <a:tblPr/>
              <a:tblGrid>
                <a:gridCol w="2642400"/>
                <a:gridCol w="2642400"/>
                <a:gridCol w="2423880"/>
                <a:gridCol w="2461320"/>
              </a:tblGrid>
              <a:tr h="349920">
                <a:tc row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resolution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Batch size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Architecture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49920"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ResNet152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DenseNet169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7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480 X 480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65.97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63.87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6400800" y="2286000"/>
            <a:ext cx="4754880" cy="356616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1280160" y="2286000"/>
            <a:ext cx="4754880" cy="356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144880" y="6107040"/>
            <a:ext cx="7900920" cy="3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Table 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model performance - 4 classes (ResNet152, DenseNet169)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98440" y="189000"/>
            <a:ext cx="1158732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2140" spc="-1" strike="noStrike">
                <a:solidFill>
                  <a:srgbClr val="000000"/>
                </a:solidFill>
                <a:latin typeface="Adobe 고딕 Std B"/>
                <a:ea typeface="Adobe 고딕 Std B"/>
              </a:rPr>
              <a:t>Test Results - 3 classes (Loss &amp; Accuracy)</a:t>
            </a:r>
            <a:endParaRPr b="0" lang="en-US" sz="2140" spc="-1" strike="noStrike">
              <a:latin typeface="Arial"/>
            </a:endParaRPr>
          </a:p>
        </p:txBody>
      </p:sp>
      <p:graphicFrame>
        <p:nvGraphicFramePr>
          <p:cNvPr id="112" name="Table 3"/>
          <p:cNvGraphicFramePr/>
          <p:nvPr/>
        </p:nvGraphicFramePr>
        <p:xfrm>
          <a:off x="1011240" y="961560"/>
          <a:ext cx="10169640" cy="1137240"/>
        </p:xfrm>
        <a:graphic>
          <a:graphicData uri="http://schemas.openxmlformats.org/drawingml/2006/table">
            <a:tbl>
              <a:tblPr/>
              <a:tblGrid>
                <a:gridCol w="2642400"/>
                <a:gridCol w="2642400"/>
                <a:gridCol w="2423880"/>
                <a:gridCol w="2461320"/>
              </a:tblGrid>
              <a:tr h="349920">
                <a:tc row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resolution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Batch size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Architecture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49920"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ResNet152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DenseNet169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74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480 X 480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65.97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63.87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914400" y="2194560"/>
            <a:ext cx="5120640" cy="38404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6035040" y="2194560"/>
            <a:ext cx="5120280" cy="384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WhiteHallym1</Template>
  <TotalTime>33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2018-12-12T01:56:17Z</dcterms:created>
  <dc:creator>Windows 사용자</dc:creator>
  <dc:description/>
  <dc:language>en-US</dc:language>
  <cp:lastModifiedBy/>
  <dcterms:modified xsi:type="dcterms:W3CDTF">2020-05-19T16:35:19Z</dcterms:modified>
  <cp:revision>12</cp:revision>
  <dc:subject/>
  <dc:title>Predicting Fazekas with Fundus Photos using CNN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