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Ehsan Mirzaei" initials="MEM" lastIdx="1" clrIdx="0">
    <p:extLst>
      <p:ext uri="{19B8F6BF-5375-455C-9EA6-DF929625EA0E}">
        <p15:presenceInfo xmlns:p15="http://schemas.microsoft.com/office/powerpoint/2012/main" userId="8092a7e6a069f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Association Rule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Association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Study of attributes that “go together”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known as market basket analysis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Seeks to uncover rules of the form “If antecedent, then consequent”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done with two measure “support” and “confidence” for the rule.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E.g.: 1000 customers, 200 bought diapers and of those 50 bought beer leads to rule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if buy diapers then buy beer with support of 50/1000 and confidence of 50/200</a:t>
            </a:r>
          </a:p>
        </p:txBody>
      </p:sp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F8EF-0A68-173C-677F-3B29EAA5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7686-FC70-2FC1-C601-5FB5D535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 : </a:t>
            </a:r>
          </a:p>
          <a:p>
            <a:pPr lvl="1"/>
            <a:r>
              <a:rPr lang="en-US" dirty="0"/>
              <a:t>Proportion of cases in which new drug will exhibit dangerous side effects.</a:t>
            </a:r>
          </a:p>
          <a:p>
            <a:pPr lvl="1"/>
            <a:r>
              <a:rPr lang="en-US" dirty="0"/>
              <a:t>Can use association rules to help diagnose patients.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Retail : </a:t>
            </a:r>
          </a:p>
          <a:p>
            <a:pPr lvl="1"/>
            <a:r>
              <a:rPr lang="en-US" dirty="0"/>
              <a:t>Finding which items in a supermarket are purchased together and which are never purchased together.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0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4CDF-5A9A-ACC7-56F5-9FBA0BA7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2004-0320-26AE-1CA5-7FD28B88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s for association rule 𝐴 ⇒ 𝐵 (if A then B)</a:t>
            </a:r>
          </a:p>
          <a:p>
            <a:pPr marL="457200" lvl="1" indent="0">
              <a:buNone/>
            </a:pPr>
            <a:r>
              <a:rPr lang="en-US" dirty="0"/>
              <a:t>Support refers to the probability of observing X and Y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confidence c for association rule 𝐴 ⇒ 𝐵</a:t>
            </a:r>
          </a:p>
          <a:p>
            <a:pPr marL="457200" lvl="1" indent="0">
              <a:buNone/>
            </a:pPr>
            <a:r>
              <a:rPr lang="en-US" dirty="0"/>
              <a:t>Confidence refers to the probability of observing Y when the X sold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CE79-7488-F2AA-5DFE-9DC28714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05" y="2875325"/>
            <a:ext cx="6166564" cy="553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B6DC3-B472-3277-D937-9ED087C9E91F}"/>
              </a:ext>
            </a:extLst>
          </p:cNvPr>
          <p:cNvGrpSpPr/>
          <p:nvPr/>
        </p:nvGrpSpPr>
        <p:grpSpPr>
          <a:xfrm>
            <a:off x="4384205" y="5016688"/>
            <a:ext cx="6437875" cy="468594"/>
            <a:chOff x="3072716" y="5069442"/>
            <a:chExt cx="6437875" cy="4685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B85DF2-D389-6713-D52E-7B89266E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716" y="5069443"/>
              <a:ext cx="2622977" cy="46859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C10033-336A-66F8-7EFD-7721BF7D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5693" y="5069442"/>
              <a:ext cx="3814898" cy="468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77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EF82-EC07-8793-DDA0-63DD40F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EEC6-307A-E965-7E68-61B42D33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“If a customer buys bread, he’s 70% likely of buying milk.”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Suppose an X store’s retail transactions database includes the following data</a:t>
            </a:r>
          </a:p>
          <a:p>
            <a:pPr marL="0" indent="0">
              <a:buNone/>
            </a:pP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Total number of transactions: 600,000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Transactions </a:t>
            </a:r>
            <a:r>
              <a:rPr lang="fr-FR" i="1" dirty="0" err="1"/>
              <a:t>containing</a:t>
            </a:r>
            <a:r>
              <a:rPr lang="fr-FR" i="1" dirty="0"/>
              <a:t> </a:t>
            </a:r>
            <a:r>
              <a:rPr lang="fr-FR" i="1" dirty="0" err="1"/>
              <a:t>diapers</a:t>
            </a:r>
            <a:r>
              <a:rPr lang="fr-FR" i="1" dirty="0"/>
              <a:t>: 7,500 (1.25 percent)</a:t>
            </a: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Transactions containing beer: 60,000 (10 percent)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Transactions containing both beer and diapers: 6,000 (1.0 percent)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80% (=6000/7500) of the people who buy diapers also buy beer (Lift)</a:t>
            </a:r>
          </a:p>
        </p:txBody>
      </p:sp>
    </p:spTree>
    <p:extLst>
      <p:ext uri="{BB962C8B-B14F-4D97-AF65-F5344CB8AC3E}">
        <p14:creationId xmlns:p14="http://schemas.microsoft.com/office/powerpoint/2010/main" val="14974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2D6E-3C24-F39D-AF2A-9C572F1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7857-45BF-0FB6-41B8-054FDA7C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sz="1800" dirty="0"/>
              <a:t>Step 1: get all frequency items on binary.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Step 2: sets the minimum support (support is 2)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Step 3: process is repeated for a combination of two items as L2,L3,L4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10198-0E6E-7C5F-E330-4794687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98" y="1524000"/>
            <a:ext cx="1668824" cy="10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2AF224-AC26-A86A-DFF7-54C36754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84" y="1518290"/>
            <a:ext cx="1504171" cy="10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B5673E-54BF-BD6D-64D9-D09F400A4686}"/>
              </a:ext>
            </a:extLst>
          </p:cNvPr>
          <p:cNvCxnSpPr/>
          <p:nvPr/>
        </p:nvCxnSpPr>
        <p:spPr>
          <a:xfrm>
            <a:off x="7246374" y="2034909"/>
            <a:ext cx="1063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6C66EB-34A6-C0DD-1501-E80C6207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98" y="2895750"/>
            <a:ext cx="1668825" cy="11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13EFE-0BBA-D0C3-4C0F-8901E976A7F4}"/>
              </a:ext>
            </a:extLst>
          </p:cNvPr>
          <p:cNvCxnSpPr>
            <a:cxnSpLocks/>
          </p:cNvCxnSpPr>
          <p:nvPr/>
        </p:nvCxnSpPr>
        <p:spPr>
          <a:xfrm>
            <a:off x="5247394" y="3745807"/>
            <a:ext cx="1888928" cy="0"/>
          </a:xfrm>
          <a:prstGeom prst="line">
            <a:avLst/>
          </a:prstGeom>
          <a:ln w="60325" cmpd="sng">
            <a:solidFill>
              <a:srgbClr val="FF0000">
                <a:alpha val="4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AF4F54-FBF3-A341-1075-E2AAA4DB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99" y="4543425"/>
            <a:ext cx="1668824" cy="130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F9364B-332A-B7FB-EF9B-8C3876D5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2" y="5107217"/>
            <a:ext cx="1796463" cy="12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DDE407C-2FA2-30D7-FA02-C6C1985E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1" y="5985310"/>
            <a:ext cx="20193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2D6E-3C24-F39D-AF2A-9C572F1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7857-45BF-0FB6-41B8-054FDA7C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sz="1800" dirty="0"/>
              <a:t>Step 4: Calculate support and confidence</a:t>
            </a:r>
          </a:p>
          <a:p>
            <a:r>
              <a:rPr lang="en-US" sz="1800" dirty="0"/>
              <a:t>Step 5: Generating Rules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48D45-9D29-24F8-3828-334FCDF3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16" y="2563855"/>
            <a:ext cx="709711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318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 Mining  Association Rule</vt:lpstr>
      <vt:lpstr>What is Association Rule?</vt:lpstr>
      <vt:lpstr>Use Case</vt:lpstr>
      <vt:lpstr>Support and Confidence</vt:lpstr>
      <vt:lpstr>Example</vt:lpstr>
      <vt:lpstr>Steps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12</cp:revision>
  <dcterms:created xsi:type="dcterms:W3CDTF">2022-06-07T20:26:11Z</dcterms:created>
  <dcterms:modified xsi:type="dcterms:W3CDTF">2022-07-03T19:54:51Z</dcterms:modified>
</cp:coreProperties>
</file>