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1" r:id="rId5"/>
    <p:sldId id="262" r:id="rId6"/>
    <p:sldId id="263" r:id="rId7"/>
    <p:sldId id="264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Ehsan Mirzaei" initials="MEM" lastIdx="1" clrIdx="0">
    <p:extLst>
      <p:ext uri="{19B8F6BF-5375-455C-9EA6-DF929625EA0E}">
        <p15:presenceInfo xmlns:p15="http://schemas.microsoft.com/office/powerpoint/2012/main" userId="8092a7e6a069f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A988-605C-6F07-1F99-0FC554CD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9FE6-5056-4CF6-56FC-04F955F18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6DCB-853A-8F3F-8681-D8E01B9A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E471-4934-0A1B-ADA3-8A57AED4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D69C-63C3-9EB3-A491-B382762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6247-91C9-F355-F271-5987FE90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1D957-213D-9880-5D29-F90FC6685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2CFC-3067-ABAA-24D1-E813DD4F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4360-B3F8-F495-1B3C-9C5C4308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DF04-01F0-D834-0F5E-6576760C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679EF-410F-4B21-728F-8AB1A22DB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9592-7078-4AB9-F740-8D75A2D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8B2-22A4-5932-7134-9830B07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FA07-4C69-CC31-A136-089A1ADC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C5E0-7C92-B03B-71CE-451B3DD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3C0-3B3B-28BB-B390-DA4F5E65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3E26-7380-91D5-BCB6-2113CA3C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E918-D416-3E86-549A-D1501D35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3062-4761-CB69-CB99-77103D80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20BB-F461-D2D3-0BC1-B65EB36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830-04FD-7517-E631-E97CEF15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B1CD-78DD-6D3E-6746-23A57AE2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87F1-AE8C-7DB1-488D-CA79553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46A1-7E0B-8CB8-9C3F-0B40AEEA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EF3F-8BF9-82DB-06A7-EFAC85D4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8941-3870-B623-94B4-52A7763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FE47-5C73-8533-24D4-57DCFF059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FB7E-FEBD-5AEB-9475-C430364A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3E8C-34B1-EFA4-B983-2AEF2C1E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7DD7-8D72-E7BE-4599-B44175D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CDB3-231D-A75E-6F17-6529D197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D6A7-E3B1-F23E-2223-E1BD64B6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216-738D-6DB9-1B58-1FBDF94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B3A-1723-CE4B-40DC-CB6A4335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4D9F-B6B7-89DA-24BA-125489D69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F2EC-478F-EF9E-F91D-27075F71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645DC-A536-C7C5-383D-53EE7B0A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7DFF4-BFB9-F6D4-B2AC-8CDBCEFB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FF0F4-3CE1-B960-2E1B-1DF273E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49F6-E765-D52D-1CEA-D5A88AF7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3E18-0BF0-2DF1-1B7B-A90D084D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2004F-9736-E253-A635-D36DB7E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1B08-C867-67F2-4518-0C59D81B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DB254-A6D0-1840-20E8-0CC051AF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A3F2-DA24-32FC-D693-7E7AF40B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92C90-7FCC-C8D1-072D-184B972F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2874-906F-B6F5-17B4-7558D4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BF05-6BB0-EAB1-6108-09DDB50E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DD4A-790C-BD10-F4AA-B08FF786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E9C0-3BA3-C99E-7946-FDFDD02C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D5F5C-6649-3C66-71EB-190EAF37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DBD80-DF72-AA19-F547-A8FE583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4969-4F09-1D71-D176-61C6538D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84613-1D22-95A0-ECAD-C29E271B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20AD2-F431-C81F-F72B-BE68F8B0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5C78-72C3-17BF-957F-BE370384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487BE-B579-1E73-B59A-8809BE42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1B70-8A76-BA3D-62FA-DDA3241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132D1-DA9C-26CE-8A67-9145485F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530C0-4126-E364-16C5-A1014E44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67B4-90C6-E84E-BA00-9A55DA06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E7B2-CF81-475F-8A11-669DC3800D5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89DE-1E0A-03DD-25E6-7A69C0EC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A953-634E-1946-7598-CB8FA8C1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I3Ei69I40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CA87-0D38-4EF2-D3A0-06FA7A6C5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Mining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Cluster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FFD8-5E26-20E4-1389-439D2367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815"/>
            <a:ext cx="9144000" cy="978754"/>
          </a:xfrm>
        </p:spPr>
        <p:txBody>
          <a:bodyPr/>
          <a:lstStyle/>
          <a:p>
            <a:r>
              <a:rPr lang="en-US" dirty="0"/>
              <a:t>Ehsan Mirzaei</a:t>
            </a:r>
          </a:p>
          <a:p>
            <a:r>
              <a:rPr lang="en-US" dirty="0"/>
              <a:t>Jun 2022</a:t>
            </a:r>
          </a:p>
        </p:txBody>
      </p:sp>
    </p:spTree>
    <p:extLst>
      <p:ext uri="{BB962C8B-B14F-4D97-AF65-F5344CB8AC3E}">
        <p14:creationId xmlns:p14="http://schemas.microsoft.com/office/powerpoint/2010/main" val="15632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88460-CD6B-42C0-DCB5-C53A73E23E0A}"/>
              </a:ext>
            </a:extLst>
          </p:cNvPr>
          <p:cNvSpPr txBox="1"/>
          <p:nvPr/>
        </p:nvSpPr>
        <p:spPr>
          <a:xfrm>
            <a:off x="9170379" y="326996"/>
            <a:ext cx="240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Definition of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Similarity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Profiling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516E-6774-B99E-F5D8-586EF2D6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methods or partition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K-Means</a:t>
            </a:r>
          </a:p>
          <a:p>
            <a:pPr lvl="2"/>
            <a:r>
              <a:rPr lang="en-US" dirty="0"/>
              <a:t>Given a database of n objects</a:t>
            </a:r>
          </a:p>
          <a:p>
            <a:pPr lvl="2"/>
            <a:r>
              <a:rPr lang="en-US" dirty="0"/>
              <a:t>Constructs k partitions, where each partition represents a cluster</a:t>
            </a:r>
          </a:p>
          <a:p>
            <a:pPr lvl="2"/>
            <a:r>
              <a:rPr lang="en-US" dirty="0"/>
              <a:t>k &lt; n</a:t>
            </a:r>
          </a:p>
          <a:p>
            <a:pPr lvl="2"/>
            <a:r>
              <a:rPr lang="en-US" dirty="0"/>
              <a:t>Classifies the data into k groups, satisfying the following conditions</a:t>
            </a:r>
          </a:p>
          <a:p>
            <a:pPr lvl="3"/>
            <a:r>
              <a:rPr lang="en-US" dirty="0"/>
              <a:t>each group contains at least one object</a:t>
            </a:r>
          </a:p>
          <a:p>
            <a:pPr lvl="3"/>
            <a:r>
              <a:rPr lang="en-US" dirty="0"/>
              <a:t>each object belongs to only one cluster</a:t>
            </a:r>
          </a:p>
        </p:txBody>
      </p:sp>
    </p:spTree>
    <p:extLst>
      <p:ext uri="{BB962C8B-B14F-4D97-AF65-F5344CB8AC3E}">
        <p14:creationId xmlns:p14="http://schemas.microsoft.com/office/powerpoint/2010/main" val="223311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88460-CD6B-42C0-DCB5-C53A73E23E0A}"/>
              </a:ext>
            </a:extLst>
          </p:cNvPr>
          <p:cNvSpPr txBox="1"/>
          <p:nvPr/>
        </p:nvSpPr>
        <p:spPr>
          <a:xfrm>
            <a:off x="9170379" y="326996"/>
            <a:ext cx="240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Definition of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Similarity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Profiling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516E-6774-B99E-F5D8-586EF2D6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Seed definition</a:t>
            </a:r>
          </a:p>
          <a:p>
            <a:r>
              <a:rPr lang="en-US" dirty="0"/>
              <a:t>Each individual is associated with the closest seed</a:t>
            </a:r>
          </a:p>
          <a:p>
            <a:r>
              <a:rPr lang="en-US" dirty="0"/>
              <a:t>Calculate the centroids of clusters formed</a:t>
            </a:r>
          </a:p>
          <a:p>
            <a:r>
              <a:rPr lang="en-US" dirty="0"/>
              <a:t>Return to step 2</a:t>
            </a:r>
          </a:p>
          <a:p>
            <a:r>
              <a:rPr lang="en-US" dirty="0"/>
              <a:t>End when the centroids no longer change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https://youtu.be/5I3Ei69I40s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3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88460-CD6B-42C0-DCB5-C53A73E23E0A}"/>
              </a:ext>
            </a:extLst>
          </p:cNvPr>
          <p:cNvSpPr txBox="1"/>
          <p:nvPr/>
        </p:nvSpPr>
        <p:spPr>
          <a:xfrm>
            <a:off x="9170379" y="326996"/>
            <a:ext cx="240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Definition of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Similarity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Profiling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516E-6774-B99E-F5D8-586EF2D6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build a sense of clusters and the distances between them</a:t>
            </a:r>
          </a:p>
        </p:txBody>
      </p:sp>
    </p:spTree>
    <p:extLst>
      <p:ext uri="{BB962C8B-B14F-4D97-AF65-F5344CB8AC3E}">
        <p14:creationId xmlns:p14="http://schemas.microsoft.com/office/powerpoint/2010/main" val="395844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8DE6-67A6-65BC-E2AC-166A387C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BC5D-C36A-5DBD-010F-834BAA44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Analysis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Hierarchical Clustering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4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cluster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Cluster analysis is the generic for a wide variety of methodologies that are used to group entities.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Objective: to build groups of similar entities from each other.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47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Clustering versus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Classification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Starts with a set of pre-classified data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The object is to develop a model able to predict how a new record will be classified</a:t>
            </a:r>
          </a:p>
          <a:p>
            <a:pPr>
              <a:lnSpc>
                <a:spcPct val="150000"/>
              </a:lnSpc>
            </a:pPr>
            <a:r>
              <a:rPr lang="en-US" dirty="0"/>
              <a:t>Clustering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no pre-classified data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Seek groups (clusters) of individuals who are similar to each other.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Underlying belief is that similar individuals in terms of the variables used will have similar behaviors.</a:t>
            </a:r>
          </a:p>
        </p:txBody>
      </p:sp>
    </p:spTree>
    <p:extLst>
      <p:ext uri="{BB962C8B-B14F-4D97-AF65-F5344CB8AC3E}">
        <p14:creationId xmlns:p14="http://schemas.microsoft.com/office/powerpoint/2010/main" val="44794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Steps for Cluster Analysis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4B580E-E99D-6246-CECC-721FACB5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basic stages characterize all studies involving the analysis of clusters.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Definition of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Similarity criterion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93191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DF1F4-12CA-B7F8-A968-9AEB9BE3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type of problem determines the variables to choose from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Including discriminant variables is decisive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quality of any cluster analysis is highly conditioned by the variables used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choice of variables should play a supporting theoretical context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quality of the cluster analysis reflects the discrimination ability of the  variables we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3F5BE-0144-0998-AE9B-2736AEB19FD4}"/>
              </a:ext>
            </a:extLst>
          </p:cNvPr>
          <p:cNvSpPr txBox="1"/>
          <p:nvPr/>
        </p:nvSpPr>
        <p:spPr>
          <a:xfrm>
            <a:off x="9170379" y="326996"/>
            <a:ext cx="240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Definition of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Similarity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195058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Similarity criterion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4D6325-21FE-20D6-0533-C4CAB54D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6238"/>
            <a:ext cx="10178562" cy="49747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C88460-CD6B-42C0-DCB5-C53A73E23E0A}"/>
              </a:ext>
            </a:extLst>
          </p:cNvPr>
          <p:cNvSpPr txBox="1"/>
          <p:nvPr/>
        </p:nvSpPr>
        <p:spPr>
          <a:xfrm>
            <a:off x="9170379" y="326996"/>
            <a:ext cx="240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Definition of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Similarity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/>
              <a:t>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943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Similarity criterion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88460-CD6B-42C0-DCB5-C53A73E23E0A}"/>
              </a:ext>
            </a:extLst>
          </p:cNvPr>
          <p:cNvSpPr txBox="1"/>
          <p:nvPr/>
        </p:nvSpPr>
        <p:spPr>
          <a:xfrm>
            <a:off x="9170379" y="326996"/>
            <a:ext cx="240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Definition of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Similarity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/>
              <a:t>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Profiling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516E-6774-B99E-F5D8-586EF2D6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Manhattan distance</a:t>
            </a:r>
          </a:p>
          <a:p>
            <a:endParaRPr lang="en-US" dirty="0"/>
          </a:p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D3BAAA-D706-4911-50F7-F0CD74FE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576" y="1825625"/>
            <a:ext cx="3231162" cy="1056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BDBB5E-CF9F-5619-1A33-84F76294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246" y="3074047"/>
            <a:ext cx="2681931" cy="857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9FF52-0C3A-0674-2B35-9143806A1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246" y="4360123"/>
            <a:ext cx="2891183" cy="10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0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88460-CD6B-42C0-DCB5-C53A73E23E0A}"/>
              </a:ext>
            </a:extLst>
          </p:cNvPr>
          <p:cNvSpPr txBox="1"/>
          <p:nvPr/>
        </p:nvSpPr>
        <p:spPr>
          <a:xfrm>
            <a:off x="9170379" y="326996"/>
            <a:ext cx="240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Definition of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Similarity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Profiling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516E-6774-B99E-F5D8-586EF2D6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analysis are divided into two major groups.</a:t>
            </a:r>
          </a:p>
          <a:p>
            <a:pPr lvl="1"/>
            <a:r>
              <a:rPr lang="en-US" dirty="0"/>
              <a:t>Hierarchical Clustering</a:t>
            </a:r>
          </a:p>
          <a:p>
            <a:pPr marL="914400" lvl="2" indent="0">
              <a:buNone/>
            </a:pPr>
            <a:r>
              <a:rPr lang="en-US" dirty="0"/>
              <a:t>Based on top-to-bottom hierarchy of the data points to create clusters.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Optimization methods or partition</a:t>
            </a:r>
          </a:p>
          <a:p>
            <a:pPr marL="914400" lvl="2" indent="0">
              <a:buNone/>
            </a:pPr>
            <a:r>
              <a:rPr lang="en-US" dirty="0"/>
              <a:t>Based on centroids and data points are assigned into a cluster based on its proximity to the cluster centroid.</a:t>
            </a:r>
          </a:p>
        </p:txBody>
      </p:sp>
      <p:pic>
        <p:nvPicPr>
          <p:cNvPr id="9" name="Picture 2" descr="Scikit-Learn - Hierarchical Clustering">
            <a:extLst>
              <a:ext uri="{FF2B5EF4-FFF2-40B4-BE49-F238E27FC236}">
                <a16:creationId xmlns:a16="http://schemas.microsoft.com/office/drawing/2014/main" id="{D880867D-7B05-0433-1453-F089B12A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76" y="3137541"/>
            <a:ext cx="5404703" cy="17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56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396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Data Mining  Cluster Analysis</vt:lpstr>
      <vt:lpstr>PowerPoint Presentation</vt:lpstr>
      <vt:lpstr>What is cluster analysis?</vt:lpstr>
      <vt:lpstr>Clustering versus classification</vt:lpstr>
      <vt:lpstr>Steps for Cluster Analysis</vt:lpstr>
      <vt:lpstr>Definition of Variables</vt:lpstr>
      <vt:lpstr>Similarity criterion</vt:lpstr>
      <vt:lpstr>Similarity criterion</vt:lpstr>
      <vt:lpstr>Algorithm</vt:lpstr>
      <vt:lpstr>Algorithm</vt:lpstr>
      <vt:lpstr>Algorithm</vt:lpstr>
      <vt:lpstr>Profiling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Introduction</dc:title>
  <dc:creator>Muhammad Ehsan Mirzaei</dc:creator>
  <cp:lastModifiedBy>Muhammad Ehsan Mirzaei</cp:lastModifiedBy>
  <cp:revision>10</cp:revision>
  <dcterms:created xsi:type="dcterms:W3CDTF">2022-06-07T20:26:11Z</dcterms:created>
  <dcterms:modified xsi:type="dcterms:W3CDTF">2022-06-27T16:54:23Z</dcterms:modified>
</cp:coreProperties>
</file>