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Ehsan Mirzaei" initials="MEM" lastIdx="1" clrIdx="0">
    <p:extLst>
      <p:ext uri="{19B8F6BF-5375-455C-9EA6-DF929625EA0E}">
        <p15:presenceInfo xmlns:p15="http://schemas.microsoft.com/office/powerpoint/2012/main" userId="8092a7e6a069f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11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A988-605C-6F07-1F99-0FC554CD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9FE6-5056-4CF6-56FC-04F955F18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6DCB-853A-8F3F-8681-D8E01B9A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E471-4934-0A1B-ADA3-8A57AED4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D69C-63C3-9EB3-A491-B382762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6247-91C9-F355-F271-5987FE90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1D957-213D-9880-5D29-F90FC6685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2CFC-3067-ABAA-24D1-E813DD4F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4360-B3F8-F495-1B3C-9C5C4308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2DF04-01F0-D834-0F5E-6576760C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679EF-410F-4B21-728F-8AB1A22DB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9592-7078-4AB9-F740-8D75A2DE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D8B2-22A4-5932-7134-9830B07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FA07-4C69-CC31-A136-089A1ADC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C5E0-7C92-B03B-71CE-451B3DD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63C0-3B3B-28BB-B390-DA4F5E65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3E26-7380-91D5-BCB6-2113CA3C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E918-D416-3E86-549A-D1501D35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3062-4761-CB69-CB99-77103D80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20BB-F461-D2D3-0BC1-B65EB36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830-04FD-7517-E631-E97CEF15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B1CD-78DD-6D3E-6746-23A57AE2A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87F1-AE8C-7DB1-488D-CA795532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46A1-7E0B-8CB8-9C3F-0B40AEEA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EF3F-8BF9-82DB-06A7-EFAC85D4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8941-3870-B623-94B4-52A77630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FE47-5C73-8533-24D4-57DCFF059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7FB7E-FEBD-5AEB-9475-C430364A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3E8C-34B1-EFA4-B983-2AEF2C1E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7DD7-8D72-E7BE-4599-B44175D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0CDB3-231D-A75E-6F17-6529D197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D6A7-E3B1-F23E-2223-E1BD64B6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0216-738D-6DB9-1B58-1FBDF94D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5B3A-1723-CE4B-40DC-CB6A4335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D4D9F-B6B7-89DA-24BA-125489D69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F2EC-478F-EF9E-F91D-27075F71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645DC-A536-C7C5-383D-53EE7B0A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7DFF4-BFB9-F6D4-B2AC-8CDBCEFB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FF0F4-3CE1-B960-2E1B-1DF273ED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49F6-E765-D52D-1CEA-D5A88AF7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A3E18-0BF0-2DF1-1B7B-A90D084D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2004F-9736-E253-A635-D36DB7E3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E1B08-C867-67F2-4518-0C59D81B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5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DB254-A6D0-1840-20E8-0CC051AF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A3F2-DA24-32FC-D693-7E7AF40B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92C90-7FCC-C8D1-072D-184B972F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2874-906F-B6F5-17B4-7558D4B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BF05-6BB0-EAB1-6108-09DDB50E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DD4A-790C-BD10-F4AA-B08FF7863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5E9C0-3BA3-C99E-7946-FDFDD02C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D5F5C-6649-3C66-71EB-190EAF37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DBD80-DF72-AA19-F547-A8FE5836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4969-4F09-1D71-D176-61C6538D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84613-1D22-95A0-ECAD-C29E271B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20AD2-F431-C81F-F72B-BE68F8B0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65C78-72C3-17BF-957F-BE370384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487BE-B579-1E73-B59A-8809BE42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F1B70-8A76-BA3D-62FA-DDA3241C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132D1-DA9C-26CE-8A67-9145485F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530C0-4126-E364-16C5-A1014E44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67B4-90C6-E84E-BA00-9A55DA069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E7B2-CF81-475F-8A11-669DC3800D5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B89DE-1E0A-03DD-25E6-7A69C0EC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A953-634E-1946-7598-CB8FA8C1C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CA87-0D38-4EF2-D3A0-06FA7A6C5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Mining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Regression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FFD8-5E26-20E4-1389-439D23672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815"/>
            <a:ext cx="9144000" cy="978754"/>
          </a:xfrm>
        </p:spPr>
        <p:txBody>
          <a:bodyPr/>
          <a:lstStyle/>
          <a:p>
            <a:r>
              <a:rPr lang="en-US" dirty="0"/>
              <a:t>Ehsan Mirzaei</a:t>
            </a:r>
          </a:p>
          <a:p>
            <a:r>
              <a:rPr lang="en-US" dirty="0"/>
              <a:t>Jun 2022</a:t>
            </a:r>
          </a:p>
        </p:txBody>
      </p:sp>
    </p:spTree>
    <p:extLst>
      <p:ext uri="{BB962C8B-B14F-4D97-AF65-F5344CB8AC3E}">
        <p14:creationId xmlns:p14="http://schemas.microsoft.com/office/powerpoint/2010/main" val="15632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Regression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56B2-DAD4-F937-B26B-1AAF32D2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 statistic method to describe the relationship between a set of independent variables.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To assess in what extent a predictor variable is relevant to predict the target behavior.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It allows to establish casual relationships explanatory technique.</a:t>
            </a:r>
          </a:p>
        </p:txBody>
      </p:sp>
    </p:spTree>
    <p:extLst>
      <p:ext uri="{BB962C8B-B14F-4D97-AF65-F5344CB8AC3E}">
        <p14:creationId xmlns:p14="http://schemas.microsoft.com/office/powerpoint/2010/main" val="27847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6492-C4F6-90F0-3E8D-AE946637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78124-5E0A-C965-F78E-79AFD2AA0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customer / employee churn</a:t>
            </a:r>
          </a:p>
          <a:p>
            <a:r>
              <a:rPr lang="en-US" dirty="0"/>
              <a:t>Detect fraudulent cards</a:t>
            </a:r>
          </a:p>
          <a:p>
            <a:r>
              <a:rPr lang="en-US" dirty="0"/>
              <a:t>Detect main risk factors in a disease</a:t>
            </a:r>
          </a:p>
          <a:p>
            <a:r>
              <a:rPr lang="en-US" dirty="0"/>
              <a:t>Predict the price of a house</a:t>
            </a:r>
          </a:p>
          <a:p>
            <a:r>
              <a:rPr lang="en-US" dirty="0"/>
              <a:t>Predict sales amount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2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C85A-0AE9-A39C-39BF-D3F9C1BA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D4E3D-58B0-D939-911C-4BC6C38F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Linear regression is used to predict the continuous dependent variable using a given set of independent variables.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 is used to predict the categorical dependent variable using a given set of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979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C85A-0AE9-A39C-39BF-D3F9C1BA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D4E3D-58B0-D939-911C-4BC6C38F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Predict sales amount.</a:t>
            </a:r>
          </a:p>
          <a:p>
            <a:pPr lvl="1"/>
            <a:r>
              <a:rPr lang="en-US" dirty="0"/>
              <a:t>Predict the growth of the economy.</a:t>
            </a:r>
          </a:p>
          <a:p>
            <a:pPr lvl="1"/>
            <a:r>
              <a:rPr lang="en-US" dirty="0"/>
              <a:t>Predict the price of a house.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Predict elections outcome.</a:t>
            </a:r>
          </a:p>
          <a:p>
            <a:pPr lvl="1"/>
            <a:r>
              <a:rPr lang="en-US" dirty="0"/>
              <a:t>customer decision on whether buy or not a product.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F9FE583-E5A1-FAC9-6BAD-719A9C5C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1380"/>
            <a:ext cx="5659315" cy="19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1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C85A-0AE9-A39C-39BF-D3F9C1BA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r>
              <a:rPr lang="en-US" sz="2800" dirty="0"/>
              <a:t>(The theoretical model)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BC36C6-6451-FE04-C4A9-10FF1692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aim is to study the effect of one or more factors quantitative or qualitative variables / predictors ) on a quantitative variable target.</a:t>
            </a:r>
          </a:p>
          <a:p>
            <a:r>
              <a:rPr lang="en-US" sz="2000" dirty="0"/>
              <a:t>The theoretical model is:</a:t>
            </a:r>
          </a:p>
          <a:p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𝑦𝑖 is the dependent / target variable observed for individual </a:t>
            </a:r>
            <a:r>
              <a:rPr lang="en-US" sz="1600" dirty="0" err="1"/>
              <a:t>i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𝛽𝑖 the parameter associated with predictor variable k </a:t>
            </a:r>
          </a:p>
          <a:p>
            <a:pPr lvl="1"/>
            <a:r>
              <a:rPr lang="en-US" sz="1600" dirty="0"/>
              <a:t>𝑥𝑘𝑖 the independent / predictor variable k observed for individual </a:t>
            </a:r>
            <a:r>
              <a:rPr lang="en-US" sz="1600" dirty="0" err="1"/>
              <a:t>i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𝑢𝑖 the error for individual I</a:t>
            </a:r>
          </a:p>
          <a:p>
            <a:r>
              <a:rPr lang="en-US" sz="2000" dirty="0"/>
              <a:t>matrix notation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52E628-6253-D51D-7011-C60A426E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17" y="2856374"/>
            <a:ext cx="5849166" cy="371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137BE2-A1F9-F272-4702-023076939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59" y="4975107"/>
            <a:ext cx="1923541" cy="17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C85A-0AE9-A39C-39BF-D3F9C1BA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r>
              <a:rPr lang="en-US" sz="2800" dirty="0"/>
              <a:t>(Ordinary least squares (OLS) 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BC36C6-6451-FE04-C4A9-10FF1692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Ordinary least squares (OLS) regression is a statistical method of analysis that estimates the relationship between one or more independent variables and a dependent variables.</a:t>
            </a:r>
          </a:p>
          <a:p>
            <a:r>
              <a:rPr lang="en-US" sz="2000" dirty="0"/>
              <a:t>The method estimates the relationship by minimizing the sum of the squares in the difference between the observed and predicted values of the dependent variable configured as a straight</a:t>
            </a:r>
          </a:p>
        </p:txBody>
      </p:sp>
      <p:pic>
        <p:nvPicPr>
          <p:cNvPr id="1026" name="Picture 2" descr="least squares linear regression example">
            <a:extLst>
              <a:ext uri="{FF2B5EF4-FFF2-40B4-BE49-F238E27FC236}">
                <a16:creationId xmlns:a16="http://schemas.microsoft.com/office/drawing/2014/main" id="{73728B51-9E55-FACE-7D62-711B31C2C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435" y="3429000"/>
            <a:ext cx="3448050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C8D3E-6BAE-C371-117C-CDA004BF64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4"/>
          <a:stretch/>
        </p:blipFill>
        <p:spPr>
          <a:xfrm>
            <a:off x="1265329" y="3798277"/>
            <a:ext cx="5687219" cy="18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5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C85A-0AE9-A39C-39BF-D3F9C1BA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BC36C6-6451-FE04-C4A9-10FF1692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Linear regression serves to predict continuous Y variables , logistic regression is used for binary classification.</a:t>
            </a:r>
          </a:p>
          <a:p>
            <a:r>
              <a:rPr lang="en-US" sz="2000" dirty="0"/>
              <a:t>If Y is multi classification problem, it’s not possible to use logistic regression.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EXAMPLES</a:t>
            </a:r>
          </a:p>
          <a:p>
            <a:r>
              <a:rPr lang="en-US" sz="2000" dirty="0"/>
              <a:t>Spam detection: is a email Spam or not?</a:t>
            </a:r>
          </a:p>
          <a:p>
            <a:r>
              <a:rPr lang="en-US" sz="2000" dirty="0"/>
              <a:t>Credit Card Fraud: is a given card transaction fraud or not?</a:t>
            </a:r>
          </a:p>
          <a:p>
            <a:r>
              <a:rPr lang="en-US" sz="2000" dirty="0"/>
              <a:t>Banking : will a customer default on a loan or not?</a:t>
            </a:r>
          </a:p>
        </p:txBody>
      </p:sp>
    </p:spTree>
    <p:extLst>
      <p:ext uri="{BB962C8B-B14F-4D97-AF65-F5344CB8AC3E}">
        <p14:creationId xmlns:p14="http://schemas.microsoft.com/office/powerpoint/2010/main" val="379097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C85A-0AE9-A39C-39BF-D3F9C1BA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BC36C6-6451-FE04-C4A9-10FF1692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logistic regression, input features are linearly scaled just as with linear regression; however, the result is then fed as an input to the </a:t>
            </a:r>
            <a:r>
              <a:rPr lang="en-US" sz="2000" b="1" dirty="0"/>
              <a:t>logistic function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logistic regression function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38E7D-EA9A-2300-A473-DF2EF6D4B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9" b="1"/>
          <a:stretch/>
        </p:blipFill>
        <p:spPr>
          <a:xfrm>
            <a:off x="1821415" y="4174697"/>
            <a:ext cx="3762900" cy="107823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7475FB3-7D31-0901-8904-023E2D974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97" y="2988735"/>
            <a:ext cx="4862470" cy="272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6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7429</TotalTime>
  <Words>413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Data Mining  Regression Analysis</vt:lpstr>
      <vt:lpstr>What is Regression Analysis?</vt:lpstr>
      <vt:lpstr>Regression Analysis - Example</vt:lpstr>
      <vt:lpstr>Linear vs logistic Regression</vt:lpstr>
      <vt:lpstr>Linear vs logistic Regression</vt:lpstr>
      <vt:lpstr>Linear Regression (The theoretical model)</vt:lpstr>
      <vt:lpstr>Linear Regression (Ordinary least squares (OLS) )</vt:lpstr>
      <vt:lpstr>Logistic Regression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Introduction</dc:title>
  <dc:creator>Muhammad Ehsan Mirzaei</dc:creator>
  <cp:lastModifiedBy>Muhammad Ehsan Mirzaei</cp:lastModifiedBy>
  <cp:revision>11</cp:revision>
  <dcterms:created xsi:type="dcterms:W3CDTF">2022-06-07T20:26:11Z</dcterms:created>
  <dcterms:modified xsi:type="dcterms:W3CDTF">2022-07-07T20:11:55Z</dcterms:modified>
</cp:coreProperties>
</file>