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Ehsan Mirzaei" initials="MEM" lastIdx="1" clrIdx="0">
    <p:extLst>
      <p:ext uri="{19B8F6BF-5375-455C-9EA6-DF929625EA0E}">
        <p15:presenceInfo xmlns:p15="http://schemas.microsoft.com/office/powerpoint/2012/main" userId="8092a7e6a069f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0T18:40:44.3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A988-605C-6F07-1F99-0FC554CD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9FE6-5056-4CF6-56FC-04F955F1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DCB-853A-8F3F-8681-D8E01B9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471-4934-0A1B-ADA3-8A57AED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D69C-63C3-9EB3-A491-B382762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247-91C9-F355-F271-5987FE90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1D957-213D-9880-5D29-F90FC668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2CFC-3067-ABAA-24D1-E813DD4F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360-B3F8-F495-1B3C-9C5C430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DF04-01F0-D834-0F5E-6576760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679EF-410F-4B21-728F-8AB1A22D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592-7078-4AB9-F740-8D75A2D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8B2-22A4-5932-7134-9830B07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FA07-4C69-CC31-A136-089A1ADC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C5E0-7C92-B03B-71CE-451B3DD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3C0-3B3B-28BB-B390-DA4F5E6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3E26-7380-91D5-BCB6-2113CA3C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E918-D416-3E86-549A-D1501D35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3062-4761-CB69-CB99-77103D8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20BB-F461-D2D3-0BC1-B65EB36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830-04FD-7517-E631-E97CEF15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B1CD-78DD-6D3E-6746-23A57AE2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87F1-AE8C-7DB1-488D-CA79553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46A1-7E0B-8CB8-9C3F-0B40AEEA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EF3F-8BF9-82DB-06A7-EFAC85D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8941-3870-B623-94B4-52A7763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FE47-5C73-8533-24D4-57DCFF05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FB7E-FEBD-5AEB-9475-C430364A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3E8C-34B1-EFA4-B983-2AEF2C1E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7DD7-8D72-E7BE-4599-B44175D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CDB3-231D-A75E-6F17-6529D197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6A7-E3B1-F23E-2223-E1BD64B6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216-738D-6DB9-1B58-1FBDF94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B3A-1723-CE4B-40DC-CB6A4335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4D9F-B6B7-89DA-24BA-125489D6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F2EC-478F-EF9E-F91D-27075F71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645DC-A536-C7C5-383D-53EE7B0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DFF4-BFB9-F6D4-B2AC-8CDBCEF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FF0F4-3CE1-B960-2E1B-1DF273E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9F6-E765-D52D-1CEA-D5A88AF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3E18-0BF0-2DF1-1B7B-A90D084D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004F-9736-E253-A635-D36DB7E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1B08-C867-67F2-4518-0C59D81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DB254-A6D0-1840-20E8-0CC051AF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3F2-DA24-32FC-D693-7E7AF40B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2C90-7FCC-C8D1-072D-184B972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874-906F-B6F5-17B4-7558D4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BF05-6BB0-EAB1-6108-09DDB50E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DD4A-790C-BD10-F4AA-B08FF786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E9C0-3BA3-C99E-7946-FDFDD02C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D5F5C-6649-3C66-71EB-190EAF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DBD80-DF72-AA19-F547-A8FE583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969-4F09-1D71-D176-61C6538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84613-1D22-95A0-ECAD-C29E271B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0AD2-F431-C81F-F72B-BE68F8B0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5C78-72C3-17BF-957F-BE37038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87BE-B579-1E73-B59A-8809BE42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1B70-8A76-BA3D-62FA-DDA3241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132D1-DA9C-26CE-8A67-9145485F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30C0-4126-E364-16C5-A1014E44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67B4-90C6-E84E-BA00-9A55DA06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7B2-CF81-475F-8A11-669DC3800D5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89DE-1E0A-03DD-25E6-7A69C0EC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953-634E-1946-7598-CB8FA8C1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A87-0D38-4EF2-D3A0-06FA7A6C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Mining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Data per – 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FFD8-5E26-20E4-1389-439D2367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815"/>
            <a:ext cx="9144000" cy="978754"/>
          </a:xfrm>
        </p:spPr>
        <p:txBody>
          <a:bodyPr/>
          <a:lstStyle/>
          <a:p>
            <a:r>
              <a:rPr lang="en-US" dirty="0"/>
              <a:t>Ehsan Mirzaei</a:t>
            </a:r>
          </a:p>
          <a:p>
            <a:r>
              <a:rPr lang="en-US" dirty="0"/>
              <a:t>Jun 2022</a:t>
            </a:r>
          </a:p>
        </p:txBody>
      </p:sp>
    </p:spTree>
    <p:extLst>
      <p:ext uri="{BB962C8B-B14F-4D97-AF65-F5344CB8AC3E}">
        <p14:creationId xmlns:p14="http://schemas.microsoft.com/office/powerpoint/2010/main" val="15632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Handling Missing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Replace the missing value with some constant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Replace the missing value with the_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Mean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Replace the missing values with a value generated at random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Replace the missing values with imputed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75761-19A7-8793-B46A-8E7C6CB3A775}"/>
              </a:ext>
            </a:extLst>
          </p:cNvPr>
          <p:cNvSpPr txBox="1"/>
          <p:nvPr/>
        </p:nvSpPr>
        <p:spPr>
          <a:xfrm>
            <a:off x="9545515" y="50567"/>
            <a:ext cx="2646485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5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62DF1F4-12CA-B7F8-A968-9AEB9BE31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Data transformation is a technique used to convert the raw data into a suitable format that eases data mining in retrieving the strategic information efficiently.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sz="1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natural log transformation		ln(𝑤𝑒𝑖𝑔ℎ𝑡)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the square root transformation √weight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</m:rad>
                  </m:oMath>
                </a14:m>
                <a:endParaRPr lang="en-US" sz="1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inverse square root transformation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e>
                        </m:rad>
                      </m:den>
                    </m:f>
                  </m:oMath>
                </a14:m>
                <a:endParaRPr lang="en-US" sz="14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Normalization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000" dirty="0"/>
                  <a:t>Min-max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000" dirty="0"/>
                  <a:t>Z-score or standardization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000" dirty="0"/>
                  <a:t>Decimal scaling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62DF1F4-12CA-B7F8-A968-9AEB9BE3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323A5D-76D6-424F-B11E-AFB603F1F3AB}"/>
              </a:ext>
            </a:extLst>
          </p:cNvPr>
          <p:cNvSpPr txBox="1"/>
          <p:nvPr/>
        </p:nvSpPr>
        <p:spPr>
          <a:xfrm>
            <a:off x="9545515" y="50567"/>
            <a:ext cx="2646485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4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Dimension Reduction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Dimensionality reduction refers to techniques that reduce the number of input variables in a dataset.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some of the variables are correlated with each other.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highly correlated variables overemphasizes particular components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Use of too many predictor variables can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33E23-8A25-303E-E832-BCE17A682D2E}"/>
              </a:ext>
            </a:extLst>
          </p:cNvPr>
          <p:cNvSpPr txBox="1"/>
          <p:nvPr/>
        </p:nvSpPr>
        <p:spPr>
          <a:xfrm>
            <a:off x="9545515" y="50567"/>
            <a:ext cx="2646485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9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Dimension Reduction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Principle Components Analysis (PCA) as a dimension reduction technique.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Based on statistical procedure.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Convert a set of observations of possibly correlated variables into a set of values of linearly uncorrelated variables called principal components.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6C5B-3AE7-E45A-3054-D301DA4B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1" y="3639062"/>
            <a:ext cx="4017176" cy="3082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D0A60-C717-FFDA-51E9-1474F7DE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85" y="3764412"/>
            <a:ext cx="3905807" cy="28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8DE6-67A6-65BC-E2AC-166A387C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BC5D-C36A-5DBD-010F-834BAA44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per – processing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400" strike="sng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400" strike="sngStrik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400" strike="sng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4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pre-process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Refer to manipulation or dropping of data before it is used in order to ensure or enhance performance.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pre-process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Raw data contain incomplete, and noise.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may contain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Fields that are obsolete or redundant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Missing values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Outliers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Minimize garbage in, garbage out (GIGO)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preparation is 60% of effort for data mining process (Pyle)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79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Income Field Contains $10,000,000</a:t>
            </a:r>
          </a:p>
          <a:p>
            <a:r>
              <a:rPr lang="en-US" sz="2000" dirty="0"/>
              <a:t>Income Field Contains -$40,000</a:t>
            </a:r>
          </a:p>
          <a:p>
            <a:r>
              <a:rPr lang="en-US" sz="2000" dirty="0"/>
              <a:t>Income Field Contains $99,999</a:t>
            </a:r>
          </a:p>
          <a:p>
            <a:r>
              <a:rPr lang="en-US" sz="2000" dirty="0"/>
              <a:t>Age Field Contains “C”</a:t>
            </a:r>
          </a:p>
          <a:p>
            <a:r>
              <a:rPr lang="en-US" sz="2000" dirty="0"/>
              <a:t>Age Field Contains 0</a:t>
            </a:r>
          </a:p>
          <a:p>
            <a:r>
              <a:rPr lang="en-US" sz="2000" dirty="0"/>
              <a:t>Marital Status Field Contains “S” – (Single or Separate)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02FDB-A7A2-6E5F-AE86-853A4633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77" y="4255477"/>
            <a:ext cx="8950569" cy="21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import /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can come from several sources</a:t>
            </a:r>
          </a:p>
          <a:p>
            <a:pPr lvl="1"/>
            <a:r>
              <a:rPr lang="en-US" sz="1800" dirty="0"/>
              <a:t>CSV file</a:t>
            </a:r>
          </a:p>
          <a:p>
            <a:pPr lvl="1"/>
            <a:r>
              <a:rPr lang="en-US" sz="1800" dirty="0"/>
              <a:t>Excel file</a:t>
            </a:r>
          </a:p>
          <a:p>
            <a:pPr lvl="1"/>
            <a:r>
              <a:rPr lang="en-US" sz="1800" dirty="0"/>
              <a:t>SQL DB</a:t>
            </a:r>
          </a:p>
          <a:p>
            <a:pPr lvl="1"/>
            <a:r>
              <a:rPr lang="en-US" sz="1800" dirty="0"/>
              <a:t>JSON file</a:t>
            </a:r>
          </a:p>
          <a:p>
            <a:pPr lvl="1"/>
            <a:r>
              <a:rPr lang="en-US" sz="1800" dirty="0"/>
              <a:t>…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4F2A7-7531-BECF-45D7-FC3BFA15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65" y="3085934"/>
            <a:ext cx="457200" cy="460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47D9A-CE2D-A772-C00C-E81988F4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164" y="3039889"/>
            <a:ext cx="457200" cy="506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CA2CB-C428-462E-DA4C-4815A640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880" y="3613472"/>
            <a:ext cx="457200" cy="460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A1D6F7-7908-0D1F-37AE-94EA0A71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562" y="3613472"/>
            <a:ext cx="457200" cy="460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B72D71-EF2A-9B10-CE15-88405271A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665" y="3617441"/>
            <a:ext cx="457200" cy="4564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C06E33-1516-9AFA-5E8E-EFDC465F6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366" y="3112095"/>
            <a:ext cx="457200" cy="434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DDB074-1D53-8107-D744-087D5C876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5063" y="3093607"/>
            <a:ext cx="457200" cy="45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694EA3-46C9-1691-395A-2BDEC11982CE}"/>
              </a:ext>
            </a:extLst>
          </p:cNvPr>
          <p:cNvSpPr txBox="1"/>
          <p:nvPr/>
        </p:nvSpPr>
        <p:spPr>
          <a:xfrm>
            <a:off x="9545515" y="50567"/>
            <a:ext cx="2646485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8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import /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Read From CSV</a:t>
            </a:r>
          </a:p>
          <a:p>
            <a:pPr marL="457200" lvl="1" indent="0">
              <a:buNone/>
            </a:pP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Mydata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pd.read_csv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("C:\\Users\\...")</a:t>
            </a:r>
          </a:p>
          <a:p>
            <a:pPr marL="0" indent="0">
              <a:buNone/>
            </a:pPr>
            <a:r>
              <a:rPr lang="en-US" sz="2400" dirty="0"/>
              <a:t>Read From Excel</a:t>
            </a:r>
          </a:p>
          <a:p>
            <a:pPr marL="457200" lvl="1" indent="0">
              <a:buNone/>
            </a:pPr>
            <a:r>
              <a:rPr lang="pl-PL" sz="1900" dirty="0">
                <a:highlight>
                  <a:srgbClr val="C0C0C0"/>
                </a:highlight>
                <a:latin typeface="Consolas" panose="020B0609020204030204" pitchFamily="49" charset="0"/>
              </a:rPr>
              <a:t>Mydata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pl-PL" sz="1900" dirty="0"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pl-PL" sz="1900" dirty="0">
                <a:highlight>
                  <a:srgbClr val="C0C0C0"/>
                </a:highlight>
                <a:latin typeface="Consolas" panose="020B0609020204030204" pitchFamily="49" charset="0"/>
              </a:rPr>
              <a:t>pd.read_excel(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C:\\Users\\..."</a:t>
            </a:r>
            <a:r>
              <a:rPr lang="pl-PL" sz="1900" dirty="0"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19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Read From DB</a:t>
            </a:r>
            <a:endParaRPr lang="en-US" sz="19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import 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pyodbc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conn = 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pyodbc.connect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('Driver={SQL Server};'</a:t>
            </a:r>
          </a:p>
          <a:p>
            <a:pPr marL="457200" lvl="1" indent="0">
              <a:buNone/>
            </a:pP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                      'Server=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server_name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;'</a:t>
            </a:r>
          </a:p>
          <a:p>
            <a:pPr marL="457200" lvl="1" indent="0">
              <a:buNone/>
            </a:pP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                      'Database=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database_name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;'</a:t>
            </a:r>
          </a:p>
          <a:p>
            <a:pPr marL="457200" lvl="1" indent="0">
              <a:buNone/>
            </a:pP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                      '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Trusted_Connection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=yes;')</a:t>
            </a:r>
          </a:p>
          <a:p>
            <a:pPr marL="457200" lvl="1" indent="0">
              <a:buNone/>
            </a:pPr>
            <a:endParaRPr lang="en-US" sz="19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cursor = 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conn.cursor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cursor.execute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('SELECT * FROM </a:t>
            </a:r>
            <a:r>
              <a:rPr lang="en-US" sz="1900" dirty="0" err="1">
                <a:highlight>
                  <a:srgbClr val="C0C0C0"/>
                </a:highlight>
                <a:latin typeface="Consolas" panose="020B0609020204030204" pitchFamily="49" charset="0"/>
              </a:rPr>
              <a:t>table_name</a:t>
            </a:r>
            <a:r>
              <a:rPr lang="en-US" sz="1900" dirty="0">
                <a:highlight>
                  <a:srgbClr val="C0C0C0"/>
                </a:highlight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ACB94-D354-AA73-69ED-9C42C45125D5}"/>
              </a:ext>
            </a:extLst>
          </p:cNvPr>
          <p:cNvSpPr txBox="1"/>
          <p:nvPr/>
        </p:nvSpPr>
        <p:spPr>
          <a:xfrm>
            <a:off x="9545515" y="50567"/>
            <a:ext cx="2646485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Remove duplicate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Converting 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Character manipulation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Handling missing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Handling outliers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Data incoherence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D70D4-8520-BE6D-6704-6FB07B9B00EB}"/>
              </a:ext>
            </a:extLst>
          </p:cNvPr>
          <p:cNvSpPr txBox="1"/>
          <p:nvPr/>
        </p:nvSpPr>
        <p:spPr>
          <a:xfrm>
            <a:off x="9545515" y="50567"/>
            <a:ext cx="2646485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3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Missing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Missing completely at random (MCAR)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There’s no relationship between whether a data point is missing and any values in the data 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Missing at random (MAR)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The missing data here is affected only by the complete (observed ) variables and not by the characteristics of the missing data itself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Missing not at random (MNAR)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The unobserved value of the variable with missing predicts missingness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0D33C-F897-AC5F-B81D-A4D3E523B053}"/>
              </a:ext>
            </a:extLst>
          </p:cNvPr>
          <p:cNvSpPr txBox="1"/>
          <p:nvPr/>
        </p:nvSpPr>
        <p:spPr>
          <a:xfrm>
            <a:off x="9545515" y="50567"/>
            <a:ext cx="2646485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645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Data Mining  Data per – processing</vt:lpstr>
      <vt:lpstr>PowerPoint Presentation</vt:lpstr>
      <vt:lpstr>What is pre-process data?</vt:lpstr>
      <vt:lpstr>Why pre-process data?</vt:lpstr>
      <vt:lpstr>Example</vt:lpstr>
      <vt:lpstr>Data import / integration</vt:lpstr>
      <vt:lpstr>Data import / integration</vt:lpstr>
      <vt:lpstr>Data Cleaning</vt:lpstr>
      <vt:lpstr>Missing data</vt:lpstr>
      <vt:lpstr>Handling Missing Data</vt:lpstr>
      <vt:lpstr>Data transformation</vt:lpstr>
      <vt:lpstr>Dimension Reduction</vt:lpstr>
      <vt:lpstr>Dimension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Introduction</dc:title>
  <dc:creator>Muhammad Ehsan Mirzaei</dc:creator>
  <cp:lastModifiedBy>Muhammad Ehsan Mirzaei</cp:lastModifiedBy>
  <cp:revision>9</cp:revision>
  <dcterms:created xsi:type="dcterms:W3CDTF">2022-06-07T20:26:11Z</dcterms:created>
  <dcterms:modified xsi:type="dcterms:W3CDTF">2022-06-20T16:43:56Z</dcterms:modified>
</cp:coreProperties>
</file>