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DA988-605C-6F07-1F99-0FC554CD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9FE6-5056-4CF6-56FC-04F955F18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6DCB-853A-8F3F-8681-D8E01B9A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E471-4934-0A1B-ADA3-8A57AED4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D69C-63C3-9EB3-A491-B382762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6247-91C9-F355-F271-5987FE90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1D957-213D-9880-5D29-F90FC6685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2CFC-3067-ABAA-24D1-E813DD4F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64360-B3F8-F495-1B3C-9C5C4308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2DF04-01F0-D834-0F5E-6576760C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4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679EF-410F-4B21-728F-8AB1A22DB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9592-7078-4AB9-F740-8D75A2DE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8B2-22A4-5932-7134-9830B071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BFA07-4C69-CC31-A136-089A1ADC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C5E0-7C92-B03B-71CE-451B3DD7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63C0-3B3B-28BB-B390-DA4F5E65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3E26-7380-91D5-BCB6-2113CA3C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E918-D416-3E86-549A-D1501D35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3062-4761-CB69-CB99-77103D8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20BB-F461-D2D3-0BC1-B65EB36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1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6830-04FD-7517-E631-E97CEF15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B1CD-78DD-6D3E-6746-23A57AE2A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87F1-AE8C-7DB1-488D-CA795532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46A1-7E0B-8CB8-9C3F-0B40AEEA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EF3F-8BF9-82DB-06A7-EFAC85D4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8941-3870-B623-94B4-52A77630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FE47-5C73-8533-24D4-57DCFF059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FB7E-FEBD-5AEB-9475-C430364AF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3E8C-34B1-EFA4-B983-2AEF2C1E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7DD7-8D72-E7BE-4599-B44175D7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0CDB3-231D-A75E-6F17-6529D197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D6A7-E3B1-F23E-2223-E1BD64B6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0216-738D-6DB9-1B58-1FBDF94D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C5B3A-1723-CE4B-40DC-CB6A4335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D4D9F-B6B7-89DA-24BA-125489D69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4F2EC-478F-EF9E-F91D-27075F71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645DC-A536-C7C5-383D-53EE7B0A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7DFF4-BFB9-F6D4-B2AC-8CDBCEFB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FF0F4-3CE1-B960-2E1B-1DF273ED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49F6-E765-D52D-1CEA-D5A88AF7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3E18-0BF0-2DF1-1B7B-A90D084D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2004F-9736-E253-A635-D36DB7E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1B08-C867-67F2-4518-0C59D81B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DB254-A6D0-1840-20E8-0CC051AF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A3F2-DA24-32FC-D693-7E7AF40B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92C90-7FCC-C8D1-072D-184B972F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2874-906F-B6F5-17B4-7558D4B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BF05-6BB0-EAB1-6108-09DDB50E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ADD4A-790C-BD10-F4AA-B08FF7863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5E9C0-3BA3-C99E-7946-FDFDD02C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D5F5C-6649-3C66-71EB-190EAF37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DBD80-DF72-AA19-F547-A8FE5836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4969-4F09-1D71-D176-61C6538D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84613-1D22-95A0-ECAD-C29E271B1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20AD2-F431-C81F-F72B-BE68F8B09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65C78-72C3-17BF-957F-BE370384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487BE-B579-1E73-B59A-8809BE42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F1B70-8A76-BA3D-62FA-DDA3241C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132D1-DA9C-26CE-8A67-9145485F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530C0-4126-E364-16C5-A1014E44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67B4-90C6-E84E-BA00-9A55DA06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7E7B2-CF81-475F-8A11-669DC3800D53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B89DE-1E0A-03DD-25E6-7A69C0EC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A953-634E-1946-7598-CB8FA8C1C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1B70-36A3-463C-88EA-0F4E8218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CA87-0D38-4EF2-D3A0-06FA7A6C5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Mining</a:t>
            </a:r>
            <a:br>
              <a:rPr lang="en-US" b="1" dirty="0"/>
            </a:br>
            <a:br>
              <a:rPr lang="en-US" dirty="0"/>
            </a:br>
            <a:r>
              <a:rPr lang="en-US" sz="4000" dirty="0"/>
              <a:t>Data Understanding and data mining methodology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FFD8-5E26-20E4-1389-439D2367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2815"/>
            <a:ext cx="9144000" cy="978754"/>
          </a:xfrm>
        </p:spPr>
        <p:txBody>
          <a:bodyPr/>
          <a:lstStyle/>
          <a:p>
            <a:r>
              <a:rPr lang="en-US" dirty="0"/>
              <a:t>Ehsan Mirzaei</a:t>
            </a:r>
          </a:p>
          <a:p>
            <a:r>
              <a:rPr lang="en-US" dirty="0"/>
              <a:t>Jun 2022</a:t>
            </a:r>
          </a:p>
        </p:txBody>
      </p:sp>
    </p:spTree>
    <p:extLst>
      <p:ext uri="{BB962C8B-B14F-4D97-AF65-F5344CB8AC3E}">
        <p14:creationId xmlns:p14="http://schemas.microsoft.com/office/powerpoint/2010/main" val="156327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A5-28E5-497F-FF69-F8C7F0D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/>
              <a:t>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7B80-749A-EF75-E564-5F6503C4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  <a:cs typeface="Arial" panose="020B0604020202020204" pitchFamily="34" charset="0"/>
              </a:rPr>
              <a:t>The process of displaying data (often in large quantities) in a meaningful fashion to provide insights that will support better decisions.</a:t>
            </a:r>
          </a:p>
          <a:p>
            <a:pPr marL="0" indent="0">
              <a:buNone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Table 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Chart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Dashboard represent of a set of visualization</a:t>
            </a:r>
          </a:p>
          <a:p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38AFD-6BEB-6B42-1B4B-82F01F13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6" y="4574045"/>
            <a:ext cx="7084260" cy="1260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E8A1D-4C22-2255-06C5-1C0E25C46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349" y="2350913"/>
            <a:ext cx="2910625" cy="1575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09F716-2BED-CDA3-142B-2F2B6AA99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47" y="3140271"/>
            <a:ext cx="2934605" cy="22054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BF6476-B3AA-019C-860C-F675A1439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554" y="4117234"/>
            <a:ext cx="2320883" cy="23756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6196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A5-28E5-497F-FF69-F8C7F0D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baseline="0" dirty="0"/>
              <a:t>Exploratory data analysis (EDA)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7B80-749A-EF75-E564-5F6503C4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+mj-lt"/>
                <a:cs typeface="Arial" panose="020B0604020202020204" pitchFamily="34" charset="0"/>
              </a:rPr>
              <a:t>examine the interrelationships among the attributes;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identify interesting subsets of the observations;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develop an idea of possible associations amongst the predictors, as well as between the predictors and the target</a:t>
            </a:r>
          </a:p>
          <a:p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The Goal for EDA is_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Investigate variables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Examine Distributions of Categorical variables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Look at Histograms of numerical variables</a:t>
            </a:r>
          </a:p>
          <a:p>
            <a:r>
              <a:rPr lang="en-US" sz="2000" dirty="0">
                <a:latin typeface="+mj-lt"/>
                <a:cs typeface="Arial" panose="020B0604020202020204" pitchFamily="34" charset="0"/>
              </a:rPr>
              <a:t>Explore relationships among sets of variables</a:t>
            </a:r>
          </a:p>
          <a:p>
            <a:pPr marL="0" indent="0">
              <a:buNone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Standard Process of Data mining (Methodology)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Cross Industry Standard Process for</a:t>
            </a:r>
            <a:br>
              <a:rPr lang="en-US" sz="2000" dirty="0"/>
            </a:br>
            <a:r>
              <a:rPr lang="en-US" sz="2000" dirty="0"/>
              <a:t> Data Mining (CRISP-DM)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2000" dirty="0"/>
              <a:t>Sample, Explore, Modify, Model, and</a:t>
            </a:r>
            <a:br>
              <a:rPr lang="en-US" sz="2000" dirty="0"/>
            </a:br>
            <a:r>
              <a:rPr lang="en-US" sz="2000" dirty="0"/>
              <a:t> Assess (SEMMA)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B103B-4D8D-0782-EE55-E8FE868B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231" y="1916723"/>
            <a:ext cx="4869770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SEMMA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11E84B-E083-7F8E-CC01-425C51CC85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" t="1314" r="889" b="1769"/>
          <a:stretch/>
        </p:blipFill>
        <p:spPr bwMode="auto">
          <a:xfrm>
            <a:off x="5468815" y="1477108"/>
            <a:ext cx="6057900" cy="433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3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CRISP - 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56B2-DAD4-F937-B26B-1AAF32D2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Business Understanding</a:t>
            </a: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Data Understanding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Data Preparation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Modeling</a:t>
            </a:r>
            <a:endParaRPr lang="en-US" sz="2000" b="0" i="0" u="none" strike="noStrike" baseline="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Evaluation</a:t>
            </a:r>
            <a:endParaRPr lang="en-US" sz="20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Deployment</a:t>
            </a:r>
            <a:endParaRPr lang="en-US" sz="2000" dirty="0"/>
          </a:p>
        </p:txBody>
      </p:sp>
      <p:pic>
        <p:nvPicPr>
          <p:cNvPr id="1026" name="Picture 2" descr="The Six Phases of CRISP DM (Process Diagram)">
            <a:extLst>
              <a:ext uri="{FF2B5EF4-FFF2-40B4-BE49-F238E27FC236}">
                <a16:creationId xmlns:a16="http://schemas.microsoft.com/office/drawing/2014/main" id="{F417D993-9D4D-1936-1A34-751A676A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12" y="1951525"/>
            <a:ext cx="4531888" cy="454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54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999D-A904-E6D7-23CC-EB1621B1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CRISP - DM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90B95-059C-5A51-3B23-1893BD4FC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384" y="1591408"/>
            <a:ext cx="10023231" cy="5094898"/>
          </a:xfrm>
        </p:spPr>
      </p:pic>
    </p:spTree>
    <p:extLst>
      <p:ext uri="{BB962C8B-B14F-4D97-AF65-F5344CB8AC3E}">
        <p14:creationId xmlns:p14="http://schemas.microsoft.com/office/powerpoint/2010/main" val="29613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A5-28E5-497F-FF69-F8C7F0D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E86D-E956-77F7-7AAB-7E583C35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latin typeface="Calibri" panose="020F0502020204030204" pitchFamily="34" charset="0"/>
              </a:rPr>
              <a:t>Summary statistics</a:t>
            </a:r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b="0" i="0" u="none" strike="noStrike" baseline="0" dirty="0">
                <a:latin typeface="Calibri" panose="020F0502020204030204" pitchFamily="34" charset="0"/>
              </a:rPr>
              <a:t>Data visualization</a:t>
            </a:r>
          </a:p>
          <a:p>
            <a:r>
              <a:rPr lang="en-US" sz="3200" b="0" i="0" u="none" strike="noStrike" baseline="0" dirty="0">
                <a:latin typeface="Calibri" panose="020F050202020403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5609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A5-28E5-497F-FF69-F8C7F0D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E86D-E956-77F7-7AAB-7E583C355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b="0" i="0" u="none" strike="noStrike" baseline="0" dirty="0"/>
              <a:t>Summary characteristics including.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/>
              <a:t>how many records are available</a:t>
            </a:r>
            <a:endParaRPr lang="en-US" sz="2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/>
              <a:t>how many variables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0" i="0" u="none" strike="noStrike" baseline="0" dirty="0"/>
              <a:t>how many target variables</a:t>
            </a:r>
            <a:endParaRPr lang="en-US" sz="3200" b="0" i="0" u="none" strike="noStrike" baseline="0" dirty="0"/>
          </a:p>
          <a:p>
            <a:pPr>
              <a:lnSpc>
                <a:spcPct val="150000"/>
              </a:lnSpc>
            </a:pPr>
            <a:r>
              <a:rPr lang="en-US" sz="3200" b="0" i="0" u="none" strike="noStrike" baseline="0" dirty="0"/>
              <a:t>Enumerate problems with the data.</a:t>
            </a:r>
          </a:p>
          <a:p>
            <a:pPr>
              <a:lnSpc>
                <a:spcPct val="150000"/>
              </a:lnSpc>
            </a:pPr>
            <a:r>
              <a:rPr lang="en-US" sz="3200" b="0" i="0" u="none" strike="noStrike" baseline="0" dirty="0"/>
              <a:t>Visualize data to gain further insights into the characteristics of the data</a:t>
            </a:r>
          </a:p>
        </p:txBody>
      </p:sp>
    </p:spTree>
    <p:extLst>
      <p:ext uri="{BB962C8B-B14F-4D97-AF65-F5344CB8AC3E}">
        <p14:creationId xmlns:p14="http://schemas.microsoft.com/office/powerpoint/2010/main" val="319067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A5-28E5-497F-FF69-F8C7F0D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Understanding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1FB90-833A-33CF-B365-841669886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016" y="1562427"/>
            <a:ext cx="8291146" cy="4930447"/>
          </a:xfrm>
        </p:spPr>
      </p:pic>
    </p:spTree>
    <p:extLst>
      <p:ext uri="{BB962C8B-B14F-4D97-AF65-F5344CB8AC3E}">
        <p14:creationId xmlns:p14="http://schemas.microsoft.com/office/powerpoint/2010/main" val="160358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D0A5-28E5-497F-FF69-F8C7F0D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F7B80-749A-EF75-E564-5F6503C4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Mean (</a:t>
            </a:r>
            <a:r>
              <a:rPr lang="el-GR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μ)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middle of the distribution or a typical value</a:t>
            </a:r>
          </a:p>
          <a:p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Standard Deviation (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</a:t>
            </a:r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measures the spread of the distribution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Skewness: </a:t>
            </a:r>
            <a:r>
              <a:rPr lang="en-US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measures how balanced the distribution is</a:t>
            </a:r>
          </a:p>
          <a:p>
            <a:pPr marL="0" indent="0">
              <a:buNone/>
            </a:pPr>
            <a:endParaRPr lang="en-US" sz="18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Kurtosis: </a:t>
            </a:r>
            <a:r>
              <a:rPr lang="en-US" sz="18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measures how much thinner or fatter the distribution is compared to the normal distributions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87534-59F1-FB06-8F3B-B82B21A8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6764" y="1248134"/>
            <a:ext cx="3084208" cy="2180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90B26B-3193-9F0D-51AD-D2D7F403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87" y="3563937"/>
            <a:ext cx="3760631" cy="13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5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261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Data Mining  Data Understanding and data mining methodology</vt:lpstr>
      <vt:lpstr>Standard Process of Data mining (Methodology)</vt:lpstr>
      <vt:lpstr>SEMMA </vt:lpstr>
      <vt:lpstr>CRISP - DM</vt:lpstr>
      <vt:lpstr>CRISP - DM</vt:lpstr>
      <vt:lpstr>Data Understanding</vt:lpstr>
      <vt:lpstr>Data Understanding</vt:lpstr>
      <vt:lpstr>Data Understanding</vt:lpstr>
      <vt:lpstr>Data Understanding</vt:lpstr>
      <vt:lpstr>Data visualization</vt:lpstr>
      <vt:lpstr>Exploratory data analysis (EDA)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Introduction</dc:title>
  <dc:creator>Muhammad Ehsan Mirzaei</dc:creator>
  <cp:lastModifiedBy>Muhammad Ehsan Mirzaei</cp:lastModifiedBy>
  <cp:revision>4</cp:revision>
  <dcterms:created xsi:type="dcterms:W3CDTF">2022-06-07T20:26:11Z</dcterms:created>
  <dcterms:modified xsi:type="dcterms:W3CDTF">2022-06-16T19:26:20Z</dcterms:modified>
</cp:coreProperties>
</file>