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8" r:id="rId2"/>
    <p:sldId id="301" r:id="rId3"/>
    <p:sldId id="300" r:id="rId4"/>
    <p:sldId id="299" r:id="rId5"/>
    <p:sldId id="296" r:id="rId6"/>
    <p:sldId id="297" r:id="rId7"/>
    <p:sldId id="289" r:id="rId8"/>
    <p:sldId id="302" r:id="rId9"/>
    <p:sldId id="304" r:id="rId10"/>
    <p:sldId id="307" r:id="rId11"/>
    <p:sldId id="309" r:id="rId12"/>
    <p:sldId id="308" r:id="rId13"/>
    <p:sldId id="305" r:id="rId14"/>
    <p:sldId id="311" r:id="rId15"/>
    <p:sldId id="310" r:id="rId16"/>
    <p:sldId id="30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80" autoAdjust="0"/>
  </p:normalViewPr>
  <p:slideViewPr>
    <p:cSldViewPr snapToGrid="0">
      <p:cViewPr varScale="1">
        <p:scale>
          <a:sx n="54" d="100"/>
          <a:sy n="54" d="100"/>
        </p:scale>
        <p:origin x="1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1F272-7476-4531-BCED-0DCC7B053340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8E503-0A12-4A24-9BB6-334FB6B567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介绍推荐系统，也就是我们的任务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介绍</a:t>
            </a:r>
            <a:r>
              <a:rPr lang="en-US" altLang="zh-CN" dirty="0"/>
              <a:t>FM</a:t>
            </a:r>
            <a:r>
              <a:rPr lang="zh-CN" altLang="en-US" dirty="0"/>
              <a:t>的思路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介绍我们改进的</a:t>
            </a:r>
            <a:r>
              <a:rPr lang="en-US" altLang="zh-CN" dirty="0"/>
              <a:t>FM</a:t>
            </a:r>
            <a:r>
              <a:rPr lang="zh-CN" altLang="en-US" dirty="0"/>
              <a:t>以及为什么要这样改进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介绍实验结果</a:t>
            </a:r>
            <a:r>
              <a:rPr lang="en-US" altLang="zh-CN" dirty="0"/>
              <a:t>(</a:t>
            </a:r>
            <a:r>
              <a:rPr lang="zh-CN" altLang="en-US" dirty="0"/>
              <a:t>参数什么的）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将来可能做的工作（可以在这上面再做什么提升）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8E503-0A12-4A24-9BB6-334FB6B5679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22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FM</a:t>
            </a:r>
            <a:r>
              <a:rPr lang="zh-CN" altLang="en-US" dirty="0"/>
              <a:t>层尝试了</a:t>
            </a:r>
            <a:r>
              <a:rPr lang="en-US" altLang="zh-CN" dirty="0"/>
              <a:t>32,64,128,256</a:t>
            </a:r>
            <a:r>
              <a:rPr lang="zh-CN" altLang="en-US" dirty="0"/>
              <a:t>的</a:t>
            </a:r>
            <a:r>
              <a:rPr lang="en-US" altLang="zh-CN" dirty="0"/>
              <a:t>embedding size</a:t>
            </a:r>
            <a:r>
              <a:rPr lang="zh-CN" altLang="en-US" dirty="0"/>
              <a:t>（隐藏特征），发现</a:t>
            </a:r>
            <a:r>
              <a:rPr lang="en-US" altLang="zh-CN" dirty="0"/>
              <a:t>128</a:t>
            </a:r>
            <a:r>
              <a:rPr lang="zh-CN" altLang="en-US" dirty="0"/>
              <a:t>和</a:t>
            </a:r>
            <a:r>
              <a:rPr lang="en-US" altLang="zh-CN" dirty="0"/>
              <a:t>256</a:t>
            </a:r>
            <a:r>
              <a:rPr lang="zh-CN" altLang="en-US" dirty="0"/>
              <a:t>的效果更好，</a:t>
            </a:r>
            <a:r>
              <a:rPr lang="en-US" altLang="zh-CN" dirty="0"/>
              <a:t>32</a:t>
            </a:r>
            <a:r>
              <a:rPr lang="zh-CN" altLang="en-US" dirty="0"/>
              <a:t>和</a:t>
            </a:r>
            <a:r>
              <a:rPr lang="en-US" altLang="zh-CN" dirty="0"/>
              <a:t>64</a:t>
            </a:r>
            <a:r>
              <a:rPr lang="zh-CN" altLang="en-US" dirty="0"/>
              <a:t>的特征较少所以效果不好，另外还尝试了</a:t>
            </a:r>
            <a:r>
              <a:rPr lang="en-US" altLang="zh-CN" dirty="0"/>
              <a:t>16</a:t>
            </a:r>
            <a:r>
              <a:rPr lang="zh-CN" altLang="en-US" dirty="0"/>
              <a:t>，结果效果差到在图上找不到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8E503-0A12-4A24-9BB6-334FB6B567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27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FM</a:t>
            </a:r>
            <a:r>
              <a:rPr lang="zh-CN" altLang="en-US" dirty="0"/>
              <a:t>层尝试了</a:t>
            </a:r>
            <a:r>
              <a:rPr lang="en-US" altLang="zh-CN" dirty="0"/>
              <a:t>0.1,0.3</a:t>
            </a:r>
            <a:r>
              <a:rPr lang="zh-CN" altLang="en-US" dirty="0"/>
              <a:t>，</a:t>
            </a:r>
            <a:r>
              <a:rPr lang="en-US" altLang="zh-CN" dirty="0"/>
              <a:t>0.5,0.7</a:t>
            </a:r>
            <a:r>
              <a:rPr lang="zh-CN" altLang="en-US" dirty="0"/>
              <a:t>的</a:t>
            </a:r>
            <a:r>
              <a:rPr lang="en-US" altLang="zh-CN" dirty="0"/>
              <a:t>dropout</a:t>
            </a:r>
            <a:r>
              <a:rPr lang="zh-CN" altLang="en-US" dirty="0"/>
              <a:t>，发现</a:t>
            </a:r>
            <a:r>
              <a:rPr lang="en-US" altLang="zh-CN" dirty="0"/>
              <a:t>0.3</a:t>
            </a:r>
            <a:r>
              <a:rPr lang="zh-CN" altLang="en-US" dirty="0"/>
              <a:t>和</a:t>
            </a:r>
            <a:r>
              <a:rPr lang="en-US" altLang="zh-CN" dirty="0"/>
              <a:t>0.5</a:t>
            </a:r>
            <a:r>
              <a:rPr lang="zh-CN" altLang="en-US" dirty="0"/>
              <a:t>的效果更好，</a:t>
            </a:r>
            <a:endParaRPr lang="en-US" altLang="zh-CN" dirty="0"/>
          </a:p>
          <a:p>
            <a:r>
              <a:rPr lang="en-US" altLang="zh-CN" dirty="0"/>
              <a:t>0.1</a:t>
            </a:r>
            <a:r>
              <a:rPr lang="zh-CN" altLang="en-US" dirty="0"/>
              <a:t>和</a:t>
            </a:r>
            <a:r>
              <a:rPr lang="en-US" altLang="zh-CN" dirty="0"/>
              <a:t>0.7</a:t>
            </a:r>
            <a:r>
              <a:rPr lang="zh-CN" altLang="en-US" dirty="0"/>
              <a:t>可能由于</a:t>
            </a:r>
            <a:r>
              <a:rPr lang="en-US" altLang="zh-CN" dirty="0"/>
              <a:t>dropout</a:t>
            </a:r>
            <a:r>
              <a:rPr lang="zh-CN" altLang="en-US" dirty="0"/>
              <a:t>过多或过少而导致效果较差，说明</a:t>
            </a:r>
            <a:r>
              <a:rPr lang="en-US" altLang="zh-CN" dirty="0"/>
              <a:t>FM</a:t>
            </a:r>
            <a:r>
              <a:rPr lang="zh-CN" altLang="en-US" dirty="0"/>
              <a:t>层和隐藏层对整个模型的拟合能力是相当的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8E503-0A12-4A24-9BB6-334FB6B567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02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如果不使用</a:t>
            </a:r>
            <a:r>
              <a:rPr lang="en-US" altLang="zh-CN" dirty="0" err="1"/>
              <a:t>batchnorm</a:t>
            </a:r>
            <a:r>
              <a:rPr lang="zh-CN" altLang="en-US" dirty="0"/>
              <a:t>，效果会很差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8E503-0A12-4A24-9BB6-334FB6B567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90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对于隐藏层数，我们分别对</a:t>
            </a:r>
            <a:r>
              <a:rPr lang="en-US" altLang="zh-CN" dirty="0"/>
              <a:t>1</a:t>
            </a:r>
            <a:r>
              <a:rPr lang="zh-CN" altLang="en-US" dirty="0"/>
              <a:t>层、</a:t>
            </a:r>
            <a:r>
              <a:rPr lang="en-US" altLang="zh-CN" dirty="0"/>
              <a:t>2</a:t>
            </a:r>
            <a:r>
              <a:rPr lang="zh-CN" altLang="en-US" dirty="0"/>
              <a:t>层和</a:t>
            </a:r>
            <a:r>
              <a:rPr lang="en-US" altLang="zh-CN" dirty="0"/>
              <a:t>3</a:t>
            </a:r>
            <a:r>
              <a:rPr lang="zh-CN" altLang="en-US" dirty="0"/>
              <a:t>层的情况进行了实验，发现</a:t>
            </a:r>
            <a:r>
              <a:rPr lang="en-US" altLang="zh-CN" dirty="0"/>
              <a:t>1</a:t>
            </a:r>
            <a:r>
              <a:rPr lang="zh-CN" altLang="en-US" dirty="0"/>
              <a:t>层的效果最好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8E503-0A12-4A24-9BB6-334FB6B5679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20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最后我们缩小了</a:t>
            </a:r>
            <a:r>
              <a:rPr lang="en-US" altLang="zh-CN" dirty="0"/>
              <a:t>batch size</a:t>
            </a:r>
            <a:r>
              <a:rPr lang="zh-CN" altLang="en-US" dirty="0"/>
              <a:t>，将</a:t>
            </a:r>
            <a:r>
              <a:rPr lang="en-US" altLang="zh-CN" dirty="0" err="1"/>
              <a:t>fm</a:t>
            </a:r>
            <a:r>
              <a:rPr lang="en-US" altLang="zh-CN" dirty="0"/>
              <a:t> layer factor</a:t>
            </a:r>
            <a:r>
              <a:rPr lang="zh-CN" altLang="en-US" dirty="0"/>
              <a:t>设为了</a:t>
            </a:r>
            <a:r>
              <a:rPr lang="en-US" altLang="zh-CN" dirty="0"/>
              <a:t>128</a:t>
            </a:r>
            <a:r>
              <a:rPr lang="zh-CN" altLang="en-US" dirty="0"/>
              <a:t>和</a:t>
            </a:r>
            <a:r>
              <a:rPr lang="en-US" altLang="zh-CN" dirty="0"/>
              <a:t>256</a:t>
            </a:r>
            <a:r>
              <a:rPr lang="zh-CN" altLang="en-US" dirty="0"/>
              <a:t>，分别训练了一次，并和</a:t>
            </a:r>
            <a:r>
              <a:rPr lang="en-US" altLang="zh-CN" dirty="0" err="1"/>
              <a:t>xlearn</a:t>
            </a:r>
            <a:r>
              <a:rPr lang="zh-CN" altLang="en-US" dirty="0"/>
              <a:t>算法库比较发现，远远优于</a:t>
            </a:r>
            <a:r>
              <a:rPr lang="en-US" altLang="zh-CN" dirty="0" err="1"/>
              <a:t>xlearn</a:t>
            </a:r>
            <a:r>
              <a:rPr lang="zh-CN" altLang="en-US" dirty="0"/>
              <a:t>的</a:t>
            </a:r>
            <a:r>
              <a:rPr lang="en-US" altLang="zh-CN" dirty="0" err="1"/>
              <a:t>fm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8E503-0A12-4A24-9BB6-334FB6B5679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82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在之后的学习，我们将会训练更多的参数，寻找模型的最佳性能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我们还期望能够设计出更出色的模型，来拟合</a:t>
            </a:r>
            <a:r>
              <a:rPr lang="en-US" altLang="zh-CN" dirty="0"/>
              <a:t>FM</a:t>
            </a:r>
            <a:r>
              <a:rPr lang="zh-CN" altLang="en-US" dirty="0"/>
              <a:t>层和隐藏层，比如引入</a:t>
            </a:r>
            <a:r>
              <a:rPr lang="en-US" altLang="zh-CN" dirty="0"/>
              <a:t>FFM</a:t>
            </a:r>
            <a:r>
              <a:rPr lang="zh-CN" altLang="en-US" dirty="0"/>
              <a:t>的</a:t>
            </a:r>
            <a:r>
              <a:rPr lang="en-US" altLang="zh-CN" dirty="0"/>
              <a:t>field</a:t>
            </a:r>
            <a:r>
              <a:rPr lang="zh-CN" altLang="en-US" dirty="0"/>
              <a:t>机制或者</a:t>
            </a:r>
            <a:r>
              <a:rPr lang="en-US" altLang="zh-CN" dirty="0"/>
              <a:t>AFM</a:t>
            </a:r>
            <a:r>
              <a:rPr lang="zh-CN" altLang="en-US" dirty="0"/>
              <a:t>的</a:t>
            </a:r>
            <a:r>
              <a:rPr lang="en-US" altLang="zh-CN" dirty="0"/>
              <a:t>attention</a:t>
            </a:r>
            <a:r>
              <a:rPr lang="zh-CN" altLang="en-US" dirty="0"/>
              <a:t>机制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我们还会在更多数据集上训练我们的模型，来提高我们的模型在各种场合的泛化能力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8E503-0A12-4A24-9BB6-334FB6B567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32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&lt;click&gt;</a:t>
            </a:r>
            <a:r>
              <a:rPr lang="zh-CN" altLang="en-US" dirty="0"/>
              <a:t>我们组的研究课题是推荐系统，那么推荐系统是用来做什么的呢？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&lt;click&gt;</a:t>
            </a:r>
            <a:r>
              <a:rPr lang="zh-CN" altLang="en-US" dirty="0"/>
              <a:t>推荐系统的任务主要有两个方面，分别是预测用户的评分和预测用户的偏好。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由于它的任务特点，推荐系统主要应用在商业领域，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例如进行点击率预测，也就是预测用户点击某个物品的几率，依此进行合适的广告投放或是商品推荐。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&lt;click&gt;</a:t>
            </a:r>
            <a:r>
              <a:rPr lang="zh-CN" altLang="en-US" dirty="0"/>
              <a:t>这里有个简单的例子，是预测用户对物品的喜好，那么表中现在是已知的信息，经过预测，将可以得到未出现的喜好标签</a:t>
            </a:r>
            <a:r>
              <a:rPr lang="en-US" altLang="zh-CN" dirty="0"/>
              <a:t>&lt;click&gt;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&lt;click&gt;</a:t>
            </a:r>
            <a:r>
              <a:rPr lang="zh-CN" altLang="en-US" dirty="0"/>
              <a:t>但是推荐系统具体是如何进行预测的呢，实际应用中存在着各式各样的方法，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而我们小组研究的是基于 </a:t>
            </a:r>
            <a:r>
              <a:rPr lang="en-US" altLang="zh-CN" dirty="0"/>
              <a:t>Factorization Machines </a:t>
            </a:r>
            <a:r>
              <a:rPr lang="zh-CN" altLang="en-US" dirty="0"/>
              <a:t>实现的神经网络模型。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&lt;next&gt;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8E503-0A12-4A24-9BB6-334FB6B567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5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&lt;click&gt;</a:t>
                </a:r>
                <a:r>
                  <a:rPr lang="zh-CN" altLang="en-US" dirty="0"/>
                  <a:t>在介绍</a:t>
                </a:r>
                <a:r>
                  <a:rPr lang="en-US" altLang="zh-CN" dirty="0"/>
                  <a:t>FM</a:t>
                </a:r>
                <a:r>
                  <a:rPr lang="zh-CN" altLang="en-US" dirty="0"/>
                  <a:t>之前，先介绍一个体现特征交叉思想的十分简单的模型，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Degree-2 Polynomial Margin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也就是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Poly2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模型 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可以看到，在</a:t>
                </a:r>
                <a:r>
                  <a:rPr lang="en-US" altLang="zh-CN" dirty="0"/>
                  <a:t>Poly2</a:t>
                </a:r>
                <a:r>
                  <a:rPr lang="zh-CN" altLang="en-US" dirty="0"/>
                  <a:t>模型中，对特征的交叉十分直截了当，通过相乘得到特征交叉项，并为每个交叉项赋予一个权值。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&lt;click&gt;</a:t>
                </a:r>
                <a:r>
                  <a:rPr lang="zh-CN" altLang="en-US" dirty="0"/>
                  <a:t>那我们为什么需要进行特征交叉呢，因为从直觉的角度而言，打比方说年迈男性和年轻女性的喜好不会太过相似，</a:t>
                </a:r>
                <a:endParaRPr lang="en-US" altLang="zh-CN" dirty="0"/>
              </a:p>
              <a:p>
                <a:r>
                  <a:rPr lang="zh-CN" altLang="en-US" dirty="0"/>
                  <a:t>因此将年龄这一特征和性别这一特征进行组合，就有可能产生有意义的组合特征，对预测结果进行区分。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&lt;click&gt;</a:t>
                </a:r>
                <a:r>
                  <a:rPr lang="zh-CN" altLang="en-US" dirty="0"/>
                  <a:t>而</a:t>
                </a:r>
                <a:r>
                  <a:rPr lang="en-US" altLang="zh-CN" dirty="0"/>
                  <a:t>Poly2</a:t>
                </a:r>
                <a:r>
                  <a:rPr lang="zh-CN" altLang="en-US" dirty="0"/>
                  <a:t>模型在推荐系统并不适用，问题有以下几个，首先是难以在高度稀疏的输入特征进行训练，</a:t>
                </a:r>
                <a:endParaRPr lang="en-US" altLang="zh-CN" dirty="0"/>
              </a:p>
              <a:p>
                <a:r>
                  <a:rPr lang="zh-CN" altLang="en-US" dirty="0"/>
                  <a:t>由于推荐系统数据的特殊性，输入的特征一般都是经过</a:t>
                </a:r>
                <a:r>
                  <a:rPr lang="en-US" altLang="zh-CN" dirty="0"/>
                  <a:t>one-hot</a:t>
                </a:r>
                <a:r>
                  <a:rPr lang="zh-CN" altLang="en-US" dirty="0"/>
                  <a:t>编码的离散特征，因此维度很高并且十分稀疏，</a:t>
                </a:r>
                <a:endParaRPr lang="en-US" altLang="zh-CN" dirty="0"/>
              </a:p>
              <a:p>
                <a:r>
                  <a:rPr lang="zh-CN" altLang="en-US" dirty="0"/>
                  <a:t>这将直接导致</a:t>
                </a:r>
                <a:r>
                  <a:rPr lang="en-US" altLang="zh-CN" dirty="0"/>
                  <a:t>Poly2</a:t>
                </a:r>
                <a:r>
                  <a:rPr lang="zh-CN" altLang="en-US" dirty="0"/>
                  <a:t>的交叉项参数量变得十分巨大，并且由于大多数交互项都是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，交叉项参数的学习会十分困难，</a:t>
                </a:r>
                <a:endParaRPr lang="en-US" altLang="zh-CN" dirty="0"/>
              </a:p>
              <a:p>
                <a:r>
                  <a:rPr lang="zh-CN" altLang="en-US" dirty="0"/>
                  <a:t>同时这个模型本身对未出现过的交互不具有任何泛化能力。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&lt;click&gt;</a:t>
                </a:r>
                <a:r>
                  <a:rPr lang="en-US" altLang="zh-CN" baseline="0" dirty="0"/>
                  <a:t> </a:t>
                </a:r>
                <a:r>
                  <a:rPr lang="zh-CN" altLang="en-US" baseline="0" dirty="0"/>
                  <a:t>为了克服这些问题并保持特征交叉的思想，</a:t>
                </a:r>
                <a:r>
                  <a:rPr lang="en-US" altLang="zh-CN" baseline="0" dirty="0"/>
                  <a:t>Factorization Machines </a:t>
                </a:r>
                <a:r>
                  <a:rPr lang="zh-CN" altLang="en-US" baseline="0" dirty="0"/>
                  <a:t>就被提了出来</a:t>
                </a:r>
                <a:endParaRPr lang="en-US" altLang="zh-CN" baseline="0" dirty="0"/>
              </a:p>
              <a:p>
                <a:r>
                  <a:rPr lang="zh-CN" altLang="en-US" baseline="0" dirty="0"/>
                  <a:t>可以看到，在</a:t>
                </a:r>
                <a:r>
                  <a:rPr lang="en-US" altLang="zh-CN" baseline="0" dirty="0"/>
                  <a:t>FM</a:t>
                </a:r>
                <a:r>
                  <a:rPr lang="zh-CN" altLang="en-US" baseline="0" dirty="0"/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baseline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b="0" i="1" baseline="0" smtClean="0">
                        <a:latin typeface="Cambria Math" panose="02040503050406030204" pitchFamily="18" charset="0"/>
                      </a:rPr>
                      <m:t>被分解成</m:t>
                    </m:r>
                  </m:oMath>
                </a14:m>
                <a:r>
                  <a:rPr lang="zh-CN" altLang="en-US" b="0" baseline="0" dirty="0"/>
                  <a:t>了</a:t>
                </a:r>
                <a14:m>
                  <m:oMath xmlns:m="http://schemas.openxmlformats.org/officeDocument/2006/math">
                    <m:r>
                      <a:rPr lang="en-US" altLang="zh-CN" b="0" i="1" baseline="0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baseline="0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baseline="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baseline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baseline="0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baseline="0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baseline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b="0" i="1" baseline="0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baseline="0" dirty="0"/>
                  <a:t>这里出现的</a:t>
                </a:r>
                <a14:m>
                  <m:oMath xmlns:m="http://schemas.openxmlformats.org/officeDocument/2006/math">
                    <m:r>
                      <a:rPr lang="en-US" altLang="zh-CN" b="0" i="0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baseline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b="0" i="1" baseline="0" dirty="0"/>
                  <a:t> </a:t>
                </a:r>
                <a:r>
                  <a:rPr lang="zh-CN" altLang="en-US" b="0" i="0" baseline="0" dirty="0"/>
                  <a:t>就是</a:t>
                </a:r>
                <a:r>
                  <a:rPr lang="en-US" altLang="zh-CN" b="0" i="0" baseline="0" dirty="0"/>
                  <a:t>FM</a:t>
                </a:r>
                <a:r>
                  <a:rPr lang="zh-CN" altLang="en-US" b="0" i="0" baseline="0" dirty="0"/>
                  <a:t>最大的特点。</a:t>
                </a:r>
                <a:endParaRPr lang="en-US" altLang="zh-CN" b="0" i="0" baseline="0" dirty="0"/>
              </a:p>
              <a:p>
                <a14:m>
                  <m:oMath xmlns:m="http://schemas.openxmlformats.org/officeDocument/2006/math">
                    <m:r>
                      <a:rPr lang="en-US" altLang="zh-CN" b="0" i="1" baseline="0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b="0" i="0" baseline="0" dirty="0"/>
                  <a:t> </a:t>
                </a:r>
                <a:r>
                  <a:rPr lang="zh-CN" altLang="en-US" b="0" i="0" baseline="0" dirty="0"/>
                  <a:t>是 </a:t>
                </a:r>
                <a:r>
                  <a:rPr lang="en-US" altLang="zh-CN" b="0" i="0" baseline="0" dirty="0"/>
                  <a:t>FM </a:t>
                </a:r>
                <a:r>
                  <a:rPr lang="zh-CN" altLang="en-US" b="0" i="0" baseline="0" dirty="0"/>
                  <a:t>对每个输入特征维护的一个潜在向量，计算交互项的权值时，通过潜在向量的点积来的得到，</a:t>
                </a:r>
                <a:endParaRPr lang="en-US" altLang="zh-CN" b="0" i="0" baseline="0" dirty="0"/>
              </a:p>
              <a:p>
                <a:r>
                  <a:rPr lang="zh-CN" altLang="en-US" b="0" i="0" baseline="0" dirty="0"/>
                  <a:t>这便同时解决了 </a:t>
                </a:r>
                <a:r>
                  <a:rPr lang="en-US" altLang="zh-CN" b="0" i="0" baseline="0" dirty="0"/>
                  <a:t>Poly2 </a:t>
                </a:r>
                <a:r>
                  <a:rPr lang="zh-CN" altLang="en-US" b="0" i="0" baseline="0" dirty="0"/>
                  <a:t>存在的三个问题，由于潜在向量与输入特征的维度呈线性关系，而不是</a:t>
                </a:r>
                <a:r>
                  <a:rPr lang="en-US" altLang="zh-CN" b="0" i="0" baseline="0" dirty="0"/>
                  <a:t>Poly2</a:t>
                </a:r>
                <a:r>
                  <a:rPr lang="zh-CN" altLang="en-US" b="0" i="0" baseline="0" dirty="0"/>
                  <a:t>中的平方关系，</a:t>
                </a:r>
                <a:endParaRPr lang="en-US" altLang="zh-CN" b="0" i="0" baseline="0" dirty="0"/>
              </a:p>
              <a:p>
                <a:r>
                  <a:rPr lang="zh-CN" altLang="en-US" b="0" i="0" baseline="0" dirty="0"/>
                  <a:t>参数量并不会由于输入稀疏而变得十分巨大。每个特征都具有潜在向量的情况下，在稀疏输入下也能很好地得到训练，</a:t>
                </a:r>
                <a:endParaRPr lang="en-US" altLang="zh-CN" b="0" i="0" baseline="0" dirty="0"/>
              </a:p>
              <a:p>
                <a:r>
                  <a:rPr lang="zh-CN" altLang="en-US" b="0" i="0" baseline="0" dirty="0"/>
                  <a:t>对未出现过的交互也能通过潜在向量的点积来计算权值。</a:t>
                </a:r>
                <a:endParaRPr lang="en-US" altLang="zh-CN" b="0" i="0" baseline="0" dirty="0"/>
              </a:p>
              <a:p>
                <a:endParaRPr lang="en-US" altLang="zh-CN" b="0" i="0" baseline="0" dirty="0"/>
              </a:p>
              <a:p>
                <a:r>
                  <a:rPr lang="en-US" altLang="zh-CN" b="0" i="0" baseline="0" dirty="0"/>
                  <a:t>&lt;click&gt; </a:t>
                </a:r>
                <a:r>
                  <a:rPr lang="zh-CN" altLang="en-US" b="0" i="0" baseline="0" dirty="0"/>
                  <a:t>但 </a:t>
                </a:r>
                <a:r>
                  <a:rPr lang="en-US" altLang="zh-CN" b="0" i="0" baseline="0" dirty="0"/>
                  <a:t>FM </a:t>
                </a:r>
                <a:r>
                  <a:rPr lang="zh-CN" altLang="en-US" b="0" i="0" baseline="0" dirty="0"/>
                  <a:t>仍然存在着问题，主要是这样两个。</a:t>
                </a:r>
                <a:endParaRPr lang="en-US" altLang="zh-CN" b="0" i="0" baseline="0" dirty="0"/>
              </a:p>
              <a:p>
                <a:r>
                  <a:rPr lang="zh-CN" altLang="en-US" b="0" i="0" baseline="0" dirty="0"/>
                  <a:t>第一个是由不相关的特征交互产生的噪音，第二个是处理高阶交互时的过大开销。</a:t>
                </a:r>
                <a:endParaRPr lang="en-US" altLang="zh-CN" b="0" i="0" baseline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&lt;click&gt;</a:t>
                </a:r>
                <a:r>
                  <a:rPr lang="zh-CN" altLang="en-US" dirty="0" smtClean="0"/>
                  <a:t>在介绍</a:t>
                </a:r>
                <a:r>
                  <a:rPr lang="en-US" altLang="zh-CN" dirty="0" smtClean="0"/>
                  <a:t>FM</a:t>
                </a:r>
                <a:r>
                  <a:rPr lang="zh-CN" altLang="en-US" dirty="0" smtClean="0"/>
                  <a:t>之前，先介绍一个体现特征交叉思想的十分简单的模型，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Degree-2 Polynomial Margin 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也就是 </a:t>
                </a:r>
                <a:r>
                  <a:rPr lang="en-US" altLang="zh-CN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Poly2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模型 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可以看到，在</a:t>
                </a:r>
                <a:r>
                  <a:rPr lang="en-US" altLang="zh-CN" dirty="0" smtClean="0"/>
                  <a:t>Poly2</a:t>
                </a:r>
                <a:r>
                  <a:rPr lang="zh-CN" altLang="en-US" dirty="0" smtClean="0"/>
                  <a:t>模型中，对特征的交叉十分直截了当，通过相乘得到特征交叉项，并为每个交叉项赋予一个权值。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&lt;click&gt;</a:t>
                </a:r>
                <a:r>
                  <a:rPr lang="zh-CN" altLang="en-US" dirty="0" smtClean="0"/>
                  <a:t>那我们为什么需要进行特征交叉呢，因为从直觉的角度而言，打比方说年迈男性和年轻女性的喜好不会太过相似，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因此将年龄这一特征和性别这一特征进行组合，就有可能产生有意义的组合特征，对预测结果进行区分。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&lt;click&gt;</a:t>
                </a:r>
                <a:r>
                  <a:rPr lang="zh-CN" altLang="en-US" dirty="0" smtClean="0"/>
                  <a:t>而</a:t>
                </a:r>
                <a:r>
                  <a:rPr lang="en-US" altLang="zh-CN" dirty="0" smtClean="0"/>
                  <a:t>Poly2</a:t>
                </a:r>
                <a:r>
                  <a:rPr lang="zh-CN" altLang="en-US" dirty="0" smtClean="0"/>
                  <a:t>模型在推荐系统并不适用，问题有以下几个，首先是难以在高度稀疏的输入特征进行训练，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由于推荐系统数据的特殊性，输入的特征一般都是经过</a:t>
                </a:r>
                <a:r>
                  <a:rPr lang="en-US" altLang="zh-CN" dirty="0" smtClean="0"/>
                  <a:t>one-hot</a:t>
                </a:r>
                <a:r>
                  <a:rPr lang="zh-CN" altLang="en-US" dirty="0" smtClean="0"/>
                  <a:t>编码的离散特征，因此维度很高并且</a:t>
                </a:r>
                <a:r>
                  <a:rPr lang="zh-CN" altLang="en-US" dirty="0" smtClean="0"/>
                  <a:t>十分</a:t>
                </a:r>
                <a:r>
                  <a:rPr lang="zh-CN" altLang="en-US" dirty="0" smtClean="0"/>
                  <a:t>稀疏，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这将直接导致</a:t>
                </a:r>
                <a:r>
                  <a:rPr lang="en-US" altLang="zh-CN" dirty="0" smtClean="0"/>
                  <a:t>Poly2</a:t>
                </a:r>
                <a:r>
                  <a:rPr lang="zh-CN" altLang="en-US" dirty="0" smtClean="0"/>
                  <a:t>的交叉项参数量变得十分巨大，并且由于大多数交互项都是</a:t>
                </a:r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，交叉项参数的学习会十分困难，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同时这个模型本身对未出现过的交互不具有任何泛化能力。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&lt;click&gt;</a:t>
                </a:r>
                <a:r>
                  <a:rPr lang="en-US" altLang="zh-CN" baseline="0" dirty="0" smtClean="0"/>
                  <a:t> </a:t>
                </a:r>
                <a:r>
                  <a:rPr lang="zh-CN" altLang="en-US" baseline="0" dirty="0" smtClean="0"/>
                  <a:t>为了克服这些问题并保持特征交叉的思想，</a:t>
                </a:r>
                <a:r>
                  <a:rPr lang="en-US" altLang="zh-CN" baseline="0" dirty="0" smtClean="0"/>
                  <a:t>Factorization Machines </a:t>
                </a:r>
                <a:r>
                  <a:rPr lang="zh-CN" altLang="en-US" baseline="0" dirty="0" smtClean="0"/>
                  <a:t>就被提了出来</a:t>
                </a:r>
                <a:endParaRPr lang="en-US" altLang="zh-CN" baseline="0" dirty="0" smtClean="0"/>
              </a:p>
              <a:p>
                <a:r>
                  <a:rPr lang="zh-CN" altLang="en-US" baseline="0" dirty="0" smtClean="0"/>
                  <a:t>可以看到，在</a:t>
                </a:r>
                <a:r>
                  <a:rPr lang="en-US" altLang="zh-CN" baseline="0" dirty="0" smtClean="0"/>
                  <a:t>FM</a:t>
                </a:r>
                <a:r>
                  <a:rPr lang="zh-CN" altLang="en-US" baseline="0" dirty="0" smtClean="0"/>
                  <a:t>中，</a:t>
                </a:r>
                <a:r>
                  <a:rPr lang="en-US" altLang="zh-CN" b="0" i="0" baseline="0" smtClean="0">
                    <a:latin typeface="Cambria Math" panose="02040503050406030204" pitchFamily="18" charset="0"/>
                  </a:rPr>
                  <a:t>𝑤_𝑖𝑗</a:t>
                </a:r>
                <a:r>
                  <a:rPr lang="zh-CN" altLang="en-US" b="0" i="0" baseline="0" smtClean="0">
                    <a:latin typeface="Cambria Math" panose="02040503050406030204" pitchFamily="18" charset="0"/>
                  </a:rPr>
                  <a:t> 被分解成</a:t>
                </a:r>
                <a:r>
                  <a:rPr lang="zh-CN" altLang="en-US" b="0" baseline="0" dirty="0" smtClean="0"/>
                  <a:t>了</a:t>
                </a:r>
                <a:r>
                  <a:rPr lang="en-US" altLang="zh-CN" b="0" i="0" baseline="0" dirty="0" smtClean="0">
                    <a:latin typeface="Cambria Math" panose="02040503050406030204" pitchFamily="18" charset="0"/>
                  </a:rPr>
                  <a:t>&lt;𝑣_𝑖,𝑣_𝑗&gt;</a:t>
                </a:r>
                <a:r>
                  <a:rPr lang="zh-CN" altLang="en-US" b="0" i="0" baseline="0" dirty="0" smtClean="0">
                    <a:latin typeface="Cambria Math" panose="02040503050406030204" pitchFamily="18" charset="0"/>
                  </a:rPr>
                  <a:t>，</a:t>
                </a:r>
                <a:r>
                  <a:rPr lang="zh-CN" altLang="en-US" b="0" baseline="0" dirty="0" smtClean="0"/>
                  <a:t>这里出现的</a:t>
                </a:r>
                <a:r>
                  <a:rPr lang="en-US" altLang="zh-CN" b="0" i="0" baseline="0" dirty="0" smtClean="0">
                    <a:latin typeface="Cambria Math" panose="02040503050406030204" pitchFamily="18" charset="0"/>
                  </a:rPr>
                  <a:t> 𝑣</a:t>
                </a:r>
                <a:r>
                  <a:rPr lang="en-US" altLang="zh-CN" b="0" i="1" baseline="0" dirty="0" smtClean="0"/>
                  <a:t> </a:t>
                </a:r>
                <a:r>
                  <a:rPr lang="zh-CN" altLang="en-US" b="0" i="0" baseline="0" dirty="0" smtClean="0"/>
                  <a:t>就是</a:t>
                </a:r>
                <a:r>
                  <a:rPr lang="en-US" altLang="zh-CN" b="0" i="0" baseline="0" dirty="0" smtClean="0"/>
                  <a:t>FM</a:t>
                </a:r>
                <a:r>
                  <a:rPr lang="zh-CN" altLang="en-US" b="0" i="0" baseline="0" dirty="0" smtClean="0"/>
                  <a:t>最大的特点。</a:t>
                </a:r>
                <a:endParaRPr lang="en-US" altLang="zh-CN" b="0" i="0" baseline="0" dirty="0" smtClean="0"/>
              </a:p>
              <a:p>
                <a:r>
                  <a:rPr lang="en-US" altLang="zh-CN" b="0" i="0" baseline="0" dirty="0" smtClean="0">
                    <a:latin typeface="Cambria Math" panose="02040503050406030204" pitchFamily="18" charset="0"/>
                  </a:rPr>
                  <a:t>𝑣</a:t>
                </a:r>
                <a:r>
                  <a:rPr lang="en-US" altLang="zh-CN" b="0" i="0" baseline="0" dirty="0" smtClean="0"/>
                  <a:t> </a:t>
                </a:r>
                <a:r>
                  <a:rPr lang="zh-CN" altLang="en-US" b="0" i="0" baseline="0" dirty="0" smtClean="0"/>
                  <a:t>是 </a:t>
                </a:r>
                <a:r>
                  <a:rPr lang="en-US" altLang="zh-CN" b="0" i="0" baseline="0" dirty="0" smtClean="0"/>
                  <a:t>FM </a:t>
                </a:r>
                <a:r>
                  <a:rPr lang="zh-CN" altLang="en-US" b="0" i="0" baseline="0" dirty="0" smtClean="0"/>
                  <a:t>对每个输入特征维护的一个潜在向量，计算交互项的权值时，通过潜在向量的点积来的得到，</a:t>
                </a:r>
                <a:endParaRPr lang="en-US" altLang="zh-CN" b="0" i="0" baseline="0" dirty="0" smtClean="0"/>
              </a:p>
              <a:p>
                <a:r>
                  <a:rPr lang="zh-CN" altLang="en-US" b="0" i="0" baseline="0" dirty="0" smtClean="0"/>
                  <a:t>这便同时解决了 </a:t>
                </a:r>
                <a:r>
                  <a:rPr lang="en-US" altLang="zh-CN" b="0" i="0" baseline="0" dirty="0" smtClean="0"/>
                  <a:t>Poly2 </a:t>
                </a:r>
                <a:r>
                  <a:rPr lang="zh-CN" altLang="en-US" b="0" i="0" baseline="0" dirty="0" smtClean="0"/>
                  <a:t>存在的三个问题，由于潜在向量与输入特征的维度呈线性关系，而不是</a:t>
                </a:r>
                <a:r>
                  <a:rPr lang="en-US" altLang="zh-CN" b="0" i="0" baseline="0" dirty="0" smtClean="0"/>
                  <a:t>Poly2</a:t>
                </a:r>
                <a:r>
                  <a:rPr lang="zh-CN" altLang="en-US" b="0" i="0" baseline="0" dirty="0" smtClean="0"/>
                  <a:t>中的平方关系，</a:t>
                </a:r>
                <a:endParaRPr lang="en-US" altLang="zh-CN" b="0" i="0" baseline="0" dirty="0" smtClean="0"/>
              </a:p>
              <a:p>
                <a:r>
                  <a:rPr lang="zh-CN" altLang="en-US" b="0" i="0" baseline="0" dirty="0" smtClean="0"/>
                  <a:t>参数量并不会由于输入稀疏而变得十分巨大。每个特征都具有潜在向量的情况下，在稀疏输入下也能很好地得到训练，</a:t>
                </a:r>
                <a:endParaRPr lang="en-US" altLang="zh-CN" b="0" i="0" baseline="0" dirty="0" smtClean="0"/>
              </a:p>
              <a:p>
                <a:r>
                  <a:rPr lang="zh-CN" altLang="en-US" b="0" i="0" baseline="0" dirty="0" smtClean="0"/>
                  <a:t>对未出现过的交互也能通过潜在向量的点积来计算权值。</a:t>
                </a:r>
                <a:endParaRPr lang="en-US" altLang="zh-CN" b="0" i="0" baseline="0" dirty="0" smtClean="0"/>
              </a:p>
              <a:p>
                <a:endParaRPr lang="en-US" altLang="zh-CN" b="0" i="0" baseline="0" dirty="0" smtClean="0"/>
              </a:p>
              <a:p>
                <a:r>
                  <a:rPr lang="en-US" altLang="zh-CN" b="0" i="0" baseline="0" dirty="0" smtClean="0"/>
                  <a:t>&lt;click&gt; </a:t>
                </a:r>
                <a:r>
                  <a:rPr lang="zh-CN" altLang="en-US" b="0" i="0" baseline="0" dirty="0" smtClean="0"/>
                  <a:t>但 </a:t>
                </a:r>
                <a:r>
                  <a:rPr lang="en-US" altLang="zh-CN" b="0" i="0" baseline="0" dirty="0" smtClean="0"/>
                  <a:t>FM </a:t>
                </a:r>
                <a:r>
                  <a:rPr lang="zh-CN" altLang="en-US" b="0" i="0" baseline="0" dirty="0" smtClean="0"/>
                  <a:t>仍然存在着问题，主要是这样两个。</a:t>
                </a:r>
                <a:endParaRPr lang="en-US" altLang="zh-CN" b="0" i="0" baseline="0" dirty="0" smtClean="0"/>
              </a:p>
              <a:p>
                <a:r>
                  <a:rPr lang="zh-CN" altLang="en-US" b="0" i="0" baseline="0" dirty="0" smtClean="0"/>
                  <a:t>第一个是由不相关的特征交互产生的噪音，第二个是处理高阶交互时的过大开销。</a:t>
                </a:r>
                <a:endParaRPr lang="en-US" altLang="zh-CN" b="0" i="0" baseline="0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8E503-0A12-4A24-9BB6-334FB6B567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41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之上有很多改进的模型，介绍来我们要介绍其中的两个，一个是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，一个是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，这两个模型也是我们改进思路的来源。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首先介绍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，这个模型分为两个主要部分，也可以说是三个主要部分，一个是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 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部分，一个是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模型的主要思路是先把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onehot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编码后的稀疏的输入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层得到一个密集的向量，作为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层的输入。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层的作用是拟合一维的特征而二维的特征交叉，而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层是拟合非线性的高维的特征。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层的具体操作是把一个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onehot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编码后的属性压缩成为一个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维的向量。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中的具体实现是生成一个类似字典的东西，在这个属性上根据对应的键值取得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后的向量。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在某个属性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上的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onehot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编码是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00100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。那它其实就是从字典中取出一个对应的键值为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维的向量，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00100 embedding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后的结果，其实内部实现就是全连接层。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每一个隐含层由一个全连接层和激活层组成，先输入到全连接层再输入到激活层，这样就能够拟合非线性的特征组合。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8E503-0A12-4A24-9BB6-334FB6B567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650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下面介绍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也有两个主要部分，分别是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的区别就是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这两个部分是并行运算的，而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部分的输入是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的二维特征交叉部分的输出，但是两者的功能是差不多的。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相对原始的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结构而言，添加的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部分就是用于拟合非线性的特征交叉，而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拟合的二维的特征交叉之上拟合更加高维的非线性特征。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8E503-0A12-4A24-9BB6-334FB6B567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16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我们提出的模型是在前面两个模型的基础上，运用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拟合非线性特征的作用，把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层的输出直接作为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DNN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的输入，作为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的改良，提升泛化性能。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8E503-0A12-4A24-9BB6-334FB6B567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33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我们的模型用于训练的数据集是</a:t>
            </a:r>
            <a:r>
              <a:rPr lang="en-US" altLang="zh-CN" dirty="0"/>
              <a:t>frappe</a:t>
            </a:r>
            <a:r>
              <a:rPr lang="zh-CN" altLang="en-US" dirty="0"/>
              <a:t>数据，但使用的不是原始数据，而是由</a:t>
            </a:r>
            <a:r>
              <a:rPr lang="en-US" altLang="zh-CN" dirty="0" err="1"/>
              <a:t>nfm</a:t>
            </a:r>
            <a:r>
              <a:rPr lang="zh-CN" altLang="en-US" dirty="0"/>
              <a:t>的论文作者何向南处理过的开源数据集</a:t>
            </a:r>
            <a:endParaRPr lang="en-US" altLang="zh-CN" dirty="0"/>
          </a:p>
          <a:p>
            <a:r>
              <a:rPr lang="zh-CN" altLang="en-US" dirty="0"/>
              <a:t>这个数据集包括了由</a:t>
            </a:r>
            <a:r>
              <a:rPr lang="en-US" altLang="zh-CN" dirty="0"/>
              <a:t>957</a:t>
            </a:r>
            <a:r>
              <a:rPr lang="zh-CN" altLang="en-US" dirty="0"/>
              <a:t>个用户在不同环境下对</a:t>
            </a:r>
            <a:r>
              <a:rPr lang="en-US" altLang="zh-CN" dirty="0"/>
              <a:t>4082</a:t>
            </a:r>
            <a:r>
              <a:rPr lang="zh-CN" altLang="en-US" dirty="0"/>
              <a:t>个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en-US" altLang="zh-CN" dirty="0"/>
              <a:t>9</a:t>
            </a:r>
            <a:r>
              <a:rPr lang="zh-CN" altLang="en-US" dirty="0"/>
              <a:t>万多条使用记录</a:t>
            </a:r>
            <a:endParaRPr lang="en-US" altLang="zh-CN" dirty="0"/>
          </a:p>
          <a:p>
            <a:r>
              <a:rPr lang="zh-CN" altLang="en-US" dirty="0"/>
              <a:t>使用负采样后有总共</a:t>
            </a:r>
            <a:r>
              <a:rPr lang="en-US" altLang="zh-CN" dirty="0"/>
              <a:t>28w</a:t>
            </a:r>
            <a:r>
              <a:rPr lang="zh-CN" altLang="en-US" dirty="0"/>
              <a:t>个样本，其中包括</a:t>
            </a:r>
            <a:r>
              <a:rPr lang="en-US" altLang="zh-CN" dirty="0"/>
              <a:t>20</a:t>
            </a:r>
            <a:r>
              <a:rPr lang="zh-CN" altLang="en-US" dirty="0"/>
              <a:t>万训练样本，</a:t>
            </a:r>
            <a:r>
              <a:rPr lang="en-US" altLang="zh-CN" dirty="0"/>
              <a:t>5</a:t>
            </a:r>
            <a:r>
              <a:rPr lang="zh-CN" altLang="en-US" dirty="0"/>
              <a:t>万验证样本和</a:t>
            </a:r>
            <a:r>
              <a:rPr lang="en-US" altLang="zh-CN" dirty="0"/>
              <a:t>2</a:t>
            </a:r>
            <a:r>
              <a:rPr lang="zh-CN" altLang="en-US" dirty="0"/>
              <a:t>万测试样本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one-hot</a:t>
            </a:r>
            <a:r>
              <a:rPr lang="zh-CN" altLang="en-US" dirty="0"/>
              <a:t>编码后获得总共</a:t>
            </a:r>
            <a:r>
              <a:rPr lang="en-US" altLang="zh-CN" dirty="0"/>
              <a:t>5382</a:t>
            </a:r>
            <a:r>
              <a:rPr lang="zh-CN" altLang="en-US" dirty="0"/>
              <a:t>个特征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8E503-0A12-4A24-9BB6-334FB6B567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512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然后我们开始训练模型，这是我们的初始超参，我们通过调整参数来寻找模型的最佳性能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8E503-0A12-4A24-9BB6-334FB6B567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69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我们首先使用初始参数训练了</a:t>
            </a:r>
            <a:r>
              <a:rPr lang="en-US" altLang="zh-CN" dirty="0"/>
              <a:t>FM</a:t>
            </a:r>
            <a:r>
              <a:rPr lang="zh-CN" altLang="en-US" dirty="0"/>
              <a:t>和我们的模型，对于我们的模型来说，只要将隐藏层特征设为</a:t>
            </a:r>
            <a:r>
              <a:rPr lang="en-US" altLang="zh-CN" dirty="0"/>
              <a:t>1</a:t>
            </a:r>
            <a:r>
              <a:rPr lang="zh-CN" altLang="en-US" dirty="0"/>
              <a:t>就会成为</a:t>
            </a:r>
            <a:r>
              <a:rPr lang="en-US" altLang="zh-CN" dirty="0"/>
              <a:t>FM</a:t>
            </a:r>
            <a:r>
              <a:rPr lang="zh-CN" altLang="en-US" dirty="0"/>
              <a:t>模型。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可以从图上看到我们的模型比</a:t>
            </a:r>
            <a:r>
              <a:rPr lang="en-US" altLang="zh-CN" dirty="0"/>
              <a:t>FM</a:t>
            </a:r>
            <a:r>
              <a:rPr lang="zh-CN" altLang="en-US" dirty="0"/>
              <a:t>的效果好了很多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18E503-0A12-4A24-9BB6-334FB6B567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B1EDE-2022-4779-AD72-8A8C5DB94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CD8531-100E-481D-A776-63A33952A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22389-C8C6-412E-B4F7-E4F956D3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599C-C9B5-4C3E-8A66-CDE48F096E4A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4E514-D27D-4042-BC83-0C177018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CB57F-4F5D-4429-849C-713545FC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690-8164-4E40-8517-2256D6C90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84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C8960-EBEB-4B06-81C5-581D42C8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26C16B-0FFA-4B92-8E86-27AA16DC7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0CAF2-747F-4A1C-A110-D20FEA79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599C-C9B5-4C3E-8A66-CDE48F096E4A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EE0F9-AB12-4B4F-AED7-858C130F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57A98-6525-4D37-A35A-F22B9EBF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690-8164-4E40-8517-2256D6C90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2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823831-801B-4033-B840-305E509ED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AF6F4-7FEA-4A51-A5C0-13C094504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DCA87-054F-45BC-94B6-7368237C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599C-C9B5-4C3E-8A66-CDE48F096E4A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9350C-802C-4056-A07B-A7CD15E8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C08B5-BE5C-4032-9FD7-E4DA79A8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690-8164-4E40-8517-2256D6C90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27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DA973-B7A3-40CA-A6F2-F0F0A0B9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7DA09-F115-45EE-BDE4-77CF0ABA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AD748-3DC8-4FF6-9751-59336CFB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599C-C9B5-4C3E-8A66-CDE48F096E4A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079B9-2B10-4266-B9FA-D05CCEBA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922E1-8615-4FDB-A9BA-A0F77504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690-8164-4E40-8517-2256D6C90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24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279C0-DB28-45B2-B41D-6B1E17A8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EE96E4-B18F-4E09-9CF9-029496A5F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53F6DC-9562-4B9C-8ADD-4841D3C5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599C-C9B5-4C3E-8A66-CDE48F096E4A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D36E8B-90B4-422A-B7A0-C95F380D0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58F0F-C9B2-4C2B-8C7F-ADC68D3B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690-8164-4E40-8517-2256D6C90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3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09E0-99E4-40AF-8B8D-4821CD29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A36FF3-3BCC-4FC6-87DC-62FBA6806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0FB30-DA58-4D31-BB84-2417B210F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2B01B5-F908-468D-9E5F-799060EB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599C-C9B5-4C3E-8A66-CDE48F096E4A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FF01D-B7D6-4462-8052-53730581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BE3E9E-BC0E-4667-885E-CDBCAB95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690-8164-4E40-8517-2256D6C90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3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ABBA2-A952-4439-97D8-E4B30098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A5F46-4466-463A-A4FF-4629EF986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411D8A-7292-417B-90D3-BC7F8F65B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030EE9-EB6B-4CB4-B85E-F0739F97B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186D85-5608-4000-8CC5-C1C47B4AF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90C1EE-8B40-4633-B895-5ECE93F0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599C-C9B5-4C3E-8A66-CDE48F096E4A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49D7CC-7635-41C4-AC28-FC941574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E3B492-E6DF-41BB-A704-0D706D9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690-8164-4E40-8517-2256D6C90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1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39A97-8C02-458D-9B04-CFA73954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A78ACB-0343-416A-9810-3EFCF169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599C-C9B5-4C3E-8A66-CDE48F096E4A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B99A83-9976-4CB8-8E5B-42F8711D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BD704E-D9CE-40A4-B4B3-93962C67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690-8164-4E40-8517-2256D6C90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9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74EA9D-6EE6-41EE-AE5C-1A59070D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599C-C9B5-4C3E-8A66-CDE48F096E4A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6FB2FD-738E-4FC6-9E79-09D221F87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AF29B2-F442-42FF-93A2-C68899BA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690-8164-4E40-8517-2256D6C90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2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DB99E-0136-422E-A87F-E5332B3A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5FECA8-C4C3-40A5-9D14-8AF1E5AC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952130-A228-4514-9A73-0375168CF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B707EA-1927-4EC1-B2A8-D30EACA4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599C-C9B5-4C3E-8A66-CDE48F096E4A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948831-6ED9-48B5-A7D9-1EC04BA5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6CDA9E-A324-4DFE-9EE3-23E657BF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690-8164-4E40-8517-2256D6C90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35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E0D5F-E98D-46C1-A16F-B5B065F8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8EA428-FA6F-4DE8-931F-BFC51B391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536739-43C9-450F-9A57-AB856E6E8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A9833C-7067-4000-8611-D5FA92A1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599C-C9B5-4C3E-8A66-CDE48F096E4A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AC0F5-4CBB-4842-BE74-05FE75F0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3AF50-080C-4284-9D80-D0C69540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98690-8164-4E40-8517-2256D6C90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99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E4C6FF-801B-44D6-9670-C0221779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626B9-4919-46FF-8962-93C516132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A8B15-A259-4015-BAFD-9EC9846B3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C599C-C9B5-4C3E-8A66-CDE48F096E4A}" type="datetimeFigureOut">
              <a:rPr lang="zh-CN" altLang="en-US" smtClean="0"/>
              <a:t>2019/7/5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FE113-7FCB-4A61-BF07-16973803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5B5D1-EF13-4656-98B0-1E7523986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98690-8164-4E40-8517-2256D6C90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55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Recommender System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By</a:t>
            </a:r>
            <a:r>
              <a:rPr lang="zh-CN" altLang="en-US" dirty="0"/>
              <a:t>：黄灿铭  许俊杰</a:t>
            </a:r>
            <a:r>
              <a:rPr lang="en-US" altLang="zh-CN" dirty="0"/>
              <a:t>  </a:t>
            </a:r>
            <a:r>
              <a:rPr lang="zh-CN" altLang="en-US" dirty="0"/>
              <a:t>毛海销</a:t>
            </a:r>
            <a:r>
              <a:rPr lang="en-US" altLang="zh-CN" dirty="0"/>
              <a:t>  </a:t>
            </a:r>
            <a:r>
              <a:rPr lang="zh-CN" altLang="en-US" dirty="0"/>
              <a:t>何坤宁</a:t>
            </a:r>
          </a:p>
        </p:txBody>
      </p:sp>
    </p:spTree>
    <p:extLst>
      <p:ext uri="{BB962C8B-B14F-4D97-AF65-F5344CB8AC3E}">
        <p14:creationId xmlns:p14="http://schemas.microsoft.com/office/powerpoint/2010/main" val="3296609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350A5-CFEB-4452-A4CA-B0BF92F9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</a:t>
            </a:r>
            <a:r>
              <a:rPr lang="zh-CN" altLang="en-US" sz="2800" dirty="0">
                <a:solidFill>
                  <a:prstClr val="black"/>
                </a:solidFill>
              </a:rPr>
              <a:t> （</a:t>
            </a:r>
            <a:r>
              <a:rPr lang="en-US" altLang="zh-CN" sz="2800" dirty="0">
                <a:solidFill>
                  <a:prstClr val="black"/>
                </a:solidFill>
              </a:rPr>
              <a:t> FM VS ours</a:t>
            </a:r>
            <a:r>
              <a:rPr lang="zh-CN" altLang="en-US" sz="2800" dirty="0">
                <a:solidFill>
                  <a:prstClr val="black"/>
                </a:solidFill>
              </a:rPr>
              <a:t>）</a:t>
            </a:r>
            <a:endParaRPr lang="zh-CN" alt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CE19C92-E176-4452-BCA7-E2EB335D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A3158E-AFE1-4A21-A8D8-F0A59FBE4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E7D630-9491-4D39-8634-88315BABC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8D52AB-7D5E-47B1-8386-C142687C1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12" y="1576387"/>
            <a:ext cx="7720943" cy="4622935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A921936-2ABF-484F-A0D5-75676D032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54519"/>
              </p:ext>
            </p:extLst>
          </p:nvPr>
        </p:nvGraphicFramePr>
        <p:xfrm>
          <a:off x="8927024" y="1576385"/>
          <a:ext cx="3084162" cy="4622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081">
                  <a:extLst>
                    <a:ext uri="{9D8B030D-6E8A-4147-A177-3AD203B41FA5}">
                      <a16:colId xmlns:a16="http://schemas.microsoft.com/office/drawing/2014/main" val="1960036145"/>
                    </a:ext>
                  </a:extLst>
                </a:gridCol>
                <a:gridCol w="1542081">
                  <a:extLst>
                    <a:ext uri="{9D8B030D-6E8A-4147-A177-3AD203B41FA5}">
                      <a16:colId xmlns:a16="http://schemas.microsoft.com/office/drawing/2014/main" val="1217194359"/>
                    </a:ext>
                  </a:extLst>
                </a:gridCol>
              </a:tblGrid>
              <a:tr h="778998">
                <a:tc gridSpan="2">
                  <a:txBody>
                    <a:bodyPr/>
                    <a:lstStyle/>
                    <a:p>
                      <a:r>
                        <a:rPr lang="en-US" altLang="zh-CN" sz="2400" dirty="0"/>
                        <a:t>RMSE</a:t>
                      </a:r>
                      <a:r>
                        <a:rPr lang="zh-CN" altLang="en-US" sz="2400" dirty="0"/>
                        <a:t>（</a:t>
                      </a:r>
                      <a:r>
                        <a:rPr lang="en-US" altLang="zh-CN" sz="2400" dirty="0"/>
                        <a:t>EPOCH 100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53731"/>
                  </a:ext>
                </a:extLst>
              </a:tr>
              <a:tr h="182466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FM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0.57606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37480"/>
                  </a:ext>
                </a:extLst>
              </a:tr>
              <a:tr h="2019277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OURS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0.45675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5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16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350A5-CFEB-4452-A4CA-B0BF92F9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005"/>
            <a:ext cx="10515600" cy="1386383"/>
          </a:xfrm>
        </p:spPr>
        <p:txBody>
          <a:bodyPr/>
          <a:lstStyle/>
          <a:p>
            <a:r>
              <a:rPr lang="en-US" altLang="zh-CN" dirty="0"/>
              <a:t>Experiment </a:t>
            </a:r>
            <a:r>
              <a:rPr lang="zh-CN" altLang="en-US" sz="2800" dirty="0"/>
              <a:t>（</a:t>
            </a:r>
            <a:r>
              <a:rPr lang="en-US" altLang="zh-CN" sz="2800" dirty="0"/>
              <a:t> embedding size</a:t>
            </a:r>
            <a:r>
              <a:rPr lang="zh-CN" altLang="en-US" sz="2800" dirty="0"/>
              <a:t>）</a:t>
            </a:r>
            <a:endParaRPr lang="zh-CN" alt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CE19C92-E176-4452-BCA7-E2EB335D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A3158E-AFE1-4A21-A8D8-F0A59FBE4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E7D630-9491-4D39-8634-88315BABC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E48557-67D2-45EF-ABAB-42A14336E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26" y="1576387"/>
            <a:ext cx="7502103" cy="4491904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6CC9C6B-5173-4BD6-BED9-823FB7EFD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38693"/>
              </p:ext>
            </p:extLst>
          </p:nvPr>
        </p:nvGraphicFramePr>
        <p:xfrm>
          <a:off x="8668986" y="1576387"/>
          <a:ext cx="3325093" cy="449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515">
                  <a:extLst>
                    <a:ext uri="{9D8B030D-6E8A-4147-A177-3AD203B41FA5}">
                      <a16:colId xmlns:a16="http://schemas.microsoft.com/office/drawing/2014/main" val="1960036145"/>
                    </a:ext>
                  </a:extLst>
                </a:gridCol>
                <a:gridCol w="1296578">
                  <a:extLst>
                    <a:ext uri="{9D8B030D-6E8A-4147-A177-3AD203B41FA5}">
                      <a16:colId xmlns:a16="http://schemas.microsoft.com/office/drawing/2014/main" val="1217194359"/>
                    </a:ext>
                  </a:extLst>
                </a:gridCol>
              </a:tblGrid>
              <a:tr h="642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Embedding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RMSE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53731"/>
                  </a:ext>
                </a:extLst>
              </a:tr>
              <a:tr h="891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32</a:t>
                      </a:r>
                      <a:endParaRPr lang="zh-CN" altLang="en-US" sz="2400" b="1" dirty="0"/>
                    </a:p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0.49796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37480"/>
                  </a:ext>
                </a:extLst>
              </a:tr>
              <a:tr h="98614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64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0.49168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56447"/>
                  </a:ext>
                </a:extLst>
              </a:tr>
              <a:tr h="98614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128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0.45675</a:t>
                      </a:r>
                      <a:endParaRPr lang="zh-CN" altLang="en-US" sz="2400" dirty="0"/>
                    </a:p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64202"/>
                  </a:ext>
                </a:extLst>
              </a:tr>
              <a:tr h="98614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256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0.47313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0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41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350A5-CFEB-4452-A4CA-B0BF92F9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</a:t>
            </a:r>
            <a:r>
              <a:rPr lang="zh-CN" altLang="en-US" sz="2800" dirty="0">
                <a:solidFill>
                  <a:prstClr val="black"/>
                </a:solidFill>
              </a:rPr>
              <a:t> （</a:t>
            </a:r>
            <a:r>
              <a:rPr lang="en-US" altLang="zh-CN" sz="2800" dirty="0">
                <a:solidFill>
                  <a:prstClr val="black"/>
                </a:solidFill>
              </a:rPr>
              <a:t> dropout</a:t>
            </a:r>
            <a:r>
              <a:rPr lang="zh-CN" altLang="en-US" sz="2800" dirty="0">
                <a:solidFill>
                  <a:prstClr val="black"/>
                </a:solidFill>
              </a:rPr>
              <a:t>）</a:t>
            </a:r>
            <a:endParaRPr lang="zh-CN" alt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CE19C92-E176-4452-BCA7-E2EB335D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A3158E-AFE1-4A21-A8D8-F0A59FBE4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E7D630-9491-4D39-8634-88315BABC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AD7615-F048-4CDA-B1D1-177A45505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54" y="1576389"/>
            <a:ext cx="7528501" cy="4507709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5DABCBA-54C7-48B5-BCE5-BC28A7479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95647"/>
              </p:ext>
            </p:extLst>
          </p:nvPr>
        </p:nvGraphicFramePr>
        <p:xfrm>
          <a:off x="8668986" y="1576387"/>
          <a:ext cx="3325093" cy="449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515">
                  <a:extLst>
                    <a:ext uri="{9D8B030D-6E8A-4147-A177-3AD203B41FA5}">
                      <a16:colId xmlns:a16="http://schemas.microsoft.com/office/drawing/2014/main" val="1960036145"/>
                    </a:ext>
                  </a:extLst>
                </a:gridCol>
                <a:gridCol w="1296578">
                  <a:extLst>
                    <a:ext uri="{9D8B030D-6E8A-4147-A177-3AD203B41FA5}">
                      <a16:colId xmlns:a16="http://schemas.microsoft.com/office/drawing/2014/main" val="1217194359"/>
                    </a:ext>
                  </a:extLst>
                </a:gridCol>
              </a:tblGrid>
              <a:tr h="6423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dropout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RMSE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53731"/>
                  </a:ext>
                </a:extLst>
              </a:tr>
              <a:tr h="8911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0.1</a:t>
                      </a:r>
                      <a:endParaRPr lang="zh-CN" altLang="en-US" sz="2400" b="1" dirty="0"/>
                    </a:p>
                    <a:p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0.47191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37480"/>
                  </a:ext>
                </a:extLst>
              </a:tr>
              <a:tr h="98614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0.3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0.46388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56447"/>
                  </a:ext>
                </a:extLst>
              </a:tr>
              <a:tr h="98614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0.5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0.45675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764202"/>
                  </a:ext>
                </a:extLst>
              </a:tr>
              <a:tr h="98614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0.7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0.49153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80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329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350A5-CFEB-4452-A4CA-B0BF92F9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</a:t>
            </a:r>
            <a:r>
              <a:rPr lang="zh-CN" altLang="en-US" sz="2800" dirty="0">
                <a:solidFill>
                  <a:prstClr val="black"/>
                </a:solidFill>
              </a:rPr>
              <a:t> （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 err="1">
                <a:solidFill>
                  <a:prstClr val="black"/>
                </a:solidFill>
              </a:rPr>
              <a:t>batchnorm</a:t>
            </a:r>
            <a:r>
              <a:rPr lang="zh-CN" altLang="en-US" sz="2800" dirty="0">
                <a:solidFill>
                  <a:prstClr val="black"/>
                </a:solidFill>
              </a:rPr>
              <a:t>）</a:t>
            </a:r>
            <a:endParaRPr lang="zh-CN" alt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CE19C92-E176-4452-BCA7-E2EB335D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A3158E-AFE1-4A21-A8D8-F0A59FBE4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E7D630-9491-4D39-8634-88315BABC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12A380-6FF4-4DE2-B42D-52CCC7CA6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6388"/>
            <a:ext cx="7482269" cy="4480028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53D100F-F604-4855-87FD-2E525AF55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47844"/>
              </p:ext>
            </p:extLst>
          </p:nvPr>
        </p:nvGraphicFramePr>
        <p:xfrm>
          <a:off x="8538358" y="1576388"/>
          <a:ext cx="3403066" cy="4480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533">
                  <a:extLst>
                    <a:ext uri="{9D8B030D-6E8A-4147-A177-3AD203B41FA5}">
                      <a16:colId xmlns:a16="http://schemas.microsoft.com/office/drawing/2014/main" val="1960036145"/>
                    </a:ext>
                  </a:extLst>
                </a:gridCol>
                <a:gridCol w="1701533">
                  <a:extLst>
                    <a:ext uri="{9D8B030D-6E8A-4147-A177-3AD203B41FA5}">
                      <a16:colId xmlns:a16="http://schemas.microsoft.com/office/drawing/2014/main" val="1217194359"/>
                    </a:ext>
                  </a:extLst>
                </a:gridCol>
              </a:tblGrid>
              <a:tr h="14456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Use </a:t>
                      </a:r>
                      <a:r>
                        <a:rPr lang="en-US" altLang="zh-CN" sz="2400" dirty="0" err="1"/>
                        <a:t>batchnorm</a:t>
                      </a:r>
                      <a:endParaRPr lang="zh-CN" altLang="en-US" sz="2400" dirty="0"/>
                    </a:p>
                    <a:p>
                      <a:pPr algn="ctr"/>
                      <a:r>
                        <a:rPr lang="en-US" altLang="zh-CN" sz="2400" dirty="0"/>
                        <a:t>?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RMSE</a:t>
                      </a:r>
                      <a:endParaRPr lang="zh-CN" altLang="en-US" sz="2400" dirty="0"/>
                    </a:p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53731"/>
                  </a:ext>
                </a:extLst>
              </a:tr>
              <a:tr h="1440355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YES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0.45675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37480"/>
                  </a:ext>
                </a:extLst>
              </a:tr>
              <a:tr h="1593981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NO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0.58146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56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449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350A5-CFEB-4452-A4CA-B0BF92F9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</a:t>
            </a:r>
            <a:r>
              <a:rPr lang="zh-CN" altLang="en-US" sz="2800" dirty="0">
                <a:solidFill>
                  <a:prstClr val="black"/>
                </a:solidFill>
              </a:rPr>
              <a:t> （</a:t>
            </a:r>
            <a:r>
              <a:rPr lang="en-US" altLang="zh-CN" sz="2800" dirty="0">
                <a:solidFill>
                  <a:prstClr val="black"/>
                </a:solidFill>
              </a:rPr>
              <a:t> hidden layer number</a:t>
            </a:r>
            <a:r>
              <a:rPr lang="zh-CN" altLang="en-US" sz="2800" dirty="0">
                <a:solidFill>
                  <a:prstClr val="black"/>
                </a:solidFill>
              </a:rPr>
              <a:t>）</a:t>
            </a:r>
            <a:endParaRPr lang="zh-CN" alt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CE19C92-E176-4452-BCA7-E2EB335D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A3158E-AFE1-4A21-A8D8-F0A59FBE4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E7D630-9491-4D39-8634-88315BABC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53D100F-F604-4855-87FD-2E525AF55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541423"/>
              </p:ext>
            </p:extLst>
          </p:nvPr>
        </p:nvGraphicFramePr>
        <p:xfrm>
          <a:off x="8538358" y="1479644"/>
          <a:ext cx="3403066" cy="436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533">
                  <a:extLst>
                    <a:ext uri="{9D8B030D-6E8A-4147-A177-3AD203B41FA5}">
                      <a16:colId xmlns:a16="http://schemas.microsoft.com/office/drawing/2014/main" val="1960036145"/>
                    </a:ext>
                  </a:extLst>
                </a:gridCol>
                <a:gridCol w="1701533">
                  <a:extLst>
                    <a:ext uri="{9D8B030D-6E8A-4147-A177-3AD203B41FA5}">
                      <a16:colId xmlns:a16="http://schemas.microsoft.com/office/drawing/2014/main" val="1217194359"/>
                    </a:ext>
                  </a:extLst>
                </a:gridCol>
              </a:tblGrid>
              <a:tr h="10355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Hidden layer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RMSE</a:t>
                      </a:r>
                      <a:endParaRPr lang="zh-CN" altLang="en-US" sz="2400" dirty="0"/>
                    </a:p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53731"/>
                  </a:ext>
                </a:extLst>
              </a:tr>
              <a:tr h="103553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0.36269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37480"/>
                  </a:ext>
                </a:extLst>
              </a:tr>
              <a:tr h="1145978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0.38877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56447"/>
                  </a:ext>
                </a:extLst>
              </a:tr>
              <a:tr h="1145978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0.42621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46881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61569DDF-74F6-4691-8417-DD5F4D4D1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9644"/>
            <a:ext cx="7286842" cy="43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350A5-CFEB-4452-A4CA-B0BF92F9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</a:t>
            </a:r>
            <a:r>
              <a:rPr lang="zh-CN" altLang="en-US" sz="2800" dirty="0">
                <a:solidFill>
                  <a:prstClr val="black"/>
                </a:solidFill>
              </a:rPr>
              <a:t> （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 err="1">
                <a:solidFill>
                  <a:prstClr val="black"/>
                </a:solidFill>
              </a:rPr>
              <a:t>xlearn</a:t>
            </a:r>
            <a:r>
              <a:rPr lang="en-US" altLang="zh-CN" sz="2800" dirty="0">
                <a:solidFill>
                  <a:prstClr val="black"/>
                </a:solidFill>
              </a:rPr>
              <a:t> VS ours</a:t>
            </a:r>
            <a:r>
              <a:rPr lang="zh-CN" altLang="en-US" sz="2800" dirty="0">
                <a:solidFill>
                  <a:prstClr val="black"/>
                </a:solidFill>
              </a:rPr>
              <a:t>）</a:t>
            </a:r>
            <a:endParaRPr lang="zh-CN" alt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CE19C92-E176-4452-BCA7-E2EB335D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A3158E-AFE1-4A21-A8D8-F0A59FBE4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E7D630-9491-4D39-8634-88315BABC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704158-9822-4122-9D4C-DDC0C88FD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76387"/>
            <a:ext cx="7427026" cy="4446951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0E947E8-B815-4E16-A4F5-B28ECB063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01004"/>
              </p:ext>
            </p:extLst>
          </p:nvPr>
        </p:nvGraphicFramePr>
        <p:xfrm>
          <a:off x="8597735" y="1576386"/>
          <a:ext cx="3272438" cy="444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19">
                  <a:extLst>
                    <a:ext uri="{9D8B030D-6E8A-4147-A177-3AD203B41FA5}">
                      <a16:colId xmlns:a16="http://schemas.microsoft.com/office/drawing/2014/main" val="1960036145"/>
                    </a:ext>
                  </a:extLst>
                </a:gridCol>
                <a:gridCol w="1636219">
                  <a:extLst>
                    <a:ext uri="{9D8B030D-6E8A-4147-A177-3AD203B41FA5}">
                      <a16:colId xmlns:a16="http://schemas.microsoft.com/office/drawing/2014/main" val="1217194359"/>
                    </a:ext>
                  </a:extLst>
                </a:gridCol>
              </a:tblGrid>
              <a:tr h="1055452">
                <a:tc gridSpan="2">
                  <a:txBody>
                    <a:bodyPr/>
                    <a:lstStyle/>
                    <a:p>
                      <a:r>
                        <a:rPr lang="en-US" altLang="zh-CN" sz="2400" dirty="0"/>
                        <a:t>RMSE</a:t>
                      </a:r>
                      <a:r>
                        <a:rPr lang="zh-CN" altLang="en-US" sz="2400" dirty="0"/>
                        <a:t>（</a:t>
                      </a:r>
                      <a:r>
                        <a:rPr lang="en-US" altLang="zh-CN" sz="2400" dirty="0"/>
                        <a:t>EPOCH 100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53731"/>
                  </a:ext>
                </a:extLst>
              </a:tr>
              <a:tr h="1055452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128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0.36269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937480"/>
                  </a:ext>
                </a:extLst>
              </a:tr>
              <a:tr h="1168023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256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0.33276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56447"/>
                  </a:ext>
                </a:extLst>
              </a:tr>
              <a:tr h="1168023">
                <a:tc>
                  <a:txBody>
                    <a:bodyPr/>
                    <a:lstStyle/>
                    <a:p>
                      <a:r>
                        <a:rPr lang="en-US" altLang="zh-CN" sz="2400" b="1" dirty="0" err="1"/>
                        <a:t>xlearn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0.36019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2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8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350A5-CFEB-4452-A4CA-B0BF92F9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C7405D-2F15-4550-A3CF-A2860D71E5AD}"/>
              </a:ext>
            </a:extLst>
          </p:cNvPr>
          <p:cNvSpPr txBox="1"/>
          <p:nvPr/>
        </p:nvSpPr>
        <p:spPr>
          <a:xfrm>
            <a:off x="838200" y="1811544"/>
            <a:ext cx="100345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222222"/>
                </a:solidFill>
                <a:latin typeface="Arial Unicode MS"/>
                <a:ea typeface="inherit"/>
              </a:rPr>
              <a:t>More Training</a:t>
            </a:r>
            <a:r>
              <a:rPr lang="zh-CN" altLang="en-US" sz="2400" dirty="0">
                <a:solidFill>
                  <a:srgbClr val="222222"/>
                </a:solidFill>
                <a:latin typeface="Arial Unicode MS"/>
                <a:ea typeface="inherit"/>
              </a:rPr>
              <a:t>，</a:t>
            </a:r>
            <a:r>
              <a:rPr lang="en-US" altLang="zh-CN" sz="2400" dirty="0">
                <a:solidFill>
                  <a:srgbClr val="222222"/>
                </a:solidFill>
                <a:latin typeface="Arial Unicode MS"/>
                <a:ea typeface="inherit"/>
              </a:rPr>
              <a:t>Better Parameter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222222"/>
              </a:solidFill>
              <a:latin typeface="Arial Unicode MS"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222222"/>
                </a:solidFill>
                <a:latin typeface="Arial Unicode MS"/>
                <a:ea typeface="inherit"/>
              </a:rPr>
              <a:t>Better Model</a:t>
            </a:r>
            <a:r>
              <a:rPr lang="zh-CN" altLang="en-US" sz="2400" dirty="0">
                <a:solidFill>
                  <a:srgbClr val="222222"/>
                </a:solidFill>
                <a:latin typeface="Arial Unicode MS"/>
                <a:ea typeface="inherit"/>
              </a:rPr>
              <a:t>，</a:t>
            </a:r>
            <a:r>
              <a:rPr lang="en-US" altLang="zh-CN" sz="2400" dirty="0">
                <a:solidFill>
                  <a:srgbClr val="222222"/>
                </a:solidFill>
                <a:latin typeface="Arial Unicode MS"/>
                <a:ea typeface="inherit"/>
              </a:rPr>
              <a:t>Fit FM-Layer &amp; Hidden-Layer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222222"/>
              </a:solidFill>
              <a:latin typeface="Arial Unicode MS"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222222"/>
                </a:solidFill>
                <a:latin typeface="Arial Unicode MS"/>
                <a:ea typeface="inherit"/>
              </a:rPr>
              <a:t>More Datasets</a:t>
            </a:r>
            <a:r>
              <a:rPr lang="zh-CN" altLang="en-US" sz="2400" dirty="0">
                <a:solidFill>
                  <a:srgbClr val="222222"/>
                </a:solidFill>
                <a:latin typeface="Arial Unicode MS"/>
                <a:ea typeface="inherit"/>
              </a:rPr>
              <a:t>，</a:t>
            </a:r>
            <a:r>
              <a:rPr lang="en-US" altLang="zh-CN" sz="2400" dirty="0">
                <a:solidFill>
                  <a:srgbClr val="222222"/>
                </a:solidFill>
                <a:latin typeface="Arial Unicode MS"/>
                <a:ea typeface="inherit"/>
              </a:rPr>
              <a:t>Better Generalization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600" dirty="0"/>
              <a:t>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CE19C92-E176-4452-BCA7-E2EB335D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A3158E-AFE1-4A21-A8D8-F0A59FBE4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E7D630-9491-4D39-8634-88315BABC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1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02396-98D9-4E5C-8631-DCBD2B16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696218" cy="1325563"/>
          </a:xfrm>
        </p:spPr>
        <p:txBody>
          <a:bodyPr/>
          <a:lstStyle/>
          <a:p>
            <a:r>
              <a:rPr lang="en-US" altLang="zh-CN" dirty="0"/>
              <a:t>Recommender System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15"/>
              </p:ext>
            </p:extLst>
          </p:nvPr>
        </p:nvGraphicFramePr>
        <p:xfrm>
          <a:off x="857880" y="3256080"/>
          <a:ext cx="8696220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9244">
                  <a:extLst>
                    <a:ext uri="{9D8B030D-6E8A-4147-A177-3AD203B41FA5}">
                      <a16:colId xmlns:a16="http://schemas.microsoft.com/office/drawing/2014/main" val="2266602254"/>
                    </a:ext>
                  </a:extLst>
                </a:gridCol>
                <a:gridCol w="1739244">
                  <a:extLst>
                    <a:ext uri="{9D8B030D-6E8A-4147-A177-3AD203B41FA5}">
                      <a16:colId xmlns:a16="http://schemas.microsoft.com/office/drawing/2014/main" val="1177747744"/>
                    </a:ext>
                  </a:extLst>
                </a:gridCol>
                <a:gridCol w="1739244">
                  <a:extLst>
                    <a:ext uri="{9D8B030D-6E8A-4147-A177-3AD203B41FA5}">
                      <a16:colId xmlns:a16="http://schemas.microsoft.com/office/drawing/2014/main" val="934661532"/>
                    </a:ext>
                  </a:extLst>
                </a:gridCol>
                <a:gridCol w="1739244">
                  <a:extLst>
                    <a:ext uri="{9D8B030D-6E8A-4147-A177-3AD203B41FA5}">
                      <a16:colId xmlns:a16="http://schemas.microsoft.com/office/drawing/2014/main" val="1477565361"/>
                    </a:ext>
                  </a:extLst>
                </a:gridCol>
                <a:gridCol w="1739244">
                  <a:extLst>
                    <a:ext uri="{9D8B030D-6E8A-4147-A177-3AD203B41FA5}">
                      <a16:colId xmlns:a16="http://schemas.microsoft.com/office/drawing/2014/main" val="12156524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Item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Item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Item 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Item 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19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</a:t>
                      </a:r>
                      <a:r>
                        <a:rPr lang="en-US" altLang="zh-CN" baseline="0" dirty="0"/>
                        <a:t> 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Dislike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Like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290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Dislike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Dislike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3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 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Dislike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 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Dislike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017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User 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Like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Dislike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972711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8FFCE7E-D387-455F-9CB8-6A0F85A88A7C}"/>
              </a:ext>
            </a:extLst>
          </p:cNvPr>
          <p:cNvSpPr/>
          <p:nvPr/>
        </p:nvSpPr>
        <p:spPr>
          <a:xfrm>
            <a:off x="857880" y="2712852"/>
            <a:ext cx="4328429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User Preference Prediction Example</a:t>
            </a:r>
            <a:endParaRPr lang="zh-CN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759912" y="5076063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?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57880" y="1616500"/>
            <a:ext cx="663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What does a recommender system do?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838200" y="5624239"/>
            <a:ext cx="663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But how?</a:t>
            </a:r>
            <a:endParaRPr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57880" y="2164676"/>
            <a:ext cx="6631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- Predict rating and preference.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056750" y="4737508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?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525960" y="4361772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?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25960" y="4728195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?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299381" y="4001910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?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1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02396-98D9-4E5C-8631-DCBD2B16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02980" cy="1325563"/>
          </a:xfrm>
        </p:spPr>
        <p:txBody>
          <a:bodyPr/>
          <a:lstStyle/>
          <a:p>
            <a:r>
              <a:rPr lang="en-US" altLang="zh-CN" dirty="0"/>
              <a:t>Traditional Approach 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FFCE7E-D387-455F-9CB8-6A0F85A88A7C}"/>
              </a:ext>
            </a:extLst>
          </p:cNvPr>
          <p:cNvSpPr/>
          <p:nvPr/>
        </p:nvSpPr>
        <p:spPr>
          <a:xfrm>
            <a:off x="871597" y="1490633"/>
            <a:ext cx="453201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zh-CN" sz="2000" b="1" dirty="0"/>
              <a:t>Degree-2 Polynomial Margin (Poly2) </a:t>
            </a:r>
            <a:endParaRPr lang="zh-CN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200" y="3237556"/>
            <a:ext cx="3610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Why consider interaction?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4115529"/>
            <a:ext cx="50481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problems of Poly2 in recommender system: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Hard to train encountering highly sparse input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Too many parameters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Bad generalization on unseen interaction</a:t>
            </a:r>
          </a:p>
          <a:p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8FFCE7E-D387-455F-9CB8-6A0F85A88A7C}"/>
              </a:ext>
            </a:extLst>
          </p:cNvPr>
          <p:cNvSpPr/>
          <p:nvPr/>
        </p:nvSpPr>
        <p:spPr>
          <a:xfrm>
            <a:off x="6674577" y="1490633"/>
            <a:ext cx="347402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zh-CN" sz="2000" b="1" dirty="0"/>
              <a:t>Factorization Machines (FM)</a:t>
            </a:r>
            <a:endParaRPr lang="zh-CN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54" y="2041790"/>
            <a:ext cx="3638095" cy="89523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620" y="2041790"/>
            <a:ext cx="3971429" cy="97142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674577" y="3376865"/>
            <a:ext cx="4854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still existing problems: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Noise produced by irrelevant interaction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High expense handling higher order interaction</a:t>
            </a:r>
          </a:p>
        </p:txBody>
      </p:sp>
    </p:spTree>
    <p:extLst>
      <p:ext uri="{BB962C8B-B14F-4D97-AF65-F5344CB8AC3E}">
        <p14:creationId xmlns:p14="http://schemas.microsoft.com/office/powerpoint/2010/main" val="98353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0" grpId="0"/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02396-98D9-4E5C-8631-DCBD2B16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81204" cy="1325563"/>
          </a:xfrm>
        </p:spPr>
        <p:txBody>
          <a:bodyPr/>
          <a:lstStyle/>
          <a:p>
            <a:r>
              <a:rPr lang="en-US" altLang="zh-CN" dirty="0"/>
              <a:t>Previous Approach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9A6097-4EF5-43A2-A0E1-04ECD421DE56}"/>
              </a:ext>
            </a:extLst>
          </p:cNvPr>
          <p:cNvSpPr/>
          <p:nvPr/>
        </p:nvSpPr>
        <p:spPr>
          <a:xfrm>
            <a:off x="1327724" y="1897874"/>
            <a:ext cx="4219487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dirty="0"/>
              <a:t>A Factorization-Machine based neural network  (</a:t>
            </a:r>
            <a:r>
              <a:rPr lang="en-US" altLang="zh-CN" dirty="0" err="1"/>
              <a:t>DeepFM</a:t>
            </a:r>
            <a:r>
              <a:rPr lang="en-US" altLang="zh-CN" dirty="0"/>
              <a:t>) 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Contains two parts: FM component &amp; DNN component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FFCE7E-D387-455F-9CB8-6A0F85A88A7C}"/>
              </a:ext>
            </a:extLst>
          </p:cNvPr>
          <p:cNvSpPr/>
          <p:nvPr/>
        </p:nvSpPr>
        <p:spPr>
          <a:xfrm>
            <a:off x="838200" y="1539551"/>
            <a:ext cx="116089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2000" b="1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DeepFM</a:t>
            </a:r>
            <a:endParaRPr lang="zh-CN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67115"/>
            <a:ext cx="5105437" cy="296705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76" y="1539551"/>
            <a:ext cx="4862548" cy="30908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180" y="4800507"/>
            <a:ext cx="4367244" cy="15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3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02396-98D9-4E5C-8631-DCBD2B16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92287" cy="1325563"/>
          </a:xfrm>
        </p:spPr>
        <p:txBody>
          <a:bodyPr/>
          <a:lstStyle/>
          <a:p>
            <a:r>
              <a:rPr lang="en-US" altLang="zh-CN" dirty="0"/>
              <a:t>Previous Approach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9A6097-4EF5-43A2-A0E1-04ECD421DE56}"/>
              </a:ext>
            </a:extLst>
          </p:cNvPr>
          <p:cNvSpPr/>
          <p:nvPr/>
        </p:nvSpPr>
        <p:spPr>
          <a:xfrm>
            <a:off x="1044987" y="2004250"/>
            <a:ext cx="45855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zh-CN" dirty="0"/>
              <a:t>Combines the linearity of FM in modelling</a:t>
            </a:r>
          </a:p>
          <a:p>
            <a:pPr>
              <a:spcAft>
                <a:spcPts val="0"/>
              </a:spcAft>
            </a:pPr>
            <a:r>
              <a:rPr lang="en-US" altLang="zh-CN" dirty="0"/>
              <a:t>second-order feature interactions and the non-linearity of neural network in modelling higher-order feature interactions. 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FFCE7E-D387-455F-9CB8-6A0F85A88A7C}"/>
              </a:ext>
            </a:extLst>
          </p:cNvPr>
          <p:cNvSpPr/>
          <p:nvPr/>
        </p:nvSpPr>
        <p:spPr>
          <a:xfrm>
            <a:off x="1044987" y="1539551"/>
            <a:ext cx="747320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NFM</a:t>
            </a:r>
            <a:endParaRPr lang="zh-CN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487" y="1539551"/>
            <a:ext cx="6297976" cy="45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8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02396-98D9-4E5C-8631-DCBD2B16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92287" cy="1325563"/>
          </a:xfrm>
        </p:spPr>
        <p:txBody>
          <a:bodyPr/>
          <a:lstStyle/>
          <a:p>
            <a:r>
              <a:rPr lang="en-US" altLang="zh-CN" dirty="0"/>
              <a:t>Our Approach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9A6097-4EF5-43A2-A0E1-04ECD421DE56}"/>
              </a:ext>
            </a:extLst>
          </p:cNvPr>
          <p:cNvSpPr/>
          <p:nvPr/>
        </p:nvSpPr>
        <p:spPr>
          <a:xfrm>
            <a:off x="1044987" y="2004250"/>
            <a:ext cx="4585500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zh-CN" dirty="0"/>
              <a:t>Combines FM &amp; DNN</a:t>
            </a:r>
          </a:p>
          <a:p>
            <a:pPr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The output of FM as the input of DNN to capture non-linearity of features</a:t>
            </a:r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FFCE7E-D387-455F-9CB8-6A0F85A88A7C}"/>
              </a:ext>
            </a:extLst>
          </p:cNvPr>
          <p:cNvSpPr/>
          <p:nvPr/>
        </p:nvSpPr>
        <p:spPr>
          <a:xfrm>
            <a:off x="1044987" y="1604140"/>
            <a:ext cx="1675459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en-US" altLang="zh-CN" sz="2000" b="1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ImporvedFM</a:t>
            </a:r>
            <a:endParaRPr lang="zh-CN" altLang="zh-CN" sz="20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94" y="1027906"/>
            <a:ext cx="6441440" cy="43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0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02396-98D9-4E5C-8631-DCBD2B16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Pre-learning 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CD8ACD8-C187-4BF2-9E56-FA9009E04482}"/>
              </a:ext>
            </a:extLst>
          </p:cNvPr>
          <p:cNvSpPr/>
          <p:nvPr/>
        </p:nvSpPr>
        <p:spPr>
          <a:xfrm>
            <a:off x="3208033" y="4039992"/>
            <a:ext cx="3095719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2000" kern="100" dirty="0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GPU strongly support</a:t>
            </a:r>
          </a:p>
          <a:p>
            <a:pPr lvl="0" algn="just"/>
            <a:r>
              <a:rPr lang="en-US" altLang="zh-CN" sz="2000" kern="100" dirty="0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Tensor operation</a:t>
            </a:r>
          </a:p>
          <a:p>
            <a:pPr lvl="0" algn="just"/>
            <a:r>
              <a:rPr lang="en-US" altLang="zh-CN" sz="2000" kern="100" dirty="0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Network model include</a:t>
            </a:r>
          </a:p>
          <a:p>
            <a:pPr lvl="0" algn="just"/>
            <a:r>
              <a:rPr lang="en-US" altLang="zh-CN" sz="2000" kern="100" dirty="0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Network pretrain</a:t>
            </a:r>
          </a:p>
          <a:p>
            <a:pPr lvl="0" algn="just"/>
            <a:r>
              <a:rPr lang="en-US" altLang="zh-CN" sz="2000" kern="100" dirty="0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Detailed document &amp; APIs</a:t>
            </a:r>
            <a:endParaRPr lang="zh-CN" altLang="zh-CN" sz="2000" kern="100" dirty="0">
              <a:solidFill>
                <a:prstClr val="black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1B2B06E-6EB0-4328-A18B-14ABE0D0E300}"/>
              </a:ext>
            </a:extLst>
          </p:cNvPr>
          <p:cNvSpPr/>
          <p:nvPr/>
        </p:nvSpPr>
        <p:spPr>
          <a:xfrm>
            <a:off x="2856013" y="3578327"/>
            <a:ext cx="1899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2400" b="1" kern="100" dirty="0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Advantages:</a:t>
            </a:r>
            <a:endParaRPr lang="zh-CN" altLang="zh-CN" sz="2400" b="1" kern="100" dirty="0">
              <a:solidFill>
                <a:prstClr val="black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3B22D3F-012C-40DD-8E85-DC8B43E11008}"/>
              </a:ext>
            </a:extLst>
          </p:cNvPr>
          <p:cNvSpPr/>
          <p:nvPr/>
        </p:nvSpPr>
        <p:spPr>
          <a:xfrm>
            <a:off x="6823580" y="3568604"/>
            <a:ext cx="10102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US" altLang="zh-CN" sz="2400" b="1" kern="100" dirty="0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Tools:</a:t>
            </a:r>
            <a:endParaRPr lang="zh-CN" altLang="zh-CN" sz="2400" b="1" kern="100" dirty="0">
              <a:solidFill>
                <a:prstClr val="black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34A3285-D65D-4167-9DFF-C65066CCE0E7}"/>
              </a:ext>
            </a:extLst>
          </p:cNvPr>
          <p:cNvSpPr/>
          <p:nvPr/>
        </p:nvSpPr>
        <p:spPr>
          <a:xfrm>
            <a:off x="7328686" y="3971659"/>
            <a:ext cx="34662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2000" kern="100" dirty="0" err="1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tf.tensor</a:t>
            </a:r>
            <a:endParaRPr lang="en-US" altLang="zh-CN" sz="2000" kern="100" dirty="0">
              <a:solidFill>
                <a:prstClr val="black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2000" kern="100" dirty="0" err="1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tf.keras</a:t>
            </a:r>
            <a:endParaRPr lang="en-US" altLang="zh-CN" sz="2000" kern="100" dirty="0">
              <a:solidFill>
                <a:prstClr val="black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2000" kern="100" dirty="0" err="1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tf.nn</a:t>
            </a:r>
            <a:endParaRPr lang="en-US" altLang="zh-CN" sz="2000" kern="100" dirty="0">
              <a:solidFill>
                <a:prstClr val="black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2000" kern="100" dirty="0" err="1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tf.reshape</a:t>
            </a:r>
            <a:endParaRPr lang="en-US" altLang="zh-CN" sz="2000" kern="100" dirty="0">
              <a:solidFill>
                <a:prstClr val="black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2000" kern="100" dirty="0" err="1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tf.train</a:t>
            </a:r>
            <a:endParaRPr lang="en-US" altLang="zh-CN" sz="2000" kern="100" dirty="0">
              <a:solidFill>
                <a:prstClr val="black"/>
              </a:solidFill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2000" kern="100" dirty="0">
                <a:solidFill>
                  <a:prstClr val="black"/>
                </a:solidFill>
                <a:latin typeface="等线" panose="02010600030101010101" pitchFamily="2" charset="-122"/>
                <a:cs typeface="Times New Roman" panose="02020603050405020304" pitchFamily="18" charset="0"/>
              </a:rPr>
              <a:t>……</a:t>
            </a:r>
          </a:p>
        </p:txBody>
      </p:sp>
      <p:pic>
        <p:nvPicPr>
          <p:cNvPr id="6148" name="Picture 4" descr="âtensorflow logoâçå¾çæç´¢ç»æ">
            <a:extLst>
              <a:ext uri="{FF2B5EF4-FFF2-40B4-BE49-F238E27FC236}">
                <a16:creationId xmlns:a16="http://schemas.microsoft.com/office/drawing/2014/main" id="{1AC27167-E99C-4AF8-A980-6E0B618EB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47" y="1427878"/>
            <a:ext cx="3962593" cy="222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24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350A5-CFEB-4452-A4CA-B0BF92F9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C7405D-2F15-4550-A3CF-A2860D71E5AD}"/>
              </a:ext>
            </a:extLst>
          </p:cNvPr>
          <p:cNvSpPr txBox="1"/>
          <p:nvPr/>
        </p:nvSpPr>
        <p:spPr>
          <a:xfrm>
            <a:off x="7588332" y="1377537"/>
            <a:ext cx="42394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24292E"/>
                </a:solidFill>
                <a:latin typeface="Arial Unicode MS"/>
                <a:ea typeface="SFMono-Regular"/>
              </a:rPr>
              <a:t>The</a:t>
            </a:r>
            <a:r>
              <a:rPr lang="zh-CN" altLang="zh-CN" sz="2000" dirty="0">
                <a:solidFill>
                  <a:srgbClr val="222222"/>
                </a:solidFill>
                <a:latin typeface="Arial Unicode MS"/>
                <a:ea typeface="inherit"/>
              </a:rPr>
              <a:t> </a:t>
            </a:r>
            <a:r>
              <a:rPr lang="en-US" altLang="zh-CN" sz="2000" dirty="0">
                <a:solidFill>
                  <a:srgbClr val="222222"/>
                </a:solidFill>
                <a:latin typeface="Arial Unicode MS"/>
                <a:ea typeface="inherit"/>
              </a:rPr>
              <a:t>P</a:t>
            </a:r>
            <a:r>
              <a:rPr lang="zh-CN" altLang="zh-CN" sz="2000" dirty="0">
                <a:solidFill>
                  <a:srgbClr val="222222"/>
                </a:solidFill>
                <a:latin typeface="Arial Unicode MS"/>
                <a:ea typeface="inherit"/>
              </a:rPr>
              <a:t>reprocessing</a:t>
            </a:r>
            <a:r>
              <a:rPr lang="en-US" altLang="zh-CN" sz="2000" dirty="0">
                <a:solidFill>
                  <a:srgbClr val="222222"/>
                </a:solidFill>
                <a:latin typeface="Arial Unicode MS"/>
                <a:ea typeface="inherit"/>
              </a:rPr>
              <a:t> Data made by </a:t>
            </a:r>
            <a:r>
              <a:rPr lang="en-US" altLang="zh-CN" sz="2000" dirty="0" err="1">
                <a:solidFill>
                  <a:srgbClr val="222222"/>
                </a:solidFill>
                <a:latin typeface="Arial Unicode MS"/>
                <a:ea typeface="inherit"/>
              </a:rPr>
              <a:t>hexiangnan</a:t>
            </a:r>
            <a:r>
              <a:rPr lang="zh-CN" altLang="en-US" sz="2000" dirty="0">
                <a:solidFill>
                  <a:srgbClr val="222222"/>
                </a:solidFill>
                <a:latin typeface="Arial Unicode MS"/>
                <a:ea typeface="inherit"/>
              </a:rPr>
              <a:t>，</a:t>
            </a:r>
            <a:r>
              <a:rPr lang="en-US" altLang="zh-CN" sz="2000" dirty="0">
                <a:solidFill>
                  <a:srgbClr val="222222"/>
                </a:solidFill>
                <a:latin typeface="Arial Unicode MS"/>
                <a:ea typeface="inherit"/>
              </a:rPr>
              <a:t>the author of Neural Factorization Machines</a:t>
            </a:r>
            <a:r>
              <a:rPr lang="zh-CN" altLang="zh-CN" sz="700" dirty="0"/>
              <a:t> </a:t>
            </a:r>
            <a:endParaRPr lang="en-US" altLang="zh-CN" sz="2000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24292E"/>
                </a:solidFill>
                <a:latin typeface="Arial Unicode MS"/>
                <a:ea typeface="SFMono-Regular"/>
              </a:rPr>
              <a:t>It consist of 96203 entries by 957 users for 4082 apps used in various contexts. (sample 2 negative samples for 1 positive =&gt; # of total instances: 288609)</a:t>
            </a:r>
            <a:endParaRPr lang="en-US" altLang="zh-CN" sz="2000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24292E"/>
              </a:solidFill>
              <a:latin typeface="Arial Unicode MS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CE19C92-E176-4452-BCA7-E2EB335D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A3158E-AFE1-4A21-A8D8-F0A59FBE4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8FFB3B0-C2DA-4DCB-B18E-26BFCEF54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76820"/>
              </p:ext>
            </p:extLst>
          </p:nvPr>
        </p:nvGraphicFramePr>
        <p:xfrm>
          <a:off x="945078" y="1377537"/>
          <a:ext cx="6536376" cy="4885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792">
                  <a:extLst>
                    <a:ext uri="{9D8B030D-6E8A-4147-A177-3AD203B41FA5}">
                      <a16:colId xmlns:a16="http://schemas.microsoft.com/office/drawing/2014/main" val="4268223560"/>
                    </a:ext>
                  </a:extLst>
                </a:gridCol>
                <a:gridCol w="2178792">
                  <a:extLst>
                    <a:ext uri="{9D8B030D-6E8A-4147-A177-3AD203B41FA5}">
                      <a16:colId xmlns:a16="http://schemas.microsoft.com/office/drawing/2014/main" val="2640530926"/>
                    </a:ext>
                  </a:extLst>
                </a:gridCol>
                <a:gridCol w="2178792">
                  <a:extLst>
                    <a:ext uri="{9D8B030D-6E8A-4147-A177-3AD203B41FA5}">
                      <a16:colId xmlns:a16="http://schemas.microsoft.com/office/drawing/2014/main" val="2886206689"/>
                    </a:ext>
                  </a:extLst>
                </a:gridCol>
              </a:tblGrid>
              <a:tr h="283786">
                <a:tc gridSpan="2"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Nonzero u-i pairs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18842</a:t>
                      </a:r>
                      <a:endParaRPr lang="zh-CN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64123"/>
                  </a:ext>
                </a:extLst>
              </a:tr>
              <a:tr h="283786">
                <a:tc rowSpan="11"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Context fields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user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957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73059"/>
                  </a:ext>
                </a:extLst>
              </a:tr>
              <a:tr h="2837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item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4082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341396"/>
                  </a:ext>
                </a:extLst>
              </a:tr>
              <a:tr h="2837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cnt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1981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97372"/>
                  </a:ext>
                </a:extLst>
              </a:tr>
              <a:tr h="2837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daytime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24292E"/>
                          </a:solidFill>
                          <a:latin typeface="Arial Unicode MS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rgbClr val="24292E"/>
                        </a:solidFill>
                        <a:latin typeface="Arial Unicode MS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13953"/>
                  </a:ext>
                </a:extLst>
              </a:tr>
              <a:tr h="2837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weekday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24292E"/>
                          </a:solidFill>
                          <a:latin typeface="Arial Unicode MS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rgbClr val="24292E"/>
                        </a:solidFill>
                        <a:latin typeface="Arial Unicode MS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50497"/>
                  </a:ext>
                </a:extLst>
              </a:tr>
              <a:tr h="2837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isweekend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24292E"/>
                          </a:solidFill>
                          <a:latin typeface="Arial Unicode MS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24292E"/>
                        </a:solidFill>
                        <a:latin typeface="Arial Unicode MS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26860"/>
                  </a:ext>
                </a:extLst>
              </a:tr>
              <a:tr h="2837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homework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24292E"/>
                          </a:solidFill>
                          <a:latin typeface="Arial Unicode MS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rgbClr val="24292E"/>
                        </a:solidFill>
                        <a:latin typeface="Arial Unicode MS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70519"/>
                  </a:ext>
                </a:extLst>
              </a:tr>
              <a:tr h="2837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cost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24292E"/>
                          </a:solidFill>
                          <a:latin typeface="Arial Unicode MS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rgbClr val="24292E"/>
                        </a:solidFill>
                        <a:latin typeface="Arial Unicode MS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18123"/>
                  </a:ext>
                </a:extLst>
              </a:tr>
              <a:tr h="2837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weather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24292E"/>
                          </a:solidFill>
                          <a:latin typeface="Arial Unicode MS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rgbClr val="24292E"/>
                        </a:solidFill>
                        <a:latin typeface="Arial Unicode MS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30001"/>
                  </a:ext>
                </a:extLst>
              </a:tr>
              <a:tr h="2837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country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24292E"/>
                          </a:solidFill>
                          <a:latin typeface="Arial Unicode MS"/>
                          <a:cs typeface="+mn-cs"/>
                        </a:rPr>
                        <a:t>80</a:t>
                      </a:r>
                      <a:endParaRPr lang="zh-CN" altLang="en-US" sz="1800" kern="1200" dirty="0">
                        <a:solidFill>
                          <a:srgbClr val="24292E"/>
                        </a:solidFill>
                        <a:latin typeface="Arial Unicode MS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00233"/>
                  </a:ext>
                </a:extLst>
              </a:tr>
              <a:tr h="283786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city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rgbClr val="24292E"/>
                          </a:solidFill>
                          <a:latin typeface="Arial Unicode MS"/>
                          <a:cs typeface="+mn-cs"/>
                        </a:rPr>
                        <a:t>233</a:t>
                      </a:r>
                      <a:endParaRPr lang="zh-CN" altLang="en-US" sz="1800" kern="1200" dirty="0">
                        <a:solidFill>
                          <a:srgbClr val="24292E"/>
                        </a:solidFill>
                        <a:latin typeface="Arial Unicode MS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68238"/>
                  </a:ext>
                </a:extLst>
              </a:tr>
              <a:tr h="496625">
                <a:tc gridSpan="2"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Total features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dirty="0">
                          <a:solidFill>
                            <a:srgbClr val="24292E"/>
                          </a:solidFill>
                          <a:latin typeface="Arial Unicode MS"/>
                          <a:ea typeface="SFMono-Regular"/>
                        </a:rPr>
                        <a:t>7363 - 1981 = 5382</a:t>
                      </a:r>
                      <a:r>
                        <a:rPr lang="zh-CN" altLang="zh-CN" dirty="0"/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9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4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350A5-CFEB-4452-A4CA-B0BF92F9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6C7405D-2F15-4550-A3CF-A2860D71E5AD}"/>
              </a:ext>
            </a:extLst>
          </p:cNvPr>
          <p:cNvSpPr txBox="1"/>
          <p:nvPr/>
        </p:nvSpPr>
        <p:spPr>
          <a:xfrm>
            <a:off x="838200" y="1407283"/>
            <a:ext cx="1003458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222222"/>
                </a:solidFill>
                <a:latin typeface="Arial Unicode MS"/>
                <a:ea typeface="inherit"/>
              </a:rPr>
              <a:t>I</a:t>
            </a:r>
            <a:r>
              <a:rPr lang="zh-CN" altLang="zh-CN" sz="2000" dirty="0">
                <a:solidFill>
                  <a:srgbClr val="222222"/>
                </a:solidFill>
                <a:latin typeface="Arial Unicode MS"/>
                <a:ea typeface="inherit"/>
              </a:rPr>
              <a:t>nitialization</a:t>
            </a:r>
            <a:endParaRPr lang="en-US" altLang="zh-CN" sz="2000" dirty="0">
              <a:solidFill>
                <a:srgbClr val="222222"/>
              </a:solidFill>
              <a:latin typeface="Arial Unicode MS"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222222"/>
              </a:solidFill>
              <a:latin typeface="Arial Unicode MS"/>
              <a:ea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222222"/>
                </a:solidFill>
                <a:latin typeface="Arial Unicode MS"/>
                <a:ea typeface="inherit"/>
              </a:rPr>
              <a:t>Embedding Factor</a:t>
            </a:r>
            <a:r>
              <a:rPr lang="zh-CN" altLang="en-US" sz="2000" dirty="0">
                <a:solidFill>
                  <a:srgbClr val="222222"/>
                </a:solidFill>
                <a:latin typeface="Arial Unicode MS"/>
                <a:ea typeface="inherit"/>
              </a:rPr>
              <a:t>：</a:t>
            </a:r>
            <a:r>
              <a:rPr lang="en-US" altLang="zh-CN" sz="2000" dirty="0">
                <a:solidFill>
                  <a:srgbClr val="222222"/>
                </a:solidFill>
                <a:latin typeface="Arial Unicode MS"/>
                <a:ea typeface="inherit"/>
              </a:rPr>
              <a:t>128                              </a:t>
            </a:r>
            <a:r>
              <a:rPr lang="en-US" altLang="zh-CN" sz="2000" dirty="0" err="1">
                <a:solidFill>
                  <a:srgbClr val="222222"/>
                </a:solidFill>
                <a:latin typeface="Arial Unicode MS"/>
                <a:ea typeface="inherit"/>
              </a:rPr>
              <a:t>BatchNorm</a:t>
            </a:r>
            <a:r>
              <a:rPr lang="zh-CN" altLang="en-US" sz="2000" dirty="0">
                <a:solidFill>
                  <a:srgbClr val="222222"/>
                </a:solidFill>
                <a:latin typeface="Arial Unicode MS"/>
                <a:ea typeface="inherit"/>
              </a:rPr>
              <a:t>：</a:t>
            </a:r>
            <a:r>
              <a:rPr lang="en-US" altLang="zh-CN" sz="2000" dirty="0">
                <a:solidFill>
                  <a:srgbClr val="222222"/>
                </a:solidFill>
                <a:latin typeface="Arial Unicode MS"/>
                <a:ea typeface="inherit"/>
              </a:rPr>
              <a:t>True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222222"/>
              </a:solidFill>
              <a:latin typeface="Arial Unicode MS"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222222"/>
                </a:solidFill>
                <a:latin typeface="Arial Unicode MS"/>
                <a:ea typeface="inherit"/>
              </a:rPr>
              <a:t>Hidden Layer : 1                                           </a:t>
            </a:r>
            <a:r>
              <a:rPr lang="en-US" altLang="zh-CN" sz="2000" dirty="0" err="1">
                <a:solidFill>
                  <a:srgbClr val="222222"/>
                </a:solidFill>
                <a:latin typeface="Arial Unicode MS"/>
                <a:ea typeface="inherit"/>
              </a:rPr>
              <a:t>DropOut</a:t>
            </a:r>
            <a:r>
              <a:rPr lang="zh-CN" altLang="en-US" sz="2000" dirty="0">
                <a:solidFill>
                  <a:srgbClr val="222222"/>
                </a:solidFill>
                <a:latin typeface="Arial Unicode MS"/>
                <a:ea typeface="inherit"/>
              </a:rPr>
              <a:t>：</a:t>
            </a:r>
            <a:r>
              <a:rPr lang="en-US" altLang="zh-CN" sz="2000" dirty="0">
                <a:solidFill>
                  <a:srgbClr val="222222"/>
                </a:solidFill>
                <a:latin typeface="Arial Unicode MS"/>
                <a:ea typeface="inherit"/>
              </a:rPr>
              <a:t>True </a:t>
            </a:r>
            <a:r>
              <a:rPr lang="zh-CN" altLang="en-US" sz="2000" dirty="0">
                <a:solidFill>
                  <a:srgbClr val="222222"/>
                </a:solidFill>
                <a:latin typeface="Arial Unicode MS"/>
                <a:ea typeface="inherit"/>
              </a:rPr>
              <a:t>（</a:t>
            </a:r>
            <a:r>
              <a:rPr lang="en-US" altLang="zh-CN" sz="2000" dirty="0">
                <a:solidFill>
                  <a:srgbClr val="222222"/>
                </a:solidFill>
                <a:latin typeface="Arial Unicode MS"/>
                <a:ea typeface="inherit"/>
              </a:rPr>
              <a:t>0.5,0.5</a:t>
            </a:r>
            <a:r>
              <a:rPr lang="zh-CN" altLang="en-US" sz="2000" dirty="0">
                <a:solidFill>
                  <a:srgbClr val="222222"/>
                </a:solidFill>
                <a:latin typeface="Arial Unicode MS"/>
                <a:ea typeface="inherit"/>
              </a:rPr>
              <a:t>）</a:t>
            </a:r>
            <a:endParaRPr lang="en-US" altLang="zh-CN" sz="2000" dirty="0">
              <a:solidFill>
                <a:srgbClr val="222222"/>
              </a:solidFill>
              <a:latin typeface="Arial Unicode MS"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222222"/>
              </a:solidFill>
              <a:latin typeface="Arial Unicode MS"/>
              <a:ea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222222"/>
                </a:solidFill>
                <a:latin typeface="Arial Unicode MS"/>
                <a:ea typeface="inherit"/>
              </a:rPr>
              <a:t>Hidden Layer Factor: 128                             </a:t>
            </a:r>
            <a:r>
              <a:rPr lang="en-US" altLang="zh-CN" sz="2000" dirty="0">
                <a:solidFill>
                  <a:srgbClr val="222222"/>
                </a:solidFill>
                <a:latin typeface="Arial Unicode MS"/>
              </a:rPr>
              <a:t>Loss Function: RMSE</a:t>
            </a:r>
            <a:endParaRPr lang="en-US" altLang="zh-CN" sz="2000" dirty="0">
              <a:solidFill>
                <a:srgbClr val="222222"/>
              </a:solidFill>
              <a:latin typeface="Arial Unicode MS"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222222"/>
              </a:solidFill>
              <a:latin typeface="Arial Unicode MS"/>
              <a:ea typeface="inherit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222222"/>
                </a:solidFill>
                <a:latin typeface="Arial Unicode MS"/>
                <a:ea typeface="inherit"/>
              </a:rPr>
              <a:t>Batcher Size: 4096                                       </a:t>
            </a:r>
            <a:r>
              <a:rPr lang="en-US" altLang="zh-CN" sz="2000" dirty="0">
                <a:solidFill>
                  <a:srgbClr val="222222"/>
                </a:solidFill>
                <a:latin typeface="Arial Unicode MS"/>
              </a:rPr>
              <a:t>Optimizer: </a:t>
            </a:r>
            <a:r>
              <a:rPr lang="en-US" altLang="zh-CN" sz="2000" dirty="0" err="1">
                <a:solidFill>
                  <a:srgbClr val="222222"/>
                </a:solidFill>
                <a:latin typeface="Arial Unicode MS"/>
              </a:rPr>
              <a:t>AdaGrad</a:t>
            </a:r>
            <a:endParaRPr lang="en-US" altLang="zh-CN" sz="2000" dirty="0">
              <a:solidFill>
                <a:srgbClr val="222222"/>
              </a:solidFill>
              <a:latin typeface="Arial Unicode MS"/>
              <a:ea typeface="inheri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srgbClr val="222222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222222"/>
                </a:solidFill>
                <a:latin typeface="Arial Unicode MS"/>
              </a:rPr>
              <a:t>Learning Rate: 0.01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600" dirty="0"/>
              <a:t>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4CE19C92-E176-4452-BCA7-E2EB335D6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49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A3158E-AFE1-4A21-A8D8-F0A59FBE4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E7D630-9491-4D39-8634-88315BABC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26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1714</Words>
  <Application>Microsoft Office PowerPoint</Application>
  <PresentationFormat>宽屏</PresentationFormat>
  <Paragraphs>261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Arial Unicode MS</vt:lpstr>
      <vt:lpstr>等线</vt:lpstr>
      <vt:lpstr>等线 Light</vt:lpstr>
      <vt:lpstr>Arial</vt:lpstr>
      <vt:lpstr>Cambria Math</vt:lpstr>
      <vt:lpstr>Office 主题​​</vt:lpstr>
      <vt:lpstr>Recommender System</vt:lpstr>
      <vt:lpstr>Recommender System</vt:lpstr>
      <vt:lpstr>Traditional Approach </vt:lpstr>
      <vt:lpstr>Previous Approach </vt:lpstr>
      <vt:lpstr>Previous Approach </vt:lpstr>
      <vt:lpstr>Our Approach </vt:lpstr>
      <vt:lpstr>Pre-learning </vt:lpstr>
      <vt:lpstr>Experiment</vt:lpstr>
      <vt:lpstr>Experiment</vt:lpstr>
      <vt:lpstr>Experiment （ FM VS ours）</vt:lpstr>
      <vt:lpstr>Experiment （ embedding size）</vt:lpstr>
      <vt:lpstr>Experiment （ dropout）</vt:lpstr>
      <vt:lpstr>Experiment （ batchnorm）</vt:lpstr>
      <vt:lpstr>Experiment （ hidden layer number）</vt:lpstr>
      <vt:lpstr>Experiment （ xlearn VS ours）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多分类智能相册</dc:title>
  <dc:creator>James Yip</dc:creator>
  <cp:lastModifiedBy>灿铭 黄</cp:lastModifiedBy>
  <cp:revision>212</cp:revision>
  <dcterms:created xsi:type="dcterms:W3CDTF">2018-07-13T02:25:44Z</dcterms:created>
  <dcterms:modified xsi:type="dcterms:W3CDTF">2019-07-05T12:57:42Z</dcterms:modified>
</cp:coreProperties>
</file>