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A11C-9D9B-41D8-9E45-35693C717EF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A46E-6EA7-48D0-B33B-FB3DF240310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91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A11C-9D9B-41D8-9E45-35693C717EF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A46E-6EA7-48D0-B33B-FB3DF2403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7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A11C-9D9B-41D8-9E45-35693C717EF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A46E-6EA7-48D0-B33B-FB3DF2403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58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A11C-9D9B-41D8-9E45-35693C717EF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A46E-6EA7-48D0-B33B-FB3DF240310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9666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A11C-9D9B-41D8-9E45-35693C717EF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A46E-6EA7-48D0-B33B-FB3DF2403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21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A11C-9D9B-41D8-9E45-35693C717EF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A46E-6EA7-48D0-B33B-FB3DF240310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659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A11C-9D9B-41D8-9E45-35693C717EF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A46E-6EA7-48D0-B33B-FB3DF2403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45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A11C-9D9B-41D8-9E45-35693C717EF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A46E-6EA7-48D0-B33B-FB3DF2403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75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A11C-9D9B-41D8-9E45-35693C717EF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A46E-6EA7-48D0-B33B-FB3DF2403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2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A11C-9D9B-41D8-9E45-35693C717EF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A46E-6EA7-48D0-B33B-FB3DF2403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9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A11C-9D9B-41D8-9E45-35693C717EF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A46E-6EA7-48D0-B33B-FB3DF2403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3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A11C-9D9B-41D8-9E45-35693C717EF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A46E-6EA7-48D0-B33B-FB3DF2403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5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A11C-9D9B-41D8-9E45-35693C717EF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A46E-6EA7-48D0-B33B-FB3DF2403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9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A11C-9D9B-41D8-9E45-35693C717EF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A46E-6EA7-48D0-B33B-FB3DF2403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A11C-9D9B-41D8-9E45-35693C717EF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A46E-6EA7-48D0-B33B-FB3DF2403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3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A11C-9D9B-41D8-9E45-35693C717EF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A46E-6EA7-48D0-B33B-FB3DF2403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3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A11C-9D9B-41D8-9E45-35693C717EF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A46E-6EA7-48D0-B33B-FB3DF2403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0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827A11C-9D9B-41D8-9E45-35693C717EF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2A7A46E-6EA7-48D0-B33B-FB3DF2403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86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5646" y="94890"/>
            <a:ext cx="8001000" cy="457199"/>
          </a:xfrm>
        </p:spPr>
        <p:txBody>
          <a:bodyPr>
            <a:normAutofit fontScale="90000"/>
          </a:bodyPr>
          <a:lstStyle/>
          <a:p>
            <a:r>
              <a:rPr lang="bg-BG" sz="2400" b="1" dirty="0" smtClean="0"/>
              <a:t>Приложна информатика-семестриален проект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506" y="4732388"/>
            <a:ext cx="6400800" cy="1947333"/>
          </a:xfrm>
        </p:spPr>
        <p:txBody>
          <a:bodyPr>
            <a:normAutofit/>
          </a:bodyPr>
          <a:lstStyle/>
          <a:p>
            <a:r>
              <a:rPr lang="bg-BG" sz="1400" dirty="0">
                <a:solidFill>
                  <a:schemeClr val="tx1"/>
                </a:solidFill>
              </a:rPr>
              <a:t>Име:Георги Пламенов </a:t>
            </a:r>
            <a:r>
              <a:rPr lang="bg-BG" sz="1400" dirty="0" smtClean="0">
                <a:solidFill>
                  <a:schemeClr val="tx1"/>
                </a:solidFill>
              </a:rPr>
              <a:t>Карамфилов</a:t>
            </a:r>
          </a:p>
          <a:p>
            <a:r>
              <a:rPr lang="bg-BG" sz="1400" dirty="0" smtClean="0">
                <a:solidFill>
                  <a:schemeClr val="tx1"/>
                </a:solidFill>
              </a:rPr>
              <a:t>Фак</a:t>
            </a:r>
            <a:r>
              <a:rPr lang="bg-BG" sz="1400" dirty="0">
                <a:solidFill>
                  <a:schemeClr val="tx1"/>
                </a:solidFill>
              </a:rPr>
              <a:t>.№:361222039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bg-BG" sz="1400" dirty="0">
                <a:solidFill>
                  <a:schemeClr val="tx1"/>
                </a:solidFill>
              </a:rPr>
              <a:t>Специалност:ИСИИ-БГ		</a:t>
            </a:r>
            <a:endParaRPr lang="bg-BG" sz="1400" dirty="0" smtClean="0">
              <a:solidFill>
                <a:schemeClr val="tx1"/>
              </a:solidFill>
            </a:endParaRPr>
          </a:p>
          <a:p>
            <a:r>
              <a:rPr lang="bg-BG" sz="1400" dirty="0" smtClean="0">
                <a:solidFill>
                  <a:schemeClr val="tx1"/>
                </a:solidFill>
              </a:rPr>
              <a:t>Група </a:t>
            </a:r>
            <a:r>
              <a:rPr lang="bg-BG" sz="1400" dirty="0">
                <a:solidFill>
                  <a:schemeClr val="tx1"/>
                </a:solidFill>
              </a:rPr>
              <a:t>20Б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93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6039" y="138023"/>
            <a:ext cx="3905041" cy="569344"/>
          </a:xfrm>
        </p:spPr>
        <p:txBody>
          <a:bodyPr>
            <a:normAutofit/>
          </a:bodyPr>
          <a:lstStyle/>
          <a:p>
            <a:r>
              <a:rPr lang="bg-BG" sz="2400" b="1" dirty="0" smtClean="0"/>
              <a:t>Условие на задачата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16759" y="876965"/>
            <a:ext cx="5943600" cy="562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2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0989" y="155275"/>
            <a:ext cx="8001000" cy="448574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Source code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275" y="694527"/>
            <a:ext cx="5279368" cy="5805475"/>
          </a:xfrm>
        </p:spPr>
        <p:txBody>
          <a:bodyPr>
            <a:normAutofit lnSpcReduction="10000"/>
          </a:bodyPr>
          <a:lstStyle/>
          <a:p>
            <a:pPr marL="342900" indent="-342900" algn="just">
              <a:buAutoNum type="arabicPeriod"/>
            </a:pPr>
            <a:r>
              <a:rPr lang="bg-BG" sz="1600" dirty="0" smtClean="0">
                <a:solidFill>
                  <a:schemeClr val="tx1"/>
                </a:solidFill>
              </a:rPr>
              <a:t>При стартиране на програмата на екрана се отпечатват нейното условие, имена на автора и фак. му номер.</a:t>
            </a:r>
          </a:p>
          <a:p>
            <a:pPr marL="342900" indent="-342900" algn="just">
              <a:buAutoNum type="arabicPeriod"/>
            </a:pPr>
            <a:r>
              <a:rPr lang="bg-BG" sz="1600" dirty="0" smtClean="0">
                <a:solidFill>
                  <a:schemeClr val="tx1"/>
                </a:solidFill>
              </a:rPr>
              <a:t>Декларират се 3 едномерни масива </a:t>
            </a:r>
            <a:r>
              <a:rPr lang="en-US" sz="1600" dirty="0">
                <a:solidFill>
                  <a:schemeClr val="tx1"/>
                </a:solidFill>
              </a:rPr>
              <a:t>M1[10], M2[15], M3[20</a:t>
            </a:r>
            <a:r>
              <a:rPr lang="en-US" sz="1600" dirty="0" smtClean="0">
                <a:solidFill>
                  <a:schemeClr val="tx1"/>
                </a:solidFill>
              </a:rPr>
              <a:t>]</a:t>
            </a:r>
            <a:r>
              <a:rPr lang="bg-BG" sz="1600" dirty="0" smtClean="0">
                <a:solidFill>
                  <a:schemeClr val="tx1"/>
                </a:solidFill>
              </a:rPr>
              <a:t>. Декларират се и променливите </a:t>
            </a:r>
            <a:r>
              <a:rPr lang="en-US" sz="1600" dirty="0">
                <a:solidFill>
                  <a:schemeClr val="tx1"/>
                </a:solidFill>
              </a:rPr>
              <a:t>M, 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smtClean="0">
                <a:solidFill>
                  <a:schemeClr val="tx1"/>
                </a:solidFill>
              </a:rPr>
              <a:t>j</a:t>
            </a:r>
            <a:r>
              <a:rPr lang="bg-BG" sz="16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bg-BG" sz="1600" dirty="0" smtClean="0">
                <a:solidFill>
                  <a:schemeClr val="tx1"/>
                </a:solidFill>
              </a:rPr>
              <a:t>Първата стъпка е да се запълни масива </a:t>
            </a:r>
            <a:r>
              <a:rPr lang="en-US" sz="1600" dirty="0">
                <a:solidFill>
                  <a:schemeClr val="tx1"/>
                </a:solidFill>
              </a:rPr>
              <a:t>M1[10</a:t>
            </a:r>
            <a:r>
              <a:rPr lang="en-US" sz="1600" dirty="0" smtClean="0">
                <a:solidFill>
                  <a:schemeClr val="tx1"/>
                </a:solidFill>
              </a:rPr>
              <a:t>]</a:t>
            </a:r>
            <a:r>
              <a:rPr lang="bg-BG" sz="1600" dirty="0" smtClean="0">
                <a:solidFill>
                  <a:schemeClr val="tx1"/>
                </a:solidFill>
              </a:rPr>
              <a:t>. Това се случва чрез един </a:t>
            </a:r>
            <a:r>
              <a:rPr lang="en-US" sz="1600" dirty="0" smtClean="0">
                <a:solidFill>
                  <a:schemeClr val="tx1"/>
                </a:solidFill>
              </a:rPr>
              <a:t>for loop</a:t>
            </a:r>
            <a:r>
              <a:rPr lang="bg-BG" sz="1600" dirty="0" smtClean="0">
                <a:solidFill>
                  <a:schemeClr val="tx1"/>
                </a:solidFill>
              </a:rPr>
              <a:t>, който принитира съобщение за всеки съответен елемент и го чете от конзолата. Вътре има вложен </a:t>
            </a:r>
            <a:r>
              <a:rPr lang="en-US" sz="1600" dirty="0" smtClean="0">
                <a:solidFill>
                  <a:schemeClr val="tx1"/>
                </a:solidFill>
              </a:rPr>
              <a:t>while,</a:t>
            </a:r>
            <a:r>
              <a:rPr lang="bg-BG" sz="1600" dirty="0" smtClean="0">
                <a:solidFill>
                  <a:schemeClr val="tx1"/>
                </a:solidFill>
              </a:rPr>
              <a:t> който проверява дали всеки елемент е в диапазона (0;999).</a:t>
            </a:r>
          </a:p>
          <a:p>
            <a:pPr marL="342900" indent="-342900" algn="just">
              <a:buAutoNum type="arabicPeriod"/>
            </a:pPr>
            <a:r>
              <a:rPr lang="bg-BG" sz="1600" dirty="0" smtClean="0">
                <a:solidFill>
                  <a:schemeClr val="tx1"/>
                </a:solidFill>
              </a:rPr>
              <a:t>Ако някой от елементите на масива не е в този диапазон се принтира съобщение за грешно въведен елемент и програмата връща потребителя да поправи грешката си.</a:t>
            </a:r>
          </a:p>
          <a:p>
            <a:pPr marL="342900" indent="-342900" algn="just">
              <a:buAutoNum type="arabicPeriod"/>
            </a:pPr>
            <a:r>
              <a:rPr lang="bg-BG" sz="1600" dirty="0" smtClean="0">
                <a:solidFill>
                  <a:schemeClr val="tx1"/>
                </a:solidFill>
              </a:rPr>
              <a:t>След като масива вече е запълнен с данни навлизаме във втори </a:t>
            </a:r>
            <a:r>
              <a:rPr lang="en-US" sz="1600" dirty="0">
                <a:solidFill>
                  <a:schemeClr val="tx1"/>
                </a:solidFill>
              </a:rPr>
              <a:t>for </a:t>
            </a:r>
            <a:r>
              <a:rPr lang="en-US" sz="1600" dirty="0" smtClean="0">
                <a:solidFill>
                  <a:schemeClr val="tx1"/>
                </a:solidFill>
              </a:rPr>
              <a:t>loop</a:t>
            </a:r>
            <a:r>
              <a:rPr lang="bg-BG" sz="1600" dirty="0" smtClean="0">
                <a:solidFill>
                  <a:schemeClr val="tx1"/>
                </a:solidFill>
              </a:rPr>
              <a:t>, който е вложен.</a:t>
            </a:r>
          </a:p>
          <a:p>
            <a:pPr marL="342900" indent="-342900" algn="just">
              <a:buAutoNum type="arabicPeriod"/>
            </a:pPr>
            <a:r>
              <a:rPr lang="bg-BG" sz="1600" dirty="0" smtClean="0">
                <a:solidFill>
                  <a:schemeClr val="tx1"/>
                </a:solidFill>
              </a:rPr>
              <a:t>Той има за цел да принтира всички елементи от масива </a:t>
            </a:r>
            <a:r>
              <a:rPr lang="en-US" sz="1600" dirty="0">
                <a:solidFill>
                  <a:schemeClr val="tx1"/>
                </a:solidFill>
              </a:rPr>
              <a:t>M1[10</a:t>
            </a:r>
            <a:r>
              <a:rPr lang="en-US" sz="1600" dirty="0" smtClean="0">
                <a:solidFill>
                  <a:schemeClr val="tx1"/>
                </a:solidFill>
              </a:rPr>
              <a:t>]</a:t>
            </a:r>
            <a:r>
              <a:rPr lang="bg-BG" sz="16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bg-BG" sz="1600" dirty="0" smtClean="0">
                <a:solidFill>
                  <a:schemeClr val="tx1"/>
                </a:solidFill>
              </a:rPr>
              <a:t>Проверката дали масива е запълнен става с най-обикновен </a:t>
            </a:r>
            <a:r>
              <a:rPr lang="en-US" sz="1600" dirty="0" smtClean="0">
                <a:solidFill>
                  <a:schemeClr val="tx1"/>
                </a:solidFill>
              </a:rPr>
              <a:t>if.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815641" y="694527"/>
            <a:ext cx="5943600" cy="587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0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671" y="774741"/>
            <a:ext cx="4908431" cy="508259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8. </a:t>
            </a:r>
            <a:r>
              <a:rPr lang="bg-BG" sz="1600" dirty="0" smtClean="0">
                <a:solidFill>
                  <a:schemeClr val="tx1"/>
                </a:solidFill>
              </a:rPr>
              <a:t>Втората стъпка </a:t>
            </a:r>
            <a:r>
              <a:rPr lang="bg-BG" sz="1600" dirty="0">
                <a:solidFill>
                  <a:schemeClr val="tx1"/>
                </a:solidFill>
              </a:rPr>
              <a:t>е да се запълни масива </a:t>
            </a:r>
            <a:r>
              <a:rPr lang="en-US" sz="1600" dirty="0" smtClean="0">
                <a:solidFill>
                  <a:schemeClr val="tx1"/>
                </a:solidFill>
              </a:rPr>
              <a:t>M</a:t>
            </a:r>
            <a:r>
              <a:rPr lang="bg-BG" sz="1600" dirty="0" smtClean="0">
                <a:solidFill>
                  <a:schemeClr val="tx1"/>
                </a:solidFill>
              </a:rPr>
              <a:t>2</a:t>
            </a:r>
            <a:r>
              <a:rPr lang="en-US" sz="1600" dirty="0" smtClean="0">
                <a:solidFill>
                  <a:schemeClr val="tx1"/>
                </a:solidFill>
              </a:rPr>
              <a:t>[1</a:t>
            </a:r>
            <a:r>
              <a:rPr lang="bg-BG" sz="1600" dirty="0" smtClean="0">
                <a:solidFill>
                  <a:schemeClr val="tx1"/>
                </a:solidFill>
              </a:rPr>
              <a:t>5</a:t>
            </a:r>
            <a:r>
              <a:rPr lang="en-US" sz="1600" dirty="0" smtClean="0">
                <a:solidFill>
                  <a:schemeClr val="tx1"/>
                </a:solidFill>
              </a:rPr>
              <a:t>]</a:t>
            </a:r>
            <a:r>
              <a:rPr lang="bg-BG" sz="1600" dirty="0">
                <a:solidFill>
                  <a:schemeClr val="tx1"/>
                </a:solidFill>
              </a:rPr>
              <a:t>. Това се случва чрез един </a:t>
            </a:r>
            <a:r>
              <a:rPr lang="en-US" sz="1600" dirty="0">
                <a:solidFill>
                  <a:schemeClr val="tx1"/>
                </a:solidFill>
              </a:rPr>
              <a:t>for loop</a:t>
            </a:r>
            <a:r>
              <a:rPr lang="bg-BG" sz="1600" dirty="0">
                <a:solidFill>
                  <a:schemeClr val="tx1"/>
                </a:solidFill>
              </a:rPr>
              <a:t>, който принитира съобщение за всеки съответен елемент и го чете от конзолата. Вътре има вложен </a:t>
            </a:r>
            <a:r>
              <a:rPr lang="en-US" sz="1600" dirty="0">
                <a:solidFill>
                  <a:schemeClr val="tx1"/>
                </a:solidFill>
              </a:rPr>
              <a:t>while,</a:t>
            </a:r>
            <a:r>
              <a:rPr lang="bg-BG" sz="1600" dirty="0">
                <a:solidFill>
                  <a:schemeClr val="tx1"/>
                </a:solidFill>
              </a:rPr>
              <a:t> който проверява дали всеки елемент е в диапазона (0;999</a:t>
            </a:r>
            <a:r>
              <a:rPr lang="bg-BG" sz="1600" dirty="0" smtClean="0">
                <a:solidFill>
                  <a:schemeClr val="tx1"/>
                </a:solidFill>
              </a:rPr>
              <a:t>).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9. </a:t>
            </a:r>
            <a:r>
              <a:rPr lang="bg-BG" sz="1600" dirty="0">
                <a:solidFill>
                  <a:schemeClr val="tx1"/>
                </a:solidFill>
              </a:rPr>
              <a:t>Ако някой от елементите на масива не е в този диапазон се принтира съобщение за грешно въведен елемент и програмата връща потребителя да поправи грешката си.</a:t>
            </a:r>
          </a:p>
          <a:p>
            <a:pPr algn="just"/>
            <a:r>
              <a:rPr lang="bg-BG" sz="1600" dirty="0" smtClean="0">
                <a:solidFill>
                  <a:schemeClr val="tx1"/>
                </a:solidFill>
              </a:rPr>
              <a:t>10.</a:t>
            </a:r>
            <a:r>
              <a:rPr lang="bg-BG" sz="1600" dirty="0">
                <a:solidFill>
                  <a:schemeClr val="tx1"/>
                </a:solidFill>
              </a:rPr>
              <a:t> След като масива вече е запълнен с данни навлизаме във втори </a:t>
            </a:r>
            <a:r>
              <a:rPr lang="en-US" sz="1600" dirty="0">
                <a:solidFill>
                  <a:schemeClr val="tx1"/>
                </a:solidFill>
              </a:rPr>
              <a:t>for loop</a:t>
            </a:r>
            <a:r>
              <a:rPr lang="bg-BG" sz="1600" dirty="0">
                <a:solidFill>
                  <a:schemeClr val="tx1"/>
                </a:solidFill>
              </a:rPr>
              <a:t>, който е вложен.</a:t>
            </a:r>
          </a:p>
          <a:p>
            <a:pPr algn="just"/>
            <a:r>
              <a:rPr lang="bg-BG" sz="1600" dirty="0" smtClean="0">
                <a:solidFill>
                  <a:schemeClr val="tx1"/>
                </a:solidFill>
              </a:rPr>
              <a:t>11.</a:t>
            </a:r>
            <a:r>
              <a:rPr lang="bg-BG" sz="1600" dirty="0">
                <a:solidFill>
                  <a:schemeClr val="tx1"/>
                </a:solidFill>
              </a:rPr>
              <a:t> Той има за цел да принтира всички елементи от масива </a:t>
            </a:r>
            <a:r>
              <a:rPr lang="en-US" sz="1600" dirty="0" smtClean="0">
                <a:solidFill>
                  <a:schemeClr val="tx1"/>
                </a:solidFill>
              </a:rPr>
              <a:t>M</a:t>
            </a:r>
            <a:r>
              <a:rPr lang="bg-BG" sz="1600" dirty="0" smtClean="0">
                <a:solidFill>
                  <a:schemeClr val="tx1"/>
                </a:solidFill>
              </a:rPr>
              <a:t>2</a:t>
            </a:r>
            <a:r>
              <a:rPr lang="en-US" sz="1600" dirty="0" smtClean="0">
                <a:solidFill>
                  <a:schemeClr val="tx1"/>
                </a:solidFill>
              </a:rPr>
              <a:t>[1</a:t>
            </a:r>
            <a:r>
              <a:rPr lang="bg-BG" sz="1600" dirty="0" smtClean="0">
                <a:solidFill>
                  <a:schemeClr val="tx1"/>
                </a:solidFill>
              </a:rPr>
              <a:t>5</a:t>
            </a:r>
            <a:r>
              <a:rPr lang="en-US" sz="1600" dirty="0" smtClean="0">
                <a:solidFill>
                  <a:schemeClr val="tx1"/>
                </a:solidFill>
              </a:rPr>
              <a:t>]</a:t>
            </a:r>
            <a:r>
              <a:rPr lang="bg-BG" sz="16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bg-BG" sz="1600" dirty="0" smtClean="0">
                <a:solidFill>
                  <a:schemeClr val="tx1"/>
                </a:solidFill>
              </a:rPr>
              <a:t>12. </a:t>
            </a:r>
            <a:r>
              <a:rPr lang="bg-BG" sz="1600" dirty="0">
                <a:solidFill>
                  <a:schemeClr val="tx1"/>
                </a:solidFill>
              </a:rPr>
              <a:t>Проверката дали масива е запълнен става с най-обикновен </a:t>
            </a:r>
            <a:r>
              <a:rPr lang="en-US" sz="1600" dirty="0">
                <a:solidFill>
                  <a:schemeClr val="tx1"/>
                </a:solidFill>
              </a:rPr>
              <a:t>if.</a:t>
            </a:r>
          </a:p>
          <a:p>
            <a:endParaRPr lang="bg-BG" sz="1600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264174" y="90576"/>
            <a:ext cx="8001000" cy="444261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Source code</a:t>
            </a:r>
            <a:endParaRPr lang="en-US" sz="2400" b="1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712125" y="774741"/>
            <a:ext cx="5943600" cy="508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5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1428" y="146648"/>
            <a:ext cx="2317780" cy="431321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Source code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453" y="757961"/>
            <a:ext cx="4942936" cy="5487563"/>
          </a:xfrm>
        </p:spPr>
        <p:txBody>
          <a:bodyPr>
            <a:normAutofit/>
          </a:bodyPr>
          <a:lstStyle/>
          <a:p>
            <a:pPr algn="just"/>
            <a:r>
              <a:rPr lang="bg-BG" sz="1600" dirty="0" smtClean="0">
                <a:solidFill>
                  <a:schemeClr val="tx1"/>
                </a:solidFill>
              </a:rPr>
              <a:t>13.Третата стъпка </a:t>
            </a:r>
            <a:r>
              <a:rPr lang="bg-BG" sz="1600" dirty="0">
                <a:solidFill>
                  <a:schemeClr val="tx1"/>
                </a:solidFill>
              </a:rPr>
              <a:t>е да се запълни масива </a:t>
            </a:r>
            <a:r>
              <a:rPr lang="en-US" sz="1600" dirty="0" smtClean="0">
                <a:solidFill>
                  <a:schemeClr val="tx1"/>
                </a:solidFill>
              </a:rPr>
              <a:t>M</a:t>
            </a:r>
            <a:r>
              <a:rPr lang="bg-BG" sz="1600" dirty="0" smtClean="0">
                <a:solidFill>
                  <a:schemeClr val="tx1"/>
                </a:solidFill>
              </a:rPr>
              <a:t>3</a:t>
            </a:r>
            <a:r>
              <a:rPr lang="en-US" sz="1600" dirty="0" smtClean="0">
                <a:solidFill>
                  <a:schemeClr val="tx1"/>
                </a:solidFill>
              </a:rPr>
              <a:t>[</a:t>
            </a:r>
            <a:r>
              <a:rPr lang="bg-BG" sz="1600" dirty="0" smtClean="0">
                <a:solidFill>
                  <a:schemeClr val="tx1"/>
                </a:solidFill>
              </a:rPr>
              <a:t>20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  <a:r>
              <a:rPr lang="bg-BG" sz="1600" dirty="0" smtClean="0">
                <a:solidFill>
                  <a:schemeClr val="tx1"/>
                </a:solidFill>
              </a:rPr>
              <a:t>. </a:t>
            </a:r>
            <a:r>
              <a:rPr lang="bg-BG" sz="1600" dirty="0">
                <a:solidFill>
                  <a:schemeClr val="tx1"/>
                </a:solidFill>
              </a:rPr>
              <a:t>Това се случва чрез един </a:t>
            </a:r>
            <a:r>
              <a:rPr lang="en-US" sz="1600" dirty="0">
                <a:solidFill>
                  <a:schemeClr val="tx1"/>
                </a:solidFill>
              </a:rPr>
              <a:t>for loop</a:t>
            </a:r>
            <a:r>
              <a:rPr lang="bg-BG" sz="1600" dirty="0">
                <a:solidFill>
                  <a:schemeClr val="tx1"/>
                </a:solidFill>
              </a:rPr>
              <a:t>, който принитира съобщение за всеки съответен елемент и го чете от конзолата. Вътре има вложен </a:t>
            </a:r>
            <a:r>
              <a:rPr lang="en-US" sz="1600" dirty="0">
                <a:solidFill>
                  <a:schemeClr val="tx1"/>
                </a:solidFill>
              </a:rPr>
              <a:t>while,</a:t>
            </a:r>
            <a:r>
              <a:rPr lang="bg-BG" sz="1600" dirty="0">
                <a:solidFill>
                  <a:schemeClr val="tx1"/>
                </a:solidFill>
              </a:rPr>
              <a:t> който проверява дали всеки елемент е в диапазона (0;999).</a:t>
            </a:r>
            <a:endParaRPr lang="en-US" sz="1600" dirty="0">
              <a:solidFill>
                <a:schemeClr val="tx1"/>
              </a:solidFill>
            </a:endParaRPr>
          </a:p>
          <a:p>
            <a:pPr algn="just"/>
            <a:r>
              <a:rPr lang="bg-BG" sz="1600" dirty="0" smtClean="0">
                <a:solidFill>
                  <a:schemeClr val="tx1"/>
                </a:solidFill>
              </a:rPr>
              <a:t>14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  <a:r>
              <a:rPr lang="bg-BG" sz="1600" dirty="0">
                <a:solidFill>
                  <a:schemeClr val="tx1"/>
                </a:solidFill>
              </a:rPr>
              <a:t>Ако някой от елементите на масива не е в този диапазон се принтира съобщение за грешно въведен елемент и програмата връща потребителя да поправи грешката си.</a:t>
            </a:r>
          </a:p>
          <a:p>
            <a:pPr algn="just"/>
            <a:r>
              <a:rPr lang="bg-BG" sz="1600" dirty="0" smtClean="0">
                <a:solidFill>
                  <a:schemeClr val="tx1"/>
                </a:solidFill>
              </a:rPr>
              <a:t>15. </a:t>
            </a:r>
            <a:r>
              <a:rPr lang="bg-BG" sz="1600" dirty="0">
                <a:solidFill>
                  <a:schemeClr val="tx1"/>
                </a:solidFill>
              </a:rPr>
              <a:t>След като масива вече е запълнен с данни навлизаме във втори </a:t>
            </a:r>
            <a:r>
              <a:rPr lang="en-US" sz="1600" dirty="0">
                <a:solidFill>
                  <a:schemeClr val="tx1"/>
                </a:solidFill>
              </a:rPr>
              <a:t>for loop</a:t>
            </a:r>
            <a:r>
              <a:rPr lang="bg-BG" sz="1600" dirty="0">
                <a:solidFill>
                  <a:schemeClr val="tx1"/>
                </a:solidFill>
              </a:rPr>
              <a:t>, който е вложен.</a:t>
            </a:r>
          </a:p>
          <a:p>
            <a:pPr algn="just"/>
            <a:r>
              <a:rPr lang="bg-BG" sz="1600" dirty="0" smtClean="0">
                <a:solidFill>
                  <a:schemeClr val="tx1"/>
                </a:solidFill>
              </a:rPr>
              <a:t>16. </a:t>
            </a:r>
            <a:r>
              <a:rPr lang="bg-BG" sz="1600" dirty="0">
                <a:solidFill>
                  <a:schemeClr val="tx1"/>
                </a:solidFill>
              </a:rPr>
              <a:t>Той има за цел да принтира всички елементи от масива </a:t>
            </a:r>
            <a:r>
              <a:rPr lang="en-US" sz="1600" dirty="0" smtClean="0">
                <a:solidFill>
                  <a:schemeClr val="tx1"/>
                </a:solidFill>
              </a:rPr>
              <a:t>M</a:t>
            </a:r>
            <a:r>
              <a:rPr lang="bg-BG" sz="1600" dirty="0" smtClean="0">
                <a:solidFill>
                  <a:schemeClr val="tx1"/>
                </a:solidFill>
              </a:rPr>
              <a:t>3</a:t>
            </a:r>
            <a:r>
              <a:rPr lang="en-US" sz="1600" dirty="0" smtClean="0">
                <a:solidFill>
                  <a:schemeClr val="tx1"/>
                </a:solidFill>
              </a:rPr>
              <a:t>[</a:t>
            </a:r>
            <a:r>
              <a:rPr lang="bg-BG" sz="1600" dirty="0" smtClean="0">
                <a:solidFill>
                  <a:schemeClr val="tx1"/>
                </a:solidFill>
              </a:rPr>
              <a:t>20</a:t>
            </a:r>
            <a:r>
              <a:rPr lang="en-US" sz="1600" dirty="0" smtClean="0">
                <a:solidFill>
                  <a:schemeClr val="tx1"/>
                </a:solidFill>
              </a:rPr>
              <a:t>]</a:t>
            </a:r>
            <a:r>
              <a:rPr lang="bg-BG" sz="16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bg-BG" sz="1600" dirty="0" smtClean="0">
                <a:solidFill>
                  <a:schemeClr val="tx1"/>
                </a:solidFill>
              </a:rPr>
              <a:t>17. </a:t>
            </a:r>
            <a:r>
              <a:rPr lang="bg-BG" sz="1600" dirty="0">
                <a:solidFill>
                  <a:schemeClr val="tx1"/>
                </a:solidFill>
              </a:rPr>
              <a:t>Проверката дали масива е запълнен става с най-обикновен </a:t>
            </a:r>
            <a:r>
              <a:rPr lang="en-US" sz="1600" dirty="0">
                <a:solidFill>
                  <a:schemeClr val="tx1"/>
                </a:solidFill>
              </a:rPr>
              <a:t>if.</a:t>
            </a:r>
          </a:p>
          <a:p>
            <a:endParaRPr lang="bg-BG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927785" y="757961"/>
            <a:ext cx="5943600" cy="548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9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9669" y="129396"/>
            <a:ext cx="2421297" cy="534838"/>
          </a:xfrm>
        </p:spPr>
        <p:txBody>
          <a:bodyPr>
            <a:normAutofit/>
          </a:bodyPr>
          <a:lstStyle/>
          <a:p>
            <a:r>
              <a:rPr lang="en-US" sz="2400" b="1" dirty="0"/>
              <a:t>Source code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528" y="876379"/>
            <a:ext cx="4597880" cy="5136231"/>
          </a:xfrm>
        </p:spPr>
        <p:txBody>
          <a:bodyPr>
            <a:normAutofit/>
          </a:bodyPr>
          <a:lstStyle/>
          <a:p>
            <a:r>
              <a:rPr lang="bg-BG" sz="1600" dirty="0" smtClean="0">
                <a:solidFill>
                  <a:schemeClr val="tx1"/>
                </a:solidFill>
              </a:rPr>
              <a:t>18.Принтираме съобщение за числото М.</a:t>
            </a:r>
          </a:p>
          <a:p>
            <a:r>
              <a:rPr lang="bg-BG" sz="1600" dirty="0" smtClean="0">
                <a:solidFill>
                  <a:schemeClr val="tx1"/>
                </a:solidFill>
              </a:rPr>
              <a:t>19. Въвеждаме числото М от конзолата и започваме проверката на всеки масив от програмата.</a:t>
            </a:r>
          </a:p>
          <a:p>
            <a:r>
              <a:rPr lang="bg-BG" sz="1600" dirty="0" smtClean="0">
                <a:solidFill>
                  <a:schemeClr val="tx1"/>
                </a:solidFill>
              </a:rPr>
              <a:t>20.Създаваме </a:t>
            </a:r>
            <a:r>
              <a:rPr lang="en-US" sz="1600" dirty="0">
                <a:solidFill>
                  <a:schemeClr val="tx1"/>
                </a:solidFill>
              </a:rPr>
              <a:t>for </a:t>
            </a:r>
            <a:r>
              <a:rPr lang="en-US" sz="1600" dirty="0" smtClean="0">
                <a:solidFill>
                  <a:schemeClr val="tx1"/>
                </a:solidFill>
              </a:rPr>
              <a:t>loop</a:t>
            </a:r>
            <a:r>
              <a:rPr lang="bg-BG" sz="1600" dirty="0" smtClean="0">
                <a:solidFill>
                  <a:schemeClr val="tx1"/>
                </a:solidFill>
              </a:rPr>
              <a:t> за </a:t>
            </a:r>
            <a:r>
              <a:rPr lang="en-US" sz="1600" dirty="0">
                <a:solidFill>
                  <a:schemeClr val="tx1"/>
                </a:solidFill>
              </a:rPr>
              <a:t>M1[10</a:t>
            </a:r>
            <a:r>
              <a:rPr lang="en-US" sz="1600" dirty="0" smtClean="0">
                <a:solidFill>
                  <a:schemeClr val="tx1"/>
                </a:solidFill>
              </a:rPr>
              <a:t>]</a:t>
            </a:r>
            <a:r>
              <a:rPr lang="bg-BG" sz="1600" dirty="0" smtClean="0">
                <a:solidFill>
                  <a:schemeClr val="tx1"/>
                </a:solidFill>
              </a:rPr>
              <a:t>, в който има вложен </a:t>
            </a:r>
            <a:r>
              <a:rPr lang="en-US" sz="1600" dirty="0" smtClean="0">
                <a:solidFill>
                  <a:schemeClr val="tx1"/>
                </a:solidFill>
              </a:rPr>
              <a:t>if</a:t>
            </a:r>
            <a:r>
              <a:rPr lang="bg-BG" sz="1600" dirty="0" smtClean="0">
                <a:solidFill>
                  <a:schemeClr val="tx1"/>
                </a:solidFill>
              </a:rPr>
              <a:t>. Той проверява дали съответния елемент от масива е по-голям от числото М. Ако да извежда съответното съобщение, ако не минава към следващия.</a:t>
            </a:r>
          </a:p>
          <a:p>
            <a:r>
              <a:rPr lang="bg-BG" sz="1600" dirty="0" smtClean="0">
                <a:solidFill>
                  <a:schemeClr val="tx1"/>
                </a:solidFill>
              </a:rPr>
              <a:t>21.Създаваме си още 2 </a:t>
            </a:r>
            <a:r>
              <a:rPr lang="en-US" sz="1600" dirty="0">
                <a:solidFill>
                  <a:schemeClr val="tx1"/>
                </a:solidFill>
              </a:rPr>
              <a:t>for </a:t>
            </a:r>
            <a:r>
              <a:rPr lang="en-US" sz="1600" dirty="0" smtClean="0">
                <a:solidFill>
                  <a:schemeClr val="tx1"/>
                </a:solidFill>
              </a:rPr>
              <a:t>loop</a:t>
            </a:r>
            <a:r>
              <a:rPr lang="bg-BG" sz="1600" dirty="0" smtClean="0">
                <a:solidFill>
                  <a:schemeClr val="tx1"/>
                </a:solidFill>
              </a:rPr>
              <a:t>-а съответно за масивите </a:t>
            </a:r>
            <a:r>
              <a:rPr lang="en-US" sz="1600" dirty="0">
                <a:solidFill>
                  <a:schemeClr val="tx1"/>
                </a:solidFill>
              </a:rPr>
              <a:t>M2[15</a:t>
            </a:r>
            <a:r>
              <a:rPr lang="en-US" sz="1600" dirty="0" smtClean="0">
                <a:solidFill>
                  <a:schemeClr val="tx1"/>
                </a:solidFill>
              </a:rPr>
              <a:t>]</a:t>
            </a:r>
            <a:r>
              <a:rPr lang="bg-BG" sz="1600" dirty="0" smtClean="0">
                <a:solidFill>
                  <a:schemeClr val="tx1"/>
                </a:solidFill>
              </a:rPr>
              <a:t> и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M3[20</a:t>
            </a:r>
            <a:r>
              <a:rPr lang="en-US" sz="1600" dirty="0" smtClean="0">
                <a:solidFill>
                  <a:schemeClr val="tx1"/>
                </a:solidFill>
              </a:rPr>
              <a:t>]</a:t>
            </a:r>
            <a:r>
              <a:rPr lang="bg-BG" sz="1600" dirty="0" smtClean="0">
                <a:solidFill>
                  <a:schemeClr val="tx1"/>
                </a:solidFill>
              </a:rPr>
              <a:t>. И в двата има вложени </a:t>
            </a:r>
            <a:r>
              <a:rPr lang="en-US" sz="1600" dirty="0" smtClean="0">
                <a:solidFill>
                  <a:schemeClr val="tx1"/>
                </a:solidFill>
              </a:rPr>
              <a:t>if</a:t>
            </a:r>
            <a:r>
              <a:rPr lang="bg-BG" sz="1600" dirty="0" smtClean="0">
                <a:solidFill>
                  <a:schemeClr val="tx1"/>
                </a:solidFill>
              </a:rPr>
              <a:t>-ове. И двата проверяват дали съответните елементи от масивите са по-големи от числото М. Ако са извеждат съответните съобщения, ако не минават към следващите.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056517" y="812588"/>
            <a:ext cx="6858000" cy="520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90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245456" cy="2971801"/>
          </a:xfrm>
        </p:spPr>
        <p:txBody>
          <a:bodyPr/>
          <a:lstStyle/>
          <a:p>
            <a:r>
              <a:rPr lang="bg-BG" dirty="0" smtClean="0"/>
              <a:t>Благодаря за вниманието!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9088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118</TotalTime>
  <Words>556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Slice</vt:lpstr>
      <vt:lpstr>Приложна информатика-семестриален проект</vt:lpstr>
      <vt:lpstr>Условие на задачата</vt:lpstr>
      <vt:lpstr>Source code</vt:lpstr>
      <vt:lpstr>Source code</vt:lpstr>
      <vt:lpstr>Source code</vt:lpstr>
      <vt:lpstr>Source code</vt:lpstr>
      <vt:lpstr>Благодаря за вниманието!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Приложна информатика-семестриален проект</dc:title>
  <dc:creator>Microsoft account</dc:creator>
  <cp:lastModifiedBy>Microsoft account</cp:lastModifiedBy>
  <cp:revision>5</cp:revision>
  <dcterms:created xsi:type="dcterms:W3CDTF">2023-04-05T09:20:38Z</dcterms:created>
  <dcterms:modified xsi:type="dcterms:W3CDTF">2023-04-05T11:18:52Z</dcterms:modified>
</cp:coreProperties>
</file>