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74" r:id="rId2"/>
    <p:sldId id="276" r:id="rId3"/>
    <p:sldId id="498" r:id="rId4"/>
    <p:sldId id="353" r:id="rId5"/>
    <p:sldId id="389" r:id="rId6"/>
    <p:sldId id="453" r:id="rId7"/>
    <p:sldId id="447" r:id="rId8"/>
    <p:sldId id="449" r:id="rId9"/>
    <p:sldId id="450" r:id="rId10"/>
    <p:sldId id="439" r:id="rId11"/>
    <p:sldId id="455" r:id="rId12"/>
    <p:sldId id="579" r:id="rId13"/>
    <p:sldId id="454" r:id="rId14"/>
    <p:sldId id="396" r:id="rId15"/>
    <p:sldId id="432" r:id="rId16"/>
    <p:sldId id="399" r:id="rId17"/>
    <p:sldId id="403" r:id="rId18"/>
    <p:sldId id="400" r:id="rId19"/>
    <p:sldId id="411" r:id="rId20"/>
    <p:sldId id="401" r:id="rId21"/>
    <p:sldId id="459" r:id="rId22"/>
    <p:sldId id="426" r:id="rId23"/>
    <p:sldId id="493" r:id="rId24"/>
    <p:sldId id="496" r:id="rId25"/>
    <p:sldId id="282" r:id="rId26"/>
    <p:sldId id="504" r:id="rId27"/>
    <p:sldId id="562" r:id="rId28"/>
    <p:sldId id="575" r:id="rId29"/>
    <p:sldId id="505" r:id="rId30"/>
    <p:sldId id="50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58" d="100"/>
          <a:sy n="58" d="100"/>
        </p:scale>
        <p:origin x="56" y="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EE72EC7-FAE4-492F-A938-F089128D61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6776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B69BD7-948D-4F5C-8F68-94172D3E8D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5975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BE8CAB4-98FF-4BFD-AE50-867EC9B7FF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149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274504-569E-4F46-88E1-34A07C0537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8155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311F7C-D23B-4537-84B1-8EC5E950A3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2572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D5B45EC-A32F-4FDC-8109-187DD20D52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2997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8D6E6E-619E-4676-A307-117D59D688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59391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825FDC-E529-4621-9CD8-460C96BAA4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549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D99E03-F96E-43A3-9B46-09CED29698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3082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FC483AF-B2EB-46AC-850B-13F548B45F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681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068F491-36DE-4987-8C4E-BA8274B881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72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1798F1-56EF-4976-9020-9F7D5B9DF2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6522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6FB4B17-4E8B-49B3-B837-421602AC8B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6092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94EF87C-1804-4088-B66A-32657979BE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7542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6DCA0C0-F2B7-45E5-8CDF-414709449C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1679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3219C6-F597-42C6-8176-E17FF6042C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5410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55A0DA-F9C3-486D-8632-1D30B96CCC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4873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8CB46C-3BB1-4EB1-A60C-5EA4A4C97A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4831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E1AF20E-8BB7-4B22-94FC-50A9446B32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2844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45D64E-91E4-4AAC-9CAA-C078400EF7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41113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D6140E-24B0-48C9-9D15-1F87B951D1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3615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BE2C196-86F2-4DAF-92ED-21D61ACA53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6072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40A012-EE42-484B-A04C-D9FBF5F314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373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com/products/visual-studio-community-v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0#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judge.softuni.bg/Contests/Compete/Index/1010#2" TargetMode="Externa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0#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2.gif"/><Relationship Id="rId4" Type="http://schemas.openxmlformats.org/officeDocument/2006/relationships/image" Target="../media/image59.jpeg"/><Relationship Id="rId9" Type="http://schemas.openxmlformats.org/officeDocument/2006/relationships/hyperlink" Target="https://www.lukanet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напишем първата си програма със </a:t>
            </a:r>
            <a:r>
              <a:rPr lang="en-US" dirty="0"/>
              <a:t>C# </a:t>
            </a:r>
            <a:r>
              <a:rPr lang="bg-BG" dirty="0"/>
              <a:t>и</a:t>
            </a:r>
            <a:r>
              <a:rPr lang="en-US" dirty="0"/>
              <a:t> Visual Studio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56" y="1905001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61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език за </a:t>
            </a:r>
            <a:br>
              <a:rPr lang="bg-BG" sz="3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Например </a:t>
            </a:r>
            <a:r>
              <a:rPr lang="en-US" sz="3800" dirty="0"/>
              <a:t>C#, Java, JavaScript</a:t>
            </a:r>
            <a:r>
              <a:rPr lang="bg-BG" sz="3800" dirty="0"/>
              <a:t>,</a:t>
            </a:r>
            <a:r>
              <a:rPr lang="en-US" sz="3800" dirty="0"/>
              <a:t> Python, PHP</a:t>
            </a:r>
            <a:r>
              <a:rPr lang="bg-BG" sz="3800" dirty="0"/>
              <a:t>, </a:t>
            </a:r>
            <a:r>
              <a:rPr lang="en-US" sz="3800" dirty="0"/>
              <a:t>C</a:t>
            </a:r>
            <a:r>
              <a:rPr lang="bg-BG" sz="3800" dirty="0"/>
              <a:t>, </a:t>
            </a:r>
            <a:r>
              <a:rPr lang="en-US" sz="3800" dirty="0"/>
              <a:t>C++, </a:t>
            </a:r>
            <a:r>
              <a:rPr lang="bg-BG" sz="38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Използва се </a:t>
            </a:r>
            <a:r>
              <a:rPr lang="bg-BG" sz="3800" dirty="0">
                <a:solidFill>
                  <a:schemeClr val="bg1"/>
                </a:solidFill>
              </a:rPr>
              <a:t>среда за програмиране </a:t>
            </a:r>
            <a:br>
              <a:rPr lang="bg-BG" sz="3800" dirty="0">
                <a:solidFill>
                  <a:schemeClr val="bg1"/>
                </a:solidFill>
              </a:rPr>
            </a:br>
            <a:r>
              <a:rPr lang="bg-BG" sz="3800" dirty="0"/>
              <a:t>(например</a:t>
            </a:r>
            <a:r>
              <a:rPr lang="en-US" sz="3800" dirty="0"/>
              <a:t> Visual Studio)</a:t>
            </a:r>
            <a:endParaRPr lang="bg-BG" sz="38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</a:t>
            </a:r>
            <a:r>
              <a:rPr lang="bg-BG"/>
              <a:t>за програмиране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A82D806-07F2-4956-BDAB-4A73BA5F90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51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</a:t>
            </a:r>
            <a:r>
              <a:rPr lang="bg-BG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Program.cs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endParaRPr lang="en-US" dirty="0">
              <a:sym typeface="Wingdings" panose="05000000000000000000" pitchFamily="2" charset="2"/>
            </a:endParaRPr>
          </a:p>
          <a:p>
            <a:pPr marL="609219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04AED2-5983-446C-B578-19A0C99C0D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45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01" y="1121144"/>
            <a:ext cx="10123853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В </a:t>
            </a:r>
            <a:r>
              <a:rPr lang="bg-BG" sz="33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топ 5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на най-популярните езици за програмиране.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Около 31% от всички програмисти го използват </a:t>
            </a:r>
            <a:b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</a:b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редовно.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Третата по големина общност в </a:t>
            </a:r>
            <a:r>
              <a:rPr lang="en-US" sz="33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StackOverflow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със </a:t>
            </a:r>
            <a:b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</a:b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повече от </a:t>
            </a:r>
            <a:r>
              <a:rPr lang="bg-BG" sz="33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1.1 милиона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теми.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Глобално, </a:t>
            </a:r>
            <a:r>
              <a:rPr lang="bg-BG" sz="33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всеки месец 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се предлагат повече </a:t>
            </a:r>
            <a:b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</a:b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от </a:t>
            </a:r>
            <a:r>
              <a:rPr lang="bg-BG" sz="33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17 000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C#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позиции.</a:t>
            </a:r>
            <a:endParaRPr lang="bg-BG" sz="3300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C#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AAB0279-863C-418C-ABA8-73449407A7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74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F65F-246C-4FEF-9B35-9033C905251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Да направим конзолна програма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9499AC92-799D-40CF-BFAB-8AE003324CF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Демонстрация на живо</a:t>
            </a:r>
          </a:p>
        </p:txBody>
      </p:sp>
    </p:spTree>
    <p:extLst>
      <p:ext uri="{BB962C8B-B14F-4D97-AF65-F5344CB8AC3E}">
        <p14:creationId xmlns:p14="http://schemas.microsoft.com/office/powerpoint/2010/main" val="1329908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/>
                </a:solidFill>
              </a:rPr>
              <a:t>За да програмирате, ви трябва среда за разработка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Integrated Development Environment (</a:t>
            </a:r>
            <a:r>
              <a:rPr lang="en-US" b="1" dirty="0">
                <a:solidFill>
                  <a:schemeClr val="tx2"/>
                </a:solidFill>
              </a:rPr>
              <a:t>IDE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bg-BG" dirty="0">
                <a:solidFill>
                  <a:schemeClr val="tx2"/>
                </a:solidFill>
              </a:rPr>
              <a:t>За</a:t>
            </a:r>
            <a:r>
              <a:rPr lang="en-US" dirty="0">
                <a:solidFill>
                  <a:schemeClr val="tx2"/>
                </a:solidFill>
              </a:rPr>
              <a:t> C#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 Visual Studio; </a:t>
            </a:r>
            <a:r>
              <a:rPr lang="bg-BG" dirty="0">
                <a:solidFill>
                  <a:schemeClr val="tx2"/>
                </a:solidFill>
                <a:sym typeface="Wingdings" panose="05000000000000000000" pitchFamily="2" charset="2"/>
              </a:rPr>
              <a:t>за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 Java  IntelliJ; </a:t>
            </a:r>
            <a:r>
              <a:rPr lang="bg-BG" dirty="0">
                <a:solidFill>
                  <a:schemeClr val="tx2"/>
                </a:solidFill>
                <a:sym typeface="Wingdings" panose="05000000000000000000" pitchFamily="2" charset="2"/>
              </a:rPr>
              <a:t>за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Python  PyCharm</a:t>
            </a:r>
            <a:endParaRPr lang="bg-BG" dirty="0">
              <a:solidFill>
                <a:schemeClr val="tx2"/>
              </a:solidFill>
            </a:endParaRPr>
          </a:p>
          <a:p>
            <a:r>
              <a:rPr lang="bg-BG" dirty="0">
                <a:solidFill>
                  <a:schemeClr val="tx2"/>
                </a:solidFill>
              </a:rPr>
              <a:t>Инсталирайте си </a:t>
            </a:r>
            <a:r>
              <a:rPr lang="en-US" dirty="0">
                <a:solidFill>
                  <a:schemeClr val="tx2"/>
                </a:solidFill>
              </a:rPr>
              <a:t>Microsoft </a:t>
            </a:r>
            <a:r>
              <a:rPr lang="en-US" b="1" dirty="0">
                <a:solidFill>
                  <a:schemeClr val="tx2"/>
                </a:solidFill>
              </a:rPr>
              <a:t>Visual Studio Community 2019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https://visualstudio.com/products/visual-studio-community-vs</a:t>
            </a:r>
            <a:endParaRPr lang="bg-BG" dirty="0">
              <a:solidFill>
                <a:schemeClr val="tx2"/>
              </a:solidFill>
            </a:endParaRPr>
          </a:p>
          <a:p>
            <a:r>
              <a:rPr lang="bg-BG" dirty="0">
                <a:solidFill>
                  <a:schemeClr val="tx2"/>
                </a:solidFill>
              </a:rPr>
              <a:t>Приложението е мултиплатформено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(Linux, Mac OS, Windows)</a:t>
            </a:r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49C27B3-39A3-4A53-BBC7-6D6BA6FFF9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8257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Нов конзолен проект –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[Create a new project]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[Console App (.NET Core)]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961DB2-1A2F-468B-B831-73D72A8458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71" t="4494" r="5879" b="61577"/>
          <a:stretch/>
        </p:blipFill>
        <p:spPr>
          <a:xfrm>
            <a:off x="388137" y="3380740"/>
            <a:ext cx="6484364" cy="28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D973BE-DE02-4A07-B7CD-ABE4DBC5EE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670" b="39483"/>
          <a:stretch/>
        </p:blipFill>
        <p:spPr>
          <a:xfrm>
            <a:off x="6916197" y="3094927"/>
            <a:ext cx="5003916" cy="31658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9DD92B5-17DD-4507-8E30-69F5582A5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5250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18528" cy="5528766"/>
          </a:xfrm>
        </p:spPr>
        <p:txBody>
          <a:bodyPr/>
          <a:lstStyle/>
          <a:p>
            <a:r>
              <a:rPr lang="bg-BG" sz="3200" dirty="0">
                <a:solidFill>
                  <a:schemeClr val="tx2"/>
                </a:solidFill>
              </a:rPr>
              <a:t>Сорс кодът на програма се пише в секцията </a:t>
            </a:r>
            <a:endParaRPr lang="en-US" sz="3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Main(string[]</a:t>
            </a:r>
            <a:r>
              <a:rPr lang="en-US" sz="3000" b="1" noProof="1">
                <a:solidFill>
                  <a:schemeClr val="tx2"/>
                </a:solidFill>
                <a:cs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000" dirty="0">
                <a:solidFill>
                  <a:schemeClr val="tx2"/>
                </a:solidFill>
              </a:rPr>
              <a:t>Между отварящата и затварящата скоба </a:t>
            </a:r>
            <a:r>
              <a:rPr lang="en-US" sz="3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000" dirty="0">
                <a:solidFill>
                  <a:schemeClr val="tx2"/>
                </a:solidFill>
              </a:rPr>
              <a:t>Натиснете </a:t>
            </a:r>
            <a:r>
              <a:rPr lang="en-US" sz="3000" dirty="0">
                <a:solidFill>
                  <a:schemeClr val="tx2"/>
                </a:solidFill>
              </a:rPr>
              <a:t>[Enter] </a:t>
            </a:r>
            <a:r>
              <a:rPr lang="bg-BG" sz="3000" dirty="0">
                <a:solidFill>
                  <a:schemeClr val="tx2"/>
                </a:solidFill>
              </a:rPr>
              <a:t>след отварящата скоба </a:t>
            </a:r>
            <a:r>
              <a:rPr lang="en-US" sz="3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28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000" dirty="0">
                <a:solidFill>
                  <a:schemeClr val="tx2"/>
                </a:solidFill>
              </a:rPr>
              <a:t>Кодът на програмата се пише</a:t>
            </a:r>
            <a:endParaRPr lang="en-US" sz="3000" dirty="0">
              <a:solidFill>
                <a:schemeClr val="tx2"/>
              </a:solidFill>
            </a:endParaRPr>
          </a:p>
          <a:p>
            <a:pPr marL="0" lvl="1" indent="0">
              <a:buClr>
                <a:schemeClr val="tx1"/>
              </a:buClr>
              <a:buSzPct val="100000"/>
              <a:buNone/>
            </a:pPr>
            <a:r>
              <a:rPr lang="en-US" sz="3000" dirty="0">
                <a:solidFill>
                  <a:schemeClr val="tx2"/>
                </a:solidFill>
              </a:rPr>
              <a:t>  </a:t>
            </a:r>
            <a:r>
              <a:rPr lang="bg-BG" sz="3000" dirty="0">
                <a:solidFill>
                  <a:schemeClr val="tx2"/>
                </a:solidFill>
              </a:rPr>
              <a:t> отместен навътре</a:t>
            </a:r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7D498-FC4D-47D2-BB95-28DD20204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050" y="1899000"/>
            <a:ext cx="4874683" cy="33270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2E04E33-8937-4A02-82BD-72B1694F8B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2964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/>
              <a:t>Напишете следния код: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C14267-C991-435F-8A14-F5598C874D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62606" y="1954078"/>
            <a:ext cx="6469889" cy="58744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algn="ctr"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Console.WriteLine("Hello SoftUni");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Писане на програмен код (2)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D8FCD-AFAE-491C-9D64-9B6CB152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179" y="2842473"/>
            <a:ext cx="6580741" cy="37091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D1A9F9A5-7382-45AD-9431-CF5AB25CD1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46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За стартиране на програмата натиснете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конзолата</a:t>
            </a:r>
            <a:br>
              <a:rPr lang="en-US" sz="3600" dirty="0"/>
            </a:br>
            <a:r>
              <a:rPr lang="bg-BG" sz="3600" dirty="0"/>
              <a:t>(в белия прозорец):</a:t>
            </a:r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5A5A1-63AB-44A3-AC94-1EE34054D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057648"/>
            <a:ext cx="6456480" cy="2206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35A6347-B803-47A9-BA15-F1C4F5F6D7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49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https://judge.softuni.bg/Contests/Compete/Index/1010#0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AE9B68-2783-4170-87A9-C30B59E65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0" y="2509286"/>
            <a:ext cx="4762500" cy="41006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D14AA61-312D-4503-B56F-FD91B75A2C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9730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indent="-514350"/>
            <a:r>
              <a:rPr lang="bg-BG" dirty="0"/>
              <a:t>Първа програма със </a:t>
            </a:r>
            <a:r>
              <a:rPr lang="en-US" dirty="0">
                <a:solidFill>
                  <a:schemeClr val="bg1"/>
                </a:solidFill>
              </a:rPr>
              <a:t>C#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</a:rPr>
              <a:t>Visual Studio</a:t>
            </a:r>
          </a:p>
          <a:p>
            <a:pPr marL="514350" indent="-514350"/>
            <a:r>
              <a:rPr lang="bg-BG" dirty="0"/>
              <a:t>Да направим конзолна програма</a:t>
            </a:r>
          </a:p>
          <a:p>
            <a:pPr marL="712788" lvl="1" indent="-409575"/>
            <a:r>
              <a:rPr lang="bg-BG" dirty="0"/>
              <a:t>Създаване на конзолна </a:t>
            </a:r>
            <a:r>
              <a:rPr lang="en-US" dirty="0"/>
              <a:t>C# </a:t>
            </a:r>
            <a:r>
              <a:rPr lang="bg-BG" dirty="0"/>
              <a:t>програма</a:t>
            </a:r>
          </a:p>
          <a:p>
            <a:pPr marL="712788" lvl="1" indent="-409575"/>
            <a:r>
              <a:rPr lang="bg-BG" dirty="0"/>
              <a:t>Стартиране на програмата</a:t>
            </a:r>
          </a:p>
          <a:p>
            <a:pPr marL="712788" lvl="1" indent="-409575"/>
            <a:r>
              <a:rPr lang="bg-BG" dirty="0"/>
              <a:t>Тестване в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br>
              <a:rPr lang="bg-BG" dirty="0"/>
            </a:b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AA82C8-CA93-417D-86AD-C3F8194660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42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1" y="1143000"/>
            <a:ext cx="10033549" cy="5276048"/>
          </a:xfrm>
        </p:spPr>
        <p:txBody>
          <a:bodyPr/>
          <a:lstStyle/>
          <a:p>
            <a:r>
              <a:rPr lang="bg-BG" dirty="0">
                <a:solidFill>
                  <a:schemeClr val="tx2"/>
                </a:solidFill>
              </a:rPr>
              <a:t>Писане извън тялото на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M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ain()</a:t>
            </a:r>
            <a:r>
              <a:rPr lang="bg-BG" dirty="0">
                <a:solidFill>
                  <a:schemeClr val="tx2"/>
                </a:solidFill>
              </a:rPr>
              <a:t> метода: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bg-BG" dirty="0">
                <a:solidFill>
                  <a:schemeClr val="tx2"/>
                </a:solidFill>
              </a:rPr>
              <a:t>Бъркане на малки и главни букви: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bg-BG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62373-37A0-433A-A5FA-F191EB3E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183" y="1905001"/>
            <a:ext cx="6924113" cy="609598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DBD08-A912-4E40-8682-C977B0FFC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183" y="3429000"/>
            <a:ext cx="7977783" cy="609598"/>
          </a:xfrm>
          <a:prstGeom prst="roundRect">
            <a:avLst>
              <a:gd name="adj" fmla="val 5807"/>
            </a:avLst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BCFEF-0153-47CA-93E7-5E2EF5839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183" y="4343400"/>
            <a:ext cx="7977783" cy="583094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D3901198-088B-4140-AFC5-80FA6AD85F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69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8240" y="1248577"/>
            <a:ext cx="10033549" cy="5276048"/>
          </a:xfrm>
        </p:spPr>
        <p:txBody>
          <a:bodyPr/>
          <a:lstStyle/>
          <a:p>
            <a:r>
              <a:rPr lang="bg-BG" dirty="0"/>
              <a:t>Липса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5840F-A454-4E60-A7AB-40B7E0FA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8" y="3457977"/>
            <a:ext cx="7319512" cy="53819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9604A-555F-4637-B1B7-5639CAA25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488" y="4400121"/>
            <a:ext cx="7319512" cy="50231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5E5DD-EA0B-412A-85D8-A839539E5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726" y="2033783"/>
            <a:ext cx="7324274" cy="561568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68D656D8-3652-46BA-9074-97F2A18225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6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C31E-314A-43F8-BB55-711DEB3378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Конзолни програми със </a:t>
            </a:r>
            <a:r>
              <a:rPr lang="en-US"/>
              <a:t>C#</a:t>
            </a:r>
            <a:endParaRPr lang="bg-BG"/>
          </a:p>
        </p:txBody>
      </p:sp>
      <p:pic>
        <p:nvPicPr>
          <p:cNvPr id="7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A629B036-3B67-4172-B4BD-555CE34D0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53" y="1524001"/>
            <a:ext cx="2058694" cy="221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B17DED8-03A8-4EA5-ACFF-3E0170551DD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9191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принтира числата от </a:t>
            </a:r>
            <a:r>
              <a:rPr lang="bg-BG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bg-BG" dirty="0">
                <a:solidFill>
                  <a:schemeClr val="bg1"/>
                </a:solidFill>
              </a:rPr>
              <a:t>0</a:t>
            </a:r>
            <a:r>
              <a:rPr lang="bg-BG" dirty="0"/>
              <a:t>, </a:t>
            </a:r>
            <a:br>
              <a:rPr lang="bg-BG" dirty="0"/>
            </a:br>
            <a:r>
              <a:rPr lang="bg-BG" dirty="0"/>
              <a:t>всяко на нов ред</a:t>
            </a:r>
          </a:p>
          <a:p>
            <a:r>
              <a:rPr lang="bg-BG" dirty="0"/>
              <a:t>Решение: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577" y="3185529"/>
            <a:ext cx="3505200" cy="2372545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Console.WriteLine(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Console.WriteLine(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Console.WriteLine(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41DB11-651A-4BF0-B386-F3DAB75A37BA}"/>
              </a:ext>
            </a:extLst>
          </p:cNvPr>
          <p:cNvGrpSpPr/>
          <p:nvPr/>
        </p:nvGrpSpPr>
        <p:grpSpPr>
          <a:xfrm>
            <a:off x="5715000" y="4478073"/>
            <a:ext cx="4892946" cy="1080000"/>
            <a:chOff x="6981815" y="5063680"/>
            <a:chExt cx="4843743" cy="1080000"/>
          </a:xfrm>
        </p:grpSpPr>
        <p:pic>
          <p:nvPicPr>
            <p:cNvPr id="1026" name="Picture 2" descr="Ð ÐµÐ·ÑÐ»ÑÐ°Ñ Ñ Ð¸Ð·Ð¾Ð±ÑÐ°Ð¶ÐµÐ½Ð¸Ðµ Ð·Ð° 1 png toy story">
              <a:extLst>
                <a:ext uri="{FF2B5EF4-FFF2-40B4-BE49-F238E27FC236}">
                  <a16:creationId xmlns:a16="http://schemas.microsoft.com/office/drawing/2014/main" id="{FE450382-82B2-4155-A569-E6EF62DA6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1815" y="5063680"/>
              <a:ext cx="58975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535A394C-157A-4DED-9CD5-F642187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8307" y="5063680"/>
              <a:ext cx="100725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2620E9-899F-473E-8E24-58AEF99C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6304" y="5795400"/>
              <a:ext cx="348280" cy="34828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90DC115-619C-4A21-8EC8-23768E3D8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86918" y="5795400"/>
              <a:ext cx="348280" cy="34828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979476-6E41-4A88-90FF-CB68E9489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7532" y="5795400"/>
              <a:ext cx="348280" cy="348280"/>
            </a:xfrm>
            <a:prstGeom prst="rect">
              <a:avLst/>
            </a:prstGeom>
          </p:spPr>
        </p:pic>
      </p:grp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065ED09-348D-4B48-A17E-41B30E73853D}"/>
              </a:ext>
            </a:extLst>
          </p:cNvPr>
          <p:cNvSpPr txBox="1">
            <a:spLocks/>
          </p:cNvSpPr>
          <p:nvPr/>
        </p:nvSpPr>
        <p:spPr>
          <a:xfrm>
            <a:off x="699523" y="6297582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5"/>
              </a:rPr>
              <a:t>https://judge.softuni.bg/Contests/Compete/Index/1010#2</a:t>
            </a:r>
            <a:endParaRPr lang="bg-BG" sz="2400" dirty="0"/>
          </a:p>
        </p:txBody>
      </p:sp>
      <p:pic>
        <p:nvPicPr>
          <p:cNvPr id="14" name="Picture 2" descr="Ð ÐµÐ·ÑÐ»ÑÐ°Ñ Ñ Ð¸Ð·Ð¾Ð±ÑÐ°Ð¶ÐµÐ½Ð¸Ðµ Ð·Ð° 1 png toy story">
            <a:extLst>
              <a:ext uri="{FF2B5EF4-FFF2-40B4-BE49-F238E27FC236}">
                <a16:creationId xmlns:a16="http://schemas.microsoft.com/office/drawing/2014/main" id="{48A99AC6-D66D-4E4B-B31D-DE7697685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543" y="4478073"/>
            <a:ext cx="59574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533C0D1D-BF14-42F1-BC09-A8FC87743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4813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371" y="1260823"/>
            <a:ext cx="11815018" cy="4455648"/>
          </a:xfrm>
        </p:spPr>
        <p:txBody>
          <a:bodyPr/>
          <a:lstStyle/>
          <a:p>
            <a:r>
              <a:rPr lang="bg-BG" dirty="0"/>
              <a:t>Напишете програма, която изчислява лицето на</a:t>
            </a:r>
            <a:br>
              <a:rPr lang="bg-BG" dirty="0"/>
            </a:br>
            <a:r>
              <a:rPr lang="bg-BG" dirty="0"/>
              <a:t>правоъгълник</a:t>
            </a:r>
            <a:endParaRPr lang="en-US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Решение: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 на правоъгълник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314" y="3456338"/>
            <a:ext cx="670087" cy="587441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14</a:t>
            </a:r>
            <a:endParaRPr lang="en-US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D4AE539-0A8D-4FF0-B814-4F14A5AF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896" y="3267726"/>
            <a:ext cx="457200" cy="987551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2</a:t>
            </a:r>
          </a:p>
          <a:p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7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9B3FC42-1A25-4A54-B398-B418798C3E96}"/>
              </a:ext>
            </a:extLst>
          </p:cNvPr>
          <p:cNvSpPr txBox="1">
            <a:spLocks/>
          </p:cNvSpPr>
          <p:nvPr/>
        </p:nvSpPr>
        <p:spPr>
          <a:xfrm>
            <a:off x="702405" y="6333473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https://judge.softuni.bg/Contests/Compete/Index/1010#3</a:t>
            </a:r>
            <a:endParaRPr lang="bg-BG" sz="24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6F5230A-D2EF-418D-A054-CDCA91D72428}"/>
              </a:ext>
            </a:extLst>
          </p:cNvPr>
          <p:cNvSpPr/>
          <p:nvPr/>
        </p:nvSpPr>
        <p:spPr bwMode="auto">
          <a:xfrm>
            <a:off x="1648304" y="3644738"/>
            <a:ext cx="332896" cy="241463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155CD89-28B8-4C49-88FB-FC58CF13A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2857" y="4415110"/>
            <a:ext cx="4270691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noProof="1">
                <a:latin typeface="Consolas" panose="020B0609020204030204" pitchFamily="49" charset="0"/>
              </a:rPr>
              <a:t>int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200" b="1" noProof="1">
                <a:latin typeface="Consolas" panose="020B0609020204030204" pitchFamily="49" charset="0"/>
              </a:rPr>
              <a:t> = </a:t>
            </a:r>
            <a:r>
              <a:rPr lang="bg-BG" sz="2200" b="1" noProof="1">
                <a:latin typeface="Consolas" panose="020B0609020204030204" pitchFamily="49" charset="0"/>
              </a:rPr>
              <a:t>2;</a:t>
            </a:r>
            <a:endParaRPr lang="en-US" sz="2200" b="1" noProof="1">
              <a:latin typeface="Consolas" panose="020B0609020204030204" pitchFamily="49" charset="0"/>
            </a:endParaRPr>
          </a:p>
          <a:p>
            <a:r>
              <a:rPr lang="en-US" sz="2200" b="1" noProof="1">
                <a:latin typeface="Consolas" panose="020B0609020204030204" pitchFamily="49" charset="0"/>
              </a:rPr>
              <a:t>int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200" b="1" noProof="1">
                <a:latin typeface="Consolas" panose="020B0609020204030204" pitchFamily="49" charset="0"/>
              </a:rPr>
              <a:t> = </a:t>
            </a:r>
            <a:r>
              <a:rPr lang="bg-BG" sz="2200" b="1" noProof="1">
                <a:latin typeface="Consolas" panose="020B0609020204030204" pitchFamily="49" charset="0"/>
              </a:rPr>
              <a:t>7;</a:t>
            </a:r>
            <a:endParaRPr lang="en-US" sz="2200" b="1" noProof="1">
              <a:latin typeface="Consolas" panose="020B0609020204030204" pitchFamily="49" charset="0"/>
            </a:endParaRPr>
          </a:p>
          <a:p>
            <a:r>
              <a:rPr lang="en-US" sz="2200" b="1" noProof="1">
                <a:latin typeface="Consolas" panose="020B0609020204030204" pitchFamily="49" charset="0"/>
              </a:rPr>
              <a:t>int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200" b="1" noProof="1">
                <a:latin typeface="Consolas" panose="020B0609020204030204" pitchFamily="49" charset="0"/>
              </a:rPr>
              <a:t>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a </a:t>
            </a:r>
            <a:r>
              <a:rPr lang="en-US" sz="2200" b="1" noProof="1">
                <a:latin typeface="Consolas" panose="020B0609020204030204" pitchFamily="49" charset="0"/>
              </a:rPr>
              <a:t>*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200" b="1" noProof="1">
                <a:latin typeface="Consolas" panose="020B0609020204030204" pitchFamily="49" charset="0"/>
              </a:rPr>
              <a:t>Console.WriteLine(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200" b="1" noProof="1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13E102-E949-49D0-B1C5-9F5C6B5F4068}"/>
              </a:ext>
            </a:extLst>
          </p:cNvPr>
          <p:cNvGrpSpPr/>
          <p:nvPr/>
        </p:nvGrpSpPr>
        <p:grpSpPr>
          <a:xfrm>
            <a:off x="7315201" y="2094014"/>
            <a:ext cx="3983439" cy="2161262"/>
            <a:chOff x="7331743" y="2011750"/>
            <a:chExt cx="3983439" cy="2161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8EB429-76C8-4B90-B474-10BC3D56DE41}"/>
                </a:ext>
              </a:extLst>
            </p:cNvPr>
            <p:cNvSpPr/>
            <p:nvPr/>
          </p:nvSpPr>
          <p:spPr bwMode="auto">
            <a:xfrm>
              <a:off x="7962382" y="2011750"/>
              <a:ext cx="3352800" cy="1447800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303A4977-6171-4909-A64F-2268A746C134}"/>
                </a:ext>
              </a:extLst>
            </p:cNvPr>
            <p:cNvSpPr txBox="1">
              <a:spLocks/>
            </p:cNvSpPr>
            <p:nvPr/>
          </p:nvSpPr>
          <p:spPr>
            <a:xfrm>
              <a:off x="7331743" y="2414490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a</a:t>
              </a:r>
              <a:endParaRPr lang="bg-BG" dirty="0"/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040C58E0-DB8B-46BF-8481-65FF044DDEF0}"/>
                </a:ext>
              </a:extLst>
            </p:cNvPr>
            <p:cNvSpPr txBox="1">
              <a:spLocks/>
            </p:cNvSpPr>
            <p:nvPr/>
          </p:nvSpPr>
          <p:spPr>
            <a:xfrm>
              <a:off x="9370072" y="3530692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b</a:t>
              </a:r>
              <a:endParaRPr lang="bg-BG" dirty="0"/>
            </a:p>
          </p:txBody>
        </p:sp>
        <p:sp>
          <p:nvSpPr>
            <p:cNvPr id="40" name="Text Placeholder 4">
              <a:extLst>
                <a:ext uri="{FF2B5EF4-FFF2-40B4-BE49-F238E27FC236}">
                  <a16:creationId xmlns:a16="http://schemas.microsoft.com/office/drawing/2014/main" id="{35AD2B94-CF7A-4C0D-8700-1446E24D72FB}"/>
                </a:ext>
              </a:extLst>
            </p:cNvPr>
            <p:cNvSpPr txBox="1">
              <a:spLocks/>
            </p:cNvSpPr>
            <p:nvPr/>
          </p:nvSpPr>
          <p:spPr>
            <a:xfrm>
              <a:off x="8514720" y="2436055"/>
              <a:ext cx="2358411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400" dirty="0"/>
                <a:t>area = a * b</a:t>
              </a:r>
              <a:endParaRPr lang="bg-BG" sz="3400" dirty="0"/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4DBB5F8D-48F5-4F02-94A0-4A8DD2B92F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8408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4522" y="1697999"/>
            <a:ext cx="8003238" cy="4697651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>
                <a:solidFill>
                  <a:schemeClr val="bg2"/>
                </a:solidFill>
              </a:rPr>
              <a:t>Програмиране означава да пишем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команди за </a:t>
            </a:r>
            <a:br>
              <a:rPr lang="bg-BG" sz="2800" dirty="0">
                <a:solidFill>
                  <a:schemeClr val="bg2"/>
                </a:solidFill>
              </a:rPr>
            </a:br>
            <a:r>
              <a:rPr lang="bg-BG" sz="2800" dirty="0">
                <a:solidFill>
                  <a:schemeClr val="bg2"/>
                </a:solidFill>
              </a:rPr>
              <a:t>компютъра</a:t>
            </a:r>
          </a:p>
          <a:p>
            <a:pPr marL="456915" lvl="1" indent="-456915"/>
            <a:r>
              <a:rPr lang="bg-BG" sz="28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2800" dirty="0">
              <a:solidFill>
                <a:schemeClr val="bg2"/>
              </a:solidFill>
            </a:endParaRPr>
          </a:p>
          <a:p>
            <a:pPr marL="456915" lvl="1" indent="-456915"/>
            <a:r>
              <a:rPr lang="bg-BG" sz="2800" dirty="0">
                <a:solidFill>
                  <a:schemeClr val="bg2"/>
                </a:solidFill>
              </a:rPr>
              <a:t>Използва се език за програмиране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bg-BG" sz="2800" dirty="0">
                <a:solidFill>
                  <a:schemeClr val="bg2"/>
                </a:solidFill>
              </a:rPr>
              <a:t>(например </a:t>
            </a:r>
            <a:r>
              <a:rPr lang="en-US" sz="2800" dirty="0">
                <a:solidFill>
                  <a:schemeClr val="bg2"/>
                </a:solidFill>
              </a:rPr>
              <a:t>C#</a:t>
            </a:r>
            <a:r>
              <a:rPr lang="bg-BG" sz="2800" dirty="0">
                <a:solidFill>
                  <a:schemeClr val="bg2"/>
                </a:solidFill>
              </a:rPr>
              <a:t>)</a:t>
            </a:r>
            <a:r>
              <a:rPr lang="en-US" sz="2800" dirty="0">
                <a:solidFill>
                  <a:schemeClr val="bg2"/>
                </a:solidFill>
              </a:rPr>
              <a:t> +</a:t>
            </a:r>
            <a:r>
              <a:rPr lang="bg-BG" sz="2800" dirty="0">
                <a:solidFill>
                  <a:schemeClr val="bg2"/>
                </a:solidFill>
              </a:rPr>
              <a:t> среда за разработка </a:t>
            </a:r>
            <a:br>
              <a:rPr lang="bg-BG" sz="2800" dirty="0">
                <a:solidFill>
                  <a:schemeClr val="bg2"/>
                </a:solidFill>
              </a:rPr>
            </a:br>
            <a:r>
              <a:rPr lang="bg-BG" sz="2800" dirty="0">
                <a:solidFill>
                  <a:schemeClr val="bg2"/>
                </a:solidFill>
              </a:rPr>
              <a:t>(например </a:t>
            </a:r>
            <a:r>
              <a:rPr lang="en-US" sz="2800" dirty="0">
                <a:solidFill>
                  <a:schemeClr val="bg2"/>
                </a:solidFill>
              </a:rPr>
              <a:t>Visual Studio)</a:t>
            </a:r>
            <a:endParaRPr lang="bg-BG" sz="2800" dirty="0">
              <a:solidFill>
                <a:schemeClr val="bg2"/>
              </a:solidFill>
            </a:endParaRPr>
          </a:p>
          <a:p>
            <a:pPr marL="456915" lvl="1" indent="-456915"/>
            <a:r>
              <a:rPr lang="bg-BG" sz="2800" dirty="0">
                <a:solidFill>
                  <a:schemeClr val="bg2"/>
                </a:solidFill>
              </a:rPr>
              <a:t>В </a:t>
            </a:r>
            <a:r>
              <a:rPr lang="en-US" sz="2800" dirty="0">
                <a:solidFill>
                  <a:schemeClr val="bg2"/>
                </a:solidFill>
              </a:rPr>
              <a:t>C# </a:t>
            </a:r>
            <a:r>
              <a:rPr lang="bg-BG" sz="28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частта </a:t>
            </a:r>
            <a:r>
              <a:rPr lang="en-US" sz="2800" dirty="0">
                <a:solidFill>
                  <a:schemeClr val="bg1"/>
                </a:solidFill>
              </a:rPr>
              <a:t>Main(…)</a:t>
            </a:r>
            <a:endParaRPr lang="bg-BG" sz="2800" dirty="0">
              <a:solidFill>
                <a:schemeClr val="bg1"/>
              </a:solidFill>
            </a:endParaRPr>
          </a:p>
          <a:p>
            <a:pPr marL="456915" lvl="1" indent="-456915"/>
            <a:r>
              <a:rPr lang="bg-BG" sz="2800" dirty="0">
                <a:solidFill>
                  <a:schemeClr val="bg2"/>
                </a:solidFill>
              </a:rPr>
              <a:t>Печатаме с </a:t>
            </a:r>
            <a:r>
              <a:rPr lang="en-US" sz="2800" noProof="1">
                <a:solidFill>
                  <a:schemeClr val="bg1"/>
                </a:solidFill>
              </a:rPr>
              <a:t>Console.WriteLine(…)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bg-BG" sz="2800" dirty="0">
                <a:solidFill>
                  <a:schemeClr val="bg2"/>
                </a:solidFill>
              </a:rPr>
              <a:t>стартираме с </a:t>
            </a:r>
            <a:br>
              <a:rPr lang="bg-BG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[Ctrl+F5]</a:t>
            </a:r>
          </a:p>
          <a:p>
            <a:pPr marL="0" lvl="1" indent="0">
              <a:buNone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0A1FEA1-20F5-4DF4-8F18-A6A896AAF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376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94676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9B888426-96B6-4151-A429-ACD0C3637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725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DD3006A8-9F06-4724-B1DA-E05233EFF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1582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B6CC0A5-8F01-4052-8EB8-079D3C488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8748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2000" b="1" dirty="0"/>
            </a:br>
            <a:r>
              <a:rPr lang="en-US" sz="11500" b="1" dirty="0"/>
              <a:t>#</a:t>
            </a:r>
            <a:r>
              <a:rPr lang="en-US" sz="11500" b="1" dirty="0" err="1"/>
              <a:t>pb</a:t>
            </a:r>
            <a:r>
              <a:rPr lang="en-US" sz="11500" b="1"/>
              <a:t>-march</a:t>
            </a:r>
            <a:endParaRPr lang="bg-BG" sz="115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01F69B7-C8F4-47CB-813E-3FFD3B3EB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839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F55EEE-6F4B-4DE5-B3C9-54BFB4ADC0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12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16C8-4A3D-40F9-A924-8B406AC343F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означава </a:t>
            </a:r>
            <a:br>
              <a:rPr lang="bg-BG"/>
            </a:br>
            <a:r>
              <a:rPr lang="bg-BG"/>
              <a:t>"да програмираме"?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71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Да даваме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bg1"/>
                </a:solidFill>
              </a:rPr>
              <a:t>команди</a:t>
            </a:r>
            <a:r>
              <a:rPr lang="bg-BG" sz="3600" dirty="0"/>
              <a:t> на компютъра – </a:t>
            </a:r>
            <a:br>
              <a:rPr lang="bg-BG" sz="3600" dirty="0"/>
            </a:br>
            <a:r>
              <a:rPr lang="bg-BG" sz="3600" dirty="0"/>
              <a:t>да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комуникираме</a:t>
            </a:r>
            <a:r>
              <a:rPr lang="bg-BG" sz="3600" dirty="0"/>
              <a:t>"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Командите се подреждат една след друга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В поредица, те образуват </a:t>
            </a:r>
            <a:br>
              <a:rPr lang="bg-BG" sz="3600" dirty="0"/>
            </a:br>
            <a:r>
              <a:rPr lang="bg-BG" sz="3600" dirty="0"/>
              <a:t>"</a:t>
            </a:r>
            <a:r>
              <a:rPr lang="bg-BG" sz="3600" dirty="0">
                <a:solidFill>
                  <a:schemeClr val="bg1"/>
                </a:solidFill>
              </a:rPr>
              <a:t>компютърна програма</a:t>
            </a:r>
            <a:r>
              <a:rPr lang="bg-BG" sz="3600" dirty="0"/>
              <a:t>"</a:t>
            </a:r>
          </a:p>
          <a:p>
            <a:pPr>
              <a:lnSpc>
                <a:spcPct val="100000"/>
              </a:lnSpc>
            </a:pPr>
            <a:endParaRPr lang="bg-BG" sz="3600" dirty="0"/>
          </a:p>
          <a:p>
            <a:endParaRPr lang="bg-BG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399" y="3892960"/>
            <a:ext cx="2504233" cy="250423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7B4D685-0D37-4897-A386-25F6BD7A2B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43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0BE3C1-0064-4D52-948F-C94A28A1689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Езиците като начин на комуникация</a:t>
            </a: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07" y="1941958"/>
            <a:ext cx="2820987" cy="1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86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5800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8665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MD" sz="2800" dirty="0">
                <a:solidFill>
                  <a:srgbClr val="FFFFFF"/>
                </a:solidFill>
              </a:rPr>
              <a:t>Добрый день!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3865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Dobrý 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8677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dirty="0">
                <a:solidFill>
                  <a:srgbClr val="FFFFFF"/>
                </a:solidFill>
              </a:rPr>
              <a:t>Dobrý den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6809" y="5919509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38403" y="46605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017584" y="46605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35482" y="5791200"/>
            <a:ext cx="1319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809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0653" y="2399588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5800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8011" y="2363729"/>
            <a:ext cx="2253081" cy="2438400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615E7837-E14F-492C-8D8B-C05E8C291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498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(2)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9600" y="1646580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00801" y="1646580"/>
            <a:ext cx="5266063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401" y="281152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8974" y="2773020"/>
            <a:ext cx="2253081" cy="2438400"/>
          </a:xfrm>
          <a:prstGeom prst="rect">
            <a:avLst/>
          </a:prstGeom>
        </p:spPr>
      </p:pic>
      <p:pic>
        <p:nvPicPr>
          <p:cNvPr id="1026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5BEB5997-EAC4-44BE-B3F7-4EA3ADCB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211421"/>
            <a:ext cx="990600" cy="106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Ð ÐµÐ·ÑÐ»ÑÐ°Ñ Ñ Ð¸Ð·Ð¾Ð±ÑÐ°Ð¶ÐµÐ½Ð¸Ðµ Ð·Ð° python png">
            <a:extLst>
              <a:ext uri="{FF2B5EF4-FFF2-40B4-BE49-F238E27FC236}">
                <a16:creationId xmlns:a16="http://schemas.microsoft.com/office/drawing/2014/main" id="{3DF90E48-D9D0-48EA-9CC6-BC3CE7380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5211420"/>
            <a:ext cx="2413104" cy="120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617A305A-309C-401F-8D48-5BF1AE548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138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(3)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9600" y="1632819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System.out.println("Hello");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27788" y="1632819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401" y="281940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8974" y="2819400"/>
            <a:ext cx="2253081" cy="2438400"/>
          </a:xfrm>
          <a:prstGeom prst="rect">
            <a:avLst/>
          </a:prstGeom>
        </p:spPr>
      </p:pic>
      <p:pic>
        <p:nvPicPr>
          <p:cNvPr id="12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03BAC574-B738-42C7-83C4-45F491E7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96027997-4BF6-421C-A3E5-D514DAF3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952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82ADA4CA-31C1-4F9A-8BF9-CED1D344C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5178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3708</TotalTime>
  <Words>1210</Words>
  <Application>Microsoft Office PowerPoint</Application>
  <PresentationFormat>Widescreen</PresentationFormat>
  <Paragraphs>213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Имате въпроси?</vt:lpstr>
      <vt:lpstr>Какво означава  "да програмираме"?</vt:lpstr>
      <vt:lpstr>Какво означава "програмиране"?</vt:lpstr>
      <vt:lpstr>Езиците като начин на комуникация</vt:lpstr>
      <vt:lpstr>Начин на комуникация</vt:lpstr>
      <vt:lpstr>Начин на комуникация (2)</vt:lpstr>
      <vt:lpstr>Начин на комуникация (3)</vt:lpstr>
      <vt:lpstr>Езици за програмиране</vt:lpstr>
      <vt:lpstr>Компютърни програми</vt:lpstr>
      <vt:lpstr>Интересно за C#</vt:lpstr>
      <vt:lpstr>Да направим конзолна програма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C# програмите</vt:lpstr>
      <vt:lpstr>Типични грешки в C# програмите (2)</vt:lpstr>
      <vt:lpstr>Конзолни програми със C#</vt:lpstr>
      <vt:lpstr>Числата от 1 до 10</vt:lpstr>
      <vt:lpstr>Лице на правоъгълник</vt:lpstr>
      <vt:lpstr>Какво научихме днес?</vt:lpstr>
      <vt:lpstr>Въпроси?</vt:lpstr>
      <vt:lpstr>SoftUni Diamond Partners</vt:lpstr>
      <vt:lpstr>SoftUni Organizational Partners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Alen Paunov</cp:lastModifiedBy>
  <cp:revision>10</cp:revision>
  <dcterms:created xsi:type="dcterms:W3CDTF">2018-05-23T13:08:44Z</dcterms:created>
  <dcterms:modified xsi:type="dcterms:W3CDTF">2020-03-06T23:06:55Z</dcterms:modified>
  <cp:category>computer programming;programming;C#;програмиране;кодиране</cp:category>
</cp:coreProperties>
</file>