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507" r:id="rId28"/>
    <p:sldId id="508" r:id="rId29"/>
    <p:sldId id="509" r:id="rId30"/>
    <p:sldId id="282" r:id="rId31"/>
    <p:sldId id="504" r:id="rId32"/>
    <p:sldId id="284" r:id="rId33"/>
    <p:sldId id="285" r:id="rId34"/>
    <p:sldId id="505" r:id="rId35"/>
    <p:sldId id="50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256D9C-845E-429C-9E27-E39020D02751}">
          <p14:sldIdLst>
            <p14:sldId id="256"/>
            <p14:sldId id="257"/>
            <p14:sldId id="258"/>
          </p14:sldIdLst>
        </p14:section>
        <p14:section name="Променливи и типове данни" id="{816270F6-9AD1-4C8F-BBA4-4F89F921DBC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Прости операции" id="{CA6A6EC9-3284-4D38-B6D7-693C235D5763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Печатане на екрана" id="{82E534AE-DBE5-4ECA-AEF9-8C720E14C868}">
          <p14:sldIdLst>
            <p14:sldId id="277"/>
            <p14:sldId id="278"/>
          </p14:sldIdLst>
        </p14:section>
        <p14:section name="Преобразуване на типове" id="{5B0E1A20-C779-41EE-B50D-37492E1385A7}">
          <p14:sldIdLst>
            <p14:sldId id="279"/>
            <p14:sldId id="280"/>
            <p14:sldId id="281"/>
          </p14:sldIdLst>
        </p14:section>
        <p14:section name="Project" id="{5A115049-5910-4DF4-A300-AE5557635895}">
          <p14:sldIdLst>
            <p14:sldId id="507"/>
            <p14:sldId id="508"/>
            <p14:sldId id="509"/>
          </p14:sldIdLst>
        </p14:section>
        <p14:section name="Обобщение" id="{2ECE0847-40FE-4BC0-BC3B-A8C0E2B64204}">
          <p14:sldIdLst>
            <p14:sldId id="282"/>
            <p14:sldId id="504"/>
            <p14:sldId id="284"/>
            <p14:sldId id="285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n Paunov" initials="AP" lastIdx="1" clrIdx="0">
    <p:extLst>
      <p:ext uri="{19B8F6BF-5375-455C-9EA6-DF929625EA0E}">
        <p15:presenceInfo xmlns:p15="http://schemas.microsoft.com/office/powerpoint/2012/main" userId="S::a.paunov@softuni.bg::ff466fd3-8dd6-4724-a5dc-f69e7365ea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0" d="100"/>
          <a:sy n="60" d="100"/>
        </p:scale>
        <p:origin x="876" y="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0AFC9-299D-4F4B-B955-A6FD5AD65E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4255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380028E-2532-448A-A196-95521903DA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8348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764E0E-6ABC-498B-B376-A5300D3C1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8483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1AF405-A971-4BD4-A4F5-65AE4BAC58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6716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12AAF77-32D8-4700-9D5F-C2EB103F35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358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4A1449E-D022-47A3-A7CD-D2D0A2991B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6360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3F348F7-28DB-4E5F-9270-3634256239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6398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A485AE-4253-4D08-9C08-413DFDE22E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5833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FE9C43F-F781-430E-A30C-C1489B6DC2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8398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81CB40-1B25-4476-BB6E-C2646782F6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9354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3F348F7-28DB-4E5F-9270-3634256239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048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F442BE2-63D8-4CF1-A5BE-64A0AAED1F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6936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7E5DD4D-F681-426C-AAD1-B45BC773BE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8845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4C75C1-02C0-449F-B4B5-5E053E5C9D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2752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37BC640-3DE3-4DC1-A294-4F6E647B28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6479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1F2C78F-1369-4925-8089-33934AF7CC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7748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08F1F05-C8D8-4362-AE29-E7A4AF6BE3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2855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AA37CA-CB3E-4295-A135-DDB54BD3CB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98294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57E7A13-4A32-4DA6-8935-12DF56BF6B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679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BCF85B9-2DE5-43C8-8D62-5D719888EB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7641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A35DC48-7EA0-4C99-A989-F3DD5D03D4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657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B00C6D1-0D1D-449C-995F-26C43BF118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4167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71F59DA-3F96-4B25-BDA1-8E6A5BC4FC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20888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37CCAE9-2F54-46F1-A1E1-73F2F704B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8021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33F6D62-6C51-4B78-B48D-71A0202CFA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86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Compete/Index/1011#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4.gif"/><Relationship Id="rId4" Type="http://schemas.openxmlformats.org/officeDocument/2006/relationships/image" Target="../media/image51.jpeg"/><Relationship Id="rId9" Type="http://schemas.openxmlformats.org/officeDocument/2006/relationships/hyperlink" Target="https://www.lukanet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76879"/>
            <a:ext cx="1842040" cy="363552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2358106"/>
            <a:ext cx="2160896" cy="57158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1045"/>
            <a:ext cx="3213640" cy="460181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176939" y="2715416"/>
            <a:ext cx="2812373" cy="22293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091" y="2080338"/>
            <a:ext cx="1783249" cy="181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1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6739C2-0BF3-4003-8FFA-429DEEDF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424" y="3609000"/>
            <a:ext cx="6765751" cy="1826907"/>
          </a:xfrm>
          <a:prstGeom prst="rect">
            <a:avLst/>
          </a:prstGeom>
          <a:ln w="9525">
            <a:solidFill>
              <a:schemeClr val="tx1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401" y="1117410"/>
            <a:ext cx="10033549" cy="5276048"/>
          </a:xfrm>
        </p:spPr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83720" y="1939407"/>
            <a:ext cx="6661455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Console.WriteLine(name);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175" y="5049000"/>
            <a:ext cx="1430074" cy="578882"/>
          </a:xfrm>
          <a:prstGeom prst="wedgeRoundRectCallout">
            <a:avLst>
              <a:gd name="adj1" fmla="val 76867"/>
              <a:gd name="adj2" fmla="val -695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617" y="3233441"/>
            <a:ext cx="2302720" cy="1040284"/>
          </a:xfrm>
          <a:prstGeom prst="wedgeRoundRectCallout">
            <a:avLst>
              <a:gd name="adj1" fmla="val 60984"/>
              <a:gd name="adj2" fmla="val 436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E7411A3-AF1F-4ADB-B1C1-C9DCC95F0A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3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1" y="1138314"/>
            <a:ext cx="10033549" cy="4675686"/>
          </a:xfrm>
        </p:spPr>
        <p:txBody>
          <a:bodyPr>
            <a:normAutofit/>
          </a:bodyPr>
          <a:lstStyle/>
          <a:p>
            <a:r>
              <a:rPr lang="bg-BG" sz="3600" dirty="0"/>
              <a:t>Четене на цяло число:</a:t>
            </a: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пресмятане на лице на квадрат със страна 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600" dirty="0"/>
              <a:t>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51000" y="4010359"/>
            <a:ext cx="8107103" cy="14711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51000" y="1780284"/>
            <a:ext cx="68879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input =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C86F51F-C130-47C4-B75A-3DCFAEBE6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300" y="4743798"/>
            <a:ext cx="3581400" cy="965716"/>
          </a:xfrm>
          <a:prstGeom prst="wedgeRoundRectCallout">
            <a:avLst>
              <a:gd name="adj1" fmla="val -61487"/>
              <a:gd name="adj2" fmla="val -523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цяло число на един ред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77FA51-576B-4016-935D-8D2BA106ACC1}"/>
              </a:ext>
            </a:extLst>
          </p:cNvPr>
          <p:cNvSpPr/>
          <p:nvPr/>
        </p:nvSpPr>
        <p:spPr>
          <a:xfrm>
            <a:off x="1280447" y="632957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https://judge.softuni.bg/Contests/Compete/Index/1011#2</a:t>
            </a:r>
            <a:r>
              <a:rPr lang="en-US" sz="2400" dirty="0"/>
              <a:t>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A224A48-B113-4562-A0A6-925A1B6A0A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0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</a:p>
          <a:p>
            <a:pPr marL="0" indent="0">
              <a:spcBef>
                <a:spcPts val="1200"/>
              </a:spcBef>
              <a:buNone/>
            </a:pPr>
            <a:endParaRPr lang="en-US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</a:t>
            </a:r>
            <a:endParaRPr lang="en-US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89717" y="3551288"/>
            <a:ext cx="9066076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inches = </a:t>
            </a:r>
            <a:r>
              <a:rPr lang="nn-NO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it-IT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89717" y="1786351"/>
            <a:ext cx="6840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45F0CA5-A614-438D-96E3-A080FCE05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161" y="4618863"/>
            <a:ext cx="3691075" cy="965716"/>
          </a:xfrm>
          <a:prstGeom prst="wedgeRoundRectCallout">
            <a:avLst>
              <a:gd name="adj1" fmla="val -37408"/>
              <a:gd name="adj2" fmla="val -1059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46A567-FCFD-405A-AC64-A9D503869A24}"/>
              </a:ext>
            </a:extLst>
          </p:cNvPr>
          <p:cNvSpPr/>
          <p:nvPr/>
        </p:nvSpPr>
        <p:spPr>
          <a:xfrm>
            <a:off x="1270630" y="625981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https://judge.softuni.bg/Contests/Compete/Index/1011#3</a:t>
            </a:r>
            <a:r>
              <a:rPr lang="en-US" sz="2400" dirty="0"/>
              <a:t>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F716D6A-5BF4-4ADD-A4AD-1B2CB827B1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7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3BE345C-B147-4A0C-A398-4FDBB72EF9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Работа с текст и числа</a:t>
            </a:r>
            <a:endParaRPr lang="bg-BG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DB3B559-3E27-4318-AF61-9DBBAF7D61E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122154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dirty="0"/>
              <a:t>Да се </a:t>
            </a:r>
            <a:r>
              <a:rPr lang="bg-BG" b="1" dirty="0">
                <a:solidFill>
                  <a:schemeClr val="bg1"/>
                </a:solidFill>
              </a:rPr>
              <a:t>напише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Чете от конзолата </a:t>
            </a:r>
            <a:r>
              <a:rPr lang="bg-BG" sz="3000" b="1" dirty="0">
                <a:latin typeface="+mj-lt"/>
              </a:rPr>
              <a:t>име</a:t>
            </a:r>
            <a:r>
              <a:rPr lang="bg-BG" dirty="0"/>
              <a:t> на човек, въведено от </a:t>
            </a:r>
            <a:r>
              <a:rPr lang="bg-BG" b="1" dirty="0">
                <a:solidFill>
                  <a:schemeClr val="bg1"/>
                </a:solidFill>
              </a:rPr>
              <a:t>потребителя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en-US" dirty="0">
                <a:solidFill>
                  <a:schemeClr val="tx2"/>
                </a:solidFill>
              </a:rPr>
              <a:t>"</a:t>
            </a:r>
            <a:r>
              <a:rPr lang="en-US" sz="3000" b="1" dirty="0">
                <a:solidFill>
                  <a:schemeClr val="tx2"/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/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/>
                </a:solidFill>
                <a:latin typeface="Consolas" panose="020B0609020204030204" pitchFamily="49" charset="0"/>
              </a:rPr>
              <a:t>!</a:t>
            </a:r>
            <a:r>
              <a:rPr lang="en-US" dirty="0">
                <a:solidFill>
                  <a:schemeClr val="tx2"/>
                </a:solidFill>
              </a:rPr>
              <a:t>"</a:t>
            </a:r>
            <a:r>
              <a:rPr lang="bg-BG" dirty="0">
                <a:solidFill>
                  <a:schemeClr val="tx2"/>
                </a:solidFill>
              </a:rPr>
              <a:t>, където </a:t>
            </a:r>
            <a:r>
              <a:rPr lang="en-US" sz="3000" b="1" dirty="0">
                <a:solidFill>
                  <a:schemeClr val="tx2"/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въведеното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tx2"/>
                </a:solidFill>
              </a:rPr>
              <a:t>преди това </a:t>
            </a:r>
            <a:r>
              <a:rPr lang="bg-BG" b="1" dirty="0">
                <a:solidFill>
                  <a:schemeClr val="tx2"/>
                </a:solidFill>
              </a:rPr>
              <a:t>име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5242" y="4572000"/>
            <a:ext cx="5010759" cy="579390"/>
            <a:chOff x="736384" y="4787519"/>
            <a:chExt cx="4739929" cy="5793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6048" y="5449597"/>
            <a:ext cx="5029953" cy="566310"/>
            <a:chOff x="736384" y="4800599"/>
            <a:chExt cx="4326768" cy="5279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279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279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329" y="3710590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E5AB63-4FE1-446E-8742-E2FBB5D79A5C}"/>
              </a:ext>
            </a:extLst>
          </p:cNvPr>
          <p:cNvSpPr/>
          <p:nvPr/>
        </p:nvSpPr>
        <p:spPr>
          <a:xfrm>
            <a:off x="762000" y="629558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4"/>
              </a:rPr>
              <a:t>https://judge.softuni.bg/Contests/Compete/Index/1011#0</a:t>
            </a:r>
            <a:r>
              <a:rPr lang="en-US" sz="2400" dirty="0"/>
              <a:t> 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478CDFC-CE66-4B30-91E5-C13074153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20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7000" y="1542675"/>
            <a:ext cx="8649000" cy="2012703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dirty="0"/>
              <a:t>string name = </a:t>
            </a:r>
            <a:r>
              <a:rPr lang="en-US" sz="3600" dirty="0" err="1"/>
              <a:t>Console.ReadLine</a:t>
            </a:r>
            <a:r>
              <a:rPr lang="en-US" sz="3600" dirty="0"/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dirty="0" err="1"/>
              <a:t>Console.</a:t>
            </a:r>
            <a:r>
              <a:rPr lang="en-US" sz="3600" dirty="0" err="1">
                <a:solidFill>
                  <a:schemeClr val="bg1"/>
                </a:solidFill>
              </a:rPr>
              <a:t>Write</a:t>
            </a:r>
            <a:r>
              <a:rPr lang="en-US" sz="3600" dirty="0"/>
              <a:t>("Hello,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dirty="0" err="1"/>
              <a:t>Console.</a:t>
            </a:r>
            <a:r>
              <a:rPr lang="en-US" sz="3600" dirty="0" err="1">
                <a:solidFill>
                  <a:schemeClr val="bg1"/>
                </a:solidFill>
              </a:rPr>
              <a:t>WriteLine</a:t>
            </a:r>
            <a:r>
              <a:rPr lang="en-US" sz="3600" dirty="0"/>
              <a:t>(name);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решение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7000" y="3828894"/>
            <a:ext cx="8649000" cy="1486431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dirty="0"/>
              <a:t>string name = </a:t>
            </a:r>
            <a:r>
              <a:rPr lang="en-US" sz="3600" dirty="0" err="1"/>
              <a:t>Console.ReadLine</a:t>
            </a:r>
            <a:r>
              <a:rPr lang="en-US" sz="3600" dirty="0"/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dirty="0" err="1"/>
              <a:t>Console.</a:t>
            </a:r>
            <a:r>
              <a:rPr lang="en-US" sz="3600" dirty="0" err="1">
                <a:solidFill>
                  <a:schemeClr val="bg1"/>
                </a:solidFill>
              </a:rPr>
              <a:t>Write</a:t>
            </a:r>
            <a:r>
              <a:rPr lang="en-US" sz="3600" dirty="0"/>
              <a:t>("Hello, " + name);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411000" y="5428020"/>
            <a:ext cx="2156052" cy="754871"/>
          </a:xfrm>
          <a:prstGeom prst="wedgeRoundRectCallout">
            <a:avLst>
              <a:gd name="adj1" fmla="val -29322"/>
              <a:gd name="adj2" fmla="val -789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795966" y="2572190"/>
            <a:ext cx="3080068" cy="913832"/>
          </a:xfrm>
          <a:prstGeom prst="wedgeRoundRectCallout">
            <a:avLst>
              <a:gd name="adj1" fmla="val -64435"/>
              <a:gd name="adj2" fmla="val -35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5D4F9-6441-4455-AE6C-5113DE770744}"/>
              </a:ext>
            </a:extLst>
          </p:cNvPr>
          <p:cNvSpPr/>
          <p:nvPr/>
        </p:nvSpPr>
        <p:spPr>
          <a:xfrm>
            <a:off x="762000" y="629558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https://judge.softuni.bg/Contests/Compete/Index/1011#0</a:t>
            </a:r>
            <a:r>
              <a:rPr lang="en-US" sz="2400" dirty="0"/>
              <a:t> 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499C275-D476-4E57-A3EB-3F7D2BA559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1" grpId="0" animBg="1"/>
      <p:bldP spid="9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2077" y="1906762"/>
            <a:ext cx="1089892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firstName + "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2076" y="4395271"/>
            <a:ext cx="10268924" cy="20621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32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32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32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"The sum is: " + 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32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179579" y="3621812"/>
            <a:ext cx="460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844766" y="5868581"/>
            <a:ext cx="5090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32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6826CBD7-5340-47B4-A8E4-3DC344365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044" y="4150675"/>
            <a:ext cx="4114799" cy="954847"/>
          </a:xfrm>
          <a:custGeom>
            <a:avLst/>
            <a:gdLst>
              <a:gd name="connsiteX0" fmla="*/ 0 w 4114799"/>
              <a:gd name="connsiteY0" fmla="*/ 159144 h 954847"/>
              <a:gd name="connsiteX1" fmla="*/ 159144 w 4114799"/>
              <a:gd name="connsiteY1" fmla="*/ 0 h 954847"/>
              <a:gd name="connsiteX2" fmla="*/ 685800 w 4114799"/>
              <a:gd name="connsiteY2" fmla="*/ 0 h 954847"/>
              <a:gd name="connsiteX3" fmla="*/ 1442237 w 4114799"/>
              <a:gd name="connsiteY3" fmla="*/ -1062621 h 954847"/>
              <a:gd name="connsiteX4" fmla="*/ 1714500 w 4114799"/>
              <a:gd name="connsiteY4" fmla="*/ 0 h 954847"/>
              <a:gd name="connsiteX5" fmla="*/ 3955655 w 4114799"/>
              <a:gd name="connsiteY5" fmla="*/ 0 h 954847"/>
              <a:gd name="connsiteX6" fmla="*/ 4114799 w 4114799"/>
              <a:gd name="connsiteY6" fmla="*/ 159144 h 954847"/>
              <a:gd name="connsiteX7" fmla="*/ 4114799 w 4114799"/>
              <a:gd name="connsiteY7" fmla="*/ 159141 h 954847"/>
              <a:gd name="connsiteX8" fmla="*/ 4114799 w 4114799"/>
              <a:gd name="connsiteY8" fmla="*/ 159141 h 954847"/>
              <a:gd name="connsiteX9" fmla="*/ 4114799 w 4114799"/>
              <a:gd name="connsiteY9" fmla="*/ 397853 h 954847"/>
              <a:gd name="connsiteX10" fmla="*/ 4114799 w 4114799"/>
              <a:gd name="connsiteY10" fmla="*/ 795703 h 954847"/>
              <a:gd name="connsiteX11" fmla="*/ 3955655 w 4114799"/>
              <a:gd name="connsiteY11" fmla="*/ 954847 h 954847"/>
              <a:gd name="connsiteX12" fmla="*/ 1714500 w 4114799"/>
              <a:gd name="connsiteY12" fmla="*/ 954847 h 954847"/>
              <a:gd name="connsiteX13" fmla="*/ 685800 w 4114799"/>
              <a:gd name="connsiteY13" fmla="*/ 954847 h 954847"/>
              <a:gd name="connsiteX14" fmla="*/ 685800 w 4114799"/>
              <a:gd name="connsiteY14" fmla="*/ 954847 h 954847"/>
              <a:gd name="connsiteX15" fmla="*/ 159144 w 4114799"/>
              <a:gd name="connsiteY15" fmla="*/ 954847 h 954847"/>
              <a:gd name="connsiteX16" fmla="*/ 0 w 4114799"/>
              <a:gd name="connsiteY16" fmla="*/ 795703 h 954847"/>
              <a:gd name="connsiteX17" fmla="*/ 0 w 4114799"/>
              <a:gd name="connsiteY17" fmla="*/ 397853 h 954847"/>
              <a:gd name="connsiteX18" fmla="*/ 0 w 4114799"/>
              <a:gd name="connsiteY18" fmla="*/ 159141 h 954847"/>
              <a:gd name="connsiteX19" fmla="*/ 0 w 4114799"/>
              <a:gd name="connsiteY19" fmla="*/ 159141 h 954847"/>
              <a:gd name="connsiteX20" fmla="*/ 0 w 4114799"/>
              <a:gd name="connsiteY20" fmla="*/ 159144 h 954847"/>
              <a:gd name="connsiteX0" fmla="*/ 0 w 4114799"/>
              <a:gd name="connsiteY0" fmla="*/ 159144 h 954847"/>
              <a:gd name="connsiteX1" fmla="*/ 159144 w 4114799"/>
              <a:gd name="connsiteY1" fmla="*/ 0 h 954847"/>
              <a:gd name="connsiteX2" fmla="*/ 685800 w 4114799"/>
              <a:gd name="connsiteY2" fmla="*/ 0 h 954847"/>
              <a:gd name="connsiteX3" fmla="*/ 1714500 w 4114799"/>
              <a:gd name="connsiteY3" fmla="*/ 0 h 954847"/>
              <a:gd name="connsiteX4" fmla="*/ 3955655 w 4114799"/>
              <a:gd name="connsiteY4" fmla="*/ 0 h 954847"/>
              <a:gd name="connsiteX5" fmla="*/ 4114799 w 4114799"/>
              <a:gd name="connsiteY5" fmla="*/ 159144 h 954847"/>
              <a:gd name="connsiteX6" fmla="*/ 4114799 w 4114799"/>
              <a:gd name="connsiteY6" fmla="*/ 159141 h 954847"/>
              <a:gd name="connsiteX7" fmla="*/ 4114799 w 4114799"/>
              <a:gd name="connsiteY7" fmla="*/ 159141 h 954847"/>
              <a:gd name="connsiteX8" fmla="*/ 4114799 w 4114799"/>
              <a:gd name="connsiteY8" fmla="*/ 397853 h 954847"/>
              <a:gd name="connsiteX9" fmla="*/ 4114799 w 4114799"/>
              <a:gd name="connsiteY9" fmla="*/ 795703 h 954847"/>
              <a:gd name="connsiteX10" fmla="*/ 3955655 w 4114799"/>
              <a:gd name="connsiteY10" fmla="*/ 954847 h 954847"/>
              <a:gd name="connsiteX11" fmla="*/ 1714500 w 4114799"/>
              <a:gd name="connsiteY11" fmla="*/ 954847 h 954847"/>
              <a:gd name="connsiteX12" fmla="*/ 685800 w 4114799"/>
              <a:gd name="connsiteY12" fmla="*/ 954847 h 954847"/>
              <a:gd name="connsiteX13" fmla="*/ 685800 w 4114799"/>
              <a:gd name="connsiteY13" fmla="*/ 954847 h 954847"/>
              <a:gd name="connsiteX14" fmla="*/ 159144 w 4114799"/>
              <a:gd name="connsiteY14" fmla="*/ 954847 h 954847"/>
              <a:gd name="connsiteX15" fmla="*/ 0 w 4114799"/>
              <a:gd name="connsiteY15" fmla="*/ 795703 h 954847"/>
              <a:gd name="connsiteX16" fmla="*/ 0 w 4114799"/>
              <a:gd name="connsiteY16" fmla="*/ 397853 h 954847"/>
              <a:gd name="connsiteX17" fmla="*/ 0 w 4114799"/>
              <a:gd name="connsiteY17" fmla="*/ 159141 h 954847"/>
              <a:gd name="connsiteX18" fmla="*/ 0 w 4114799"/>
              <a:gd name="connsiteY18" fmla="*/ 159141 h 954847"/>
              <a:gd name="connsiteX19" fmla="*/ 0 w 4114799"/>
              <a:gd name="connsiteY19" fmla="*/ 159144 h 954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799" h="954847">
                <a:moveTo>
                  <a:pt x="0" y="159144"/>
                </a:moveTo>
                <a:cubicBezTo>
                  <a:pt x="0" y="71251"/>
                  <a:pt x="71251" y="0"/>
                  <a:pt x="159144" y="0"/>
                </a:cubicBezTo>
                <a:lnTo>
                  <a:pt x="685800" y="0"/>
                </a:lnTo>
                <a:lnTo>
                  <a:pt x="1714500" y="0"/>
                </a:lnTo>
                <a:lnTo>
                  <a:pt x="3955655" y="0"/>
                </a:lnTo>
                <a:cubicBezTo>
                  <a:pt x="4043548" y="0"/>
                  <a:pt x="4114799" y="71251"/>
                  <a:pt x="4114799" y="159144"/>
                </a:cubicBezTo>
                <a:lnTo>
                  <a:pt x="4114799" y="159141"/>
                </a:lnTo>
                <a:lnTo>
                  <a:pt x="4114799" y="159141"/>
                </a:lnTo>
                <a:lnTo>
                  <a:pt x="4114799" y="397853"/>
                </a:lnTo>
                <a:lnTo>
                  <a:pt x="4114799" y="795703"/>
                </a:lnTo>
                <a:cubicBezTo>
                  <a:pt x="4114799" y="883596"/>
                  <a:pt x="4043548" y="954847"/>
                  <a:pt x="3955655" y="954847"/>
                </a:cubicBezTo>
                <a:lnTo>
                  <a:pt x="1714500" y="954847"/>
                </a:lnTo>
                <a:lnTo>
                  <a:pt x="685800" y="954847"/>
                </a:lnTo>
                <a:lnTo>
                  <a:pt x="685800" y="954847"/>
                </a:lnTo>
                <a:lnTo>
                  <a:pt x="159144" y="954847"/>
                </a:lnTo>
                <a:cubicBezTo>
                  <a:pt x="71251" y="954847"/>
                  <a:pt x="0" y="883596"/>
                  <a:pt x="0" y="795703"/>
                </a:cubicBezTo>
                <a:lnTo>
                  <a:pt x="0" y="397853"/>
                </a:lnTo>
                <a:lnTo>
                  <a:pt x="0" y="159141"/>
                </a:lnTo>
                <a:lnTo>
                  <a:pt x="0" y="159141"/>
                </a:lnTo>
                <a:lnTo>
                  <a:pt x="0" y="15914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C7D45B9-C6E3-4E43-9900-2A460C758E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7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1834315"/>
            <a:ext cx="49727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2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4294185"/>
            <a:ext cx="9011658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991791" y="2777951"/>
            <a:ext cx="1463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600" dirty="0">
                <a:solidFill>
                  <a:schemeClr val="accent2"/>
                </a:solidFill>
              </a:rPr>
              <a:t> </a:t>
            </a:r>
            <a:r>
              <a:rPr lang="bg-BG" sz="36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3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276114" y="773078"/>
            <a:ext cx="3529896" cy="3529896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9DDCBAA5-DF3A-4515-BFA3-5357B0B492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7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1000" y="1842665"/>
            <a:ext cx="600920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2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1000" y="4267509"/>
            <a:ext cx="94950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32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32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32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7034958" y="2816637"/>
            <a:ext cx="1310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200" dirty="0">
                <a:solidFill>
                  <a:schemeClr val="accent2"/>
                </a:solidFill>
              </a:rPr>
              <a:t> </a:t>
            </a:r>
            <a:r>
              <a:rPr lang="bg-BG" sz="32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32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768389" y="5316463"/>
            <a:ext cx="4910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bg-BG" sz="2800" i="0" noProof="1">
                <a:solidFill>
                  <a:schemeClr val="accent2"/>
                </a:solidFill>
              </a:rPr>
              <a:t>6.25 </a:t>
            </a:r>
            <a:r>
              <a:rPr lang="en-US" sz="2800" i="0" noProof="1">
                <a:solidFill>
                  <a:schemeClr val="accent2"/>
                </a:solidFill>
              </a:rPr>
              <a:t>-</a:t>
            </a:r>
            <a:r>
              <a:rPr lang="bg-BG" sz="2800" i="0" noProof="1">
                <a:solidFill>
                  <a:schemeClr val="accent2"/>
                </a:solidFill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768389" y="5783485"/>
            <a:ext cx="4910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bg-BG" sz="2800" i="0" noProof="1">
                <a:solidFill>
                  <a:schemeClr val="accent2"/>
                </a:solidFill>
              </a:rPr>
              <a:t>Грешка: деление на 0</a:t>
            </a:r>
            <a:endParaRPr lang="en-US" sz="2800" i="0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623717" y="4816580"/>
            <a:ext cx="6362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 -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 дробната част се отрязва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544856" y="1887680"/>
            <a:ext cx="1657930" cy="165793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51EE9965-74A4-48EF-95C6-8679D7BB66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0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4" y="1967806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4" y="42672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105354" y="2380654"/>
            <a:ext cx="5248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деление на 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737856" y="4708743"/>
            <a:ext cx="52382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7.5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3F87687-49EE-433A-B1AE-4C76D981B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129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sli.do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11500" b="1" dirty="0"/>
              <a:t>#</a:t>
            </a:r>
            <a:r>
              <a:rPr lang="en-US" sz="11500" b="1" dirty="0" err="1"/>
              <a:t>pb</a:t>
            </a:r>
            <a:r>
              <a:rPr lang="en-US" sz="11500" b="1"/>
              <a:t>-march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Имате въпроси?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98D95C8-3231-4DE7-9145-2482A48846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809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729806"/>
            <a:ext cx="5183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833924"/>
            <a:ext cx="95517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0826" y="359158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en-GB" noProof="1">
                <a:solidFill>
                  <a:schemeClr val="accent2"/>
                </a:solidFill>
              </a:rPr>
              <a:t>1</a:t>
            </a:r>
            <a:endParaRPr lang="nn-NO" noProof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6360" y="4870234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числото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3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е нечетно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1244" y="5295293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0 -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1243" y="5723106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648" y="1914303"/>
            <a:ext cx="4477268" cy="2494562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BE1AEAA0-22DF-4FDD-AB4E-251438F51D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421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821EFE4-D842-45B4-A7BF-5C01FCCB0BA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A8875B3-A1F2-42A0-8981-FBA3F91B11B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Задачи с прости изчисления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361574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50A684B-A236-4088-A80B-F2CF04C935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Печатане на конзолата</a:t>
            </a:r>
          </a:p>
        </p:txBody>
      </p:sp>
    </p:spTree>
    <p:extLst>
      <p:ext uri="{BB962C8B-B14F-4D97-AF65-F5344CB8AC3E}">
        <p14:creationId xmlns:p14="http://schemas.microsoft.com/office/powerpoint/2010/main" val="185299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Можем да форматираме изхода чрез </a:t>
            </a:r>
            <a:r>
              <a:rPr lang="bg-BG" sz="3200" b="1" dirty="0">
                <a:solidFill>
                  <a:schemeClr val="bg1"/>
                </a:solidFill>
              </a:rPr>
              <a:t>интерполация</a:t>
            </a:r>
            <a:r>
              <a:rPr lang="en-US" sz="3200" b="1" dirty="0"/>
              <a:t>,</a:t>
            </a:r>
            <a:r>
              <a:rPr lang="bg-BG" sz="3200" b="1" dirty="0"/>
              <a:t> </a:t>
            </a:r>
            <a:r>
              <a:rPr lang="bg-BG" sz="3200" dirty="0"/>
              <a:t>която се </a:t>
            </a:r>
            <a:br>
              <a:rPr lang="bg-BG" sz="3200" dirty="0"/>
            </a:br>
            <a:r>
              <a:rPr lang="bg-BG" sz="3200" dirty="0"/>
              <a:t>означава със символа '</a:t>
            </a:r>
            <a:r>
              <a:rPr lang="en-US" sz="3200" b="1" dirty="0">
                <a:solidFill>
                  <a:schemeClr val="bg1"/>
                </a:solidFill>
              </a:rPr>
              <a:t>$</a:t>
            </a:r>
            <a:r>
              <a:rPr lang="bg-BG" sz="3200" dirty="0"/>
              <a:t>'</a:t>
            </a:r>
            <a:r>
              <a:rPr lang="en-US" sz="3200" dirty="0"/>
              <a:t>:</a:t>
            </a:r>
            <a:br>
              <a:rPr lang="bg-BG" sz="3200" dirty="0"/>
            </a:b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5565" y="2453880"/>
            <a:ext cx="10210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800" b="1" noProof="1">
                <a:latin typeface="Consolas" pitchFamily="49" charset="0"/>
              </a:rPr>
              <a:t>Console.ReadLine()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8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{lastName}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.");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B6FA879-BAE7-4850-B550-A5A488DE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128" y="2971800"/>
            <a:ext cx="3138488" cy="1219200"/>
          </a:xfrm>
          <a:prstGeom prst="wedgeRoundRectCallout">
            <a:avLst>
              <a:gd name="adj1" fmla="val -34446"/>
              <a:gd name="adj2" fmla="val 68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181E5B-0D3C-4177-B5ED-6DC6A2238C76}"/>
              </a:ext>
            </a:extLst>
          </p:cNvPr>
          <p:cNvSpPr/>
          <p:nvPr/>
        </p:nvSpPr>
        <p:spPr>
          <a:xfrm>
            <a:off x="762000" y="622133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https://judge.softuni.bg/Contests/Compete/Index/1011#1</a:t>
            </a:r>
            <a:r>
              <a:rPr lang="en-US" sz="2400" dirty="0"/>
              <a:t>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6258C8D-6711-446A-AD4A-A5C464DCDC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2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DD28A3-9500-4B0A-9F06-B068B287BB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Преобразуване на типове</a:t>
            </a:r>
          </a:p>
        </p:txBody>
      </p:sp>
    </p:spTree>
    <p:extLst>
      <p:ext uri="{BB962C8B-B14F-4D97-AF65-F5344CB8AC3E}">
        <p14:creationId xmlns:p14="http://schemas.microsoft.com/office/powerpoint/2010/main" val="216264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абсолютна стойност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5401" y="2590800"/>
            <a:ext cx="762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3886200"/>
            <a:ext cx="762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8F06CCC1-36E8-480A-83AA-859FB9E7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4470400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95C0B5-6346-4D52-9569-4289BB14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400266"/>
            <a:ext cx="76200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47E6590-F38A-4815-9D4B-96FF3D7DE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646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десетичната запетая: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endParaRPr lang="bg-BG" dirty="0"/>
          </a:p>
          <a:p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20" y="3167390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806" y="3819733"/>
            <a:ext cx="3680359" cy="870141"/>
          </a:xfrm>
          <a:prstGeom prst="wedgeRoundRectCallout">
            <a:avLst>
              <a:gd name="adj1" fmla="val -67471"/>
              <a:gd name="adj2" fmla="val -652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20" y="1865027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round = Math.Round(45.67852,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1072220" y="5346217"/>
            <a:ext cx="10129180" cy="10983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Console.WriteLine(Math.Round(45.6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r>
              <a:rPr lang="bg-BG" sz="2600" b="1" noProof="1">
                <a:latin typeface="Consolas" pitchFamily="49" charset="0"/>
              </a:rPr>
              <a:t>;</a:t>
            </a: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Console.WriteLine("{0:F4}", 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     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78288" y="1798496"/>
            <a:ext cx="1847532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843875" y="3096039"/>
            <a:ext cx="2275906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9067800" y="5346218"/>
            <a:ext cx="2275906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45.6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8925494" y="5814957"/>
            <a:ext cx="2275906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0FD878E-EBE3-4D51-9274-5383F96306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11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7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88512D9-7E94-420F-BED5-1F83803202C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Simple Calculator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5123C5-E6A2-4FC2-8152-80F6D9516F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WPF Project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CBA69B-E062-4E4B-BB1A-5FB44F7DFB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DEA2E17-2B59-445F-A1E7-678136648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3900" y="1314000"/>
            <a:ext cx="2704200" cy="27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4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011EB-AD79-42F7-B06A-0388A16DD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WPF is graphical subsystem for rendering User Interface.</a:t>
            </a:r>
          </a:p>
          <a:p>
            <a:pPr lvl="1"/>
            <a:r>
              <a:rPr lang="en-US" dirty="0"/>
              <a:t>You can create desktop applications</a:t>
            </a:r>
          </a:p>
          <a:p>
            <a:pPr lvl="1"/>
            <a:r>
              <a:rPr lang="en-US" dirty="0"/>
              <a:t>Easy UI using drag end drop</a:t>
            </a:r>
          </a:p>
          <a:p>
            <a:r>
              <a:rPr lang="en-US" dirty="0"/>
              <a:t>Easy Learning curve and rich documentation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5040A3-F290-4538-925B-1876FC88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Presentation Foundation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67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821EFE4-D842-45B4-A7BF-5C01FCCB0BA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Project - Live Demo</a:t>
            </a:r>
            <a:endParaRPr lang="bg-B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A8875B3-A1F2-42A0-8981-FBA3F91B11B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Simple Calculator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70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81001" y="132799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Променливи и типове данни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Четене на потребителски вход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Прости операции</a:t>
            </a:r>
          </a:p>
          <a:p>
            <a:pPr marL="819096" lvl="1" indent="-514350"/>
            <a:r>
              <a:rPr lang="bg-BG" sz="3000" dirty="0"/>
              <a:t>Работа с текст</a:t>
            </a:r>
          </a:p>
          <a:p>
            <a:pPr marL="819096" lvl="1" indent="-514350"/>
            <a:r>
              <a:rPr lang="bg-BG" sz="3000" dirty="0"/>
              <a:t>Работа с числа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Печатане на екрана</a:t>
            </a:r>
            <a:endParaRPr lang="en-US" sz="3000" dirty="0"/>
          </a:p>
          <a:p>
            <a:pPr lvl="1"/>
            <a:r>
              <a:rPr lang="bg-BG" sz="3000" dirty="0"/>
              <a:t>Форматиране на изход</a:t>
            </a:r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7600" y="1763904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F8DF247-B463-419C-9AD4-EA81F8ABA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615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8000490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4000" dirty="0">
                <a:solidFill>
                  <a:schemeClr val="bg2"/>
                </a:solidFill>
              </a:rPr>
              <a:t>Въвеждане на текст</a:t>
            </a:r>
            <a:endParaRPr lang="en-US" sz="4000" dirty="0">
              <a:solidFill>
                <a:schemeClr val="bg2"/>
              </a:solidFill>
            </a:endParaRPr>
          </a:p>
          <a:p>
            <a:r>
              <a:rPr lang="bg-BG" sz="40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40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4000" b="1" dirty="0">
                <a:solidFill>
                  <a:schemeClr val="bg1"/>
                </a:solidFill>
              </a:rPr>
              <a:t>+</a:t>
            </a:r>
            <a:r>
              <a:rPr lang="en-US" sz="4000" dirty="0">
                <a:solidFill>
                  <a:schemeClr val="bg2"/>
                </a:solidFill>
              </a:rPr>
              <a:t>, </a:t>
            </a:r>
            <a:r>
              <a:rPr lang="en-US" sz="4000" b="1" dirty="0">
                <a:solidFill>
                  <a:schemeClr val="bg1"/>
                </a:solidFill>
              </a:rPr>
              <a:t>-</a:t>
            </a:r>
            <a:r>
              <a:rPr lang="en-US" sz="4000" dirty="0">
                <a:solidFill>
                  <a:schemeClr val="bg2"/>
                </a:solidFill>
              </a:rPr>
              <a:t>, </a:t>
            </a:r>
            <a:r>
              <a:rPr lang="en-US" sz="4000" b="1" dirty="0">
                <a:solidFill>
                  <a:schemeClr val="bg1"/>
                </a:solidFill>
              </a:rPr>
              <a:t>*</a:t>
            </a:r>
            <a:r>
              <a:rPr lang="en-US" sz="4000" dirty="0">
                <a:solidFill>
                  <a:schemeClr val="bg2"/>
                </a:solidFill>
              </a:rPr>
              <a:t>, </a:t>
            </a:r>
            <a:r>
              <a:rPr lang="en-US" sz="4000" b="1" dirty="0">
                <a:solidFill>
                  <a:schemeClr val="bg1"/>
                </a:solidFill>
              </a:rPr>
              <a:t>/</a:t>
            </a:r>
            <a:r>
              <a:rPr lang="en-US" sz="4000" dirty="0">
                <a:solidFill>
                  <a:schemeClr val="bg2"/>
                </a:solidFill>
              </a:rPr>
              <a:t>, </a:t>
            </a:r>
            <a:r>
              <a:rPr lang="en-US" sz="40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4000" dirty="0">
                <a:solidFill>
                  <a:schemeClr val="bg2"/>
                </a:solidFill>
              </a:rPr>
              <a:t>Извеждане на текст по шаблон</a:t>
            </a:r>
            <a:endParaRPr lang="en-US" sz="4000" dirty="0">
              <a:solidFill>
                <a:schemeClr val="bg2"/>
              </a:solidFill>
            </a:endParaRPr>
          </a:p>
          <a:p>
            <a:r>
              <a:rPr lang="bg-BG" sz="4000" dirty="0">
                <a:solidFill>
                  <a:schemeClr val="bg2"/>
                </a:solidFill>
              </a:rPr>
              <a:t>Създаване на </a:t>
            </a:r>
            <a:r>
              <a:rPr lang="en-US" sz="4000" dirty="0">
                <a:solidFill>
                  <a:schemeClr val="bg2"/>
                </a:solidFill>
              </a:rPr>
              <a:t>WPF </a:t>
            </a:r>
            <a:r>
              <a:rPr lang="bg-BG" sz="4000" dirty="0">
                <a:solidFill>
                  <a:schemeClr val="bg2"/>
                </a:solidFill>
              </a:rPr>
              <a:t>калкулатор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B8B49FB-2629-467E-A441-2EC17E4277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747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0024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A9E9FA2-2B0C-4980-AE73-A7263BFB53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60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3D99045A-4485-4B94-A3A7-7B6A203784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642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FB24696-ECC7-418F-BD55-D6CD4D0D2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691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3837BD-92E5-435C-9BFE-6480A1FA22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1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2141452"/>
            <a:ext cx="2941740" cy="1219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CAD3CF-F881-44C6-A04F-0E0A3E4703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Променливи и типове данни</a:t>
            </a:r>
          </a:p>
        </p:txBody>
      </p:sp>
    </p:spTree>
    <p:extLst>
      <p:ext uri="{BB962C8B-B14F-4D97-AF65-F5344CB8AC3E}">
        <p14:creationId xmlns:p14="http://schemas.microsoft.com/office/powerpoint/2010/main" val="61277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219201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sz="3398" b="1" dirty="0">
                <a:solidFill>
                  <a:schemeClr val="bg1"/>
                </a:solidFill>
              </a:rPr>
              <a:t>променливи</a:t>
            </a:r>
            <a:endParaRPr lang="en-US" sz="3398" b="1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990790" y="4949936"/>
            <a:ext cx="3276600" cy="6363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605369" y="4677406"/>
            <a:ext cx="910341" cy="578882"/>
          </a:xfrm>
          <a:prstGeom prst="wedgeRoundRectCallout">
            <a:avLst>
              <a:gd name="adj1" fmla="val 116162"/>
              <a:gd name="adj2" fmla="val 50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915196" y="4419600"/>
            <a:ext cx="3721979" cy="578882"/>
          </a:xfrm>
          <a:prstGeom prst="wedgeRoundRectCallout">
            <a:avLst>
              <a:gd name="adj1" fmla="val -63420"/>
              <a:gd name="adj2" fmla="val 576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086600" y="5820079"/>
            <a:ext cx="1995846" cy="578882"/>
          </a:xfrm>
          <a:prstGeom prst="wedgeRoundRectCallout">
            <a:avLst>
              <a:gd name="adj1" fmla="val -58013"/>
              <a:gd name="adj2" fmla="val -107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418B605-C5B5-46E0-979F-EBA710053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379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240094" y="1111695"/>
            <a:ext cx="9795906" cy="5546589"/>
          </a:xfrm>
        </p:spPr>
        <p:txBody>
          <a:bodyPr>
            <a:normAutofit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-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'#'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 (низ)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Banana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7" y="91872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C0D75F-CA49-479B-966C-B08D8EAE78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3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81031-BA76-4EE3-B52E-30FC8B46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217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462540"/>
              </p:ext>
            </p:extLst>
          </p:nvPr>
        </p:nvGraphicFramePr>
        <p:xfrm>
          <a:off x="2036737" y="1224000"/>
          <a:ext cx="99000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555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549708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670737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3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 </a:t>
                      </a:r>
                      <a:b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дума</a:t>
                      </a:r>
                      <a:endParaRPr lang="en-US" sz="3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 </a:t>
                      </a:r>
                      <a:b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стойности</a:t>
                      </a:r>
                      <a:endParaRPr lang="en-US" sz="3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3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b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866710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</a:t>
                      </a:r>
                      <a:b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десетична </a:t>
                      </a:r>
                    </a:p>
                    <a:p>
                      <a:pPr algn="ctr"/>
                      <a:r>
                        <a:rPr lang="bg-BG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3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3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текст(низ)</a:t>
                      </a:r>
                      <a:endParaRPr lang="en-US" sz="3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98FA0A94-12E3-40BA-BFBC-D090B8FF98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1"/>
            <a:ext cx="2665008" cy="269091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AFCAC9-6121-49A3-92C6-846AE9A8B2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конзола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F0D9559-7ADB-4013-AB48-909E19EE483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Четене на потребителски вход</a:t>
            </a:r>
          </a:p>
        </p:txBody>
      </p:sp>
    </p:spTree>
    <p:extLst>
      <p:ext uri="{BB962C8B-B14F-4D97-AF65-F5344CB8AC3E}">
        <p14:creationId xmlns:p14="http://schemas.microsoft.com/office/powerpoint/2010/main" val="268127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0" y="1143000"/>
            <a:ext cx="9927138" cy="5276048"/>
          </a:xfrm>
        </p:spPr>
        <p:txBody>
          <a:bodyPr/>
          <a:lstStyle/>
          <a:p>
            <a:r>
              <a:rPr lang="bg-BG" sz="3200" dirty="0"/>
              <a:t>Всичко, което </a:t>
            </a:r>
            <a:r>
              <a:rPr lang="bg-BG" sz="3200" b="1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200" dirty="0"/>
              <a:t>, идва под</a:t>
            </a:r>
            <a:r>
              <a:rPr lang="en-US" sz="3200" dirty="0"/>
              <a:t> </a:t>
            </a:r>
            <a:r>
              <a:rPr lang="bg-BG" sz="3200" dirty="0"/>
              <a:t>формата на </a:t>
            </a:r>
            <a:r>
              <a:rPr lang="bg-BG" sz="3200" b="1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bg-BG" sz="3000" dirty="0"/>
              <a:t>Всичко, което </a:t>
            </a:r>
            <a:r>
              <a:rPr lang="bg-BG" sz="3000" b="1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 на конзолата, се </a:t>
            </a:r>
            <a:r>
              <a:rPr lang="bg-BG" sz="3000" b="1" dirty="0">
                <a:solidFill>
                  <a:schemeClr val="bg1"/>
                </a:solidFill>
              </a:rPr>
              <a:t>преобразува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в текст</a:t>
            </a:r>
          </a:p>
          <a:p>
            <a:r>
              <a:rPr lang="bg-BG" dirty="0"/>
              <a:t>Команда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четене</a:t>
            </a:r>
            <a:r>
              <a:rPr lang="bg-BG" dirty="0"/>
              <a:t> от конзолата:</a:t>
            </a:r>
            <a:endParaRPr lang="en-US" dirty="0"/>
          </a:p>
          <a:p>
            <a:endParaRPr lang="bg-BG" dirty="0"/>
          </a:p>
          <a:p>
            <a:pPr lvl="1"/>
            <a:r>
              <a:rPr lang="bg-BG" dirty="0"/>
              <a:t>Връща 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текстът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въведен</a:t>
            </a:r>
            <a:r>
              <a:rPr lang="bg-BG" dirty="0"/>
              <a:t> от потребителя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19400" y="4191000"/>
            <a:ext cx="678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C20D585-60E0-4D90-9FDE-CDFCA152F9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7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4115</TotalTime>
  <Words>2053</Words>
  <Application>Microsoft Office PowerPoint</Application>
  <PresentationFormat>Widescreen</PresentationFormat>
  <Paragraphs>329</Paragraphs>
  <Slides>35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Прости операции и пресмятания</vt:lpstr>
      <vt:lpstr>Имате въпроси?</vt:lpstr>
      <vt:lpstr>Съдържание</vt:lpstr>
      <vt:lpstr>Променливи и типове данни</vt:lpstr>
      <vt:lpstr>Променливи</vt:lpstr>
      <vt:lpstr>Типове данни</vt:lpstr>
      <vt:lpstr>Типове данни (2)</vt:lpstr>
      <vt:lpstr>Работа с конзола</vt:lpstr>
      <vt:lpstr>Прочитане на текст</vt:lpstr>
      <vt:lpstr>Четене на текст</vt:lpstr>
      <vt:lpstr>Четене на числа</vt:lpstr>
      <vt:lpstr>Четене на дробно число</vt:lpstr>
      <vt:lpstr>Работа с текст и числа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Решаване на задачи в клас (лаб)</vt:lpstr>
      <vt:lpstr>Печатане на конзолата</vt:lpstr>
      <vt:lpstr>Съединяване на текст и числа</vt:lpstr>
      <vt:lpstr>Преобразуване на типове</vt:lpstr>
      <vt:lpstr>Работа с числа</vt:lpstr>
      <vt:lpstr>Форматиране и Закръгляне</vt:lpstr>
      <vt:lpstr>WPF Project</vt:lpstr>
      <vt:lpstr>Windows Presentation Foundation</vt:lpstr>
      <vt:lpstr>Project - Live Demo</vt:lpstr>
      <vt:lpstr>Какво научихме днес?</vt:lpstr>
      <vt:lpstr>Въпроси?</vt:lpstr>
      <vt:lpstr>SoftUni Diamond Partners</vt:lpstr>
      <vt:lpstr>SoftUni Organizational Partners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Alen Paunov</cp:lastModifiedBy>
  <cp:revision>17</cp:revision>
  <dcterms:created xsi:type="dcterms:W3CDTF">2018-05-23T13:08:44Z</dcterms:created>
  <dcterms:modified xsi:type="dcterms:W3CDTF">2020-03-14T04:25:32Z</dcterms:modified>
  <cp:category>computer programming;programming;C#;програмиране;кодиране</cp:category>
</cp:coreProperties>
</file>