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8"/>
  </p:notesMasterIdLst>
  <p:handoutMasterIdLst>
    <p:handoutMasterId r:id="rId49"/>
  </p:handoutMasterIdLst>
  <p:sldIdLst>
    <p:sldId id="274" r:id="rId3"/>
    <p:sldId id="581" r:id="rId4"/>
    <p:sldId id="488" r:id="rId5"/>
    <p:sldId id="522" r:id="rId6"/>
    <p:sldId id="523" r:id="rId7"/>
    <p:sldId id="534" r:id="rId8"/>
    <p:sldId id="525" r:id="rId9"/>
    <p:sldId id="526" r:id="rId10"/>
    <p:sldId id="531" r:id="rId11"/>
    <p:sldId id="533" r:id="rId12"/>
    <p:sldId id="470" r:id="rId13"/>
    <p:sldId id="451" r:id="rId14"/>
    <p:sldId id="449" r:id="rId15"/>
    <p:sldId id="476" r:id="rId16"/>
    <p:sldId id="473" r:id="rId17"/>
    <p:sldId id="395" r:id="rId18"/>
    <p:sldId id="477" r:id="rId19"/>
    <p:sldId id="478" r:id="rId20"/>
    <p:sldId id="481" r:id="rId21"/>
    <p:sldId id="494" r:id="rId22"/>
    <p:sldId id="495" r:id="rId23"/>
    <p:sldId id="445" r:id="rId24"/>
    <p:sldId id="480" r:id="rId25"/>
    <p:sldId id="475" r:id="rId26"/>
    <p:sldId id="479" r:id="rId27"/>
    <p:sldId id="583" r:id="rId28"/>
    <p:sldId id="584" r:id="rId29"/>
    <p:sldId id="585" r:id="rId30"/>
    <p:sldId id="496" r:id="rId31"/>
    <p:sldId id="460" r:id="rId32"/>
    <p:sldId id="485" r:id="rId33"/>
    <p:sldId id="483" r:id="rId34"/>
    <p:sldId id="507" r:id="rId35"/>
    <p:sldId id="497" r:id="rId36"/>
    <p:sldId id="464" r:id="rId37"/>
    <p:sldId id="465" r:id="rId38"/>
    <p:sldId id="498" r:id="rId39"/>
    <p:sldId id="499" r:id="rId40"/>
    <p:sldId id="459" r:id="rId41"/>
    <p:sldId id="577" r:id="rId42"/>
    <p:sldId id="504" r:id="rId43"/>
    <p:sldId id="562" r:id="rId44"/>
    <p:sldId id="580" r:id="rId45"/>
    <p:sldId id="505" r:id="rId46"/>
    <p:sldId id="5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F8AD34D4-D614-43EA-B9FF-88C5A002BD94}">
          <p14:sldIdLst>
            <p14:sldId id="274"/>
            <p14:sldId id="581"/>
            <p14:sldId id="488"/>
          </p14:sldIdLst>
        </p14:section>
        <p14:section name="Преговор" id="{9BD36AB8-D128-4446-9651-8B4F36F33FF3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77969A1A-1AF1-49D1-A343-CF3A6F92A89C}">
          <p14:sldIdLst>
            <p14:sldId id="470"/>
            <p14:sldId id="451"/>
            <p14:sldId id="449"/>
            <p14:sldId id="476"/>
          </p14:sldIdLst>
        </p14:section>
        <p14:section name="Прости проверки" id="{144E5D77-4598-406A-9329-E70590034374}">
          <p14:sldIdLst>
            <p14:sldId id="473"/>
            <p14:sldId id="395"/>
            <p14:sldId id="477"/>
            <p14:sldId id="478"/>
            <p14:sldId id="481"/>
            <p14:sldId id="494"/>
            <p14:sldId id="495"/>
            <p14:sldId id="445"/>
            <p14:sldId id="480"/>
            <p14:sldId id="475"/>
            <p14:sldId id="479"/>
          </p14:sldIdLst>
        </p14:section>
        <p14:section name="Дебъгване" id="{B0F901CA-661C-481E-A603-3C372CC859CB}">
          <p14:sldIdLst>
            <p14:sldId id="583"/>
            <p14:sldId id="584"/>
            <p14:sldId id="585"/>
          </p14:sldIdLst>
        </p14:section>
        <p14:section name="Серии от проверки" id="{3725D4CB-CB64-445B-AA46-5DE2133116F1}">
          <p14:sldIdLst>
            <p14:sldId id="496"/>
            <p14:sldId id="460"/>
            <p14:sldId id="485"/>
            <p14:sldId id="483"/>
            <p14:sldId id="507"/>
            <p14:sldId id="497"/>
          </p14:sldIdLst>
        </p14:section>
        <p14:section name="Живот на променлива" id="{25DC6E02-3E57-4C14-BA77-0B3BCBEF6A1F}">
          <p14:sldIdLst>
            <p14:sldId id="464"/>
            <p14:sldId id="465"/>
          </p14:sldIdLst>
        </p14:section>
        <p14:section name="Условни конструкции" id="{F8982027-F7AE-41EA-A954-36397021B42A}">
          <p14:sldIdLst>
            <p14:sldId id="498"/>
            <p14:sldId id="499"/>
          </p14:sldIdLst>
        </p14:section>
        <p14:section name="Задачи" id="{48A48566-C0F0-44CF-B4D2-7F643DCE30DE}">
          <p14:sldIdLst>
            <p14:sldId id="459"/>
            <p14:sldId id="577"/>
            <p14:sldId id="504"/>
            <p14:sldId id="562"/>
            <p14:sldId id="580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56" y="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B86BDB-9B77-43CE-9901-2AA4B216EC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86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CDB89B-1A49-41EA-9C79-D88AB9A824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345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6E20D3-90A3-4568-A45C-044A8D764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738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E3AB49-1911-4D17-9F0B-9E678D45AD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18F35-B615-4A8D-8A9C-979F42F17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93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AB174C-5ABA-4CEC-B027-B8ECB4672A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29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8DF325C-BAA0-4209-B12E-72598E3FF3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995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CDE49C-9807-4B9F-ACE9-823E6F1394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4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915783-CE50-43F6-888C-AFB0D9D3EE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60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8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1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6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4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/>
              <a:t>Какъв би бил резултатът, ако се опитамe да изпълним </a:t>
            </a:r>
            <a:br>
              <a:rPr lang="en-US"/>
            </a:br>
            <a:r>
              <a:rPr lang="en-US"/>
              <a:t>следната команда: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1929850"/>
            <a:ext cx="68580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A8800EF-6B61-43C0-A7E5-8B18FD16C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0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364A-0440-45DF-89D7-C2843C929C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ACA524-E9EE-4EBE-9763-3F030E62E3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43001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5771" y="1143001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AEE82A9A-0864-4E58-8AAC-F953E5045D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Резултатът от логическите изрази е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/>
              <a:t> или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470735"/>
            <a:ext cx="7239000" cy="4379954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2321" y="360434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7881" y="4080561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7881" y="514603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11304" y="46019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00198" y="565562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35387" y="617700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6C4DA91B-74EC-47FF-BFCF-80D6FD0855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1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Сравняване на текст чрез оператор за равенство </a:t>
            </a:r>
            <a:r>
              <a:rPr lang="en-US" sz="3600"/>
              <a:t>(</a:t>
            </a:r>
            <a:r>
              <a:rPr lang="en-US" sz="3600">
                <a:solidFill>
                  <a:schemeClr val="bg1"/>
                </a:solidFill>
              </a:rPr>
              <a:t>==</a:t>
            </a:r>
            <a:r>
              <a:rPr lang="en-US" sz="3600"/>
              <a:t>)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8"/>
            <a:ext cx="6939293" cy="18718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 ==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6939293" cy="187183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</a:t>
            </a:r>
            <a:r>
              <a:rPr lang="en-US" sz="2700"/>
              <a:t>a = "Examplе";</a:t>
            </a:r>
            <a:endParaRPr lang="en-US" sz="27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</a:t>
            </a:r>
            <a:r>
              <a:rPr lang="en-US" sz="2700"/>
              <a:t>(a </a:t>
            </a:r>
            <a:r>
              <a:rPr lang="en-US" sz="2700">
                <a:solidFill>
                  <a:schemeClr val="bg1"/>
                </a:solidFill>
              </a:rPr>
              <a:t>==</a:t>
            </a:r>
            <a:r>
              <a:rPr lang="en-US" sz="2700"/>
              <a:t> b</a:t>
            </a:r>
            <a:r>
              <a:rPr lang="en-US" sz="2700" dirty="0"/>
              <a:t>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4359084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B688E1A-D3B0-450E-A6C3-8623D7707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0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9155-7F26-4E38-B4D8-35353F0F34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FB26E43-F36C-49C0-B568-8A0688685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222438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от проверката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78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200401" y="2505322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498" y="3581401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A8444DD-35AF-4B57-8B70-A880F755AE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3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0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9918" y="494357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1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5392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9918" y="5692982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307C56-04C5-4337-BD30-4E5B26FC1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4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63275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3149" y="3675107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6200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4287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8487" y="2057399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1834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9236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4945" y="3768825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2223" y="298888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6200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1800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C6E3E6E-AA82-4D10-9342-F09B9B38E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9230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423204-50A6-449F-89E4-3A5C246617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5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9187E8-DD8D-4AA1-8024-8ECA983887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6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B1B413F-6D07-4039-A542-96D46E866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  <a:endParaRPr lang="bg-BG" sz="32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8" y="2012747"/>
            <a:ext cx="6004327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696286" y="2033262"/>
            <a:ext cx="3761914" cy="1090939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5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874" y="3381117"/>
            <a:ext cx="4972050" cy="15811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061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Ако </a:t>
            </a:r>
            <a:r>
              <a:rPr lang="bg-BG" sz="3600" dirty="0">
                <a:solidFill>
                  <a:schemeClr val="bg1"/>
                </a:solidFill>
              </a:rPr>
              <a:t>махнем скобите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1" y="2209801"/>
            <a:ext cx="5619053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6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876800" y="5029200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2" y="2209800"/>
            <a:ext cx="4948470" cy="1390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701820C-C2F4-498E-882C-1C125A503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64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6831" y="4876801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8C5016D6-9D64-4278-9F0A-1833C6144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8200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6287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60487" y="2133599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3834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01236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30170" y="3814175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6966" y="302933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8200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60668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779C6BB-FA76-45C6-8540-6EB4441036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5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7914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7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4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7914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5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7600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4A997525-DAF8-4DDC-A682-BC3D97578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69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0" y="1447801"/>
            <a:ext cx="7924800" cy="395759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if (</a:t>
            </a:r>
            <a:r>
              <a:rPr lang="en-US" sz="2700" dirty="0">
                <a:solidFill>
                  <a:schemeClr val="bg1"/>
                </a:solidFill>
              </a:rPr>
              <a:t>num % 2 == 0</a:t>
            </a:r>
            <a:r>
              <a:rPr lang="en-US" sz="2700" dirty="0"/>
              <a:t>)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  Console.WriteLine("even");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  Console.WriteLine("odd");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https://judge.softuni.bg/Contests/Compete/Index/1012#1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1635-0133-48C7-B0EE-509222A114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5" y="5562601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3391682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38" y="449580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4163940"/>
            <a:ext cx="64865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02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EEA8-CF41-47A1-8691-A481340746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B6F1E4D-5B1D-4261-AD48-4C2B6D7389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7273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pb-march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99DE0C-1577-43B6-B30E-EFF27D57D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90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37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43C6FB-437B-4E49-AD70-1F134BE4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0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975" y="38862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48CCA6-AA3A-47B5-9038-02FB7B17D6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7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условие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49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76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3985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904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71348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8752B75-9DAF-4567-86FE-FE1C7E185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215" y="1828800"/>
            <a:ext cx="9503571" cy="368136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if (num == 1) Console.WriteLine("one");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else if (num == 2) Console.WriteLine("two");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else if (num == 3) Console.WriteLine("three");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accent2"/>
                </a:solidFill>
              </a:rPr>
              <a:t>// TODO: add more conditions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else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Console.WriteLine("number too big");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9D80B5-F824-441C-BF9E-C283FF036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9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6AD0-CB6A-4739-A7A2-FB6E12AC7F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2F0E5F0-4B1A-4DAA-B880-97DF26B5AC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286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622-26E8-4E1A-82C5-5F615A00EA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0575CFF-BFEC-4656-8776-ABA0246EBF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137331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en-US"/>
              <a:t>Пример: Променливата </a:t>
            </a:r>
            <a:r>
              <a:rPr lang="en-US" b="1">
                <a:latin typeface="Consolas" panose="020B0609020204030204" pitchFamily="49" charset="0"/>
              </a:rPr>
              <a:t>salary</a:t>
            </a:r>
            <a:r>
              <a:rPr lang="en-US"/>
              <a:t> съществува </a:t>
            </a:r>
            <a:r>
              <a:rPr lang="en-US">
                <a:solidFill>
                  <a:schemeClr val="bg1"/>
                </a:solidFill>
              </a:rPr>
              <a:t>само</a:t>
            </a:r>
            <a:r>
              <a:rPr lang="en-US"/>
              <a:t> в блока </a:t>
            </a:r>
            <a:br>
              <a:rPr lang="en-US"/>
            </a:br>
            <a:r>
              <a:rPr lang="en-US"/>
              <a:t>от код на </a:t>
            </a:r>
            <a:r>
              <a:rPr lang="en-US" b="1">
                <a:latin typeface="Consolas" panose="020B0609020204030204" pitchFamily="49" charset="0"/>
              </a:rPr>
              <a:t>if</a:t>
            </a:r>
            <a:r>
              <a:rPr lang="en-US"/>
              <a:t>-конструкцията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900" y="3105742"/>
            <a:ext cx="9982200" cy="3488941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 == "Monday")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8401" y="5917018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015145E-3075-4835-9150-8D34C6943F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6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874025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5528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034391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6759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1BA3B2B-36F5-45FD-BD3F-6C9724EDF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5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7182" y="1371601"/>
            <a:ext cx="8797636" cy="49790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32013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121B50-A419-4D3B-8542-18EEB5357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5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85FE-4ADD-4B79-AAF0-8BF9B71ACE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70FE662-A0B5-4D60-AAAA-DE58988A894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433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1FDA-883B-4BC9-A69F-7326397C46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9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r>
              <a:rPr lang="en-US" sz="3200" dirty="0">
                <a:solidFill>
                  <a:schemeClr val="bg2"/>
                </a:solidFill>
              </a:rPr>
              <a:t>If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Else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If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Else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If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Else</a:t>
            </a:r>
          </a:p>
          <a:p>
            <a:r>
              <a:rPr lang="en-US" sz="3200" dirty="0">
                <a:solidFill>
                  <a:schemeClr val="bg2"/>
                </a:solidFill>
              </a:rPr>
              <a:t>Debugger</a:t>
            </a:r>
          </a:p>
          <a:p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26391E3-9032-4A4B-93E1-CBB723A0C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149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9010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B341396-A601-4C66-AF17-E37DF94A5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41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AFB1BFB2-4644-4572-ABEA-54FA28D24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82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0F08F7-D462-4436-A2FF-769EE8728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62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BB044E-DDC1-48D8-ADE9-AEE758D369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5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0" y="1294072"/>
            <a:ext cx="3196538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6B7054-8924-4678-82A0-9A5F8D4A81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9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</a:t>
            </a:r>
            <a:r>
              <a:rPr lang="en-US"/>
              <a:t>= "1000";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84D17BE-589C-4BC6-A005-863D9B6812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93401" y="3574271"/>
              <a:ext cx="3854257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Стрингосване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9ACD48D4-A528-4130-8E13-906E3D957A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/>
              <a:t>Какво ще се отпечата на конзолата, ако изпълним следната    команда:</a:t>
            </a:r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47244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6A1DBB47-AFA7-4778-8B2D-E053D4CE6B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/>
              <a:t>Каква стойност държи променливата </a:t>
            </a:r>
            <a:r>
              <a:rPr lang="en-US" sz="3200" b="1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0"/>
            <a:ext cx="4085566" cy="167062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a = 5;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b = 2;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08EE566-0775-471C-A6BD-BCC4A6962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3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1713</Words>
  <Application>Microsoft Office PowerPoint</Application>
  <PresentationFormat>Widescreen</PresentationFormat>
  <Paragraphs>408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Имате въпроси?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Дебъгване</vt:lpstr>
      <vt:lpstr>Дебъгване във Visual Studio</vt:lpstr>
      <vt:lpstr>Серии от проверки</vt:lpstr>
      <vt:lpstr>Серии от проверки</vt:lpstr>
      <vt:lpstr>Серия от проверки – пример</vt:lpstr>
      <vt:lpstr>Число от 1 до 9 с текст – условие</vt:lpstr>
      <vt:lpstr>Число от 1 до 9 с текст – решение</vt:lpstr>
      <vt:lpstr>Условни конструкции</vt:lpstr>
      <vt:lpstr>Живот на променлива</vt:lpstr>
      <vt:lpstr>Живот на променлива</vt:lpstr>
      <vt:lpstr>Лица на фигури</vt:lpstr>
      <vt:lpstr>Лица на фигури – решение</vt:lpstr>
      <vt:lpstr>Условни конструкции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Alen Paunov</cp:lastModifiedBy>
  <cp:revision>10</cp:revision>
  <dcterms:created xsi:type="dcterms:W3CDTF">2018-05-23T13:08:44Z</dcterms:created>
  <dcterms:modified xsi:type="dcterms:W3CDTF">2020-03-20T23:09:41Z</dcterms:modified>
  <cp:category>computer programming;programming;C#;програмиране;кодиране</cp:category>
</cp:coreProperties>
</file>