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6"/>
  </p:notesMasterIdLst>
  <p:handoutMasterIdLst>
    <p:handoutMasterId r:id="rId57"/>
  </p:handoutMasterIdLst>
  <p:sldIdLst>
    <p:sldId id="274" r:id="rId3"/>
    <p:sldId id="276" r:id="rId4"/>
    <p:sldId id="522" r:id="rId5"/>
    <p:sldId id="531" r:id="rId6"/>
    <p:sldId id="533" r:id="rId7"/>
    <p:sldId id="587" r:id="rId8"/>
    <p:sldId id="615" r:id="rId9"/>
    <p:sldId id="415" r:id="rId10"/>
    <p:sldId id="544" r:id="rId11"/>
    <p:sldId id="543" r:id="rId12"/>
    <p:sldId id="545" r:id="rId13"/>
    <p:sldId id="598" r:id="rId14"/>
    <p:sldId id="611" r:id="rId15"/>
    <p:sldId id="613" r:id="rId16"/>
    <p:sldId id="614" r:id="rId17"/>
    <p:sldId id="434" r:id="rId18"/>
    <p:sldId id="500" r:id="rId19"/>
    <p:sldId id="612" r:id="rId20"/>
    <p:sldId id="582" r:id="rId21"/>
    <p:sldId id="583" r:id="rId22"/>
    <p:sldId id="595" r:id="rId23"/>
    <p:sldId id="596" r:id="rId24"/>
    <p:sldId id="535" r:id="rId25"/>
    <p:sldId id="546" r:id="rId26"/>
    <p:sldId id="536" r:id="rId27"/>
    <p:sldId id="537" r:id="rId28"/>
    <p:sldId id="539" r:id="rId29"/>
    <p:sldId id="547" r:id="rId30"/>
    <p:sldId id="540" r:id="rId31"/>
    <p:sldId id="436" r:id="rId32"/>
    <p:sldId id="437" r:id="rId33"/>
    <p:sldId id="438" r:id="rId34"/>
    <p:sldId id="454" r:id="rId35"/>
    <p:sldId id="597" r:id="rId36"/>
    <p:sldId id="479" r:id="rId37"/>
    <p:sldId id="509" r:id="rId38"/>
    <p:sldId id="480" r:id="rId39"/>
    <p:sldId id="484" r:id="rId40"/>
    <p:sldId id="501" r:id="rId41"/>
    <p:sldId id="502" r:id="rId42"/>
    <p:sldId id="503" r:id="rId43"/>
    <p:sldId id="504" r:id="rId44"/>
    <p:sldId id="458" r:id="rId45"/>
    <p:sldId id="459" r:id="rId46"/>
    <p:sldId id="460" r:id="rId47"/>
    <p:sldId id="461" r:id="rId48"/>
    <p:sldId id="462" r:id="rId49"/>
    <p:sldId id="580" r:id="rId50"/>
    <p:sldId id="467" r:id="rId51"/>
    <p:sldId id="562" r:id="rId52"/>
    <p:sldId id="575" r:id="rId53"/>
    <p:sldId id="413" r:id="rId54"/>
    <p:sldId id="496" r:id="rId5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276"/>
          </p14:sldIdLst>
        </p14:section>
        <p14:section name="Преговор" id="{C0257C9F-6AA4-4F4C-B2CE-DA948E92B968}">
          <p14:sldIdLst>
            <p14:sldId id="522"/>
            <p14:sldId id="531"/>
            <p14:sldId id="533"/>
            <p14:sldId id="587"/>
          </p14:sldIdLst>
        </p14:section>
        <p14:section name="While loop" id="{B1CD543E-0F39-4706-AF6F-8394621EE1E2}">
          <p14:sldIdLst>
            <p14:sldId id="615"/>
            <p14:sldId id="415"/>
            <p14:sldId id="544"/>
            <p14:sldId id="543"/>
            <p14:sldId id="545"/>
            <p14:sldId id="598"/>
            <p14:sldId id="611"/>
            <p14:sldId id="613"/>
            <p14:sldId id="614"/>
          </p14:sldIdLst>
        </p14:section>
        <p14:section name="While-цикъл" id="{E59E0D92-02FA-43DF-A8A5-E22094F18C68}">
          <p14:sldIdLst>
            <p14:sldId id="434"/>
            <p14:sldId id="500"/>
            <p14:sldId id="612"/>
            <p14:sldId id="582"/>
            <p14:sldId id="583"/>
            <p14:sldId id="595"/>
            <p14:sldId id="596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438"/>
            <p14:sldId id="454"/>
            <p14:sldId id="597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484"/>
            <p14:sldId id="501"/>
            <p14:sldId id="502"/>
            <p14:sldId id="503"/>
            <p14:sldId id="504"/>
          </p14:sldIdLst>
        </p14:section>
        <p14:section name="Incrementation/Decrementation" id="{3CC55E09-1E2F-4497-A705-3EF4ADAF7CA9}">
          <p14:sldIdLst>
            <p14:sldId id="458"/>
            <p14:sldId id="459"/>
            <p14:sldId id="460"/>
            <p14:sldId id="461"/>
            <p14:sldId id="462"/>
          </p14:sldIdLst>
        </p14:section>
        <p14:section name="End section" id="{2475F258-0C98-4F34-968F-ED15CFFC08CA}">
          <p14:sldIdLst>
            <p14:sldId id="58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6CBD44"/>
    <a:srgbClr val="6CFF44"/>
    <a:srgbClr val="60BFB7"/>
    <a:srgbClr val="E09BEB"/>
    <a:srgbClr val="F15721"/>
    <a:srgbClr val="60BF55"/>
    <a:srgbClr val="F5C300"/>
    <a:srgbClr val="100373"/>
    <a:srgbClr val="F3BE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94" autoAdjust="0"/>
    <p:restoredTop sz="94533" autoAdjust="0"/>
  </p:normalViewPr>
  <p:slideViewPr>
    <p:cSldViewPr>
      <p:cViewPr varScale="1">
        <p:scale>
          <a:sx n="54" d="100"/>
          <a:sy n="54" d="100"/>
        </p:scale>
        <p:origin x="68" y="2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8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2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69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2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4#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4#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9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9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9EBD6786-B616-4C4F-9C64-68FB73EB2D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412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sz="4800" b="1" dirty="0">
                <a:latin typeface="Consolas" panose="020B0609020204030204" pitchFamily="49" charset="0"/>
              </a:rPr>
              <a:t>break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0112" y="2677280"/>
            <a:ext cx="7848600" cy="37235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7612" y="4419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8772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595521"/>
            <a:ext cx="6629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99612" y="2055060"/>
            <a:ext cx="1422129" cy="2938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E4DFA09-C88D-4E89-B7D3-F7847D49C890}"/>
              </a:ext>
            </a:extLst>
          </p:cNvPr>
          <p:cNvSpPr/>
          <p:nvPr/>
        </p:nvSpPr>
        <p:spPr bwMode="auto">
          <a:xfrm>
            <a:off x="7527531" y="3083183"/>
            <a:ext cx="1781962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42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00200"/>
            <a:ext cx="8153400" cy="39256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395" y="31242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</p:spTree>
    <p:extLst>
      <p:ext uri="{BB962C8B-B14F-4D97-AF65-F5344CB8AC3E}">
        <p14:creationId xmlns:p14="http://schemas.microsoft.com/office/powerpoint/2010/main" val="28374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/>
            <a:r>
              <a:rPr lang="bg-BG" dirty="0"/>
              <a:t>Чете от потребителя текст(низ)</a:t>
            </a:r>
          </a:p>
          <a:p>
            <a:pPr lvl="1" latinLnBrk="0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200" dirty="0"/>
              <a:t>Примерен вход и изход:</a:t>
            </a:r>
          </a:p>
          <a:p>
            <a:pPr lvl="1" latinLnBrk="0"/>
            <a:endParaRPr lang="en-US" sz="3000" dirty="0"/>
          </a:p>
          <a:p>
            <a:pPr marL="377887" lvl="1" indent="0" latinLnBrk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348" y="3886200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5870564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804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90370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Четене на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744" y="1447800"/>
            <a:ext cx="855333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4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981200"/>
            <a:ext cx="6629400" cy="34101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840" y="1524000"/>
            <a:ext cx="4358265" cy="1093612"/>
          </a:xfrm>
          <a:prstGeom prst="wedgeRoundRectCallout">
            <a:avLst>
              <a:gd name="adj1" fmla="val -37862"/>
              <a:gd name="adj2" fmla="val 757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1523E0F-D4BA-434A-A23C-F8E059F4B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99612" y="2216832"/>
            <a:ext cx="1422129" cy="2938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5D30AF-AC9D-4AFC-860E-1DBB279A19E8}"/>
              </a:ext>
            </a:extLst>
          </p:cNvPr>
          <p:cNvSpPr/>
          <p:nvPr/>
        </p:nvSpPr>
        <p:spPr bwMode="auto">
          <a:xfrm>
            <a:off x="7527531" y="3244955"/>
            <a:ext cx="1781962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18642"/>
            <a:ext cx="8153400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Console.WriteLine("Invalid input");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209800"/>
            <a:ext cx="4358265" cy="1093612"/>
          </a:xfrm>
          <a:prstGeom prst="wedgeRoundRectCallout">
            <a:avLst>
              <a:gd name="adj1" fmla="val -37416"/>
              <a:gd name="adj2" fmla="val 63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</p:spTree>
    <p:extLst>
      <p:ext uri="{BB962C8B-B14F-4D97-AF65-F5344CB8AC3E}">
        <p14:creationId xmlns:p14="http://schemas.microsoft.com/office/powerpoint/2010/main" val="361568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r>
              <a:rPr lang="bg-BG" dirty="0"/>
              <a:t>Прочита парола за вход и проверява дали е коректна </a:t>
            </a:r>
          </a:p>
          <a:p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1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3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371603"/>
            <a:ext cx="6964498" cy="5025592"/>
          </a:xfrm>
        </p:spPr>
        <p:txBody>
          <a:bodyPr>
            <a:normAutofit/>
          </a:bodyPr>
          <a:lstStyle/>
          <a:p>
            <a:pPr marL="514350" indent="-514350" latinLnBrk="0"/>
            <a:r>
              <a:rPr lang="bg-BG" sz="3400" dirty="0"/>
              <a:t>Преговор</a:t>
            </a:r>
            <a:endParaRPr lang="en-US" dirty="0"/>
          </a:p>
          <a:p>
            <a:pPr marL="514350" indent="-514350" latinLnBrk="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 latinLnBrk="0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  <a:endParaRPr lang="en-US" dirty="0"/>
          </a:p>
          <a:p>
            <a:pPr marL="819096" lvl="1" indent="-514350" latinLnBrk="0"/>
            <a:r>
              <a:rPr lang="bg-BG" dirty="0"/>
              <a:t>Безкраен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  <a:p>
            <a:pPr marL="819096" lvl="1" indent="-514350" latinLnBrk="0"/>
            <a:r>
              <a:rPr lang="bg-BG" dirty="0"/>
              <a:t>Прекъсване на цикли</a:t>
            </a:r>
            <a:r>
              <a:rPr lang="en-US" dirty="0"/>
              <a:t>	</a:t>
            </a:r>
          </a:p>
          <a:p>
            <a:pPr marL="343157" indent="-514350" latinLnBrk="0"/>
            <a:r>
              <a:rPr lang="bg-BG" dirty="0"/>
              <a:t>Увеличаване и намаляване н</a:t>
            </a:r>
            <a:r>
              <a:rPr lang="en-US" dirty="0"/>
              <a:t>a </a:t>
            </a:r>
            <a:r>
              <a:rPr lang="bg-BG" dirty="0"/>
              <a:t>стойността</a:t>
            </a:r>
            <a:r>
              <a:rPr lang="en-US" dirty="0"/>
              <a:t> </a:t>
            </a:r>
            <a:r>
              <a:rPr lang="bg-BG" dirty="0"/>
              <a:t>на променливи</a:t>
            </a:r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819096" lvl="1" indent="-514350" latinLnBrk="0"/>
            <a:endParaRPr lang="en-US" dirty="0"/>
          </a:p>
          <a:p>
            <a:pPr marL="304746" lvl="1" indent="0" latinLnBrk="0">
              <a:buNone/>
            </a:pPr>
            <a:endParaRPr lang="bg-BG" dirty="0"/>
          </a:p>
          <a:p>
            <a:pPr marL="514350" indent="-514350" latinLnBrk="0"/>
            <a:endParaRPr lang="bg-BG" dirty="0"/>
          </a:p>
          <a:p>
            <a:pPr marL="304746" lvl="1" indent="0" latinLnBrk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Парола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061" y="1371600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3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цели числа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b="1" dirty="0"/>
              <a:t>Stop</a:t>
            </a:r>
            <a:r>
              <a:rPr lang="bg-BG" dirty="0"/>
              <a:t>"</a:t>
            </a:r>
            <a:endParaRPr lang="en-US" dirty="0"/>
          </a:p>
          <a:p>
            <a:pPr lvl="1"/>
            <a:r>
              <a:rPr lang="bg-BG" dirty="0"/>
              <a:t>Извежда сумата на всички прочетени числа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098" y="4414244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/>
              <a:t>10</a:t>
            </a:r>
          </a:p>
          <a:p>
            <a:r>
              <a:rPr lang="en-US" b="1" dirty="0"/>
              <a:t>20</a:t>
            </a:r>
          </a:p>
          <a:p>
            <a:r>
              <a:rPr lang="en-US" b="1" dirty="0"/>
              <a:t>30</a:t>
            </a:r>
          </a:p>
          <a:p>
            <a:r>
              <a:rPr lang="en-US" b="1" dirty="0"/>
              <a:t>45</a:t>
            </a:r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627811" y="5331321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823" y="5237296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dirty="0">
                <a:latin typeface="Consolas" pitchFamily="49" charset="0"/>
                <a:cs typeface="Consolas" pitchFamily="49" charset="0"/>
              </a:rPr>
              <a:t>105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594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/>
              <a:t>1</a:t>
            </a:r>
            <a:endParaRPr lang="bg-BG" b="1" dirty="0"/>
          </a:p>
          <a:p>
            <a:r>
              <a:rPr lang="en-US" b="1" dirty="0"/>
              <a:t>2</a:t>
            </a:r>
          </a:p>
          <a:p>
            <a:r>
              <a:rPr lang="en-US" b="1" dirty="0"/>
              <a:t>3</a:t>
            </a:r>
          </a:p>
          <a:p>
            <a:r>
              <a:rPr lang="en-US" b="1" dirty="0"/>
              <a:t>4</a:t>
            </a:r>
            <a:endParaRPr lang="bg-BG" b="1" dirty="0"/>
          </a:p>
          <a:p>
            <a:r>
              <a:rPr lang="en-US" b="1" dirty="0"/>
              <a:t>5</a:t>
            </a:r>
            <a:endParaRPr lang="bg-BG" b="1" dirty="0"/>
          </a:p>
          <a:p>
            <a:r>
              <a:rPr lang="bg-BG" b="1" dirty="0"/>
              <a:t>6</a:t>
            </a:r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6320" y="4990871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dirty="0">
                <a:latin typeface="Consolas" pitchFamily="49" charset="0"/>
                <a:cs typeface="Consolas" pitchFamily="49" charset="0"/>
              </a:rPr>
              <a:t>11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4723" y="5084895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558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Сума от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338" y="1524000"/>
            <a:ext cx="7240588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63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1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>
                <a:solidFill>
                  <a:schemeClr val="bg1"/>
                </a:solidFill>
              </a:rPr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2518" y="457528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490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494212" y="17648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=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7633" y="141617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7158" y="22371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4213" y="2618117"/>
            <a:ext cx="2447924" cy="1255144"/>
          </a:xfrm>
          <a:prstGeom prst="diamond">
            <a:avLst/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&lt;=</a:t>
            </a:r>
            <a:r>
              <a:rPr lang="bg-BG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2395" y="388835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4212" y="42844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8108" y="49803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4213" y="3245690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6913" y="8353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4213" y="53641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0213" y="27733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2137" y="3247834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0879" y="29552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8108" y="36969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0562" y="1839248"/>
            <a:ext cx="8191500" cy="36471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677448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1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bg-BG" sz="2800" dirty="0"/>
              <a:t>Напишете програма, която:</a:t>
            </a:r>
          </a:p>
          <a:p>
            <a:pPr latinLnBrk="0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сметка</a:t>
            </a:r>
          </a:p>
          <a:p>
            <a:pPr lvl="1" latinLnBrk="0"/>
            <a:r>
              <a:rPr lang="bg-BG" sz="2800" dirty="0"/>
              <a:t>При всяка вноска принтира: </a:t>
            </a:r>
          </a:p>
          <a:p>
            <a:pPr marL="533066" lvl="1" indent="-155179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2800" b="1" dirty="0"/>
              <a:t>   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{</a:t>
            </a:r>
            <a:r>
              <a:rPr lang="bg-BG" sz="2800" b="1" dirty="0"/>
              <a:t>сумата</a:t>
            </a:r>
            <a:r>
              <a:rPr lang="en-US" sz="2800" b="1" dirty="0"/>
              <a:t>} "</a:t>
            </a:r>
          </a:p>
          <a:p>
            <a:pPr lvl="1" latinLnBrk="0"/>
            <a:r>
              <a:rPr lang="bg-BG" sz="2800" dirty="0"/>
              <a:t>Ако се въведе отрицателно число да се изпише</a:t>
            </a:r>
            <a:endParaRPr lang="en-US" sz="2800" dirty="0"/>
          </a:p>
          <a:p>
            <a:pPr marL="533066" lvl="1" indent="-155179" latinLnBrk="0">
              <a:buNone/>
            </a:pPr>
            <a:r>
              <a:rPr lang="bg-BG" sz="2800" b="1" dirty="0"/>
              <a:t>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/>
              <a:t>"</a:t>
            </a:r>
            <a:r>
              <a:rPr lang="bg-BG" sz="2800" b="1" dirty="0"/>
              <a:t> </a:t>
            </a:r>
            <a:r>
              <a:rPr lang="bg-BG" sz="2800" dirty="0"/>
              <a:t>и програмата да приключи </a:t>
            </a:r>
          </a:p>
          <a:p>
            <a:pPr lvl="1" latinLnBrk="0"/>
            <a:r>
              <a:rPr lang="bg-BG" sz="2800" dirty="0"/>
              <a:t>Накрая на програмата трябва да се изпише:</a:t>
            </a:r>
          </a:p>
          <a:p>
            <a:pPr marL="533066" lvl="1" indent="-155179" latinLnBrk="0">
              <a:buNone/>
            </a:pPr>
            <a:r>
              <a:rPr lang="bg-BG" sz="2800" b="1" dirty="0"/>
              <a:t>     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2800" b="1" dirty="0"/>
          </a:p>
          <a:p>
            <a:pPr marL="609219" lvl="1" indent="0" latinLnBrk="0">
              <a:buNone/>
            </a:pPr>
            <a:endParaRPr lang="en-US" sz="2800" dirty="0"/>
          </a:p>
          <a:p>
            <a:pPr marL="377887" lvl="1" indent="0" latinLnBrk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3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50941" y="2112862"/>
            <a:ext cx="1318092" cy="17784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4412746" y="292250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27612" y="2133600"/>
            <a:ext cx="3931515" cy="17784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68760" y="4207963"/>
            <a:ext cx="1318092" cy="19548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4412388" y="514671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046539" y="4207964"/>
            <a:ext cx="3909618" cy="19548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8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858267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7431" y="951793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1412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7431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09467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09741" y="3493936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0015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296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474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1100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19374" y="4542939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09467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3449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6254" y="55264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9667" y="50806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dirty="0"/>
              <a:t>false</a:t>
            </a:r>
            <a:endParaRPr lang="en-US" sz="1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366" y="4941029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1"/>
                <a:ext cx="2079256" cy="47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4224" y="3025787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2790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1212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63473" y="1447800"/>
            <a:ext cx="10061877" cy="43210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(counter &lt; 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double amount = double.Parse(Console.ReadLine());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3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341311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1684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7708" y="52276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59809" y="53604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28870" y="4842611"/>
            <a:ext cx="914399" cy="13464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7895" y="5227664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7788" y="53611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120" y="441960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8085" y="522766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99058" y="53604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86" y="1437509"/>
            <a:ext cx="967122" cy="1233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6" y="2661304"/>
            <a:ext cx="597509" cy="8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3438" y="1269016"/>
            <a:ext cx="7308750" cy="507831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max = int.MinValue;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while (count &lt; n) 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</a:rPr>
              <a:t>int num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count++;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14681" y="4646269"/>
            <a:ext cx="914399" cy="175453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48656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11034" y="4837349"/>
            <a:ext cx="914399" cy="1334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7433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9822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573971" y="44218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0290" y="5241571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5811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6520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812" y="2494612"/>
            <a:ext cx="773743" cy="12391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542" y="1542112"/>
            <a:ext cx="891270" cy="127933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 latinLnBrk="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904524"/>
            <a:ext cx="10363200" cy="32008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int.MaxValue;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while (count &lt; n)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196125"/>
            <a:ext cx="11923858" cy="5201066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74764" y="2743200"/>
            <a:ext cx="5905499" cy="32808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(int i = 0; i &lt; 10; i++)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 0)</a:t>
            </a:r>
            <a:br>
              <a:rPr lang="nn-NO" sz="2800" b="1" dirty="0">
                <a:latin typeface="Consolas" pitchFamily="49" charset="0"/>
                <a:cs typeface="Consolas" pitchFamily="49" charset="0"/>
              </a:rPr>
            </a:br>
            <a:r>
              <a:rPr lang="nn-NO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  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nn-NO" dirty="0"/>
              <a:t>   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912" y="3161790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7618413" y="4200673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84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219199"/>
            <a:ext cx="11923859" cy="5177991"/>
          </a:xfrm>
        </p:spPr>
        <p:txBody>
          <a:bodyPr>
            <a:normAutofit/>
          </a:bodyPr>
          <a:lstStyle/>
          <a:p>
            <a:pPr latinLnBrk="0"/>
            <a:r>
              <a:rPr lang="bg-BG" sz="3400" dirty="0"/>
              <a:t>Напишете програма, която: </a:t>
            </a:r>
          </a:p>
          <a:p>
            <a:pPr lvl="1" latinLnBrk="0"/>
            <a:r>
              <a:rPr lang="bg-BG" sz="3200" dirty="0"/>
              <a:t>Изчислява </a:t>
            </a:r>
            <a:r>
              <a:rPr lang="bg-BG" sz="3200" b="1" dirty="0"/>
              <a:t>средната оценка </a:t>
            </a:r>
            <a:r>
              <a:rPr lang="bg-BG" sz="3200" dirty="0"/>
              <a:t>на ученик от цялото му обучение</a:t>
            </a:r>
          </a:p>
          <a:p>
            <a:pPr lvl="1" latinLnBrk="0"/>
            <a:r>
              <a:rPr lang="bg-BG" sz="3200" dirty="0"/>
              <a:t>Ако годишната му оценка е</a:t>
            </a:r>
            <a:r>
              <a:rPr lang="en-US" sz="32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&lt;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 latinLnBrk="0"/>
            <a:r>
              <a:rPr lang="bg-BG" sz="3200" dirty="0"/>
              <a:t>При </a:t>
            </a:r>
            <a:r>
              <a:rPr lang="bg-BG" sz="3200" b="1" dirty="0"/>
              <a:t>завършване</a:t>
            </a:r>
            <a:r>
              <a:rPr lang="bg-BG" sz="3200" dirty="0"/>
              <a:t> да се отпечата</a:t>
            </a:r>
            <a:r>
              <a:rPr lang="bg-BG" sz="3000" dirty="0"/>
              <a:t>:</a:t>
            </a:r>
          </a:p>
          <a:p>
            <a:pPr marL="377887" lvl="1" indent="0" latinLnBrk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 latinLnBrk="0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1412" y="1111387"/>
            <a:ext cx="9780986" cy="540763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while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&lt; 4.00)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bg-BG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306" y="647520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https://judge.softuni.bg/Contests/Compete/Index/1014#7</a:t>
            </a:r>
            <a:endParaRPr lang="en-US" sz="2000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5612" y="838200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4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/>
              <a:t>Прочита </a:t>
            </a:r>
            <a:r>
              <a:rPr lang="bg-BG" sz="3200" dirty="0">
                <a:latin typeface="+mj-lt"/>
              </a:rPr>
              <a:t>3 цели </a:t>
            </a:r>
            <a:r>
              <a:rPr lang="bg-BG" sz="3200" dirty="0"/>
              <a:t>числа – </a:t>
            </a:r>
            <a:r>
              <a:rPr lang="bg-BG" sz="3200" dirty="0">
                <a:latin typeface="+mj-lt"/>
              </a:rPr>
              <a:t>широчина, дължина, височина</a:t>
            </a:r>
            <a:endParaRPr lang="en-US" sz="3200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200" dirty="0">
                <a:latin typeface="+mj-lt"/>
              </a:rPr>
              <a:t>Прочита брой кашони до получаване на команда </a:t>
            </a:r>
            <a:r>
              <a:rPr lang="en-US" sz="3200" dirty="0">
                <a:latin typeface="+mj-lt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200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56" y="5105400"/>
            <a:ext cx="1245136" cy="103719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9523412" y="5360583"/>
            <a:ext cx="418044" cy="27821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712" y="4635627"/>
            <a:ext cx="1600200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85" y="5666490"/>
            <a:ext cx="683095" cy="5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466659" cy="52010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200" dirty="0">
                <a:latin typeface="+mj-lt"/>
              </a:rPr>
              <a:t>Ако помещението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200" dirty="0">
                <a:latin typeface="+mj-lt"/>
              </a:rPr>
              <a:t>да събере кашоните, трябва да се </a:t>
            </a:r>
            <a:br>
              <a:rPr lang="en-US" sz="3200" dirty="0">
                <a:latin typeface="+mj-lt"/>
              </a:rPr>
            </a:br>
            <a:r>
              <a:rPr lang="bg-BG" sz="3200" dirty="0">
                <a:latin typeface="+mj-lt"/>
              </a:rPr>
              <a:t>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 latinLnBrk="0">
              <a:lnSpc>
                <a:spcPct val="100000"/>
              </a:lnSpc>
            </a:pPr>
            <a:r>
              <a:rPr lang="bg-BG" sz="3200" dirty="0">
                <a:latin typeface="+mj-lt"/>
              </a:rPr>
              <a:t>При получаване на </a:t>
            </a:r>
            <a:r>
              <a:rPr lang="bg-BG" sz="3200" b="1" dirty="0">
                <a:latin typeface="Consolas" panose="020B0609020204030204" pitchFamily="49" charset="0"/>
              </a:rPr>
              <a:t>команда</a:t>
            </a:r>
            <a:r>
              <a:rPr lang="bg-BG" sz="3200" dirty="0">
                <a:latin typeface="+mj-lt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200" dirty="0">
                <a:latin typeface="+mj-lt"/>
              </a:rPr>
              <a:t>" </a:t>
            </a:r>
            <a:r>
              <a:rPr lang="bg-BG" sz="3200" dirty="0">
                <a:latin typeface="+mj-lt"/>
              </a:rPr>
              <a:t>и налично свободно място</a:t>
            </a:r>
            <a:r>
              <a:rPr lang="en-US" sz="3200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434" y="1865487"/>
            <a:ext cx="4904500" cy="24033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for (int i = 1; i&lt;=3; )</a:t>
            </a: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Console.Write(i);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729158" y="4115757"/>
            <a:ext cx="2610857" cy="1901866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94406" y="5330056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66351" y="2466815"/>
            <a:ext cx="2542135" cy="1266985"/>
            <a:chOff x="1063130" y="3246971"/>
            <a:chExt cx="4128109" cy="14936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95" y="1763656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3342" y="1267842"/>
            <a:ext cx="8385940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18762" y="1134216"/>
            <a:ext cx="9322699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3783566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624" y="2672251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latinLnBrk="0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7946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17378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17378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733800"/>
            <a:ext cx="6383388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219200"/>
            <a:ext cx="6383388" cy="1127503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121" y="35052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13734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3243" y="242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4534581"/>
            <a:ext cx="613734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3243" y="507011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0582" y="2940760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5042" y="560564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1219200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3886200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51843" y="1647260"/>
            <a:ext cx="8007495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endParaRPr lang="bg-BG" sz="3200" b="1" dirty="0">
              <a:solidFill>
                <a:schemeClr val="bg1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Увеличаване и намаляване на стойността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на променливи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888" y="1867128"/>
            <a:ext cx="5703603" cy="24033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for (; ;)</a:t>
            </a: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Console.Write("SoftUni");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4547" y="4122657"/>
            <a:ext cx="2980010" cy="1927074"/>
            <a:chOff x="5512692" y="4659415"/>
            <a:chExt cx="3049625" cy="2438818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58688"/>
                <a:gd name="adj2" fmla="val -3002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12692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4942140" y="4418789"/>
            <a:ext cx="3153550" cy="1246436"/>
            <a:chOff x="-3301593" y="4441777"/>
            <a:chExt cx="4114800" cy="14936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-3301593" y="4441777"/>
              <a:ext cx="4114800" cy="1493675"/>
            </a:xfrm>
            <a:prstGeom prst="wedgeRoundRectCallout">
              <a:avLst>
                <a:gd name="adj1" fmla="val 43098"/>
                <a:gd name="adj2" fmla="val -7589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-3257425" y="4718785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61972" y="2209800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002432" y="1972226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time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2" y="1872488"/>
            <a:ext cx="6858000" cy="283421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sz="2800" dirty="0">
                <a:solidFill>
                  <a:schemeClr val="tx1"/>
                </a:solidFill>
              </a:rPr>
              <a:t>for (int i = 0; i &lt; 2; i += 0.5) </a:t>
            </a:r>
          </a:p>
          <a:p>
            <a:pPr fontAlgn="t"/>
            <a:r>
              <a:rPr lang="nn-NO" sz="2800" dirty="0">
                <a:solidFill>
                  <a:schemeClr val="tx1"/>
                </a:solidFill>
              </a:rPr>
              <a:t>{</a:t>
            </a:r>
          </a:p>
          <a:p>
            <a:pPr fontAlgn="t"/>
            <a:r>
              <a:rPr lang="nn-NO" sz="2800" dirty="0">
                <a:solidFill>
                  <a:schemeClr val="tx1"/>
                </a:solidFill>
              </a:rPr>
              <a:t>  Console.Write(i + ", ");</a:t>
            </a:r>
          </a:p>
          <a:p>
            <a:pPr fontAlgn="t"/>
            <a:r>
              <a:rPr lang="nn-NO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39589" y="4049082"/>
            <a:ext cx="3151103" cy="1444543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7990"/>
                <a:gd name="adj2" fmla="val -6618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78975" y="2657225"/>
            <a:ext cx="2556445" cy="1712733"/>
            <a:chOff x="5541569" y="4570824"/>
            <a:chExt cx="2738746" cy="216461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6140"/>
                <a:gd name="adj2" fmla="val 65698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86469" y="5182145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69234" y="1967506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41773" y="4937180"/>
            <a:ext cx="2993647" cy="1266985"/>
            <a:chOff x="8967919" y="2302916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5373"/>
                <a:gd name="adj2" fmla="val -72432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0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268124"/>
            <a:ext cx="11795396" cy="5201066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20956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274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/>
          <a:lstStyle/>
          <a:p>
            <a:pPr latinLnBrk="0"/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 latinLnBrk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3800" y="3047733"/>
            <a:ext cx="7467600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034778" y="2033371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29182" y="2807388"/>
            <a:ext cx="1582887" cy="57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52595" y="4808643"/>
            <a:ext cx="1739410" cy="57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796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2612</Words>
  <Application>Microsoft Office PowerPoint</Application>
  <PresentationFormat>Custom</PresentationFormat>
  <Paragraphs>677</Paragraphs>
  <Slides>53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Съдържание</vt:lpstr>
      <vt:lpstr>PowerPoint Presentation</vt:lpstr>
      <vt:lpstr>Преговор</vt:lpstr>
      <vt:lpstr>Преговор</vt:lpstr>
      <vt:lpstr>Преговор</vt:lpstr>
      <vt:lpstr>PowerPoint Presentation</vt:lpstr>
      <vt:lpstr>Повторения (цикли) – while-цикъл</vt:lpstr>
      <vt:lpstr>Безкраен цикъл</vt:lpstr>
      <vt:lpstr>PowerPoint Presentation</vt:lpstr>
      <vt:lpstr>Прекратяване на цикъл</vt:lpstr>
      <vt:lpstr>while-цикъл – пример</vt:lpstr>
      <vt:lpstr>while-цикъл – пример</vt:lpstr>
      <vt:lpstr>Четене на текст - условие</vt:lpstr>
      <vt:lpstr>Четене на текст - решение</vt:lpstr>
      <vt:lpstr>PowerPoint Presentation</vt:lpstr>
      <vt:lpstr>while-цикъл – пример</vt:lpstr>
      <vt:lpstr>while-цикъл – пример</vt:lpstr>
      <vt:lpstr>Парола - условие</vt:lpstr>
      <vt:lpstr>Парола - решение</vt:lpstr>
      <vt:lpstr>Сума от числа - условие</vt:lpstr>
      <vt:lpstr>Сума от числа - решение</vt:lpstr>
      <vt:lpstr>Редица числа 2k+1 - условие</vt:lpstr>
      <vt:lpstr>PowerPoint Presentation</vt:lpstr>
      <vt:lpstr>Редица числа 2k+1 - решение</vt:lpstr>
      <vt:lpstr>Баланс на сметка - условие</vt:lpstr>
      <vt:lpstr>Баланс на сметка - условие(3)</vt:lpstr>
      <vt:lpstr>PowerPoint Presentation</vt:lpstr>
      <vt:lpstr>Баланс на сметка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Продължаване на цикъла</vt:lpstr>
      <vt:lpstr>Завършване - условие </vt:lpstr>
      <vt:lpstr>Завършване - условие (2)</vt:lpstr>
      <vt:lpstr>Завършване - решение 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2020-04-11T03:21:10Z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