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1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7.xml"/><Relationship Id="rId33" Type="http://schemas.openxmlformats.org/officeDocument/2006/relationships/font" Target="fonts/Lato-boldItalic.fntdata"/><Relationship Id="rId10" Type="http://schemas.openxmlformats.org/officeDocument/2006/relationships/slide" Target="slides/slide6.xml"/><Relationship Id="rId32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11700" y="38750"/>
            <a:ext cx="8520600" cy="579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Arial"/>
                <a:ea typeface="Arial"/>
                <a:cs typeface="Arial"/>
                <a:sym typeface="Arial"/>
              </a:rPr>
              <a:t>USE CASE </a:t>
            </a:r>
            <a:r>
              <a:rPr b="1" i="1" lang="fr" sz="3000">
                <a:latin typeface="Arial"/>
                <a:ea typeface="Arial"/>
                <a:cs typeface="Arial"/>
                <a:sym typeface="Arial"/>
              </a:rPr>
              <a:t>Identification</a:t>
            </a:r>
            <a:endParaRPr b="1" i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11700" y="824800"/>
            <a:ext cx="8520600" cy="4155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Nom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 S’identifier.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Acteurs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 Administrateur, Agent.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Données d’entrée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 Agent ouvre  l’application depuis un ordinateur connecté via internet, un téléphone portable ou une tablette. Le scénario commence lorsque l’agent accède à la première page du système.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Scénario principal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Le système demande à l’agent de saisir son identifiant et son mot de passe.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L’ agent saisit son identifiant et son mot de passe et valide.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Le système à identifier l’agent et affiche la page d’accueil 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L’agent peut utiliser les  fonctionnalités du système.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ctrTitle"/>
          </p:nvPr>
        </p:nvSpPr>
        <p:spPr>
          <a:xfrm>
            <a:off x="311700" y="38750"/>
            <a:ext cx="8520600" cy="579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 </a:t>
            </a:r>
            <a:r>
              <a:rPr b="1" i="1" lang="fr" sz="3000">
                <a:latin typeface="Arial"/>
                <a:ea typeface="Arial"/>
                <a:cs typeface="Arial"/>
                <a:sym typeface="Arial"/>
              </a:rPr>
              <a:t>Gestion des suspects répertoriés</a:t>
            </a:r>
            <a:endParaRPr b="1" i="1"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/>
          <p:nvPr>
            <p:ph idx="1" type="subTitle"/>
          </p:nvPr>
        </p:nvSpPr>
        <p:spPr>
          <a:xfrm>
            <a:off x="311700" y="824800"/>
            <a:ext cx="8520600" cy="4155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	L’agent double-clique sur la ligne du tableau correspondant au suspect qu’il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recherche.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5.	Le système affiche l’ensemble des données du suspect choisi sur la partie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droite de la page.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Scénario d’erreur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Entrer un mot-clé ne renvoyant aucun résultat.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2a. L’agent saisie un mot-clé qui ne correspond à aucun attribut des différents suspects.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3a. Le système affiche dans le tableau un message indiquant qu’aucun résultat n’a été trouvé. Retour à l’étape 2.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ctrTitle"/>
          </p:nvPr>
        </p:nvSpPr>
        <p:spPr>
          <a:xfrm>
            <a:off x="311700" y="38750"/>
            <a:ext cx="8520600" cy="579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 </a:t>
            </a:r>
            <a:r>
              <a:rPr b="1" i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Gestion des armes répertoriées</a:t>
            </a:r>
            <a:endParaRPr b="1" i="1" sz="3000">
              <a:solidFill>
                <a:srgbClr val="FFFFFF"/>
              </a:solidFill>
            </a:endParaRPr>
          </a:p>
        </p:txBody>
      </p:sp>
      <p:sp>
        <p:nvSpPr>
          <p:cNvPr id="195" name="Shape 195"/>
          <p:cNvSpPr txBox="1"/>
          <p:nvPr>
            <p:ph idx="1" type="subTitle"/>
          </p:nvPr>
        </p:nvSpPr>
        <p:spPr>
          <a:xfrm>
            <a:off x="311700" y="824800"/>
            <a:ext cx="8520600" cy="4155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Nom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Gérer une arme répertoriée.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Acteurs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Agent ou Agent Admin.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Données d’entrée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L’agent s’est identifié et a cliqué sur le lien “ Armes “ depuis la page d’accueil.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Scénario principal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Sélectionner une arme.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 système affiche la page avec la liste des armes connues dans un tableau paginé.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L’agent saisie un ou plusieurs mot-clés pour affiner l’affichage de cette liste en fonction.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 système affiche les résultats correspondants au mot saisi.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ctrTitle"/>
          </p:nvPr>
        </p:nvSpPr>
        <p:spPr>
          <a:xfrm>
            <a:off x="311700" y="38750"/>
            <a:ext cx="8520600" cy="579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 </a:t>
            </a:r>
            <a:r>
              <a:rPr b="1" i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Gestion des armes répertoriées</a:t>
            </a:r>
            <a:endParaRPr b="1" i="1" sz="3000"/>
          </a:p>
        </p:txBody>
      </p:sp>
      <p:sp>
        <p:nvSpPr>
          <p:cNvPr id="201" name="Shape 201"/>
          <p:cNvSpPr txBox="1"/>
          <p:nvPr>
            <p:ph idx="1" type="subTitle"/>
          </p:nvPr>
        </p:nvSpPr>
        <p:spPr>
          <a:xfrm>
            <a:off x="311700" y="824800"/>
            <a:ext cx="8520600" cy="4155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4.	L’agent double-clique sur la ligne du tableau correspondant à l’arme qu’il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recherche.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Le système affiche l’ensemble des données de l’arme choisie sur la partie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droite de la page.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Scénario d’erreur</a:t>
            </a:r>
            <a:r>
              <a:rPr b="1"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Entrer un mot-clé ne renvoyant aucun résultat.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2a.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L’agent saisie un mot-clé qui ne correspond à aucun attribut des différentes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armes.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3a.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Le système affiche dans le tableau un message indiquant qu’aucun résultat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n’a été trouvé. Retour à l’étape 2.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ctrTitle"/>
          </p:nvPr>
        </p:nvSpPr>
        <p:spPr>
          <a:xfrm>
            <a:off x="311700" y="38750"/>
            <a:ext cx="8520600" cy="579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 </a:t>
            </a:r>
            <a:r>
              <a:rPr b="1" i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Gestion des armes répertoriées</a:t>
            </a:r>
            <a:endParaRPr b="1" i="1" sz="3000">
              <a:solidFill>
                <a:srgbClr val="FFFFFF"/>
              </a:solidFill>
            </a:endParaRPr>
          </a:p>
        </p:txBody>
      </p:sp>
      <p:sp>
        <p:nvSpPr>
          <p:cNvPr id="207" name="Shape 207"/>
          <p:cNvSpPr txBox="1"/>
          <p:nvPr>
            <p:ph idx="1" type="subTitle"/>
          </p:nvPr>
        </p:nvSpPr>
        <p:spPr>
          <a:xfrm>
            <a:off x="311700" y="824800"/>
            <a:ext cx="8520600" cy="4155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Nom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Modifier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une arme répertoriée.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Acteurs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Agent ou Agent Admin.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Données d’entrée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L’agent a 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sélectionné une arme.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Scénario principal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Sélectionner une arme.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6.	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L’agent clique sur le champ de son choix et modifie sa valeur. Il peut faire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autant de modification qu’il le souhaite. Enfin, il clique sur “Valider”.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7.	Le système indique “Modification bien prise en compte”.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ctrTitle"/>
          </p:nvPr>
        </p:nvSpPr>
        <p:spPr>
          <a:xfrm>
            <a:off x="311700" y="38750"/>
            <a:ext cx="8520600" cy="579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 </a:t>
            </a:r>
            <a:r>
              <a:rPr b="1" i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Gestion des armes répertoriées</a:t>
            </a:r>
            <a:endParaRPr b="1" i="1" sz="3000">
              <a:solidFill>
                <a:srgbClr val="FFFFFF"/>
              </a:solidFill>
            </a:endParaRPr>
          </a:p>
        </p:txBody>
      </p:sp>
      <p:sp>
        <p:nvSpPr>
          <p:cNvPr id="213" name="Shape 213"/>
          <p:cNvSpPr txBox="1"/>
          <p:nvPr>
            <p:ph idx="1" type="subTitle"/>
          </p:nvPr>
        </p:nvSpPr>
        <p:spPr>
          <a:xfrm>
            <a:off x="311700" y="824800"/>
            <a:ext cx="8520600" cy="4155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Nom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Supprimer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une arme répertoriée.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Acteurs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Agent ou Agent Admin.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Données d’entrée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Supprimer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une arme.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Scénario principal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Sélectionner une arme.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6a.	L’agent clique sur le bouton “ Supprimer “.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7a.	Le système demande confirmation de la suppression par une boîte de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dialogue.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8a.	L’agent clique sur “ Valider/Oui “.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9a.	Le système supprime cette arme de la base de données, elle n’est plus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visible dans le tableau.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ctrTitle"/>
          </p:nvPr>
        </p:nvSpPr>
        <p:spPr>
          <a:xfrm>
            <a:off x="311700" y="38750"/>
            <a:ext cx="8520600" cy="579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 </a:t>
            </a:r>
            <a:r>
              <a:rPr b="1" i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Gestion des armes répertoriées</a:t>
            </a:r>
            <a:endParaRPr b="1" i="1" sz="3000">
              <a:solidFill>
                <a:srgbClr val="FFFFFF"/>
              </a:solidFill>
            </a:endParaRPr>
          </a:p>
        </p:txBody>
      </p:sp>
      <p:sp>
        <p:nvSpPr>
          <p:cNvPr id="219" name="Shape 219"/>
          <p:cNvSpPr txBox="1"/>
          <p:nvPr>
            <p:ph idx="1" type="subTitle"/>
          </p:nvPr>
        </p:nvSpPr>
        <p:spPr>
          <a:xfrm>
            <a:off x="311700" y="824800"/>
            <a:ext cx="8520600" cy="4155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Scénario alternatif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 Annuler la suppression.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8a.	L’agent clique sur “ Annuler/Non “.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9a.	Le système ferme la boîte de dialogue, l’arme est toujours visible sur la page.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ctrTitle"/>
          </p:nvPr>
        </p:nvSpPr>
        <p:spPr>
          <a:xfrm>
            <a:off x="311700" y="38750"/>
            <a:ext cx="8520600" cy="579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 </a:t>
            </a:r>
            <a:r>
              <a:rPr b="1" i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Gestion des véhicules répertoriés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25" name="Shape 225"/>
          <p:cNvSpPr txBox="1"/>
          <p:nvPr>
            <p:ph idx="1" type="subTitle"/>
          </p:nvPr>
        </p:nvSpPr>
        <p:spPr>
          <a:xfrm>
            <a:off x="311700" y="824800"/>
            <a:ext cx="8520600" cy="4155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Nom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Rechercher un véhicule répertorié.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Acteurs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Agent ou Agent Admin.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Données d’entrée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L’agent s’est identifié et a cliqué sur le lien “Véhicules” depuis la page d’accueil.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Scénario principal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Sélectionner un véhicule.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Le système affiche la page avec la liste des véhicules connus dans un tableau paginé.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L’agent saisie un ou plusieurs mots-clés pour affiner l’affichage de cette liste en fonction.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Le système affiche les résultats correspondants au(x) mot(s) saisi(s).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ctrTitle"/>
          </p:nvPr>
        </p:nvSpPr>
        <p:spPr>
          <a:xfrm>
            <a:off x="311700" y="38750"/>
            <a:ext cx="8520600" cy="579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 </a:t>
            </a:r>
            <a:r>
              <a:rPr b="1" i="1" lang="fr" sz="3000">
                <a:latin typeface="Arial"/>
                <a:ea typeface="Arial"/>
                <a:cs typeface="Arial"/>
                <a:sym typeface="Arial"/>
              </a:rPr>
              <a:t>Gestion des véhicules répertoriés</a:t>
            </a:r>
            <a:endParaRPr b="1" i="1"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 txBox="1"/>
          <p:nvPr>
            <p:ph idx="1" type="subTitle"/>
          </p:nvPr>
        </p:nvSpPr>
        <p:spPr>
          <a:xfrm>
            <a:off x="311700" y="824800"/>
            <a:ext cx="8520600" cy="4155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	L’agent double-clique sur la ligne du tableau correspondant au véhicule qu’il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recherche.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5.	Le système affiche l’ensemble des données du véhicule choisi sur la partie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droite de la page.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Scénario d’erreur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Entrer un mot-clé ne renvoyant aucun résultat.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2a. L’agent saisie un mot-clé qui ne correspond à aucun attribut des différents véhicules.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3a. Le système affiche dans le tableau un message indiquant qu’aucun résultat n’a été trouvé. Retour à l’étape 2.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ctrTitle"/>
          </p:nvPr>
        </p:nvSpPr>
        <p:spPr>
          <a:xfrm>
            <a:off x="311700" y="38750"/>
            <a:ext cx="8520600" cy="579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  <a:r>
              <a:rPr b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37" name="Shape 237"/>
          <p:cNvSpPr txBox="1"/>
          <p:nvPr>
            <p:ph idx="1" type="subTitle"/>
          </p:nvPr>
        </p:nvSpPr>
        <p:spPr>
          <a:xfrm>
            <a:off x="311700" y="824800"/>
            <a:ext cx="8520600" cy="4155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Nom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Acteurs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Données d’entrée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 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Scénario principal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ctrTitle"/>
          </p:nvPr>
        </p:nvSpPr>
        <p:spPr>
          <a:xfrm>
            <a:off x="311700" y="38750"/>
            <a:ext cx="8520600" cy="579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 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43" name="Shape 243"/>
          <p:cNvSpPr txBox="1"/>
          <p:nvPr>
            <p:ph idx="1" type="subTitle"/>
          </p:nvPr>
        </p:nvSpPr>
        <p:spPr>
          <a:xfrm>
            <a:off x="311700" y="824800"/>
            <a:ext cx="8520600" cy="4155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Nom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Acteurs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Données d’entrée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 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Scénario principal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x="311700" y="38750"/>
            <a:ext cx="8520600" cy="579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Arial"/>
                <a:ea typeface="Arial"/>
                <a:cs typeface="Arial"/>
                <a:sym typeface="Arial"/>
              </a:rPr>
              <a:t>USE CASE </a:t>
            </a:r>
            <a:r>
              <a:rPr b="1" i="1" lang="fr" sz="3000">
                <a:latin typeface="Arial"/>
                <a:ea typeface="Arial"/>
                <a:cs typeface="Arial"/>
                <a:sym typeface="Arial"/>
              </a:rPr>
              <a:t>Identification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311700" y="824800"/>
            <a:ext cx="8520600" cy="4155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Scénario d’erreur</a:t>
            </a:r>
            <a:r>
              <a:rPr b="1" lang="f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 Agent inconnu.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Arial"/>
                <a:ea typeface="Arial"/>
                <a:cs typeface="Arial"/>
                <a:sym typeface="Arial"/>
              </a:rPr>
              <a:t>3a.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	L’agent est inconnu ou a commis une erreur de saisie. Le système affiche un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message d’erreur. Retour à l’étape 1.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Scénario alternatif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 Agent administrateur.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Arial"/>
                <a:ea typeface="Arial"/>
                <a:cs typeface="Arial"/>
                <a:sym typeface="Arial"/>
              </a:rPr>
              <a:t>3b.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	 Le système identifie l’agent  comme administrateur et  affiche un bouton.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supplémentaire permettant d’accéder à la page spécifique de l’administrateur.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Arial"/>
                <a:ea typeface="Arial"/>
                <a:cs typeface="Arial"/>
                <a:sym typeface="Arial"/>
              </a:rPr>
              <a:t>4a.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	L’agent administrateur peut utiliser les fonctionnalités communes ainsi que les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fonctionnalités qui lui sont réservées.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ctrTitle"/>
          </p:nvPr>
        </p:nvSpPr>
        <p:spPr>
          <a:xfrm>
            <a:off x="311700" y="38750"/>
            <a:ext cx="8520600" cy="579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 </a:t>
            </a:r>
            <a:endParaRPr b="1" sz="3000"/>
          </a:p>
        </p:txBody>
      </p:sp>
      <p:sp>
        <p:nvSpPr>
          <p:cNvPr id="249" name="Shape 249"/>
          <p:cNvSpPr txBox="1"/>
          <p:nvPr>
            <p:ph idx="1" type="subTitle"/>
          </p:nvPr>
        </p:nvSpPr>
        <p:spPr>
          <a:xfrm>
            <a:off x="311700" y="824800"/>
            <a:ext cx="8520600" cy="4155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ctrTitle"/>
          </p:nvPr>
        </p:nvSpPr>
        <p:spPr>
          <a:xfrm>
            <a:off x="311700" y="38750"/>
            <a:ext cx="8520600" cy="579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 </a:t>
            </a:r>
            <a:endParaRPr b="1" sz="3000"/>
          </a:p>
        </p:txBody>
      </p:sp>
      <p:sp>
        <p:nvSpPr>
          <p:cNvPr id="255" name="Shape 255"/>
          <p:cNvSpPr txBox="1"/>
          <p:nvPr>
            <p:ph idx="1" type="subTitle"/>
          </p:nvPr>
        </p:nvSpPr>
        <p:spPr>
          <a:xfrm>
            <a:off x="311700" y="824800"/>
            <a:ext cx="8520600" cy="4155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311700" y="38750"/>
            <a:ext cx="8520600" cy="579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 </a:t>
            </a:r>
            <a:r>
              <a:rPr b="1" i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Gestion des agents par Admin</a:t>
            </a:r>
            <a:endParaRPr b="1"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311700" y="824800"/>
            <a:ext cx="8520600" cy="4155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Nom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Gérer les agent.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Acteurs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Agent Admin.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Données d’entrée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Agent Admin s’est identifié et a cliqué sur le bouton “Admin” sur la page d’accueil.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Scénario principal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 système affiche la liste de tous les agents enregistrés sous forme d’un tableau.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L’Admin sélectionne un agent en double-cliquant sur la ligne du tableau correspondante.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 système affiche les informations sur l’agent sur la partie droite de la fenêtre.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311700" y="38750"/>
            <a:ext cx="8520600" cy="579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 </a:t>
            </a:r>
            <a:r>
              <a:rPr b="1" i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Gestion des agents par Admin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>
            <p:ph idx="1" type="subTitle"/>
          </p:nvPr>
        </p:nvSpPr>
        <p:spPr>
          <a:xfrm>
            <a:off x="311700" y="824800"/>
            <a:ext cx="8520600" cy="4155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L’Admin modifie un ou plusieurs champs de l’agent et clique sur Modifier.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Le système met à jour les informations de l’agent et les affiche.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Scénario alternatif</a:t>
            </a:r>
            <a:r>
              <a:rPr b="1"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Ajouter un agent.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2a.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L’Admin souhaite ajouter un agent, il remplit les champs “Nom”, “Prénom” et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choisit de cocher ou non “Admin”, puis il clique sur le bouton “ Ajouter “.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3a.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Le système affiche un message “Ajout de l’agent réussi”. Retour à l’étape 1.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Scénario d’erreur</a:t>
            </a:r>
            <a:r>
              <a:rPr b="1" lang="f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Ajouter un agent en sans remplir le nom ou le prénom.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2b.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L’admin ne remplit pas un des champs obligatoires “Nom” ou “Prénom”.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3b.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Le système affiche un message d’erreur “Le nom/prénom n’est pas indiqué !”.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Retour à l’étape 2a.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311700" y="38750"/>
            <a:ext cx="8520600" cy="579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 </a:t>
            </a:r>
            <a:r>
              <a:rPr b="1" i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Gestion des agents par Admin</a:t>
            </a:r>
            <a:endParaRPr b="1" sz="3000"/>
          </a:p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311700" y="824800"/>
            <a:ext cx="8520600" cy="4155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Scénario alternatif</a:t>
            </a:r>
            <a:r>
              <a:rPr b="1"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Rechercher un agent dans la liste.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2c.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L’Admin recherche un agent saisissant un mots clés.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3c.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Le système réduit la liste des agents en fonction du mots-clés saisie.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Retour à l’étape 2.	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Scénario alternatif</a:t>
            </a:r>
            <a:r>
              <a:rPr b="1"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Supprimer un agent.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4a.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L’Admin clique sur Supprimer.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5a.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Le système supprime l’agent et cet agent n'apparaît plus dans la liste.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311700" y="38750"/>
            <a:ext cx="8520600" cy="579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 </a:t>
            </a:r>
            <a:r>
              <a:rPr b="1" i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Gestion des agents par Admin</a:t>
            </a:r>
            <a:endParaRPr b="1" sz="3000"/>
          </a:p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311700" y="824800"/>
            <a:ext cx="8520600" cy="4155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Scénario d’erreur</a:t>
            </a:r>
            <a:r>
              <a:rPr b="1"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Supprimer un Admin connecté.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4b.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L’Admin s’est sélectionné et clique sur supprimer.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5b.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Le système renvoie un message d’erreur “ Opération impossible “.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Retour à l’étape 3.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Scénario d’erreur</a:t>
            </a:r>
            <a:r>
              <a:rPr b="1"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Supprimer ses propres droits d’Admin.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4c.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L’Admin a décoché la case “ Droits d’administration “ et cliquer sur Modifier.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5c.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Le système renvoie un message d’erreur “ Opération impossible “.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Retour à l’étape 3.</a:t>
            </a:r>
            <a:endParaRPr sz="18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ctrTitle"/>
          </p:nvPr>
        </p:nvSpPr>
        <p:spPr>
          <a:xfrm>
            <a:off x="311700" y="38750"/>
            <a:ext cx="8520600" cy="579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 </a:t>
            </a:r>
            <a:r>
              <a:rPr b="1" i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Gestion des affaires répertoriées</a:t>
            </a:r>
            <a:endParaRPr b="1" i="1" sz="3000">
              <a:solidFill>
                <a:srgbClr val="FFFFFF"/>
              </a:solidFill>
            </a:endParaRPr>
          </a:p>
        </p:txBody>
      </p:sp>
      <p:sp>
        <p:nvSpPr>
          <p:cNvPr id="171" name="Shape 171"/>
          <p:cNvSpPr txBox="1"/>
          <p:nvPr>
            <p:ph idx="1" type="subTitle"/>
          </p:nvPr>
        </p:nvSpPr>
        <p:spPr>
          <a:xfrm>
            <a:off x="311700" y="824800"/>
            <a:ext cx="8520600" cy="4155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/>
              <a:t>Nom</a:t>
            </a:r>
            <a:r>
              <a:rPr b="1" lang="fr" sz="1800"/>
              <a:t> : 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Rechercher une affaire répertoriée.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/>
              <a:t>Acteurs</a:t>
            </a:r>
            <a:r>
              <a:rPr b="1" lang="fr" sz="1800"/>
              <a:t> : 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Agent ou Agent Admin.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/>
              <a:t>Données d’entrée</a:t>
            </a:r>
            <a:r>
              <a:rPr b="1" lang="fr" sz="1800"/>
              <a:t> : 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L’agent s’est identifié et a cliqué sur le lien “ Affaires “ depuis la page d’accueil.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/>
              <a:t>Scénario principal</a:t>
            </a:r>
            <a:r>
              <a:rPr b="1" lang="fr" sz="1800"/>
              <a:t> : 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Sélectionner une affaire.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 système affiche la page avec la liste des affaires connues dans un tableau paginé.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L’agent saisie un ou plusieurs mots-clés pour affiner l’affichage de cette liste en fonction.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 système affiche les résultats correspondants au mot saisi.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311700" y="38750"/>
            <a:ext cx="8520600" cy="579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 </a:t>
            </a:r>
            <a:r>
              <a:rPr b="1" i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Gestion des affaires répertoriées</a:t>
            </a:r>
            <a:endParaRPr b="1" i="1" sz="3000"/>
          </a:p>
        </p:txBody>
      </p:sp>
      <p:sp>
        <p:nvSpPr>
          <p:cNvPr id="177" name="Shape 177"/>
          <p:cNvSpPr txBox="1"/>
          <p:nvPr>
            <p:ph idx="1" type="subTitle"/>
          </p:nvPr>
        </p:nvSpPr>
        <p:spPr>
          <a:xfrm>
            <a:off x="311700" y="824800"/>
            <a:ext cx="8520600" cy="4155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4.	L’agent double-clique sur la ligne du tableau correspondant à l’affaire qu’il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recherche.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Le système affiche l’ensemble des données de l’arme choisie sur la partie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droite de la page.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Scénario d’erreur</a:t>
            </a:r>
            <a:r>
              <a:rPr b="1"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Entrer un mot-clé ne renvoyant aucun résultat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2a.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L’agent saisie un mot-clé qui ne correspond à aucun attribut des différentes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affaires.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3a.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Le système affiche dans le tableau un message indiquant qu’aucun résultat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n’a été trouvé. Retour à l’étape 2.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ctrTitle"/>
          </p:nvPr>
        </p:nvSpPr>
        <p:spPr>
          <a:xfrm>
            <a:off x="311700" y="38750"/>
            <a:ext cx="8520600" cy="579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 </a:t>
            </a:r>
            <a:r>
              <a:rPr b="1" i="1" lang="f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Gestion des suspects répertoriés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83" name="Shape 183"/>
          <p:cNvSpPr txBox="1"/>
          <p:nvPr>
            <p:ph idx="1" type="subTitle"/>
          </p:nvPr>
        </p:nvSpPr>
        <p:spPr>
          <a:xfrm>
            <a:off x="311700" y="824800"/>
            <a:ext cx="8520600" cy="4155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Nom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Rechercher un suspect répertorié.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Acteurs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Agent ou Agent Admin.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Données d’entrée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L’agent s’est identifié et a cliqué sur le lien “Suspects” depuis la page d’accueil.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latin typeface="Arial"/>
                <a:ea typeface="Arial"/>
                <a:cs typeface="Arial"/>
                <a:sym typeface="Arial"/>
              </a:rPr>
              <a:t>Scénario principal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Sélectionner un suspect.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Le système affiche la page avec la liste des suspects connus dans un tableau paginé.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L’agent saisie un ou plusieurs mots-clés pour affiner l’affichage de cette liste en fonction.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Le système affiche les résultats correspondants au(x) mot(s) saisi(s).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