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2334100"/>
            <a:ext cx="8458500" cy="1519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Davy BALMINE</a:t>
            </a:r>
            <a:endParaRPr b="1"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FFFFFF"/>
                </a:solidFill>
              </a:rPr>
              <a:t>Paris, 14 juin 2018</a:t>
            </a:r>
            <a:endParaRPr b="1" i="1"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FFFFFF"/>
                </a:solidFill>
              </a:rPr>
              <a:t>Titre Professionnel niveau III “Développeur web”</a:t>
            </a:r>
            <a:endParaRPr b="1" i="1" sz="1800">
              <a:solidFill>
                <a:srgbClr val="FFFFFF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538" y="1117325"/>
            <a:ext cx="1623587" cy="6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452" y="1178875"/>
            <a:ext cx="2744400" cy="4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lt1"/>
                </a:solidFill>
              </a:rPr>
              <a:t>Architecture </a:t>
            </a:r>
            <a:r>
              <a:rPr lang="fr" sz="2800">
                <a:solidFill>
                  <a:schemeClr val="lt1"/>
                </a:solidFill>
              </a:rPr>
              <a:t>(REST &amp; MVC)</a:t>
            </a:r>
            <a:endParaRPr b="1" sz="3400">
              <a:solidFill>
                <a:schemeClr val="lt1"/>
              </a:solidFill>
            </a:endParaRP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654" y="1286250"/>
            <a:ext cx="457508" cy="3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1383" y="2178550"/>
            <a:ext cx="1153417" cy="4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9379" y="2820288"/>
            <a:ext cx="1515171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1047" y="3386550"/>
            <a:ext cx="961228" cy="4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6500" y="4000500"/>
            <a:ext cx="897225" cy="49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0300" y="1613287"/>
            <a:ext cx="1262974" cy="3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625" y="1470224"/>
            <a:ext cx="298625" cy="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3735513" y="1470225"/>
            <a:ext cx="1672974" cy="661446"/>
          </a:xfrm>
          <a:prstGeom prst="flowChartTerminator">
            <a:avLst/>
          </a:prstGeom>
          <a:solidFill>
            <a:srgbClr val="A4C2F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735513" y="2706013"/>
            <a:ext cx="1672974" cy="661446"/>
          </a:xfrm>
          <a:prstGeom prst="flowChartTerminator">
            <a:avLst/>
          </a:prstGeom>
          <a:solidFill>
            <a:srgbClr val="B6D7A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CONTRÔLEUR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735513" y="3941800"/>
            <a:ext cx="1672974" cy="6614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221650" y="3758150"/>
            <a:ext cx="897300" cy="845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155CC"/>
                </a:solidFill>
              </a:rPr>
              <a:t>My</a:t>
            </a:r>
            <a:r>
              <a:rPr b="1" lang="fr">
                <a:solidFill>
                  <a:srgbClr val="FF9900"/>
                </a:solidFill>
              </a:rPr>
              <a:t>SQL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108863" y="2178550"/>
            <a:ext cx="202200" cy="48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08863" y="3414325"/>
            <a:ext cx="202200" cy="48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4795113" y="2178550"/>
            <a:ext cx="202200" cy="48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 rot="10800000">
            <a:off x="4795113" y="3414325"/>
            <a:ext cx="202200" cy="48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474650" y="4155275"/>
            <a:ext cx="690600" cy="186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400">
                <a:solidFill>
                  <a:schemeClr val="lt1"/>
                </a:solidFill>
              </a:rPr>
              <a:t>Backend </a:t>
            </a:r>
            <a:r>
              <a:rPr lang="fr" sz="2800">
                <a:solidFill>
                  <a:schemeClr val="lt1"/>
                </a:solidFill>
              </a:rPr>
              <a:t>(Spring Boot)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875" y="1397675"/>
            <a:ext cx="2487639" cy="316052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Shape 207"/>
          <p:cNvSpPr txBox="1"/>
          <p:nvPr/>
        </p:nvSpPr>
        <p:spPr>
          <a:xfrm>
            <a:off x="3256925" y="1430225"/>
            <a:ext cx="5376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 </a:t>
            </a:r>
            <a:r>
              <a:rPr lang="fr">
                <a:solidFill>
                  <a:srgbClr val="3C78D8"/>
                </a:solidFill>
              </a:rPr>
              <a:t>src/main/java</a:t>
            </a:r>
            <a:r>
              <a:rPr lang="fr">
                <a:solidFill>
                  <a:schemeClr val="dk1"/>
                </a:solidFill>
              </a:rPr>
              <a:t> : </a:t>
            </a:r>
            <a:r>
              <a:rPr i="1" lang="fr">
                <a:solidFill>
                  <a:schemeClr val="dk1"/>
                </a:solidFill>
              </a:rPr>
              <a:t>les fichiers sources</a:t>
            </a:r>
            <a:endParaRPr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Packages (model, </a:t>
            </a:r>
            <a:r>
              <a:rPr i="1" lang="fr">
                <a:solidFill>
                  <a:schemeClr val="dk1"/>
                </a:solidFill>
              </a:rPr>
              <a:t>repository, service,</a:t>
            </a:r>
            <a:r>
              <a:rPr i="1" lang="fr"/>
              <a:t> controller, dao)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 </a:t>
            </a:r>
            <a:r>
              <a:rPr lang="fr">
                <a:solidFill>
                  <a:srgbClr val="3C78D8"/>
                </a:solidFill>
              </a:rPr>
              <a:t>application.properties : </a:t>
            </a:r>
            <a:r>
              <a:rPr i="1" lang="fr"/>
              <a:t>Propriétés de l’application</a:t>
            </a:r>
            <a:endParaRPr i="1"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 </a:t>
            </a:r>
            <a:r>
              <a:rPr lang="fr">
                <a:solidFill>
                  <a:srgbClr val="3C78D8"/>
                </a:solidFill>
              </a:rPr>
              <a:t>Maven</a:t>
            </a:r>
            <a:r>
              <a:rPr lang="fr">
                <a:solidFill>
                  <a:schemeClr val="dk1"/>
                </a:solidFill>
              </a:rPr>
              <a:t> : </a:t>
            </a:r>
            <a:r>
              <a:rPr i="1" lang="fr">
                <a:solidFill>
                  <a:schemeClr val="dk1"/>
                </a:solidFill>
              </a:rPr>
              <a:t>Import des dépendances et build de l’application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C78D8"/>
                </a:solidFill>
              </a:rPr>
              <a:t> pom.xml </a:t>
            </a:r>
            <a:r>
              <a:rPr lang="fr"/>
              <a:t>: </a:t>
            </a:r>
            <a:r>
              <a:rPr i="1" lang="fr"/>
              <a:t>Liste des dépendances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5400000">
            <a:off x="3939775" y="1787850"/>
            <a:ext cx="213900" cy="27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530525" y="1588725"/>
            <a:ext cx="17808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056450" y="3001725"/>
            <a:ext cx="12549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889800" y="3613225"/>
            <a:ext cx="14217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41850" y="4414725"/>
            <a:ext cx="19695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lt1"/>
                </a:solidFill>
              </a:rPr>
              <a:t>Frontend </a:t>
            </a:r>
            <a:r>
              <a:rPr lang="fr" sz="2800">
                <a:solidFill>
                  <a:schemeClr val="lt1"/>
                </a:solidFill>
              </a:rPr>
              <a:t>(Angular &amp; Angular Material)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31500"/>
            <a:ext cx="2486025" cy="202882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Shape 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175" y="2073875"/>
            <a:ext cx="2638425" cy="235267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Shape 225"/>
          <p:cNvSpPr txBox="1"/>
          <p:nvPr/>
        </p:nvSpPr>
        <p:spPr>
          <a:xfrm>
            <a:off x="831263" y="1360950"/>
            <a:ext cx="1128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DOM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428325" y="3586450"/>
            <a:ext cx="43419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6443138" y="1731500"/>
            <a:ext cx="1516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Configuration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479300" y="2190350"/>
            <a:ext cx="14742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84675" y="2381650"/>
            <a:ext cx="28236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2953500" y="1999750"/>
            <a:ext cx="3671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1"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Dépendances (build)</a:t>
            </a:r>
            <a:endParaRPr b="1" i="1"/>
          </a:p>
        </p:txBody>
      </p:sp>
      <p:sp>
        <p:nvSpPr>
          <p:cNvPr id="231" name="Shape 231"/>
          <p:cNvSpPr txBox="1"/>
          <p:nvPr/>
        </p:nvSpPr>
        <p:spPr>
          <a:xfrm>
            <a:off x="3708275" y="2213438"/>
            <a:ext cx="2385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1"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(modules/composants)</a:t>
            </a:r>
            <a:endParaRPr b="1" i="1"/>
          </a:p>
        </p:txBody>
      </p:sp>
      <p:pic>
        <p:nvPicPr>
          <p:cNvPr id="232" name="Shape 2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0908" y="2566538"/>
            <a:ext cx="1884617" cy="97002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Shape 2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0738" y="3750763"/>
            <a:ext cx="1516625" cy="84415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lt1"/>
                </a:solidFill>
              </a:rPr>
              <a:t>Recette </a:t>
            </a:r>
            <a:r>
              <a:rPr lang="fr" sz="3400">
                <a:solidFill>
                  <a:schemeClr val="lt1"/>
                </a:solidFill>
              </a:rPr>
              <a:t>&amp;</a:t>
            </a:r>
            <a:r>
              <a:rPr b="1" lang="fr" sz="3400">
                <a:solidFill>
                  <a:schemeClr val="lt1"/>
                </a:solidFill>
              </a:rPr>
              <a:t> Livraison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847238" y="1375038"/>
            <a:ext cx="87930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Ateliers utilisateurs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Prérequis</a:t>
            </a:r>
            <a:endParaRPr b="1">
              <a:solidFill>
                <a:srgbClr val="3C78D8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Backend </a:t>
            </a:r>
            <a:r>
              <a:rPr i="1" lang="fr">
                <a:solidFill>
                  <a:srgbClr val="434343"/>
                </a:solidFill>
              </a:rPr>
              <a:t>(modification du fichier application.properties)</a:t>
            </a:r>
            <a:r>
              <a:rPr lang="fr"/>
              <a:t> </a:t>
            </a:r>
            <a:r>
              <a:rPr lang="fr">
                <a:solidFill>
                  <a:srgbClr val="3C78D8"/>
                </a:solidFill>
              </a:rPr>
              <a:t>: </a:t>
            </a:r>
            <a:endParaRPr>
              <a:solidFill>
                <a:srgbClr val="3C78D8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>
                <a:solidFill>
                  <a:srgbClr val="24292E"/>
                </a:solidFill>
              </a:rPr>
              <a:t>Java 1,8</a:t>
            </a:r>
            <a:endParaRPr>
              <a:solidFill>
                <a:srgbClr val="24292E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>
                <a:solidFill>
                  <a:srgbClr val="24292E"/>
                </a:solidFill>
              </a:rPr>
              <a:t>Maven</a:t>
            </a:r>
            <a:endParaRPr>
              <a:solidFill>
                <a:srgbClr val="24292E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>
                <a:solidFill>
                  <a:srgbClr val="24292E"/>
                </a:solidFill>
              </a:rPr>
              <a:t>SGBDR MySQL</a:t>
            </a:r>
            <a:endParaRPr>
              <a:solidFill>
                <a:srgbClr val="24292E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❖"/>
            </a:pPr>
            <a:r>
              <a:rPr lang="fr">
                <a:solidFill>
                  <a:srgbClr val="24292E"/>
                </a:solidFill>
              </a:rPr>
              <a:t>data.sql (obtention des données)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Frontend : </a:t>
            </a:r>
            <a:endParaRPr>
              <a:solidFill>
                <a:srgbClr val="3C78D8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>
                <a:solidFill>
                  <a:srgbClr val="24292E"/>
                </a:solidFill>
              </a:rPr>
              <a:t>NodeJS</a:t>
            </a:r>
            <a:endParaRPr>
              <a:solidFill>
                <a:srgbClr val="24292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3C78D8"/>
                </a:solidFill>
              </a:rPr>
              <a:t>Lancement via Github</a:t>
            </a:r>
            <a:r>
              <a:rPr lang="fr">
                <a:solidFill>
                  <a:schemeClr val="dk1"/>
                </a:solidFill>
              </a:rPr>
              <a:t> (</a:t>
            </a:r>
            <a:r>
              <a:rPr i="1" lang="fr">
                <a:solidFill>
                  <a:schemeClr val="dk1"/>
                </a:solidFill>
              </a:rPr>
              <a:t>ou fichier .jar pour le backend</a:t>
            </a:r>
            <a:r>
              <a:rPr lang="fr">
                <a:solidFill>
                  <a:schemeClr val="dk1"/>
                </a:solidFill>
              </a:rPr>
              <a:t>)</a:t>
            </a:r>
            <a:endParaRPr>
              <a:solidFill>
                <a:srgbClr val="24292E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109138" y="2169175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109138" y="3636625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lt1"/>
                </a:solidFill>
              </a:rPr>
              <a:t>Conclusion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214425" y="1501800"/>
            <a:ext cx="85206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Application</a:t>
            </a:r>
            <a:r>
              <a:rPr lang="fr"/>
              <a:t> REST </a:t>
            </a:r>
            <a:r>
              <a:rPr b="1" lang="fr">
                <a:solidFill>
                  <a:srgbClr val="3C78D8"/>
                </a:solidFill>
              </a:rPr>
              <a:t>complète</a:t>
            </a:r>
            <a:r>
              <a:rPr b="1" lang="fr"/>
              <a:t> </a:t>
            </a:r>
            <a:r>
              <a:rPr lang="fr"/>
              <a:t>avec base de données </a:t>
            </a:r>
            <a:r>
              <a:rPr i="1" lang="fr" sz="1100">
                <a:solidFill>
                  <a:schemeClr val="dk1"/>
                </a:solidFill>
              </a:rPr>
              <a:t>(réalisation de la conception à la livraison)</a:t>
            </a:r>
            <a:endParaRPr i="1"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Expérience </a:t>
            </a:r>
            <a:r>
              <a:rPr lang="fr">
                <a:solidFill>
                  <a:srgbClr val="24292E"/>
                </a:solidFill>
              </a:rPr>
              <a:t>très enrichissante et gratifiante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Évolutions</a:t>
            </a:r>
            <a:r>
              <a:rPr b="1" lang="fr"/>
              <a:t> </a:t>
            </a:r>
            <a:r>
              <a:rPr lang="fr"/>
              <a:t>: </a:t>
            </a:r>
            <a:endParaRPr/>
          </a:p>
          <a:p>
            <a:pPr indent="457200" lvl="0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Forum intégré</a:t>
            </a:r>
            <a:endParaRPr i="1"/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fr"/>
              <a:t>Système de mailing (signalement à chaque nouvelle inscription)</a:t>
            </a:r>
            <a:endParaRPr i="1"/>
          </a:p>
          <a:p>
            <a:pPr indent="457200" lvl="0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Restriction</a:t>
            </a:r>
            <a:r>
              <a:rPr i="1" lang="fr"/>
              <a:t> des habilitations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227100" y="2869500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2227100" y="3123050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227100" y="3376600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66925" y="1665250"/>
            <a:ext cx="326700" cy="622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0" y="1519550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MERCI POUR VOTRE ATTENTION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0" y="2587950"/>
            <a:ext cx="8458500" cy="15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Davy BALMINE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Paris, 14 juin 2018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Titre Professionnel niveau III “Développeur web”</a:t>
            </a:r>
            <a:endParaRPr i="1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138" y="385875"/>
            <a:ext cx="1623587" cy="6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052" y="447425"/>
            <a:ext cx="2744400" cy="4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Présentation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33875" y="1646600"/>
            <a:ext cx="83349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Reconversion</a:t>
            </a:r>
            <a:r>
              <a:rPr lang="fr"/>
              <a:t> professionnelle en </a:t>
            </a:r>
            <a:r>
              <a:rPr lang="fr">
                <a:solidFill>
                  <a:srgbClr val="3C78D8"/>
                </a:solidFill>
              </a:rPr>
              <a:t>alternance </a:t>
            </a:r>
            <a:r>
              <a:rPr lang="fr"/>
              <a:t>(9 mois)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 </a:t>
            </a:r>
            <a:r>
              <a:rPr lang="fr">
                <a:solidFill>
                  <a:srgbClr val="3C78D8"/>
                </a:solidFill>
              </a:rPr>
              <a:t>Développeur web</a:t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Stage en entreprise : </a:t>
            </a:r>
            <a:r>
              <a:rPr i="1" lang="fr">
                <a:solidFill>
                  <a:srgbClr val="3C78D8"/>
                </a:solidFill>
              </a:rPr>
              <a:t>La Poste</a:t>
            </a:r>
            <a:endParaRPr i="1"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Application web de mise en relation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i="1" lang="fr"/>
              <a:t>Projet réalisé par </a:t>
            </a:r>
            <a:r>
              <a:rPr i="1" lang="fr">
                <a:solidFill>
                  <a:srgbClr val="3C78D8"/>
                </a:solidFill>
              </a:rPr>
              <a:t>Davy BALMINE</a:t>
            </a:r>
            <a:r>
              <a:rPr i="1" lang="fr"/>
              <a:t> depuis avril 2018</a:t>
            </a:r>
            <a:endParaRPr i="1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96" y="2995750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25" y="3030620"/>
            <a:ext cx="1516617" cy="23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Sommaire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89600" y="1439675"/>
            <a:ext cx="84453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Introduction</a:t>
            </a:r>
            <a:endParaRPr b="1" sz="1800">
              <a:solidFill>
                <a:srgbClr val="3C78D8"/>
              </a:solidFill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Cahier des charges</a:t>
            </a:r>
            <a:endParaRPr b="1" sz="1800">
              <a:solidFill>
                <a:srgbClr val="3C78D8"/>
              </a:solidFill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Organisation</a:t>
            </a:r>
            <a:endParaRPr b="1" sz="1800">
              <a:solidFill>
                <a:srgbClr val="3C78D8"/>
              </a:solidFill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Conception</a:t>
            </a:r>
            <a:r>
              <a:rPr lang="fr" sz="1800"/>
              <a:t> de l’application</a:t>
            </a:r>
            <a:endParaRPr sz="1800"/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Mise en place de la </a:t>
            </a:r>
            <a:r>
              <a:rPr b="1" lang="fr" sz="1800">
                <a:solidFill>
                  <a:srgbClr val="3C78D8"/>
                </a:solidFill>
              </a:rPr>
              <a:t>base de données</a:t>
            </a:r>
            <a:endParaRPr b="1" sz="1800">
              <a:solidFill>
                <a:srgbClr val="3C78D8"/>
              </a:solidFill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Développement du </a:t>
            </a:r>
            <a:r>
              <a:rPr b="1" lang="fr" sz="1800">
                <a:solidFill>
                  <a:srgbClr val="3C78D8"/>
                </a:solidFill>
              </a:rPr>
              <a:t>Backend</a:t>
            </a:r>
            <a:endParaRPr b="1" sz="1800"/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Développement du </a:t>
            </a:r>
            <a:r>
              <a:rPr b="1" lang="fr" sz="1800">
                <a:solidFill>
                  <a:srgbClr val="3C78D8"/>
                </a:solidFill>
              </a:rPr>
              <a:t>Frontend</a:t>
            </a:r>
            <a:endParaRPr b="1" sz="1800">
              <a:solidFill>
                <a:srgbClr val="3C78D8"/>
              </a:solidFill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Recette</a:t>
            </a:r>
            <a:r>
              <a:rPr lang="fr" sz="1800">
                <a:solidFill>
                  <a:srgbClr val="3C78D8"/>
                </a:solidFill>
              </a:rPr>
              <a:t> </a:t>
            </a:r>
            <a:r>
              <a:rPr lang="fr" sz="1800"/>
              <a:t>et </a:t>
            </a:r>
            <a:r>
              <a:rPr b="1" lang="fr" sz="1800">
                <a:solidFill>
                  <a:srgbClr val="3C78D8"/>
                </a:solidFill>
              </a:rPr>
              <a:t>Livraison</a:t>
            </a:r>
            <a:endParaRPr b="1" sz="1800">
              <a:solidFill>
                <a:srgbClr val="3C78D8"/>
              </a:solidFill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Conclusion</a:t>
            </a:r>
            <a:endParaRPr b="1" sz="1800">
              <a:solidFill>
                <a:srgbClr val="3C78D8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Introduction</a:t>
            </a:r>
            <a:endParaRPr b="1" sz="3400"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-75" y="1359275"/>
            <a:ext cx="91440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Simplon’click</a:t>
            </a:r>
            <a:r>
              <a:rPr lang="fr"/>
              <a:t> est une </a:t>
            </a:r>
            <a:r>
              <a:rPr b="1" lang="fr">
                <a:solidFill>
                  <a:srgbClr val="3C78D8"/>
                </a:solidFill>
              </a:rPr>
              <a:t>application de mise en relation</a:t>
            </a:r>
            <a:r>
              <a:rPr lang="fr"/>
              <a:t> dont le but est de :</a:t>
            </a:r>
            <a:endParaRPr/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Monter en compétence</a:t>
            </a:r>
            <a:r>
              <a:rPr lang="fr">
                <a:solidFill>
                  <a:srgbClr val="3C78D8"/>
                </a:solidFill>
              </a:rPr>
              <a:t> </a:t>
            </a:r>
            <a:r>
              <a:rPr lang="fr"/>
              <a:t>(</a:t>
            </a:r>
            <a:r>
              <a:rPr lang="fr">
                <a:solidFill>
                  <a:schemeClr val="dk1"/>
                </a:solidFill>
              </a:rPr>
              <a:t>apprendre en écoutant </a:t>
            </a:r>
            <a:r>
              <a:rPr lang="fr" u="sng">
                <a:solidFill>
                  <a:schemeClr val="dk1"/>
                </a:solidFill>
              </a:rPr>
              <a:t>et</a:t>
            </a:r>
            <a:r>
              <a:rPr lang="fr">
                <a:solidFill>
                  <a:schemeClr val="dk1"/>
                </a:solidFill>
              </a:rPr>
              <a:t> en enseignant </a:t>
            </a:r>
            <a:r>
              <a:rPr i="1" lang="fr">
                <a:solidFill>
                  <a:srgbClr val="3C78D8"/>
                </a:solidFill>
              </a:rPr>
              <a:t>(</a:t>
            </a:r>
            <a:r>
              <a:rPr i="1" lang="fr" u="sng">
                <a:solidFill>
                  <a:srgbClr val="3C78D8"/>
                </a:solidFill>
              </a:rPr>
              <a:t>teaching by teaching</a:t>
            </a:r>
            <a:r>
              <a:rPr i="1" lang="fr">
                <a:solidFill>
                  <a:srgbClr val="3C78D8"/>
                </a:solidFill>
              </a:rPr>
              <a:t>)</a:t>
            </a:r>
            <a:r>
              <a:rPr lang="fr">
                <a:solidFill>
                  <a:schemeClr val="dk1"/>
                </a:solidFill>
              </a:rPr>
              <a:t>)</a:t>
            </a:r>
            <a:endParaRPr b="1">
              <a:solidFill>
                <a:srgbClr val="3C78D8"/>
              </a:solidFill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Favoriser le travail collaboratif </a:t>
            </a:r>
            <a:r>
              <a:rPr lang="fr"/>
              <a:t>(échanges et partages de connaissances)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Membre</a:t>
            </a:r>
            <a:r>
              <a:rPr b="1" i="1" lang="fr">
                <a:solidFill>
                  <a:srgbClr val="3C78D8"/>
                </a:solidFill>
              </a:rPr>
              <a:t> </a:t>
            </a:r>
            <a:r>
              <a:rPr i="1" lang="fr"/>
              <a:t>=</a:t>
            </a:r>
            <a:r>
              <a:rPr b="1" i="1" lang="fr">
                <a:solidFill>
                  <a:srgbClr val="3C78D8"/>
                </a:solidFill>
              </a:rPr>
              <a:t> </a:t>
            </a:r>
            <a:r>
              <a:rPr i="1" lang="fr">
                <a:solidFill>
                  <a:srgbClr val="404040"/>
                </a:solidFill>
              </a:rPr>
              <a:t>Utilisateur </a:t>
            </a:r>
            <a:endParaRPr i="1">
              <a:solidFill>
                <a:srgbClr val="404040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Savoir </a:t>
            </a:r>
            <a:r>
              <a:rPr i="1" lang="fr">
                <a:solidFill>
                  <a:srgbClr val="404040"/>
                </a:solidFill>
              </a:rPr>
              <a:t>= Sujet</a:t>
            </a:r>
            <a:endParaRPr i="1">
              <a:solidFill>
                <a:srgbClr val="404040"/>
              </a:solidFill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Passeur </a:t>
            </a:r>
            <a:r>
              <a:rPr i="1" lang="fr"/>
              <a:t>= </a:t>
            </a:r>
            <a:r>
              <a:rPr i="1" lang="fr">
                <a:solidFill>
                  <a:srgbClr val="404040"/>
                </a:solidFill>
              </a:rPr>
              <a:t>L’enseignant</a:t>
            </a:r>
            <a:endParaRPr i="1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Receveur</a:t>
            </a:r>
            <a:r>
              <a:rPr i="1" lang="fr"/>
              <a:t> = </a:t>
            </a:r>
            <a:r>
              <a:rPr i="1" lang="fr">
                <a:solidFill>
                  <a:srgbClr val="404040"/>
                </a:solidFill>
              </a:rPr>
              <a:t>L’apprenant</a:t>
            </a:r>
            <a:endParaRPr i="1">
              <a:solidFill>
                <a:srgbClr val="404040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Ressource</a:t>
            </a:r>
            <a:r>
              <a:rPr i="1" lang="fr">
                <a:solidFill>
                  <a:srgbClr val="404040"/>
                </a:solidFill>
              </a:rPr>
              <a:t> = </a:t>
            </a:r>
            <a:r>
              <a:rPr i="1" lang="fr"/>
              <a:t>Source du web (lien hypertexte)</a:t>
            </a:r>
            <a:endParaRPr i="1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Application web</a:t>
            </a:r>
            <a:r>
              <a:rPr lang="fr"/>
              <a:t> : Java (Spring Boot) + Angular V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156000" y="1819000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156000" y="2057025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Cahier</a:t>
            </a:r>
            <a:r>
              <a:rPr b="1" lang="fr" sz="3400">
                <a:solidFill>
                  <a:srgbClr val="FFFFFF"/>
                </a:solidFill>
              </a:rPr>
              <a:t> </a:t>
            </a:r>
            <a:r>
              <a:rPr b="1" lang="fr" sz="3000">
                <a:solidFill>
                  <a:srgbClr val="FFFFFF"/>
                </a:solidFill>
              </a:rPr>
              <a:t>des</a:t>
            </a:r>
            <a:r>
              <a:rPr b="1" lang="fr" sz="3400">
                <a:solidFill>
                  <a:srgbClr val="FFFFFF"/>
                </a:solidFill>
              </a:rPr>
              <a:t> </a:t>
            </a:r>
            <a:r>
              <a:rPr b="1" lang="fr" sz="3000">
                <a:solidFill>
                  <a:srgbClr val="FFFFFF"/>
                </a:solidFill>
              </a:rPr>
              <a:t>charges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6575" y="1369525"/>
            <a:ext cx="8645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Application de </a:t>
            </a:r>
            <a:r>
              <a:rPr lang="fr">
                <a:solidFill>
                  <a:srgbClr val="3C78D8"/>
                </a:solidFill>
              </a:rPr>
              <a:t>mise en relation</a:t>
            </a:r>
            <a:endParaRPr>
              <a:solidFill>
                <a:srgbClr val="3C78D8"/>
              </a:solidFill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</a:rPr>
              <a:t>Chaque </a:t>
            </a:r>
            <a:r>
              <a:rPr lang="fr"/>
              <a:t>membre </a:t>
            </a:r>
            <a:r>
              <a:rPr lang="fr">
                <a:solidFill>
                  <a:srgbClr val="404040"/>
                </a:solidFill>
              </a:rPr>
              <a:t>est décrit principalement par ses </a:t>
            </a:r>
            <a:r>
              <a:rPr b="1" lang="fr">
                <a:solidFill>
                  <a:srgbClr val="3C78D8"/>
                </a:solidFill>
              </a:rPr>
              <a:t>besoins </a:t>
            </a:r>
            <a:r>
              <a:rPr lang="fr">
                <a:solidFill>
                  <a:srgbClr val="404040"/>
                </a:solidFill>
              </a:rPr>
              <a:t>(</a:t>
            </a:r>
            <a:r>
              <a:rPr lang="fr"/>
              <a:t>receveur</a:t>
            </a:r>
            <a:r>
              <a:rPr lang="fr">
                <a:solidFill>
                  <a:srgbClr val="404040"/>
                </a:solidFill>
              </a:rPr>
              <a:t>), ses </a:t>
            </a:r>
            <a:r>
              <a:rPr b="1" lang="fr">
                <a:solidFill>
                  <a:srgbClr val="3C78D8"/>
                </a:solidFill>
              </a:rPr>
              <a:t>spécialités </a:t>
            </a:r>
            <a:r>
              <a:rPr lang="fr">
                <a:solidFill>
                  <a:srgbClr val="404040"/>
                </a:solidFill>
              </a:rPr>
              <a:t>(</a:t>
            </a:r>
            <a:r>
              <a:rPr lang="fr"/>
              <a:t>passeur</a:t>
            </a:r>
            <a:r>
              <a:rPr lang="fr">
                <a:solidFill>
                  <a:srgbClr val="404040"/>
                </a:solidFill>
              </a:rPr>
              <a:t>), sa </a:t>
            </a:r>
            <a:r>
              <a:rPr b="1" lang="fr">
                <a:solidFill>
                  <a:srgbClr val="3C78D8"/>
                </a:solidFill>
              </a:rPr>
              <a:t>disponibilité</a:t>
            </a:r>
            <a:r>
              <a:rPr b="1" lang="fr">
                <a:solidFill>
                  <a:srgbClr val="404040"/>
                </a:solidFill>
              </a:rPr>
              <a:t> </a:t>
            </a:r>
            <a:r>
              <a:rPr lang="fr">
                <a:solidFill>
                  <a:srgbClr val="404040"/>
                </a:solidFill>
              </a:rPr>
              <a:t>et son </a:t>
            </a:r>
            <a:r>
              <a:rPr b="1" lang="fr">
                <a:solidFill>
                  <a:srgbClr val="3C78D8"/>
                </a:solidFill>
              </a:rPr>
              <a:t>lieu de présence</a:t>
            </a:r>
            <a:r>
              <a:rPr lang="fr">
                <a:solidFill>
                  <a:srgbClr val="404040"/>
                </a:solidFill>
              </a:rPr>
              <a:t>.</a:t>
            </a:r>
            <a:endParaRPr>
              <a:solidFill>
                <a:srgbClr val="404040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</a:rPr>
              <a:t>	Chaque besoin ou spécialité</a:t>
            </a:r>
            <a:r>
              <a:rPr lang="fr">
                <a:solidFill>
                  <a:srgbClr val="404040"/>
                </a:solidFill>
              </a:rPr>
              <a:t> (</a:t>
            </a:r>
            <a:r>
              <a:rPr lang="fr">
                <a:solidFill>
                  <a:srgbClr val="3C78D8"/>
                </a:solidFill>
              </a:rPr>
              <a:t>savoir</a:t>
            </a:r>
            <a:r>
              <a:rPr lang="fr">
                <a:solidFill>
                  <a:srgbClr val="404040"/>
                </a:solidFill>
              </a:rPr>
              <a:t>)</a:t>
            </a:r>
            <a:r>
              <a:rPr lang="fr">
                <a:solidFill>
                  <a:srgbClr val="404040"/>
                </a:solidFill>
              </a:rPr>
              <a:t> peut être exprimé (</a:t>
            </a:r>
            <a:r>
              <a:rPr lang="fr">
                <a:solidFill>
                  <a:srgbClr val="3C78D8"/>
                </a:solidFill>
              </a:rPr>
              <a:t>détaillé)</a:t>
            </a:r>
            <a:r>
              <a:rPr lang="fr">
                <a:solidFill>
                  <a:srgbClr val="404040"/>
                </a:solidFill>
              </a:rPr>
              <a:t>.</a:t>
            </a:r>
            <a:endParaRPr>
              <a:solidFill>
                <a:srgbClr val="404040"/>
              </a:solidFill>
            </a:endParaRPr>
          </a:p>
          <a:p>
            <a:pPr indent="0" lvl="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04040"/>
                </a:solidFill>
              </a:rPr>
              <a:t>	Chaque savoir peut prétendre à des </a:t>
            </a:r>
            <a:r>
              <a:rPr lang="fr">
                <a:solidFill>
                  <a:srgbClr val="3C78D8"/>
                </a:solidFill>
              </a:rPr>
              <a:t>ressources libres</a:t>
            </a:r>
            <a:r>
              <a:rPr lang="fr">
                <a:solidFill>
                  <a:srgbClr val="404040"/>
                </a:solidFill>
              </a:rPr>
              <a:t>.</a:t>
            </a:r>
            <a:endParaRPr>
              <a:solidFill>
                <a:srgbClr val="40404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Un </a:t>
            </a:r>
            <a:r>
              <a:rPr lang="fr">
                <a:solidFill>
                  <a:srgbClr val="3C78D8"/>
                </a:solidFill>
              </a:rPr>
              <a:t>membre</a:t>
            </a:r>
            <a:r>
              <a:rPr lang="fr"/>
              <a:t> peut :</a:t>
            </a:r>
            <a:endParaRPr/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</a:rPr>
              <a:t>Consulter</a:t>
            </a:r>
            <a:r>
              <a:rPr lang="fr"/>
              <a:t>, </a:t>
            </a:r>
            <a:r>
              <a:rPr b="1" lang="fr">
                <a:solidFill>
                  <a:srgbClr val="3C78D8"/>
                </a:solidFill>
              </a:rPr>
              <a:t>ajouter</a:t>
            </a:r>
            <a:r>
              <a:rPr lang="fr"/>
              <a:t>, </a:t>
            </a:r>
            <a:r>
              <a:rPr b="1" lang="fr">
                <a:solidFill>
                  <a:srgbClr val="3C78D8"/>
                </a:solidFill>
              </a:rPr>
              <a:t>modifier </a:t>
            </a:r>
            <a:r>
              <a:rPr lang="fr"/>
              <a:t>ou </a:t>
            </a:r>
            <a:r>
              <a:rPr b="1" lang="fr">
                <a:solidFill>
                  <a:srgbClr val="3C78D8"/>
                </a:solidFill>
              </a:rPr>
              <a:t>supprimer </a:t>
            </a:r>
            <a:r>
              <a:rPr lang="fr"/>
              <a:t>: </a:t>
            </a:r>
            <a:r>
              <a:rPr i="1" lang="fr"/>
              <a:t>son compte, ses besoins, ses spécialités, un savoir ou une ressource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b="1" lang="fr">
                <a:solidFill>
                  <a:srgbClr val="3C78D8"/>
                </a:solidFill>
              </a:rPr>
              <a:t>Lien automatique</a:t>
            </a:r>
            <a:r>
              <a:rPr lang="fr">
                <a:solidFill>
                  <a:srgbClr val="3C78D8"/>
                </a:solidFill>
              </a:rPr>
              <a:t> </a:t>
            </a:r>
            <a:r>
              <a:rPr lang="fr"/>
              <a:t>entre les membres et les savoirs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>
                <a:solidFill>
                  <a:srgbClr val="3C78D8"/>
                </a:solidFill>
              </a:rPr>
              <a:t>Interface</a:t>
            </a:r>
            <a:r>
              <a:rPr lang="fr"/>
              <a:t> utilisateur simple et conviviale - Responsive - Charte graphique </a:t>
            </a:r>
            <a:r>
              <a:rPr i="1" lang="fr"/>
              <a:t>(cf. simplon.co)</a:t>
            </a:r>
            <a:endParaRPr i="1"/>
          </a:p>
        </p:txBody>
      </p:sp>
      <p:sp>
        <p:nvSpPr>
          <p:cNvPr id="105" name="Shape 105"/>
          <p:cNvSpPr/>
          <p:nvPr/>
        </p:nvSpPr>
        <p:spPr>
          <a:xfrm>
            <a:off x="1249375" y="1748975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249375" y="2252675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249375" y="2505600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249375" y="3161950"/>
            <a:ext cx="1908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Organisation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204" y="3488191"/>
            <a:ext cx="2234346" cy="9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050" y="3547000"/>
            <a:ext cx="2413217" cy="8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1175" y="1882150"/>
            <a:ext cx="2022925" cy="9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4486" y="1991599"/>
            <a:ext cx="2333764" cy="6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540988" y="1513988"/>
            <a:ext cx="2163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Organisation des tâches</a:t>
            </a:r>
            <a:endParaRPr i="1"/>
          </a:p>
        </p:txBody>
      </p:sp>
      <p:sp>
        <p:nvSpPr>
          <p:cNvPr id="124" name="Shape 124"/>
          <p:cNvSpPr txBox="1"/>
          <p:nvPr/>
        </p:nvSpPr>
        <p:spPr>
          <a:xfrm>
            <a:off x="5314738" y="1540888"/>
            <a:ext cx="2413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Communication instantanée</a:t>
            </a:r>
            <a:endParaRPr i="1"/>
          </a:p>
        </p:txBody>
      </p:sp>
      <p:sp>
        <p:nvSpPr>
          <p:cNvPr id="125" name="Shape 125"/>
          <p:cNvSpPr txBox="1"/>
          <p:nvPr/>
        </p:nvSpPr>
        <p:spPr>
          <a:xfrm>
            <a:off x="2015750" y="3125975"/>
            <a:ext cx="1213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Versionning</a:t>
            </a:r>
            <a:endParaRPr i="1"/>
          </a:p>
        </p:txBody>
      </p:sp>
      <p:sp>
        <p:nvSpPr>
          <p:cNvPr id="126" name="Shape 126"/>
          <p:cNvSpPr txBox="1"/>
          <p:nvPr/>
        </p:nvSpPr>
        <p:spPr>
          <a:xfrm>
            <a:off x="5804963" y="3152050"/>
            <a:ext cx="1432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Dépôt en ligne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</a:rPr>
              <a:t>Conception </a:t>
            </a:r>
            <a:r>
              <a:rPr lang="fr" sz="2800">
                <a:solidFill>
                  <a:schemeClr val="lt1"/>
                </a:solidFill>
              </a:rPr>
              <a:t>(Diagrammes UML)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820800" y="1359275"/>
            <a:ext cx="6879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                    </a:t>
            </a:r>
            <a:r>
              <a:rPr lang="fr" sz="1800">
                <a:solidFill>
                  <a:srgbClr val="3C78D8"/>
                </a:solidFill>
              </a:rPr>
              <a:t>Cas d’utilisation            </a:t>
            </a:r>
            <a:r>
              <a:rPr lang="fr" sz="1800">
                <a:solidFill>
                  <a:srgbClr val="3C78D8"/>
                </a:solidFill>
              </a:rPr>
              <a:t> Activité           </a:t>
            </a:r>
            <a:r>
              <a:rPr lang="fr" sz="1800">
                <a:solidFill>
                  <a:srgbClr val="3C78D8"/>
                </a:solidFill>
              </a:rPr>
              <a:t>Classes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562350" y="1506675"/>
            <a:ext cx="237300" cy="195000"/>
          </a:xfrm>
          <a:prstGeom prst="chevron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058325" y="1506675"/>
            <a:ext cx="237300" cy="195000"/>
          </a:xfrm>
          <a:prstGeom prst="chevron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20850" y="1907488"/>
            <a:ext cx="3120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Diagramme des classes</a:t>
            </a:r>
            <a:endParaRPr i="1"/>
          </a:p>
        </p:txBody>
      </p:sp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575" y="2308988"/>
            <a:ext cx="4519457" cy="21958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Shape 142"/>
          <p:cNvSpPr txBox="1"/>
          <p:nvPr/>
        </p:nvSpPr>
        <p:spPr>
          <a:xfrm>
            <a:off x="848700" y="1359275"/>
            <a:ext cx="1696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Diagrammes :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rgbClr val="FFFFFF"/>
                </a:solidFill>
              </a:rPr>
              <a:t>Base de données </a:t>
            </a:r>
            <a:r>
              <a:rPr lang="fr" sz="2800">
                <a:solidFill>
                  <a:schemeClr val="lt1"/>
                </a:solidFill>
              </a:rPr>
              <a:t>(MySQL)</a:t>
            </a:r>
            <a:endParaRPr b="1" sz="340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00" y="1304300"/>
            <a:ext cx="26670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344950" y="1756925"/>
            <a:ext cx="361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C78D8"/>
                </a:solidFill>
              </a:rPr>
              <a:t>Base de données </a:t>
            </a:r>
            <a:r>
              <a:rPr b="1" lang="fr" sz="1800">
                <a:solidFill>
                  <a:srgbClr val="3C78D8"/>
                </a:solidFill>
              </a:rPr>
              <a:t>relationnelle</a:t>
            </a:r>
            <a:endParaRPr b="1" sz="1800">
              <a:solidFill>
                <a:srgbClr val="3C78D8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050" y="2231515"/>
            <a:ext cx="7179399" cy="233291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0" y="546875"/>
            <a:ext cx="8520600" cy="698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400">
                <a:solidFill>
                  <a:schemeClr val="lt1"/>
                </a:solidFill>
              </a:rPr>
              <a:t>Base de données </a:t>
            </a:r>
            <a:r>
              <a:rPr lang="fr" sz="2800">
                <a:solidFill>
                  <a:schemeClr val="lt1"/>
                </a:solidFill>
              </a:rPr>
              <a:t>(MySQL)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848700" y="4710600"/>
            <a:ext cx="6054600" cy="432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Titre pro III - Développeur web - Davy BALMINE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0" y="4710600"/>
            <a:ext cx="6282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7015500" y="4710600"/>
            <a:ext cx="2128500" cy="432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14 juin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1" y="50925"/>
            <a:ext cx="897230" cy="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50" y="85795"/>
            <a:ext cx="1516617" cy="2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909" y="1380350"/>
            <a:ext cx="5694865" cy="274785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263269"/>
            <a:ext cx="8839200" cy="287029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Shape 168"/>
          <p:cNvSpPr txBox="1"/>
          <p:nvPr/>
        </p:nvSpPr>
        <p:spPr>
          <a:xfrm>
            <a:off x="206650" y="2428200"/>
            <a:ext cx="2614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Extrait du dump de la base</a:t>
            </a:r>
            <a:endParaRPr b="1"/>
          </a:p>
        </p:txBody>
      </p:sp>
      <p:sp>
        <p:nvSpPr>
          <p:cNvPr id="169" name="Shape 169"/>
          <p:cNvSpPr txBox="1"/>
          <p:nvPr/>
        </p:nvSpPr>
        <p:spPr>
          <a:xfrm>
            <a:off x="206650" y="3851800"/>
            <a:ext cx="21285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Requête SQL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