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0" r:id="rId4"/>
    <p:sldId id="333" r:id="rId5"/>
    <p:sldId id="311" r:id="rId6"/>
    <p:sldId id="335" r:id="rId7"/>
    <p:sldId id="312" r:id="rId8"/>
    <p:sldId id="342" r:id="rId9"/>
    <p:sldId id="261" r:id="rId10"/>
    <p:sldId id="262" r:id="rId11"/>
    <p:sldId id="263" r:id="rId12"/>
    <p:sldId id="304" r:id="rId13"/>
    <p:sldId id="264" r:id="rId14"/>
    <p:sldId id="337" r:id="rId15"/>
    <p:sldId id="339" r:id="rId16"/>
    <p:sldId id="344" r:id="rId17"/>
    <p:sldId id="305" r:id="rId18"/>
    <p:sldId id="265" r:id="rId19"/>
    <p:sldId id="266" r:id="rId20"/>
    <p:sldId id="267" r:id="rId21"/>
    <p:sldId id="268" r:id="rId22"/>
    <p:sldId id="348" r:id="rId23"/>
    <p:sldId id="346" r:id="rId24"/>
    <p:sldId id="347" r:id="rId25"/>
    <p:sldId id="317" r:id="rId26"/>
    <p:sldId id="318" r:id="rId27"/>
    <p:sldId id="350" r:id="rId28"/>
    <p:sldId id="351" r:id="rId29"/>
    <p:sldId id="352" r:id="rId30"/>
    <p:sldId id="319" r:id="rId31"/>
    <p:sldId id="354" r:id="rId32"/>
    <p:sldId id="355" r:id="rId33"/>
    <p:sldId id="356" r:id="rId34"/>
    <p:sldId id="321" r:id="rId35"/>
    <p:sldId id="358" r:id="rId36"/>
    <p:sldId id="359" r:id="rId37"/>
    <p:sldId id="360" r:id="rId38"/>
    <p:sldId id="363" r:id="rId39"/>
    <p:sldId id="365" r:id="rId40"/>
    <p:sldId id="366" r:id="rId41"/>
    <p:sldId id="368" r:id="rId42"/>
    <p:sldId id="369" r:id="rId43"/>
    <p:sldId id="371" r:id="rId44"/>
    <p:sldId id="372" r:id="rId45"/>
    <p:sldId id="373" r:id="rId46"/>
    <p:sldId id="328" r:id="rId47"/>
    <p:sldId id="374" r:id="rId48"/>
    <p:sldId id="375" r:id="rId49"/>
    <p:sldId id="285" r:id="rId50"/>
    <p:sldId id="330" r:id="rId51"/>
    <p:sldId id="331" r:id="rId52"/>
    <p:sldId id="286" r:id="rId53"/>
    <p:sldId id="287" r:id="rId54"/>
    <p:sldId id="288" r:id="rId55"/>
    <p:sldId id="289" r:id="rId56"/>
    <p:sldId id="290" r:id="rId57"/>
    <p:sldId id="291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8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9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5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1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6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0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7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1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EC8F-DDC1-47A8-BC35-36CDC5217D0F}" type="datetimeFigureOut">
              <a:rPr lang="en-US" smtClean="0"/>
              <a:t>4/6/2020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C87C-B12E-4E56-BA0B-3FF9565DC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6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ADAPTIVE DELTA MODULATION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Inside the limits,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adaptation rule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𝑘𝑇𝑠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expressed in general form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𝑘𝑇𝑠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𝑘𝑇𝑠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𝑇𝑠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-----(2)</a:t>
                </a:r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𝑘𝑇𝑠</m:t>
                        </m:r>
                      </m:e>
                    </m:d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time varying multiplier </a:t>
                </a:r>
                <a:r>
                  <a:rPr lang="en-US" dirty="0" smtClean="0"/>
                  <a:t>depends on present binary o/p v(</a:t>
                </a:r>
                <a:r>
                  <a:rPr lang="en-US" dirty="0" err="1" smtClean="0"/>
                  <a:t>kTs</a:t>
                </a:r>
                <a:r>
                  <a:rPr lang="en-US" dirty="0" smtClean="0"/>
                  <a:t>) of DM &amp; ‘M’ previous values v([k-1]</a:t>
                </a:r>
                <a:r>
                  <a:rPr lang="en-US" dirty="0" err="1" smtClean="0"/>
                  <a:t>Ts</a:t>
                </a:r>
                <a:r>
                  <a:rPr lang="en-US" dirty="0" smtClean="0"/>
                  <a:t>)………v([k-M]</a:t>
                </a:r>
                <a:r>
                  <a:rPr lang="en-US" dirty="0" err="1" smtClean="0"/>
                  <a:t>Ts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Algorithm is initiated with a starting step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  <m:r>
                          <a:rPr lang="en-US" b="0" i="1" smtClean="0">
                            <a:latin typeface="Cambria Math"/>
                          </a:rPr>
                          <m:t>.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9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simple version </a:t>
                </a:r>
                <a:r>
                  <a:rPr lang="en-US" dirty="0" smtClean="0"/>
                  <a:t>of the formula  in equation (2) involves use of v(</a:t>
                </a:r>
                <a:r>
                  <a:rPr lang="en-US" dirty="0" err="1" smtClean="0"/>
                  <a:t>kTs</a:t>
                </a:r>
                <a:r>
                  <a:rPr lang="en-US" dirty="0" smtClean="0"/>
                  <a:t>) and v([k-1]</a:t>
                </a:r>
                <a:r>
                  <a:rPr lang="en-US" dirty="0" err="1" smtClean="0"/>
                  <a:t>Ts</a:t>
                </a:r>
                <a:r>
                  <a:rPr lang="en-US" dirty="0" smtClean="0"/>
                  <a:t>) only , given by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𝑘𝑇𝑠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𝐾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     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𝑘𝑇𝑠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d>
                              <m:dPr>
                                <m:begChr m:val="[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𝑇𝑠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𝑘𝑇𝑠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𝑇𝑠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     −−−(3)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24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adaptation algorithm </a:t>
            </a:r>
            <a:r>
              <a:rPr lang="en-US" dirty="0" smtClean="0"/>
              <a:t>is called </a:t>
            </a:r>
            <a:r>
              <a:rPr lang="en-US" dirty="0" smtClean="0">
                <a:solidFill>
                  <a:srgbClr val="FF0000"/>
                </a:solidFill>
              </a:rPr>
              <a:t>a constant factor ADM with “one-bit memory”.</a:t>
            </a:r>
          </a:p>
          <a:p>
            <a:r>
              <a:rPr lang="en-US" dirty="0" smtClean="0"/>
              <a:t>The term “one-bit memory” refers to explicit </a:t>
            </a:r>
            <a:r>
              <a:rPr lang="en-US" dirty="0" smtClean="0">
                <a:solidFill>
                  <a:srgbClr val="00B050"/>
                </a:solidFill>
              </a:rPr>
              <a:t>utilization of single previous bit </a:t>
            </a:r>
            <a:r>
              <a:rPr lang="en-US" dirty="0" smtClean="0"/>
              <a:t>v([k-1]</a:t>
            </a:r>
            <a:r>
              <a:rPr lang="en-US" dirty="0" err="1" smtClean="0"/>
              <a:t>Ts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Algorithm of equation (3) with </a:t>
            </a:r>
            <a:r>
              <a:rPr lang="en-US" dirty="0" smtClean="0">
                <a:solidFill>
                  <a:srgbClr val="FF0000"/>
                </a:solidFill>
              </a:rPr>
              <a:t>K=1.5</a:t>
            </a:r>
            <a:r>
              <a:rPr lang="en-US" dirty="0" smtClean="0"/>
              <a:t>, has been found to be </a:t>
            </a:r>
            <a:r>
              <a:rPr lang="en-US" dirty="0" smtClean="0">
                <a:solidFill>
                  <a:srgbClr val="FF0000"/>
                </a:solidFill>
              </a:rPr>
              <a:t>well-matched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 typical speech and image i/</a:t>
            </a:r>
            <a:r>
              <a:rPr lang="en-US" dirty="0" err="1" smtClean="0"/>
              <a:t>ps</a:t>
            </a:r>
            <a:r>
              <a:rPr lang="en-US" dirty="0" smtClean="0"/>
              <a:t> alike, for a wide range of bit rates.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0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bit rates of 20 to 60 kb/s, use of algorithm for speech coding realizes gains in SNR equal to 5 to 10 dB</a:t>
            </a:r>
          </a:p>
          <a:p>
            <a:r>
              <a:rPr lang="en-US" dirty="0" smtClean="0"/>
              <a:t> over optimum LDM for which constant K=1</a:t>
            </a:r>
            <a:r>
              <a:rPr lang="en-US" dirty="0" smtClean="0"/>
              <a:t>.</a:t>
            </a:r>
          </a:p>
          <a:p>
            <a:r>
              <a:rPr lang="en-US" sz="900" dirty="0" smtClean="0"/>
              <a:t>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2966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ADM RECEIVER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162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4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ADM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2286000"/>
            <a:ext cx="583406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19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ADM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981200"/>
            <a:ext cx="7315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65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Coding speech at low bit rates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smtClean="0">
                <a:solidFill>
                  <a:srgbClr val="FF0000"/>
                </a:solidFill>
              </a:rPr>
              <a:t>PCM</a:t>
            </a:r>
            <a:r>
              <a:rPr lang="en-US" dirty="0" smtClean="0"/>
              <a:t> at standard rate of </a:t>
            </a:r>
            <a:r>
              <a:rPr lang="en-US" dirty="0" smtClean="0">
                <a:solidFill>
                  <a:srgbClr val="FF0000"/>
                </a:solidFill>
              </a:rPr>
              <a:t>64kb/s </a:t>
            </a:r>
            <a:r>
              <a:rPr lang="en-US" dirty="0" smtClean="0"/>
              <a:t>demands a </a:t>
            </a:r>
            <a:r>
              <a:rPr lang="en-US" dirty="0" smtClean="0">
                <a:solidFill>
                  <a:srgbClr val="FF0000"/>
                </a:solidFill>
              </a:rPr>
              <a:t>high channel bandwidth </a:t>
            </a:r>
            <a:r>
              <a:rPr lang="en-US" dirty="0" smtClean="0"/>
              <a:t>for its transmission.</a:t>
            </a:r>
          </a:p>
          <a:p>
            <a:r>
              <a:rPr lang="en-US" dirty="0" smtClean="0"/>
              <a:t>In certain applications where channel bandwidth is at a premium,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Need speech coding at low bit rates</a:t>
            </a:r>
            <a:r>
              <a:rPr lang="en-US" dirty="0" smtClean="0"/>
              <a:t>,</a:t>
            </a:r>
          </a:p>
          <a:p>
            <a:r>
              <a:rPr lang="en-US" dirty="0" smtClean="0"/>
              <a:t>While </a:t>
            </a:r>
            <a:r>
              <a:rPr lang="en-US" dirty="0" smtClean="0">
                <a:solidFill>
                  <a:srgbClr val="00B050"/>
                </a:solidFill>
              </a:rPr>
              <a:t>maintaining acceptable fidelity or quality of reproduction.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Motivation for bit rate reduction </a:t>
                </a:r>
                <a:r>
                  <a:rPr lang="en-US" dirty="0" smtClean="0"/>
                  <a:t>is for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secure transmission </a:t>
                </a:r>
                <a:r>
                  <a:rPr lang="en-US" dirty="0" smtClean="0"/>
                  <a:t>over radio channels that are inherently of low capacity.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High quality speech coding </a:t>
                </a:r>
                <a:r>
                  <a:rPr lang="en-US" dirty="0" smtClean="0"/>
                  <a:t>is possible at rates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less than 64kb/s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This can be achieved by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ing processing complexity</a:t>
                </a:r>
                <a:r>
                  <a:rPr lang="en-US" dirty="0" smtClean="0"/>
                  <a:t> and therefore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r>
                  <a:rPr lang="en-US" dirty="0" err="1" smtClean="0">
                    <a:solidFill>
                      <a:srgbClr val="FF0000"/>
                    </a:solidFill>
                  </a:rPr>
                  <a:t>ing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implementation cost.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45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r>
                  <a:rPr lang="en-US" dirty="0" err="1" smtClean="0"/>
                  <a:t>ed</a:t>
                </a:r>
                <a:r>
                  <a:rPr lang="en-US" dirty="0" smtClean="0"/>
                  <a:t> complexity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lead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r>
                  <a:rPr lang="en-US" dirty="0" err="1" smtClean="0">
                    <a:solidFill>
                      <a:srgbClr val="FF0000"/>
                    </a:solidFill>
                  </a:rPr>
                  <a:t>ed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processing delay time.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Delay is of no concern </a:t>
                </a:r>
                <a:r>
                  <a:rPr lang="en-US" dirty="0" smtClean="0"/>
                  <a:t>in applications that involve voice storage as 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“voice mail”.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For coding speech at low bit rates, a waveform coder is optimized</a:t>
                </a:r>
              </a:p>
              <a:p>
                <a:r>
                  <a:rPr lang="en-US" dirty="0" smtClean="0"/>
                  <a:t>By exploiting both statistical characteristics of speech waveforms and properties of hearing.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2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68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 of a DM can be </a:t>
            </a:r>
            <a:r>
              <a:rPr lang="en-US" dirty="0" smtClean="0">
                <a:solidFill>
                  <a:srgbClr val="FF0000"/>
                </a:solidFill>
              </a:rPr>
              <a:t>improved</a:t>
            </a:r>
            <a:r>
              <a:rPr lang="en-US" dirty="0" smtClean="0"/>
              <a:t> by </a:t>
            </a:r>
            <a:r>
              <a:rPr lang="en-US" dirty="0" smtClean="0">
                <a:solidFill>
                  <a:srgbClr val="FF0000"/>
                </a:solidFill>
              </a:rPr>
              <a:t>making step size </a:t>
            </a:r>
            <a:r>
              <a:rPr lang="en-US" dirty="0" smtClean="0"/>
              <a:t>of modulator assume a </a:t>
            </a:r>
            <a:r>
              <a:rPr lang="en-US" dirty="0" smtClean="0">
                <a:solidFill>
                  <a:srgbClr val="FF0000"/>
                </a:solidFill>
              </a:rPr>
              <a:t>time-varying form.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design has </a:t>
            </a:r>
            <a:r>
              <a:rPr lang="en-US" dirty="0" smtClean="0">
                <a:solidFill>
                  <a:srgbClr val="FF0000"/>
                </a:solidFill>
              </a:rPr>
              <a:t>2 aims</a:t>
            </a:r>
            <a:r>
              <a:rPr lang="en-US" dirty="0" smtClean="0"/>
              <a:t>:</a:t>
            </a:r>
          </a:p>
          <a:p>
            <a:r>
              <a:rPr lang="en-US" dirty="0" smtClean="0"/>
              <a:t>(1) </a:t>
            </a:r>
            <a:r>
              <a:rPr lang="en-US" dirty="0" smtClean="0">
                <a:solidFill>
                  <a:srgbClr val="00B050"/>
                </a:solidFill>
              </a:rPr>
              <a:t>to remove redundancies from speech signal as far as possible.</a:t>
            </a:r>
          </a:p>
          <a:p>
            <a:r>
              <a:rPr lang="en-US" dirty="0" smtClean="0"/>
              <a:t>(2) </a:t>
            </a:r>
            <a:r>
              <a:rPr lang="en-US" dirty="0" smtClean="0">
                <a:solidFill>
                  <a:srgbClr val="FF0000"/>
                </a:solidFill>
              </a:rPr>
              <a:t>to assign available bits to code non redundant parts of speech signal in efficient manner.</a:t>
            </a:r>
          </a:p>
          <a:p>
            <a:r>
              <a:rPr lang="en-US" dirty="0" smtClean="0"/>
              <a:t>As we try to reduce bit rate from 64kb/s to 32,16,8 &amp; 4 kb/s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Algorithms for redundancy removal &amp; bit assignment become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inly more sophisticated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As a thumb rule, in 64 to 8 kb/s range computational complexity required to code speech 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↑</m:t>
                    </m:r>
                  </m:oMath>
                </a14:m>
                <a:r>
                  <a:rPr lang="en-US" dirty="0" err="1" smtClean="0"/>
                  <a:t>es</a:t>
                </a:r>
                <a:r>
                  <a:rPr lang="en-US" dirty="0" smtClean="0"/>
                  <a:t> by an order of magnitude when bit rate is halved,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𝑙𝑦</m:t>
                    </m:r>
                  </m:oMath>
                </a14:m>
                <a:r>
                  <a:rPr lang="en-US" dirty="0" smtClean="0"/>
                  <a:t> equal speech quality.</a:t>
                </a:r>
              </a:p>
              <a:p>
                <a:r>
                  <a:rPr lang="en-US" dirty="0" smtClean="0"/>
                  <a:t>We will see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one scheme for coding speech at 32kb/s.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444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2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ADAPTIVE </a:t>
            </a:r>
            <a:r>
              <a:rPr lang="en-US" dirty="0" smtClean="0">
                <a:solidFill>
                  <a:srgbClr val="FF0000"/>
                </a:solidFill>
              </a:rPr>
              <a:t>DIFFERENTIAL PULSE CODE </a:t>
            </a:r>
            <a:r>
              <a:rPr lang="en-US" dirty="0" smtClean="0">
                <a:solidFill>
                  <a:srgbClr val="FF0000"/>
                </a:solidFill>
              </a:rPr>
              <a:t>MODULATION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6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ADAPTIVE DPCM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Reduction in number of bits per sample from 8 (as in std. PCM) to 4 involves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Combined use of adaptive quantization and adaptive prediction.</a:t>
            </a:r>
          </a:p>
          <a:p>
            <a:r>
              <a:rPr lang="en-US" dirty="0" smtClean="0"/>
              <a:t>Term “adaptive” means being responsive to changing level &amp; spectrum of i/p speech signal.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Why we go for adaptive quantization &amp; adaptive prediction?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9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ADPCM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Variation of performance with speakers &amp; speech material,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Together with variations in signal level in speech communication process needs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Combined use of AQ and AP</a:t>
            </a:r>
          </a:p>
          <a:p>
            <a:r>
              <a:rPr lang="en-US" dirty="0" smtClean="0"/>
              <a:t>To achieve best performance over a wide range of speakers &amp; speaking situations.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B050"/>
                </a:solidFill>
              </a:rPr>
              <a:t>digital coding scheme that uses both AQ &amp; AP is called Adaptive Differential PCM (ADPCM).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1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ADPCM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772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4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ADPCM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9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Adaptive Quantization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refers to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quantizer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that operates with time-varying step-size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𝑘𝑇𝑠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where </a:t>
                </a:r>
                <a:r>
                  <a:rPr lang="en-US" dirty="0" err="1" smtClean="0"/>
                  <a:t>Ts</a:t>
                </a:r>
                <a:r>
                  <a:rPr lang="en-US" dirty="0" smtClean="0"/>
                  <a:t> is sampling period.</a:t>
                </a:r>
              </a:p>
              <a:p>
                <a:r>
                  <a:rPr lang="en-US" dirty="0" smtClean="0"/>
                  <a:t>At any given time k, AQ is assumed to have a uniform transfer characteristics.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Step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𝑘𝑇𝑠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is varied so as to match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of i/p signal x(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kTs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).</a:t>
                </a:r>
              </a:p>
              <a:p>
                <a:r>
                  <a:rPr lang="en-US" dirty="0" smtClean="0"/>
                  <a:t>In particular,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∆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𝑘𝑇𝑠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=∅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𝑘𝑇𝑠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------(1)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08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is a constant </a:t>
                </a:r>
                <a:r>
                  <a:rPr lang="en-US" dirty="0" smtClean="0"/>
                  <a:t>&amp;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𝑘𝑇𝑠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an estimate of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𝑘𝑇𝑠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i.e. square root of the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.</a:t>
                </a:r>
              </a:p>
              <a:p>
                <a:r>
                  <a:rPr lang="en-US" dirty="0" smtClean="0"/>
                  <a:t>For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 stationary i/p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𝑘𝑇𝑠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is time-variable</a:t>
                </a:r>
                <a:r>
                  <a:rPr lang="en-US" dirty="0" smtClean="0"/>
                  <a:t>,</a:t>
                </a:r>
              </a:p>
              <a:p>
                <a:r>
                  <a:rPr lang="en-US" dirty="0" smtClean="0"/>
                  <a:t>Hence a/c to equation (1)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need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𝑘𝑇𝑠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continuously.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519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26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𝑘𝑇𝑠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 one of 2 ways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unquantized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samples of i/p signal are used to derive forward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𝑘𝑇𝑠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(2)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samples of </a:t>
                </a:r>
                <a:r>
                  <a:rPr lang="en-US" dirty="0" err="1" smtClean="0">
                    <a:solidFill>
                      <a:srgbClr val="0070C0"/>
                    </a:solidFill>
                  </a:rPr>
                  <a:t>quantizer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o/p are used to derive backward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𝑘𝑇𝑠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/>
                  <a:t>Respective quantization schemes are referred to as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AQ with Forward Estimation(AQF)</a:t>
                </a:r>
              </a:p>
              <a:p>
                <a:r>
                  <a:rPr lang="en-US" dirty="0" smtClean="0"/>
                  <a:t>And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AQ with Backward Estimation (AQB).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 r="-1407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44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54379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457200"/>
            <a:ext cx="5943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25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 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848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93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AQF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First goes through a learning period </a:t>
                </a:r>
                <a:r>
                  <a:rPr lang="en-US" dirty="0" smtClean="0"/>
                  <a:t>by buffering </a:t>
                </a:r>
                <a:r>
                  <a:rPr lang="en-US" dirty="0" err="1" smtClean="0"/>
                  <a:t>unquantized</a:t>
                </a:r>
                <a:r>
                  <a:rPr lang="en-US" dirty="0" smtClean="0"/>
                  <a:t> samples of i/p speech signal.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Samples are released </a:t>
                </a:r>
                <a:r>
                  <a:rPr lang="en-US" dirty="0" smtClean="0"/>
                  <a:t>after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𝑘𝑇𝑠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estimate is independent of quantizing noise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Advantage:</a:t>
                </a:r>
              </a:p>
              <a:p>
                <a:r>
                  <a:rPr lang="en-US" dirty="0" smtClean="0"/>
                  <a:t>Therefore step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𝑘𝑇𝑠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obtained from AQF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more reliable </a:t>
                </a:r>
                <a:r>
                  <a:rPr lang="en-US" dirty="0" smtClean="0"/>
                  <a:t>than that from AQB.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7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 with Forward Estimation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705600" cy="342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41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Demerits:</a:t>
            </a:r>
          </a:p>
          <a:p>
            <a:r>
              <a:rPr lang="en-US" dirty="0" smtClean="0"/>
              <a:t>Requires explicit transmission of </a:t>
            </a:r>
            <a:r>
              <a:rPr lang="en-US" dirty="0" smtClean="0">
                <a:solidFill>
                  <a:srgbClr val="FF0000"/>
                </a:solidFill>
              </a:rPr>
              <a:t>level information</a:t>
            </a:r>
            <a:r>
              <a:rPr lang="en-US" dirty="0" smtClean="0"/>
              <a:t> (about 5 to 6 bits per step size sample) to a remote decoder.</a:t>
            </a:r>
          </a:p>
          <a:p>
            <a:r>
              <a:rPr lang="en-US" dirty="0" smtClean="0"/>
              <a:t>Burdening s/m with </a:t>
            </a:r>
            <a:r>
              <a:rPr lang="en-US" dirty="0" smtClean="0">
                <a:solidFill>
                  <a:srgbClr val="00B050"/>
                </a:solidFill>
              </a:rPr>
              <a:t>additional side information </a:t>
            </a:r>
            <a:r>
              <a:rPr lang="en-US" dirty="0" smtClean="0"/>
              <a:t>to be transmitted to receiver.</a:t>
            </a:r>
          </a:p>
          <a:p>
            <a:r>
              <a:rPr lang="en-US" dirty="0" smtClean="0"/>
              <a:t>Also, </a:t>
            </a:r>
            <a:r>
              <a:rPr lang="en-US" dirty="0" smtClean="0">
                <a:solidFill>
                  <a:srgbClr val="FF0000"/>
                </a:solidFill>
              </a:rPr>
              <a:t>a processing delay </a:t>
            </a:r>
            <a:r>
              <a:rPr lang="en-US" dirty="0" smtClean="0"/>
              <a:t>(16ms) in encoding operation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AQF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696199" cy="4190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02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AQB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Problems of level transmission, buffering &amp; delay intrinsic to AQF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all avoided in AQB</a:t>
                </a:r>
              </a:p>
              <a:p>
                <a:r>
                  <a:rPr lang="en-US" dirty="0" smtClean="0"/>
                  <a:t>By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using recent history of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quantizer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o/p </a:t>
                </a:r>
                <a:r>
                  <a:rPr lang="en-US" dirty="0" smtClean="0"/>
                  <a:t>to extract information for computation of step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𝑘𝑇𝑠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Hence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AQB is preferred over AQF in practice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err="1" smtClean="0"/>
                  <a:t>AQr</a:t>
                </a:r>
                <a:r>
                  <a:rPr lang="en-US" dirty="0" smtClean="0"/>
                  <a:t> with backward estimation represents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nonlinear feedback system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9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AQ with Backward Estimation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514600"/>
            <a:ext cx="57435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0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AQB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s/m will be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stable if 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quantizer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i/p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x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𝑘𝑇𝑠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is bounded,</a:t>
                </a:r>
              </a:p>
              <a:p>
                <a:r>
                  <a:rPr lang="en-US" dirty="0" smtClean="0"/>
                  <a:t>Then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so are the backward estimate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𝑘𝑇𝑠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&amp; corresponding step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𝑘𝑇𝑠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.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71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APn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Because speech signals are non stationary, use of </a:t>
            </a:r>
            <a:r>
              <a:rPr lang="en-US" dirty="0" err="1" smtClean="0">
                <a:solidFill>
                  <a:srgbClr val="FF0000"/>
                </a:solidFill>
              </a:rPr>
              <a:t>APn</a:t>
            </a:r>
            <a:r>
              <a:rPr lang="en-US" dirty="0" smtClean="0">
                <a:solidFill>
                  <a:srgbClr val="FF0000"/>
                </a:solidFill>
              </a:rPr>
              <a:t> is justified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Its </a:t>
            </a:r>
            <a:r>
              <a:rPr lang="en-US" dirty="0" smtClean="0">
                <a:solidFill>
                  <a:srgbClr val="00B050"/>
                </a:solidFill>
              </a:rPr>
              <a:t>autocorrelation function and PSD are time-varying functions of their respective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implies that </a:t>
            </a:r>
            <a:r>
              <a:rPr lang="en-US" dirty="0" smtClean="0">
                <a:solidFill>
                  <a:srgbClr val="FF0000"/>
                </a:solidFill>
              </a:rPr>
              <a:t>design of predictors for such i/</a:t>
            </a:r>
            <a:r>
              <a:rPr lang="en-US" dirty="0" err="1" smtClean="0">
                <a:solidFill>
                  <a:srgbClr val="FF0000"/>
                </a:solidFill>
              </a:rPr>
              <a:t>ps</a:t>
            </a:r>
            <a:r>
              <a:rPr lang="en-US" dirty="0" smtClean="0">
                <a:solidFill>
                  <a:srgbClr val="FF0000"/>
                </a:solidFill>
              </a:rPr>
              <a:t> should be time-varying, i.e. adaptive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are 2 schemes for performing </a:t>
            </a:r>
            <a:r>
              <a:rPr lang="en-US" dirty="0" err="1" smtClean="0"/>
              <a:t>Apn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5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APn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(1) </a:t>
            </a:r>
            <a:r>
              <a:rPr lang="en-US" dirty="0" err="1" smtClean="0">
                <a:solidFill>
                  <a:srgbClr val="FF0000"/>
                </a:solidFill>
              </a:rPr>
              <a:t>APn</a:t>
            </a:r>
            <a:r>
              <a:rPr lang="en-US" dirty="0" smtClean="0">
                <a:solidFill>
                  <a:srgbClr val="FF0000"/>
                </a:solidFill>
              </a:rPr>
              <a:t> with forward estimation (APF), </a:t>
            </a:r>
            <a:r>
              <a:rPr lang="en-US" dirty="0" smtClean="0"/>
              <a:t>in which </a:t>
            </a:r>
            <a:r>
              <a:rPr lang="en-US" dirty="0" err="1" smtClean="0">
                <a:solidFill>
                  <a:srgbClr val="00B050"/>
                </a:solidFill>
              </a:rPr>
              <a:t>unquantized</a:t>
            </a:r>
            <a:r>
              <a:rPr lang="en-US" dirty="0" smtClean="0">
                <a:solidFill>
                  <a:srgbClr val="00B050"/>
                </a:solidFill>
              </a:rPr>
              <a:t> samples of i/p signal </a:t>
            </a:r>
            <a:r>
              <a:rPr lang="en-US" dirty="0" smtClean="0"/>
              <a:t>are used to derive estimates of predictor coefficients.</a:t>
            </a:r>
          </a:p>
          <a:p>
            <a:r>
              <a:rPr lang="en-US" dirty="0" smtClean="0"/>
              <a:t>(2) </a:t>
            </a:r>
            <a:r>
              <a:rPr lang="en-US" dirty="0" err="1" smtClean="0">
                <a:solidFill>
                  <a:srgbClr val="FF0000"/>
                </a:solidFill>
              </a:rPr>
              <a:t>Apn</a:t>
            </a:r>
            <a:r>
              <a:rPr lang="en-US" dirty="0" smtClean="0">
                <a:solidFill>
                  <a:srgbClr val="FF0000"/>
                </a:solidFill>
              </a:rPr>
              <a:t> with backward estimation(APB),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00B050"/>
                </a:solidFill>
              </a:rPr>
              <a:t>which samples of </a:t>
            </a:r>
            <a:r>
              <a:rPr lang="en-US" dirty="0" err="1" smtClean="0">
                <a:solidFill>
                  <a:srgbClr val="00B050"/>
                </a:solidFill>
              </a:rPr>
              <a:t>quantizer</a:t>
            </a:r>
            <a:r>
              <a:rPr lang="en-US" dirty="0" smtClean="0">
                <a:solidFill>
                  <a:srgbClr val="00B050"/>
                </a:solidFill>
              </a:rPr>
              <a:t> o/p &amp; prediction error </a:t>
            </a:r>
            <a:r>
              <a:rPr lang="en-US" dirty="0" smtClean="0"/>
              <a:t>are used to derive estimates of predictor coefficients.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3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dirty="0" smtClean="0">
                <a:solidFill>
                  <a:srgbClr val="FF0000"/>
                </a:solidFill>
              </a:rPr>
              <a:t>several types </a:t>
            </a:r>
            <a:r>
              <a:rPr lang="en-US" dirty="0" smtClean="0"/>
              <a:t>of ADM depending on type of scheme used for adjusting step size.</a:t>
            </a:r>
          </a:p>
          <a:p>
            <a:r>
              <a:rPr lang="en-US" dirty="0" smtClean="0"/>
              <a:t>In one type, a </a:t>
            </a:r>
            <a:r>
              <a:rPr lang="en-US" dirty="0" smtClean="0">
                <a:solidFill>
                  <a:srgbClr val="FF0000"/>
                </a:solidFill>
              </a:rPr>
              <a:t>discrete set </a:t>
            </a:r>
            <a:r>
              <a:rPr lang="en-US" dirty="0" smtClean="0"/>
              <a:t>of values is provided for step size.</a:t>
            </a:r>
          </a:p>
          <a:p>
            <a:r>
              <a:rPr lang="en-US" dirty="0" smtClean="0"/>
              <a:t>In another type, </a:t>
            </a:r>
            <a:r>
              <a:rPr lang="en-US" dirty="0" smtClean="0">
                <a:solidFill>
                  <a:srgbClr val="FF0000"/>
                </a:solidFill>
              </a:rPr>
              <a:t>a continuous range </a:t>
            </a:r>
            <a:r>
              <a:rPr lang="en-US" dirty="0" smtClean="0"/>
              <a:t>for step size variation is provided.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APF scheme, </a:t>
            </a:r>
            <a:r>
              <a:rPr lang="en-US" dirty="0" smtClean="0">
                <a:solidFill>
                  <a:srgbClr val="FF0000"/>
                </a:solidFill>
              </a:rPr>
              <a:t>N quantized samples of input speech are 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buffered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Then </a:t>
            </a:r>
            <a:r>
              <a:rPr lang="en-US" dirty="0" smtClean="0">
                <a:solidFill>
                  <a:srgbClr val="00B050"/>
                </a:solidFill>
              </a:rPr>
              <a:t>released after computation of ‘M’ predictor coefficients</a:t>
            </a:r>
            <a:r>
              <a:rPr lang="en-US" dirty="0" smtClean="0"/>
              <a:t> that are optimized for buffered segment of i/p samples.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Choice of ‘M’ involves </a:t>
            </a:r>
            <a:r>
              <a:rPr lang="en-US" dirty="0" smtClean="0"/>
              <a:t>a compromise b/w an </a:t>
            </a:r>
            <a:r>
              <a:rPr lang="en-US" dirty="0" smtClean="0">
                <a:solidFill>
                  <a:srgbClr val="00B050"/>
                </a:solidFill>
              </a:rPr>
              <a:t>AP gain </a:t>
            </a:r>
            <a:r>
              <a:rPr lang="en-US" dirty="0" smtClean="0"/>
              <a:t>&amp; an acceptable </a:t>
            </a:r>
            <a:r>
              <a:rPr lang="en-US" dirty="0" smtClean="0">
                <a:solidFill>
                  <a:srgbClr val="00B050"/>
                </a:solidFill>
              </a:rPr>
              <a:t>amount of side information.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APn</a:t>
            </a:r>
            <a:r>
              <a:rPr lang="en-US" dirty="0" smtClean="0">
                <a:solidFill>
                  <a:srgbClr val="FF0000"/>
                </a:solidFill>
              </a:rPr>
              <a:t> with forward estimation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1828800"/>
            <a:ext cx="5476875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5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Similarly, </a:t>
            </a:r>
            <a:r>
              <a:rPr lang="en-US" dirty="0" smtClean="0">
                <a:solidFill>
                  <a:srgbClr val="FF0000"/>
                </a:solidFill>
              </a:rPr>
              <a:t>choice of learning period or buffer length ’N’ </a:t>
            </a:r>
            <a:r>
              <a:rPr lang="en-US" dirty="0" smtClean="0"/>
              <a:t>involves a compromise b/w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Rate at which statistics of i/p speech signal change</a:t>
            </a:r>
            <a:r>
              <a:rPr lang="en-US" dirty="0" smtClean="0"/>
              <a:t> &amp;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rate at which information on predictor coefficients must be updated &amp; transmitted to receiver.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speech signal, a good choice of </a:t>
            </a:r>
            <a:r>
              <a:rPr lang="en-US" dirty="0" smtClean="0">
                <a:solidFill>
                  <a:srgbClr val="FF0000"/>
                </a:solidFill>
              </a:rPr>
              <a:t>“N” corresponds to 16ms</a:t>
            </a:r>
            <a:r>
              <a:rPr lang="en-US" dirty="0" smtClean="0"/>
              <a:t> buffer for a sampling rate of 8KHz.</a:t>
            </a:r>
          </a:p>
          <a:p>
            <a:r>
              <a:rPr lang="en-US" dirty="0" smtClean="0"/>
              <a:t>Choice of </a:t>
            </a:r>
            <a:r>
              <a:rPr lang="en-US" dirty="0" smtClean="0">
                <a:solidFill>
                  <a:srgbClr val="FF0000"/>
                </a:solidFill>
              </a:rPr>
              <a:t>M=10 </a:t>
            </a:r>
            <a:r>
              <a:rPr lang="en-US" dirty="0" smtClean="0"/>
              <a:t>ensures adequate use of short-term predictability of speech.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Demerits:</a:t>
            </a:r>
          </a:p>
          <a:p>
            <a:r>
              <a:rPr lang="en-US" dirty="0" smtClean="0"/>
              <a:t>APF suffers from </a:t>
            </a:r>
            <a:r>
              <a:rPr lang="en-US" dirty="0" smtClean="0">
                <a:solidFill>
                  <a:srgbClr val="FF0000"/>
                </a:solidFill>
              </a:rPr>
              <a:t>same disadvantages</a:t>
            </a:r>
            <a:r>
              <a:rPr lang="en-US" dirty="0" smtClean="0"/>
              <a:t>-side information, buffering &amp; delay as in AQF.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2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APB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</a:t>
            </a:r>
            <a:r>
              <a:rPr lang="en-US" dirty="0" smtClean="0">
                <a:solidFill>
                  <a:srgbClr val="FF0000"/>
                </a:solidFill>
              </a:rPr>
              <a:t>disadvantages are eliminated by using APB scheme.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Optimum predictor coefficients are estimated on basis of quantized &amp; transmitted data</a:t>
            </a:r>
            <a:r>
              <a:rPr lang="en-US" dirty="0" smtClean="0"/>
              <a:t>,</a:t>
            </a:r>
          </a:p>
          <a:p>
            <a:r>
              <a:rPr lang="en-US" dirty="0" smtClean="0"/>
              <a:t>They </a:t>
            </a:r>
            <a:r>
              <a:rPr lang="en-US" dirty="0" smtClean="0">
                <a:solidFill>
                  <a:srgbClr val="00B050"/>
                </a:solidFill>
              </a:rPr>
              <a:t>can be updated as frequently </a:t>
            </a:r>
            <a:r>
              <a:rPr lang="en-US" dirty="0" smtClean="0"/>
              <a:t>as desired</a:t>
            </a:r>
          </a:p>
          <a:p>
            <a:r>
              <a:rPr lang="en-US" dirty="0" smtClean="0"/>
              <a:t>For example from sample to sample.</a:t>
            </a:r>
          </a:p>
          <a:p>
            <a:r>
              <a:rPr lang="en-US" dirty="0" smtClean="0"/>
              <a:t>a/</a:t>
            </a:r>
            <a:r>
              <a:rPr lang="en-US" dirty="0" err="1" smtClean="0"/>
              <a:t>cly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APB is preferred method of prediction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Block named “logic for </a:t>
            </a:r>
            <a:r>
              <a:rPr lang="en-US" dirty="0" err="1" smtClean="0"/>
              <a:t>APn</a:t>
            </a:r>
            <a:r>
              <a:rPr lang="en-US" dirty="0" smtClean="0"/>
              <a:t>” is used to represent mechanism for updating predictor coefficients.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2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APn</a:t>
            </a:r>
            <a:r>
              <a:rPr lang="en-US" dirty="0" smtClean="0"/>
              <a:t> with back estimation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76400"/>
            <a:ext cx="60198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55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APB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7162800" cy="38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60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TIME DIVISION MULTIPLEXING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TDM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1628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8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ADM TRANSMITTER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010399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423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TDM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Sampling theorem </a:t>
            </a:r>
            <a:r>
              <a:rPr lang="en-US" dirty="0" smtClean="0"/>
              <a:t>provides basis for transmitting information contained in a band-limited message signal m(t)</a:t>
            </a:r>
          </a:p>
          <a:p>
            <a:r>
              <a:rPr lang="en-US" dirty="0" smtClean="0"/>
              <a:t>As a sequence of samples of m(t) taken uniformly at a rate that is slightly higher than </a:t>
            </a:r>
            <a:r>
              <a:rPr lang="en-US" dirty="0" err="1" smtClean="0"/>
              <a:t>Nqyuist</a:t>
            </a:r>
            <a:r>
              <a:rPr lang="en-US" dirty="0" smtClean="0"/>
              <a:t> rate.</a:t>
            </a:r>
          </a:p>
          <a:p>
            <a:r>
              <a:rPr lang="en-US" dirty="0" smtClean="0"/>
              <a:t>Important feature of sampling process is a </a:t>
            </a:r>
            <a:r>
              <a:rPr lang="en-US" dirty="0" smtClean="0">
                <a:solidFill>
                  <a:srgbClr val="FF0000"/>
                </a:solidFill>
              </a:rPr>
              <a:t>conservation of time.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1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i.e. </a:t>
            </a:r>
            <a:r>
              <a:rPr lang="en-US" dirty="0" smtClean="0">
                <a:solidFill>
                  <a:srgbClr val="00B050"/>
                </a:solidFill>
              </a:rPr>
              <a:t>transmission of message samples uses the communication channel for only a fraction of sampling interval on a periodic basis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this way some of </a:t>
            </a:r>
            <a:r>
              <a:rPr lang="en-US" dirty="0" smtClean="0">
                <a:solidFill>
                  <a:srgbClr val="FF0000"/>
                </a:solidFill>
              </a:rPr>
              <a:t>the time interval b/w adjacent samples is cleared for use by other independent message sources on a time-shared basis.</a:t>
            </a:r>
          </a:p>
          <a:p>
            <a:r>
              <a:rPr lang="en-US" dirty="0" smtClean="0"/>
              <a:t>Therefore TDM s/m is obtained.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enables joint utilization of a common communication channel by a plurality of independent message sources </a:t>
            </a:r>
            <a:r>
              <a:rPr lang="en-US" dirty="0" smtClean="0">
                <a:solidFill>
                  <a:srgbClr val="FF0000"/>
                </a:solidFill>
              </a:rPr>
              <a:t>without mutual interference among them.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4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LPF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i/p message signal is first </a:t>
            </a:r>
            <a:r>
              <a:rPr lang="en-US" dirty="0" smtClean="0">
                <a:solidFill>
                  <a:srgbClr val="FF0000"/>
                </a:solidFill>
              </a:rPr>
              <a:t>restricted in bandwidth</a:t>
            </a:r>
            <a:r>
              <a:rPr lang="en-US" dirty="0" smtClean="0"/>
              <a:t> by low-pass anti-aliasing filter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 remove the frequencies </a:t>
            </a:r>
            <a:r>
              <a:rPr lang="en-US" dirty="0" smtClean="0"/>
              <a:t>that are nonessential to an adequate signal representation.</a:t>
            </a:r>
          </a:p>
          <a:p>
            <a:r>
              <a:rPr lang="en-US" dirty="0" smtClean="0"/>
              <a:t>o/p of LPF are then applied to a </a:t>
            </a:r>
            <a:r>
              <a:rPr lang="en-US" dirty="0" err="1" smtClean="0">
                <a:solidFill>
                  <a:srgbClr val="FF0000"/>
                </a:solidFill>
              </a:rPr>
              <a:t>commutator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Which is implemented using electronic switching circuitry.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Commutator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take a narrow sample of each of ‘N’ i/p messages</a:t>
            </a:r>
            <a:r>
              <a:rPr lang="en-US" dirty="0" smtClean="0"/>
              <a:t> at a rate </a:t>
            </a:r>
            <a:r>
              <a:rPr lang="en-US" dirty="0" err="1" smtClean="0"/>
              <a:t>fs</a:t>
            </a:r>
            <a:r>
              <a:rPr lang="en-US" dirty="0" smtClean="0"/>
              <a:t> that is slightly higher than 2W.</a:t>
            </a:r>
          </a:p>
          <a:p>
            <a:r>
              <a:rPr lang="en-US" dirty="0" smtClean="0"/>
              <a:t>Where W is cutoff frequency of anti-aliasing filter.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 sequentially interleave these ‘N’ samples inside a sampling interval </a:t>
            </a:r>
            <a:r>
              <a:rPr lang="en-US" dirty="0" err="1" smtClean="0">
                <a:solidFill>
                  <a:srgbClr val="FF0000"/>
                </a:solidFill>
              </a:rPr>
              <a:t>Ts</a:t>
            </a:r>
            <a:r>
              <a:rPr lang="en-US" dirty="0" smtClean="0">
                <a:solidFill>
                  <a:srgbClr val="FF0000"/>
                </a:solidFill>
              </a:rPr>
              <a:t>=1/</a:t>
            </a:r>
            <a:r>
              <a:rPr lang="en-US" dirty="0" err="1" smtClean="0">
                <a:solidFill>
                  <a:srgbClr val="FF0000"/>
                </a:solidFill>
              </a:rPr>
              <a:t>fs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Then multiplexed signal is applied to a </a:t>
            </a:r>
            <a:r>
              <a:rPr lang="en-US" dirty="0" smtClean="0">
                <a:solidFill>
                  <a:srgbClr val="FF0000"/>
                </a:solidFill>
              </a:rPr>
              <a:t>pulse-amplitude modulator</a:t>
            </a:r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transforms multiplexed signal into a form suitable for transmission over communication channel.</a:t>
            </a:r>
          </a:p>
          <a:p>
            <a:r>
              <a:rPr lang="en-US" dirty="0" smtClean="0"/>
              <a:t>Suppose that ‘N’ message signals to be multiplexed have similar spectral properties.</a:t>
            </a:r>
          </a:p>
          <a:p>
            <a:r>
              <a:rPr lang="en-US" dirty="0" smtClean="0"/>
              <a:t>Then sampling rate for each message signal is determined in a/c with sampling theorem.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Co</a:t>
            </a:r>
            <a:r>
              <a:rPr lang="en-US" dirty="0" err="1" smtClean="0">
                <a:solidFill>
                  <a:srgbClr val="FF0000"/>
                </a:solidFill>
              </a:rPr>
              <a:t>nt</a:t>
            </a:r>
            <a:r>
              <a:rPr lang="en-US" dirty="0" smtClean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dirty="0" err="1" smtClean="0">
                <a:solidFill>
                  <a:srgbClr val="FF0000"/>
                </a:solidFill>
              </a:rPr>
              <a:t>Ts</a:t>
            </a:r>
            <a:r>
              <a:rPr lang="en-US" dirty="0" smtClean="0"/>
              <a:t> denote sampling period so determined for each message signal.</a:t>
            </a:r>
          </a:p>
          <a:p>
            <a:r>
              <a:rPr lang="en-US" dirty="0" smtClean="0"/>
              <a:t>Let </a:t>
            </a:r>
            <a:r>
              <a:rPr lang="en-US" dirty="0" err="1" smtClean="0">
                <a:solidFill>
                  <a:srgbClr val="FF0000"/>
                </a:solidFill>
              </a:rPr>
              <a:t>Tx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denote time spacing b/w adjacent samples in time-multiplexed signal.</a:t>
            </a:r>
          </a:p>
          <a:p>
            <a:r>
              <a:rPr lang="en-US" dirty="0" smtClean="0"/>
              <a:t>Set </a:t>
            </a:r>
            <a:r>
              <a:rPr lang="en-US" dirty="0" err="1" smtClean="0">
                <a:solidFill>
                  <a:srgbClr val="FF0000"/>
                </a:solidFill>
              </a:rPr>
              <a:t>Tx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Ts</a:t>
            </a:r>
            <a:r>
              <a:rPr lang="en-US" dirty="0" smtClean="0">
                <a:solidFill>
                  <a:srgbClr val="FF0000"/>
                </a:solidFill>
              </a:rPr>
              <a:t>/N</a:t>
            </a:r>
          </a:p>
          <a:p>
            <a:r>
              <a:rPr lang="en-US" dirty="0" smtClean="0"/>
              <a:t>It introduces a </a:t>
            </a:r>
            <a:r>
              <a:rPr lang="en-US" dirty="0" smtClean="0">
                <a:solidFill>
                  <a:srgbClr val="FF0000"/>
                </a:solidFill>
              </a:rPr>
              <a:t>bandwidth expansion factor ‘N’.</a:t>
            </a:r>
          </a:p>
          <a:p>
            <a:r>
              <a:rPr lang="en-US" dirty="0" smtClean="0"/>
              <a:t>Because it must </a:t>
            </a:r>
            <a:r>
              <a:rPr lang="en-US" dirty="0" err="1" smtClean="0"/>
              <a:t>squeeze’N</a:t>
            </a:r>
            <a:r>
              <a:rPr lang="en-US" dirty="0" smtClean="0"/>
              <a:t>’ samples derived from N independent message signals into a time slot equal to one sampling interval.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Receiver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Received signal is applied to a </a:t>
            </a:r>
            <a:r>
              <a:rPr lang="en-US" dirty="0" smtClean="0">
                <a:solidFill>
                  <a:srgbClr val="FF0000"/>
                </a:solidFill>
              </a:rPr>
              <a:t>PA demodulator</a:t>
            </a:r>
          </a:p>
          <a:p>
            <a:r>
              <a:rPr lang="en-US" dirty="0" smtClean="0"/>
              <a:t>Which performs reverse operation of </a:t>
            </a:r>
            <a:r>
              <a:rPr lang="en-US" dirty="0" err="1" smtClean="0"/>
              <a:t>PAMr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Short pulses produced </a:t>
            </a:r>
            <a:r>
              <a:rPr lang="en-US" dirty="0" smtClean="0"/>
              <a:t>at pulse demodulator o/p are distribute to appropriate LP reconstruction filters </a:t>
            </a:r>
          </a:p>
          <a:p>
            <a:r>
              <a:rPr lang="en-US" dirty="0" smtClean="0"/>
              <a:t>By means of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err="1" smtClean="0">
                <a:solidFill>
                  <a:srgbClr val="FF0000"/>
                </a:solidFill>
              </a:rPr>
              <a:t>decommutator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dirty="0" smtClean="0"/>
              <a:t>It operates in synchronism with </a:t>
            </a:r>
            <a:r>
              <a:rPr lang="en-US" dirty="0" err="1" smtClean="0"/>
              <a:t>commutator</a:t>
            </a:r>
            <a:r>
              <a:rPr lang="en-US" dirty="0" smtClean="0"/>
              <a:t> in transmitter.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1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ADM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043906"/>
            <a:ext cx="5395912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44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6781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93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ALGORITHM 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7010400" cy="32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56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ADM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practical implementations </a:t>
                </a:r>
                <a:r>
                  <a:rPr lang="en-US" dirty="0" smtClean="0"/>
                  <a:t>of system, step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 err="1" smtClean="0"/>
                  <a:t>kTs</a:t>
                </a:r>
                <a:r>
                  <a:rPr lang="en-US" dirty="0" smtClean="0"/>
                  <a:t>) or 2S(</a:t>
                </a:r>
                <a:r>
                  <a:rPr lang="en-US" dirty="0" err="1" smtClean="0"/>
                  <a:t>kTs</a:t>
                </a:r>
                <a:r>
                  <a:rPr lang="en-US" dirty="0" smtClean="0"/>
                  <a:t>) is constrained to lie b/w minimum and maximum values.</a:t>
                </a:r>
              </a:p>
              <a:p>
                <a:r>
                  <a:rPr lang="en-US" dirty="0" smtClean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𝑚𝑖𝑛</m:t>
                        </m:r>
                      </m:sub>
                    </m:sSub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𝑘𝑇𝑠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------(1)</a:t>
                </a:r>
              </a:p>
              <a:p>
                <a:r>
                  <a:rPr lang="en-US" dirty="0" smtClean="0"/>
                  <a:t>Upper limit,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controls</a:t>
                </a:r>
                <a:r>
                  <a:rPr lang="en-US" dirty="0" smtClean="0"/>
                  <a:t> the amount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slope over load distortion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Lower limit,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controls</a:t>
                </a:r>
                <a:r>
                  <a:rPr lang="en-US" dirty="0" smtClean="0"/>
                  <a:t> the amount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idle channel noise.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5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1968</Words>
  <Application>Microsoft Office PowerPoint</Application>
  <PresentationFormat>On-screen Show (4:3)</PresentationFormat>
  <Paragraphs>182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ADAPTIVE DELTA MODULATION</vt:lpstr>
      <vt:lpstr>ADM</vt:lpstr>
      <vt:lpstr>PowerPoint Presentation</vt:lpstr>
      <vt:lpstr>ADM</vt:lpstr>
      <vt:lpstr>ADM TRANSMITTER</vt:lpstr>
      <vt:lpstr>Block Diagram of ADM</vt:lpstr>
      <vt:lpstr>PowerPoint Presentation</vt:lpstr>
      <vt:lpstr>COMMON ALGORITHM </vt:lpstr>
      <vt:lpstr>ADM</vt:lpstr>
      <vt:lpstr>ADM</vt:lpstr>
      <vt:lpstr>ADM</vt:lpstr>
      <vt:lpstr>ADM</vt:lpstr>
      <vt:lpstr>ADM</vt:lpstr>
      <vt:lpstr>ADM RECEIVER</vt:lpstr>
      <vt:lpstr>Block Diagram of ADM</vt:lpstr>
      <vt:lpstr>ADVANTAGES OF ADM</vt:lpstr>
      <vt:lpstr>Coding speech at low bit rates</vt:lpstr>
      <vt:lpstr>Cont..</vt:lpstr>
      <vt:lpstr>Cont…</vt:lpstr>
      <vt:lpstr>Cont…</vt:lpstr>
      <vt:lpstr>Cont…</vt:lpstr>
      <vt:lpstr>ADAPTIVE DIFFERENTIAL PULSE CODE MODULATION</vt:lpstr>
      <vt:lpstr>ADAPTIVE DPCM</vt:lpstr>
      <vt:lpstr>ADPCM</vt:lpstr>
      <vt:lpstr>ADPCM</vt:lpstr>
      <vt:lpstr>NEED FOR ADPCM</vt:lpstr>
      <vt:lpstr>Adaptive Quantization</vt:lpstr>
      <vt:lpstr>Cont…</vt:lpstr>
      <vt:lpstr>Cont…</vt:lpstr>
      <vt:lpstr>AQ </vt:lpstr>
      <vt:lpstr>AQF</vt:lpstr>
      <vt:lpstr>AQ with Forward Estimation</vt:lpstr>
      <vt:lpstr>AQF</vt:lpstr>
      <vt:lpstr>AQF</vt:lpstr>
      <vt:lpstr>AQB</vt:lpstr>
      <vt:lpstr>AQ with Backward Estimation</vt:lpstr>
      <vt:lpstr>AQB</vt:lpstr>
      <vt:lpstr>APn</vt:lpstr>
      <vt:lpstr>APn</vt:lpstr>
      <vt:lpstr>APF</vt:lpstr>
      <vt:lpstr>APn with forward estimation</vt:lpstr>
      <vt:lpstr>APF</vt:lpstr>
      <vt:lpstr>APF</vt:lpstr>
      <vt:lpstr>APB</vt:lpstr>
      <vt:lpstr>APn with back estimation</vt:lpstr>
      <vt:lpstr>APB</vt:lpstr>
      <vt:lpstr>PowerPoint Presentation</vt:lpstr>
      <vt:lpstr>TIME DIVISION MULTIPLEXING</vt:lpstr>
      <vt:lpstr>TDM</vt:lpstr>
      <vt:lpstr>TDM</vt:lpstr>
      <vt:lpstr>Cont..</vt:lpstr>
      <vt:lpstr>TDM</vt:lpstr>
      <vt:lpstr>LPF</vt:lpstr>
      <vt:lpstr>Commutator</vt:lpstr>
      <vt:lpstr>Cont…</vt:lpstr>
      <vt:lpstr>Cont…</vt:lpstr>
      <vt:lpstr>Receiver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DELTA MODULATION</dc:title>
  <dc:creator>SANGEETHA</dc:creator>
  <cp:lastModifiedBy>SANGEETHA</cp:lastModifiedBy>
  <cp:revision>42</cp:revision>
  <dcterms:created xsi:type="dcterms:W3CDTF">2020-04-05T16:30:39Z</dcterms:created>
  <dcterms:modified xsi:type="dcterms:W3CDTF">2020-04-06T07:45:53Z</dcterms:modified>
</cp:coreProperties>
</file>