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74" r:id="rId8"/>
    <p:sldId id="275" r:id="rId9"/>
    <p:sldId id="276" r:id="rId10"/>
    <p:sldId id="277" r:id="rId11"/>
    <p:sldId id="278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59" r:id="rId20"/>
    <p:sldId id="279" r:id="rId21"/>
    <p:sldId id="280" r:id="rId22"/>
    <p:sldId id="261" r:id="rId23"/>
    <p:sldId id="281" r:id="rId24"/>
    <p:sldId id="263" r:id="rId25"/>
    <p:sldId id="287" r:id="rId26"/>
    <p:sldId id="285" r:id="rId27"/>
    <p:sldId id="265" r:id="rId28"/>
    <p:sldId id="266" r:id="rId29"/>
    <p:sldId id="288" r:id="rId30"/>
    <p:sldId id="267" r:id="rId31"/>
    <p:sldId id="268" r:id="rId32"/>
    <p:sldId id="289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090C-1419-4D54-8AC7-AD0E960F0C3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2995-31FE-47C2-AA7A-5F5F28D5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Differential Pulse Code Modulation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sufficient part of the redundant signal is known, </a:t>
            </a:r>
          </a:p>
          <a:p>
            <a:r>
              <a:rPr lang="en-US" dirty="0" smtClean="0"/>
              <a:t>Then linear prediction is used to infer the rest or at least make most probable estimate.</a:t>
            </a:r>
          </a:p>
          <a:p>
            <a:r>
              <a:rPr lang="en-US" dirty="0" smtClean="0"/>
              <a:t>It is possible to predict future values of input signal x(t) provides motivation for DPCM.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particular about one sample and if missed that sample</a:t>
            </a:r>
          </a:p>
          <a:p>
            <a:r>
              <a:rPr lang="en-US" dirty="0" smtClean="0"/>
              <a:t>By taking the next sample , we can predict what that previous samples was.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dirty="0" smtClean="0"/>
              <a:t>If observing a sample at a particular instant of time, </a:t>
            </a:r>
          </a:p>
          <a:p>
            <a:r>
              <a:rPr lang="en-US" dirty="0" smtClean="0"/>
              <a:t>we can estimate what is going to be the amplitude of next sample which has not yet come.</a:t>
            </a:r>
          </a:p>
          <a:p>
            <a:r>
              <a:rPr lang="en-US" dirty="0" smtClean="0"/>
              <a:t>We make use of this feature in design of DPCM.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analog message, a good guess about a sample value from a knowledge of the past sample values can be made.</a:t>
            </a:r>
          </a:p>
          <a:p>
            <a:r>
              <a:rPr lang="en-US" dirty="0" smtClean="0"/>
              <a:t>In other words, the sample values are dependent and have great redundancy in the Nyquist samples.</a:t>
            </a:r>
          </a:p>
          <a:p>
            <a:r>
              <a:rPr lang="en-US" dirty="0" smtClean="0"/>
              <a:t>Proper exploitation of this redundancy (i.e. by removing this redundancy)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Simple Scheme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Leads to encoding signal with a lesser number of bits.</a:t>
            </a:r>
          </a:p>
          <a:p>
            <a:r>
              <a:rPr lang="en-US" dirty="0" smtClean="0"/>
              <a:t>Consider a simple scheme where instead of transmitting the samples values,</a:t>
            </a:r>
          </a:p>
          <a:p>
            <a:r>
              <a:rPr lang="en-US" dirty="0" smtClean="0"/>
              <a:t>Transmit the difference between successive sample values.</a:t>
            </a:r>
          </a:p>
          <a:p>
            <a:r>
              <a:rPr lang="en-US" dirty="0" smtClean="0"/>
              <a:t>Thus, if x(</a:t>
            </a:r>
            <a:r>
              <a:rPr lang="en-US" dirty="0" err="1" smtClean="0"/>
              <a:t>kTs</a:t>
            </a:r>
            <a:r>
              <a:rPr lang="en-US" dirty="0" smtClean="0"/>
              <a:t>) is the k </a:t>
            </a:r>
            <a:r>
              <a:rPr lang="en-US" dirty="0" err="1" smtClean="0"/>
              <a:t>th</a:t>
            </a:r>
            <a:r>
              <a:rPr lang="en-US" dirty="0" smtClean="0"/>
              <a:t> sample, instead of transmitting </a:t>
            </a:r>
            <a:r>
              <a:rPr lang="en-US" dirty="0"/>
              <a:t>x(</a:t>
            </a:r>
            <a:r>
              <a:rPr lang="en-US" dirty="0" err="1"/>
              <a:t>kTs</a:t>
            </a:r>
            <a:r>
              <a:rPr lang="en-US" dirty="0" smtClean="0"/>
              <a:t>), we transmit the difference </a:t>
            </a:r>
          </a:p>
          <a:p>
            <a:r>
              <a:rPr lang="en-US" dirty="0" err="1" smtClean="0"/>
              <a:t>e</a:t>
            </a:r>
            <a:r>
              <a:rPr lang="en-US" sz="2000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kTs</a:t>
            </a:r>
            <a:r>
              <a:rPr lang="en-US" dirty="0" smtClean="0"/>
              <a:t>)= x(</a:t>
            </a:r>
            <a:r>
              <a:rPr lang="en-US" dirty="0" err="1" smtClean="0"/>
              <a:t>kTs</a:t>
            </a:r>
            <a:r>
              <a:rPr lang="en-US" dirty="0" smtClean="0"/>
              <a:t>)-x[(k-1)</a:t>
            </a:r>
            <a:r>
              <a:rPr lang="en-US" dirty="0" err="1" smtClean="0"/>
              <a:t>Ts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receiver, knowing </a:t>
            </a:r>
            <a:r>
              <a:rPr lang="en-US" dirty="0" err="1" smtClean="0"/>
              <a:t>e</a:t>
            </a:r>
            <a:r>
              <a:rPr lang="en-US" sz="2400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kTs</a:t>
            </a:r>
            <a:r>
              <a:rPr lang="en-US" dirty="0" smtClean="0"/>
              <a:t>) and the previous sample value x[(k-1)</a:t>
            </a:r>
            <a:r>
              <a:rPr lang="en-US" dirty="0" err="1" smtClean="0"/>
              <a:t>Ts</a:t>
            </a:r>
            <a:r>
              <a:rPr lang="en-US" dirty="0" smtClean="0"/>
              <a:t>], we can reconstruct x(</a:t>
            </a:r>
            <a:r>
              <a:rPr lang="en-US" dirty="0" err="1" smtClean="0"/>
              <a:t>kTs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Thus, from the knowledge of the difference </a:t>
            </a:r>
            <a:r>
              <a:rPr lang="en-US" dirty="0" err="1"/>
              <a:t>e</a:t>
            </a:r>
            <a:r>
              <a:rPr lang="en-US" sz="2400" dirty="0" err="1"/>
              <a:t>p</a:t>
            </a:r>
            <a:r>
              <a:rPr lang="en-US" dirty="0"/>
              <a:t>(</a:t>
            </a:r>
            <a:r>
              <a:rPr lang="en-US" dirty="0" err="1"/>
              <a:t>kTs</a:t>
            </a:r>
            <a:r>
              <a:rPr lang="en-US" dirty="0" smtClean="0"/>
              <a:t>), we can reconstruct x(</a:t>
            </a:r>
            <a:r>
              <a:rPr lang="en-US" dirty="0" err="1" smtClean="0"/>
              <a:t>kTs</a:t>
            </a:r>
            <a:r>
              <a:rPr lang="en-US" dirty="0" smtClean="0"/>
              <a:t>) iteratively at the receiver.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Difference between successive samples is much smaller than the sample values.</a:t>
                </a:r>
              </a:p>
              <a:p>
                <a:r>
                  <a:rPr lang="en-US" dirty="0" smtClean="0"/>
                  <a:t>Thus, peak amplitude </a:t>
                </a:r>
                <a:r>
                  <a:rPr lang="en-US" dirty="0" err="1" smtClean="0"/>
                  <a:t>mp</a:t>
                </a:r>
                <a:r>
                  <a:rPr lang="en-US" dirty="0" smtClean="0"/>
                  <a:t> of transmitted values is reduced.</a:t>
                </a:r>
              </a:p>
              <a:p>
                <a:r>
                  <a:rPr lang="en-US" dirty="0" smtClean="0"/>
                  <a:t>Because step size or quantization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5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a given L(or n), this reduces the quantization interval </a:t>
                </a:r>
                <a:r>
                  <a:rPr lang="el-GR" dirty="0" smtClean="0"/>
                  <a:t>Δ</a:t>
                </a:r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Thus reducing quantization noise, which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means that for a given n (or transmission bandwidth ), we can increase the SNR</a:t>
                </a:r>
              </a:p>
              <a:p>
                <a:r>
                  <a:rPr lang="en-US" dirty="0" smtClean="0"/>
                  <a:t>Or for a given SNR, we can reduce n (or transmission bandwidth).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DPCM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improve this scheme by estimating (predicting) the value of the k </a:t>
            </a:r>
            <a:r>
              <a:rPr lang="en-US" dirty="0" err="1" smtClean="0"/>
              <a:t>th</a:t>
            </a:r>
            <a:r>
              <a:rPr lang="en-US" dirty="0" smtClean="0"/>
              <a:t> sample x(</a:t>
            </a:r>
            <a:r>
              <a:rPr lang="en-US" dirty="0" err="1" smtClean="0"/>
              <a:t>kTs</a:t>
            </a:r>
            <a:r>
              <a:rPr lang="en-US" dirty="0" smtClean="0"/>
              <a:t>) from a knowledge of the previous sample values.</a:t>
            </a:r>
          </a:p>
          <a:p>
            <a:r>
              <a:rPr lang="en-US" dirty="0" smtClean="0"/>
              <a:t>If this estimate is x^(</a:t>
            </a:r>
            <a:r>
              <a:rPr lang="en-US" dirty="0" err="1" smtClean="0"/>
              <a:t>kTs</a:t>
            </a:r>
            <a:r>
              <a:rPr lang="en-US" dirty="0" smtClean="0"/>
              <a:t>), then transmit the difference (prediction error) </a:t>
            </a:r>
          </a:p>
          <a:p>
            <a:r>
              <a:rPr lang="en-US" dirty="0" err="1"/>
              <a:t>e</a:t>
            </a:r>
            <a:r>
              <a:rPr lang="en-US" sz="2000" dirty="0" err="1"/>
              <a:t>p</a:t>
            </a:r>
            <a:r>
              <a:rPr lang="en-US" dirty="0"/>
              <a:t>(</a:t>
            </a:r>
            <a:r>
              <a:rPr lang="en-US" dirty="0" err="1"/>
              <a:t>kTs</a:t>
            </a:r>
            <a:r>
              <a:rPr lang="en-US" dirty="0"/>
              <a:t>)= x(</a:t>
            </a:r>
            <a:r>
              <a:rPr lang="en-US" dirty="0" err="1"/>
              <a:t>kTs</a:t>
            </a:r>
            <a:r>
              <a:rPr lang="en-US" dirty="0"/>
              <a:t>)-</a:t>
            </a:r>
            <a:r>
              <a:rPr lang="en-US" dirty="0" smtClean="0"/>
              <a:t>x^(</a:t>
            </a:r>
            <a:r>
              <a:rPr lang="en-US" dirty="0" err="1" smtClean="0"/>
              <a:t>kTs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At receiver also, determine the estimate </a:t>
            </a:r>
            <a:r>
              <a:rPr lang="en-US" dirty="0"/>
              <a:t>x^(</a:t>
            </a:r>
            <a:r>
              <a:rPr lang="en-US" dirty="0" err="1"/>
              <a:t>kTs</a:t>
            </a:r>
            <a:r>
              <a:rPr lang="en-US" dirty="0" smtClean="0"/>
              <a:t>) from the previous sample values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And then generate x(</a:t>
            </a:r>
            <a:r>
              <a:rPr lang="en-US" dirty="0" err="1" smtClean="0"/>
              <a:t>kTs</a:t>
            </a:r>
            <a:r>
              <a:rPr lang="en-US" dirty="0" smtClean="0"/>
              <a:t>) by adding the received </a:t>
            </a:r>
            <a:r>
              <a:rPr lang="en-US" dirty="0" err="1"/>
              <a:t>e</a:t>
            </a:r>
            <a:r>
              <a:rPr lang="en-US" sz="2000" dirty="0" err="1"/>
              <a:t>p</a:t>
            </a:r>
            <a:r>
              <a:rPr lang="en-US" dirty="0"/>
              <a:t>(</a:t>
            </a:r>
            <a:r>
              <a:rPr lang="en-US" dirty="0" err="1"/>
              <a:t>kTs</a:t>
            </a:r>
            <a:r>
              <a:rPr lang="en-US" dirty="0" smtClean="0"/>
              <a:t>) to estimate </a:t>
            </a:r>
            <a:r>
              <a:rPr lang="en-US" dirty="0"/>
              <a:t>x^(</a:t>
            </a:r>
            <a:r>
              <a:rPr lang="en-US" dirty="0" err="1"/>
              <a:t>kTs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Thus reconstruct the samples at the receiver iteratively.</a:t>
            </a:r>
          </a:p>
          <a:p>
            <a:r>
              <a:rPr lang="en-US" dirty="0" smtClean="0"/>
              <a:t>If the prediction is good, the predicted (estimated) value </a:t>
            </a:r>
            <a:r>
              <a:rPr lang="en-US" dirty="0"/>
              <a:t>x^(</a:t>
            </a:r>
            <a:r>
              <a:rPr lang="en-US" dirty="0" err="1"/>
              <a:t>kTs</a:t>
            </a:r>
            <a:r>
              <a:rPr lang="en-US" dirty="0" smtClean="0"/>
              <a:t>) will be close to </a:t>
            </a:r>
            <a:r>
              <a:rPr lang="en-US" dirty="0"/>
              <a:t>x(</a:t>
            </a:r>
            <a:r>
              <a:rPr lang="en-US" dirty="0" err="1"/>
              <a:t>kTs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And the difference (prediction error) will be even smaller than the difference between successive samples.</a:t>
            </a:r>
          </a:p>
          <a:p>
            <a:r>
              <a:rPr lang="en-US" dirty="0"/>
              <a:t>This scheme is known as Differential PCM.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DPCM 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42" y="1600200"/>
            <a:ext cx="71135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7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DPCM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improve the encoding efficiency </a:t>
            </a:r>
            <a:r>
              <a:rPr lang="en-US" dirty="0" smtClean="0"/>
              <a:t>of Analog to Digital conversion.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Disadvantage of PCM</a:t>
            </a:r>
            <a:r>
              <a:rPr lang="en-US" dirty="0" smtClean="0"/>
              <a:t>:</a:t>
            </a:r>
          </a:p>
          <a:p>
            <a:r>
              <a:rPr lang="en-US" dirty="0" smtClean="0"/>
              <a:t>PCM efficiency is less </a:t>
            </a:r>
          </a:p>
          <a:p>
            <a:r>
              <a:rPr lang="en-US" dirty="0" smtClean="0"/>
              <a:t>because it generates many bits and requires so much of bandwidth to transmit.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DPCM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sampled i/p speech signal at Nyquist rate or slightly higher than that</a:t>
            </a:r>
          </a:p>
          <a:p>
            <a:r>
              <a:rPr lang="en-US" dirty="0" smtClean="0"/>
              <a:t>Typically for speech signal 8 kilo samples per sec.</a:t>
            </a:r>
          </a:p>
          <a:p>
            <a:r>
              <a:rPr lang="en-US" dirty="0" smtClean="0"/>
              <a:t>i/p is denoted as x(</a:t>
            </a:r>
            <a:r>
              <a:rPr lang="en-US" dirty="0" err="1" smtClean="0"/>
              <a:t>kT</a:t>
            </a:r>
            <a:r>
              <a:rPr lang="en-US" sz="2800" dirty="0" err="1" smtClean="0"/>
              <a:t>s</a:t>
            </a:r>
            <a:r>
              <a:rPr lang="en-US" dirty="0" smtClean="0"/>
              <a:t>)- K </a:t>
            </a:r>
            <a:r>
              <a:rPr lang="en-US" dirty="0" err="1" smtClean="0"/>
              <a:t>th</a:t>
            </a:r>
            <a:r>
              <a:rPr lang="en-US" dirty="0" smtClean="0"/>
              <a:t> sample.</a:t>
            </a:r>
          </a:p>
          <a:p>
            <a:r>
              <a:rPr lang="en-US" dirty="0" smtClean="0"/>
              <a:t>And getting another input from Predictor.</a:t>
            </a:r>
          </a:p>
          <a:p>
            <a:r>
              <a:rPr lang="en-US" dirty="0" smtClean="0"/>
              <a:t>Predictor predicts what this x(</a:t>
            </a:r>
            <a:r>
              <a:rPr lang="en-US" dirty="0" err="1" smtClean="0"/>
              <a:t>kTs</a:t>
            </a:r>
            <a:r>
              <a:rPr lang="en-US" dirty="0" smtClean="0"/>
              <a:t>) would have been.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using the correlation feature of the speech signal prediction is done.</a:t>
            </a:r>
          </a:p>
          <a:p>
            <a:r>
              <a:rPr lang="en-US" dirty="0" smtClean="0"/>
              <a:t>Assuming the prediction is good, if there is high correlation between adjacent samples.</a:t>
            </a:r>
          </a:p>
          <a:p>
            <a:r>
              <a:rPr lang="en-US" dirty="0" smtClean="0"/>
              <a:t>Then this predicted value x^(</a:t>
            </a:r>
            <a:r>
              <a:rPr lang="en-US" dirty="0" err="1" smtClean="0"/>
              <a:t>kTs</a:t>
            </a:r>
            <a:r>
              <a:rPr lang="en-US" dirty="0" smtClean="0"/>
              <a:t>) is very close to x(</a:t>
            </a:r>
            <a:r>
              <a:rPr lang="en-US" dirty="0" err="1" smtClean="0"/>
              <a:t>kTs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prediction error </a:t>
            </a:r>
            <a:r>
              <a:rPr lang="en-US" dirty="0" err="1" smtClean="0"/>
              <a:t>e</a:t>
            </a:r>
            <a:r>
              <a:rPr lang="en-US" sz="2400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kTs</a:t>
            </a:r>
            <a:r>
              <a:rPr lang="en-US" dirty="0" smtClean="0"/>
              <a:t>) is given as input to </a:t>
            </a:r>
            <a:r>
              <a:rPr lang="en-US" dirty="0" err="1" smtClean="0"/>
              <a:t>quantizer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the difference between PCM &amp; DPCM.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658144"/>
            <a:ext cx="6953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Quantizer</a:t>
            </a:r>
            <a:r>
              <a:rPr lang="en-US" dirty="0" smtClean="0">
                <a:solidFill>
                  <a:srgbClr val="FF0000"/>
                </a:solidFill>
              </a:rPr>
              <a:t> 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 depends on the type of </a:t>
            </a:r>
            <a:r>
              <a:rPr lang="en-US" dirty="0" err="1" smtClean="0"/>
              <a:t>quantizer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71600"/>
            <a:ext cx="73533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3914775"/>
            <a:ext cx="7353299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786745"/>
            <a:ext cx="735329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3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Predictor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x^(</a:t>
            </a:r>
            <a:r>
              <a:rPr lang="en-US" dirty="0" err="1" smtClean="0"/>
              <a:t>kTs</a:t>
            </a:r>
            <a:r>
              <a:rPr lang="en-US" dirty="0" smtClean="0"/>
              <a:t>) depends on all previous samples x((k-1)</a:t>
            </a:r>
            <a:r>
              <a:rPr lang="en-US" dirty="0" err="1" smtClean="0"/>
              <a:t>Ts</a:t>
            </a:r>
            <a:r>
              <a:rPr lang="en-US" dirty="0" smtClean="0"/>
              <a:t>),x((k-2)</a:t>
            </a:r>
            <a:r>
              <a:rPr lang="en-US" dirty="0" err="1" smtClean="0"/>
              <a:t>Ts</a:t>
            </a:r>
            <a:r>
              <a:rPr lang="en-US" dirty="0" smtClean="0"/>
              <a:t>), x((k-3)</a:t>
            </a:r>
            <a:r>
              <a:rPr lang="en-US" dirty="0" err="1" smtClean="0"/>
              <a:t>Ts</a:t>
            </a:r>
            <a:r>
              <a:rPr lang="en-US" dirty="0" smtClean="0"/>
              <a:t>)……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124200"/>
            <a:ext cx="655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324600"/>
            <a:ext cx="89725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Predictor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quantized output </a:t>
            </a:r>
            <a:r>
              <a:rPr lang="en-US" dirty="0" err="1" smtClean="0"/>
              <a:t>e</a:t>
            </a:r>
            <a:r>
              <a:rPr lang="en-US" sz="2000" dirty="0" err="1" smtClean="0"/>
              <a:t>q</a:t>
            </a:r>
            <a:r>
              <a:rPr lang="en-US" dirty="0" smtClean="0"/>
              <a:t>(</a:t>
            </a:r>
            <a:r>
              <a:rPr lang="en-US" dirty="0" err="1" smtClean="0"/>
              <a:t>kTs</a:t>
            </a:r>
            <a:r>
              <a:rPr lang="en-US" dirty="0" smtClean="0"/>
              <a:t>)is added with previous predicted value x^(</a:t>
            </a:r>
            <a:r>
              <a:rPr lang="en-US" dirty="0" err="1" smtClean="0"/>
              <a:t>kTs</a:t>
            </a:r>
            <a:r>
              <a:rPr lang="en-US" dirty="0" smtClean="0"/>
              <a:t>) to give next input to predictor.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Substitute for </a:t>
            </a:r>
            <a:r>
              <a:rPr lang="en-US" dirty="0" err="1" smtClean="0"/>
              <a:t>e</a:t>
            </a:r>
            <a:r>
              <a:rPr lang="en-US" sz="2400" dirty="0" err="1"/>
              <a:t>q</a:t>
            </a:r>
            <a:r>
              <a:rPr lang="en-US" dirty="0" smtClean="0"/>
              <a:t>(</a:t>
            </a:r>
            <a:r>
              <a:rPr lang="en-US" dirty="0" err="1" smtClean="0"/>
              <a:t>kTs</a:t>
            </a:r>
            <a:r>
              <a:rPr lang="en-US" dirty="0" smtClean="0"/>
              <a:t>) from equation 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324225"/>
            <a:ext cx="5686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876800"/>
            <a:ext cx="56959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5753966"/>
            <a:ext cx="65436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6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equation 1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Substitute this in u(</a:t>
            </a:r>
            <a:r>
              <a:rPr lang="en-US" dirty="0" err="1" smtClean="0"/>
              <a:t>kTs</a:t>
            </a:r>
            <a:r>
              <a:rPr lang="en-US" dirty="0" smtClean="0"/>
              <a:t>) then we get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752600"/>
            <a:ext cx="65436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548856"/>
            <a:ext cx="6724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419600"/>
            <a:ext cx="58293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38800"/>
            <a:ext cx="640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7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20" y="1600200"/>
            <a:ext cx="677615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3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Advantage of DPCM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57" y="1600200"/>
            <a:ext cx="61508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0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Advantage of DPCM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SQNR after coding.</a:t>
            </a:r>
          </a:p>
          <a:p>
            <a:r>
              <a:rPr lang="en-US" dirty="0" smtClean="0"/>
              <a:t>Reduces bit rate by following this differential approach compared to PCM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same SNR, the bit rate for DPCM could be lower than that for PCM by 3-4 bits per same.</a:t>
            </a:r>
          </a:p>
          <a:p>
            <a:r>
              <a:rPr lang="en-US" dirty="0" smtClean="0"/>
              <a:t>Thus, telephone systems using DPCM can operate at 32 </a:t>
            </a:r>
            <a:r>
              <a:rPr lang="en-US" dirty="0" err="1" smtClean="0"/>
              <a:t>kbits</a:t>
            </a:r>
            <a:r>
              <a:rPr lang="en-US" dirty="0" smtClean="0"/>
              <a:t>/s or even 24 </a:t>
            </a:r>
            <a:r>
              <a:rPr lang="en-US" dirty="0" err="1" smtClean="0"/>
              <a:t>kbits</a:t>
            </a:r>
            <a:r>
              <a:rPr lang="en-US" dirty="0" smtClean="0"/>
              <a:t>/s.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we go for DPCM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DPCM is used to </a:t>
            </a:r>
            <a:r>
              <a:rPr lang="en-US" dirty="0" smtClean="0">
                <a:solidFill>
                  <a:srgbClr val="FF0000"/>
                </a:solidFill>
              </a:rPr>
              <a:t>reduce quantization error </a:t>
            </a:r>
            <a:r>
              <a:rPr lang="en-US" dirty="0" smtClean="0"/>
              <a:t>without increasing number of bits.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Advantages of PCM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Decreases the bandwidth</a:t>
            </a:r>
          </a:p>
          <a:p>
            <a:r>
              <a:rPr lang="en-US" dirty="0" smtClean="0"/>
              <a:t>Increases the SQNR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DPCM 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4013"/>
            <a:ext cx="7943850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4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438400"/>
            <a:ext cx="59721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6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u(</a:t>
            </a:r>
            <a:r>
              <a:rPr lang="en-US" dirty="0" err="1" smtClean="0"/>
              <a:t>kTs</a:t>
            </a:r>
            <a:r>
              <a:rPr lang="en-US" dirty="0" smtClean="0"/>
              <a:t>) is closed version of x(</a:t>
            </a:r>
            <a:r>
              <a:rPr lang="en-US" dirty="0" err="1" smtClean="0"/>
              <a:t>kTs</a:t>
            </a:r>
            <a:r>
              <a:rPr lang="en-US" dirty="0" smtClean="0"/>
              <a:t>) by equation 5</a:t>
            </a:r>
          </a:p>
          <a:p>
            <a:r>
              <a:rPr lang="en-US" dirty="0" smtClean="0"/>
              <a:t>This helps in visualizing corresponding receiver structure.</a:t>
            </a:r>
          </a:p>
          <a:p>
            <a:r>
              <a:rPr lang="en-US" dirty="0" smtClean="0"/>
              <a:t>Decoder is needed to get back quantized output </a:t>
            </a:r>
            <a:r>
              <a:rPr lang="en-US" dirty="0" err="1" smtClean="0"/>
              <a:t>e^</a:t>
            </a:r>
            <a:r>
              <a:rPr lang="en-US" sz="2000" dirty="0" err="1" smtClean="0"/>
              <a:t>q</a:t>
            </a:r>
            <a:r>
              <a:rPr lang="en-US" dirty="0" smtClean="0"/>
              <a:t>(</a:t>
            </a:r>
            <a:r>
              <a:rPr lang="en-US" dirty="0" err="1" smtClean="0"/>
              <a:t>kTs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Its reconstructed from decoder o/p using same predictor as used in </a:t>
            </a:r>
            <a:r>
              <a:rPr lang="en-US" dirty="0" err="1" smtClean="0"/>
              <a:t>Txr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Calculation of  SQNR for DPCM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expression for signal to quantization noise power ratio for DPCM coding is: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5943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When </a:t>
                </a:r>
                <a:r>
                  <a:rPr lang="en-US" dirty="0" err="1" smtClean="0"/>
                  <a:t>Gp</a:t>
                </a:r>
                <a:r>
                  <a:rPr lang="en-US" dirty="0" smtClean="0"/>
                  <a:t> &gt;1, represents gain in SNR due to differential quantization </a:t>
                </a:r>
                <a:r>
                  <a:rPr lang="en-US" dirty="0" err="1" smtClean="0"/>
                  <a:t>shceme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given baseband signal,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𝑋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fixed</a:t>
                </a:r>
              </a:p>
              <a:p>
                <a:r>
                  <a:rPr lang="en-US" dirty="0" smtClean="0"/>
                  <a:t>So that </a:t>
                </a:r>
                <a:r>
                  <a:rPr lang="en-US" dirty="0" err="1" smtClean="0"/>
                  <a:t>Gp</a:t>
                </a:r>
                <a:r>
                  <a:rPr lang="en-US" dirty="0" smtClean="0"/>
                  <a:t> is maximized by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𝐸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of prediction error </a:t>
                </a:r>
                <a:r>
                  <a:rPr lang="en-US" dirty="0" err="1" smtClean="0"/>
                  <a:t>e</a:t>
                </a:r>
                <a:r>
                  <a:rPr lang="en-US" sz="1900" dirty="0" err="1" smtClean="0"/>
                  <a:t>p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kTs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Our objective should be to design a predictor so as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27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 for DPCM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standard sampling rate for pulse code modulation (PCM) of telephone grade speech signal 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fs</a:t>
            </a:r>
            <a:r>
              <a:rPr lang="en-US" dirty="0" smtClean="0"/>
              <a:t> = 8 Kilo samples per sec with a sampling interval of 125 μ sec. </a:t>
            </a:r>
          </a:p>
          <a:p>
            <a:r>
              <a:rPr lang="en-US" dirty="0" smtClean="0"/>
              <a:t>Samples of this band limited speech signal are usually </a:t>
            </a:r>
            <a:r>
              <a:rPr lang="en-US" dirty="0" smtClean="0">
                <a:solidFill>
                  <a:srgbClr val="FF0000"/>
                </a:solidFill>
              </a:rPr>
              <a:t>correlated </a:t>
            </a:r>
          </a:p>
          <a:p>
            <a:r>
              <a:rPr lang="en-US" dirty="0" smtClean="0"/>
              <a:t>as amplitude of speech signal does not change much within 125 μ sec.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 for DPCM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desired feature of speech signal is used.</a:t>
            </a:r>
          </a:p>
          <a:p>
            <a:r>
              <a:rPr lang="en-US" dirty="0" smtClean="0"/>
              <a:t>A typical auto correlation function R (τ ) for speech samples at the rate 8 Kilo samples per sec is shown in figure.</a:t>
            </a:r>
          </a:p>
          <a:p>
            <a:r>
              <a:rPr lang="en-US" dirty="0" smtClean="0"/>
              <a:t>R (τ = 125 μ sec) is usually between 0.79 and 0.87. </a:t>
            </a:r>
          </a:p>
          <a:p>
            <a:r>
              <a:rPr lang="en-US" dirty="0" smtClean="0"/>
              <a:t>This aspect of speech signal is exploited in differential pulse code modulation (DPCM) technique.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1820069"/>
            <a:ext cx="73628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1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 for DPCM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is time interval of correlation which is independent variable along ‘x’ axis.</a:t>
            </a:r>
          </a:p>
          <a:p>
            <a:r>
              <a:rPr lang="en-US" dirty="0" smtClean="0"/>
              <a:t>    = 125</a:t>
            </a:r>
            <a:r>
              <a:rPr lang="el-GR" dirty="0" smtClean="0"/>
              <a:t>μ</a:t>
            </a:r>
            <a:r>
              <a:rPr lang="en-US" dirty="0" smtClean="0"/>
              <a:t>s,250</a:t>
            </a:r>
            <a:r>
              <a:rPr lang="el-GR" dirty="0" smtClean="0"/>
              <a:t>μ</a:t>
            </a:r>
            <a:r>
              <a:rPr lang="en-US" dirty="0" smtClean="0"/>
              <a:t>s,375</a:t>
            </a:r>
            <a:r>
              <a:rPr lang="el-GR" dirty="0" smtClean="0"/>
              <a:t>μ</a:t>
            </a:r>
            <a:r>
              <a:rPr lang="en-US" dirty="0" smtClean="0"/>
              <a:t>s.</a:t>
            </a:r>
          </a:p>
          <a:p>
            <a:r>
              <a:rPr lang="en-US" dirty="0" smtClean="0"/>
              <a:t>Mathematically          on discrete time signals is given by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7" y="1752600"/>
            <a:ext cx="4233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5" y="2819400"/>
            <a:ext cx="4233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52800"/>
            <a:ext cx="847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4695825"/>
            <a:ext cx="4676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9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 for DPCM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PCM input signal is sampled at appropriate Nyquist rate or slightly higher than that.</a:t>
            </a:r>
          </a:p>
          <a:p>
            <a:r>
              <a:rPr lang="en-US" dirty="0" smtClean="0"/>
              <a:t>i.e. 8 kilo samples per sec for PCM.</a:t>
            </a:r>
          </a:p>
          <a:p>
            <a:r>
              <a:rPr lang="en-US" dirty="0" smtClean="0"/>
              <a:t>These samples for speech signals do not change from sample to sample .</a:t>
            </a:r>
          </a:p>
          <a:p>
            <a:r>
              <a:rPr lang="en-US" dirty="0" smtClean="0"/>
              <a:t>Therefore two consecutive samples from sample and hold circuit exhibits high correlation.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3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</a:t>
            </a:r>
            <a:r>
              <a:rPr lang="en-US" dirty="0" smtClean="0">
                <a:solidFill>
                  <a:srgbClr val="FF0000"/>
                </a:solidFill>
              </a:rPr>
              <a:t>difference</a:t>
            </a:r>
            <a:r>
              <a:rPr lang="en-US" dirty="0" smtClean="0"/>
              <a:t> between 2 consecutive samples has a </a:t>
            </a:r>
            <a:r>
              <a:rPr lang="en-US" dirty="0" smtClean="0">
                <a:solidFill>
                  <a:srgbClr val="FF0000"/>
                </a:solidFill>
              </a:rPr>
              <a:t>variance that is smaller than variance of the signal </a:t>
            </a:r>
            <a:r>
              <a:rPr lang="en-US" dirty="0" smtClean="0"/>
              <a:t>itself.</a:t>
            </a:r>
          </a:p>
          <a:p>
            <a:r>
              <a:rPr lang="en-US" dirty="0" smtClean="0"/>
              <a:t>If these highly correlated samples are encoded using PCM, then resulting signal has </a:t>
            </a:r>
            <a:r>
              <a:rPr lang="en-US" dirty="0" smtClean="0">
                <a:solidFill>
                  <a:srgbClr val="FF0000"/>
                </a:solidFill>
              </a:rPr>
              <a:t>redundant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removing this redundancy </a:t>
            </a:r>
            <a:r>
              <a:rPr lang="en-US" dirty="0" smtClean="0"/>
              <a:t>before encoding, we obtain a more efficient coded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1275</Words>
  <Application>Microsoft Office PowerPoint</Application>
  <PresentationFormat>On-screen Show (4:3)</PresentationFormat>
  <Paragraphs>140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Differential Pulse Code Modulation</vt:lpstr>
      <vt:lpstr>DPCM</vt:lpstr>
      <vt:lpstr>Why we go for DPCM</vt:lpstr>
      <vt:lpstr>Motivation for DPCM</vt:lpstr>
      <vt:lpstr>Motivation for DPCM</vt:lpstr>
      <vt:lpstr>PowerPoint Presentation</vt:lpstr>
      <vt:lpstr>Motivation for DPCM</vt:lpstr>
      <vt:lpstr>Motivation for DPCM</vt:lpstr>
      <vt:lpstr>Cont..</vt:lpstr>
      <vt:lpstr>Cont..</vt:lpstr>
      <vt:lpstr>Cont..</vt:lpstr>
      <vt:lpstr>DPCM</vt:lpstr>
      <vt:lpstr>Simple Scheme</vt:lpstr>
      <vt:lpstr>Receiver</vt:lpstr>
      <vt:lpstr>Cont..</vt:lpstr>
      <vt:lpstr>Cont..</vt:lpstr>
      <vt:lpstr>DPCM</vt:lpstr>
      <vt:lpstr>Cont..</vt:lpstr>
      <vt:lpstr>DPCM Block Diagram</vt:lpstr>
      <vt:lpstr>DPCM Block Diagram</vt:lpstr>
      <vt:lpstr>Cont..</vt:lpstr>
      <vt:lpstr>Cont..</vt:lpstr>
      <vt:lpstr>Quantizer Output</vt:lpstr>
      <vt:lpstr>Predictor</vt:lpstr>
      <vt:lpstr>Predictor</vt:lpstr>
      <vt:lpstr>Cont..</vt:lpstr>
      <vt:lpstr>Cont..</vt:lpstr>
      <vt:lpstr>Advantage of DPCM</vt:lpstr>
      <vt:lpstr>Advantage of DPCM</vt:lpstr>
      <vt:lpstr>DPCM Receiver</vt:lpstr>
      <vt:lpstr>Cont…</vt:lpstr>
      <vt:lpstr>Cont…</vt:lpstr>
      <vt:lpstr>Calculation of  SQNR for DPCM</vt:lpstr>
      <vt:lpstr>Cont…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</dc:creator>
  <cp:lastModifiedBy>SANGEETHA</cp:lastModifiedBy>
  <cp:revision>41</cp:revision>
  <dcterms:created xsi:type="dcterms:W3CDTF">2020-03-31T05:00:06Z</dcterms:created>
  <dcterms:modified xsi:type="dcterms:W3CDTF">2020-03-31T18:04:17Z</dcterms:modified>
</cp:coreProperties>
</file>