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93" r:id="rId6"/>
    <p:sldId id="294" r:id="rId7"/>
    <p:sldId id="259" r:id="rId8"/>
    <p:sldId id="295" r:id="rId9"/>
    <p:sldId id="260" r:id="rId10"/>
    <p:sldId id="261" r:id="rId11"/>
    <p:sldId id="262" r:id="rId12"/>
    <p:sldId id="263" r:id="rId13"/>
    <p:sldId id="29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97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7" r:id="rId34"/>
    <p:sldId id="283" r:id="rId35"/>
    <p:sldId id="284" r:id="rId36"/>
    <p:sldId id="285" r:id="rId37"/>
    <p:sldId id="286" r:id="rId38"/>
    <p:sldId id="288" r:id="rId39"/>
    <p:sldId id="289" r:id="rId40"/>
    <p:sldId id="290" r:id="rId41"/>
    <p:sldId id="291" r:id="rId42"/>
    <p:sldId id="299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7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8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7754-AB35-4EC9-8F8E-BCA1EC3F871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A3B2-4F79-4B4F-9074-A125B08D3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LINE CODING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 Coding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Bit rate versus Baud rate</a:t>
            </a:r>
            <a:r>
              <a:rPr lang="en-US" dirty="0"/>
              <a:t>: The </a:t>
            </a:r>
            <a:r>
              <a:rPr lang="en-US" b="1" dirty="0"/>
              <a:t>bit rate </a:t>
            </a:r>
            <a:r>
              <a:rPr lang="en-US" dirty="0"/>
              <a:t>represents the </a:t>
            </a:r>
            <a:r>
              <a:rPr lang="en-US" dirty="0">
                <a:solidFill>
                  <a:srgbClr val="7030A0"/>
                </a:solidFill>
              </a:rPr>
              <a:t>number of bits</a:t>
            </a:r>
            <a:r>
              <a:rPr lang="en-US" dirty="0"/>
              <a:t> sent </a:t>
            </a:r>
            <a:r>
              <a:rPr lang="en-US" dirty="0">
                <a:solidFill>
                  <a:srgbClr val="7030A0"/>
                </a:solidFill>
              </a:rPr>
              <a:t>per second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b="1" dirty="0" smtClean="0"/>
              <a:t>Baud </a:t>
            </a:r>
            <a:r>
              <a:rPr lang="en-US" b="1" dirty="0"/>
              <a:t>rate </a:t>
            </a:r>
            <a:r>
              <a:rPr lang="en-US" dirty="0"/>
              <a:t>defines the </a:t>
            </a:r>
            <a:r>
              <a:rPr lang="en-US" dirty="0">
                <a:solidFill>
                  <a:srgbClr val="7030A0"/>
                </a:solidFill>
              </a:rPr>
              <a:t>number of signal elements per second </a:t>
            </a:r>
            <a:r>
              <a:rPr lang="en-US" dirty="0"/>
              <a:t>in the signal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Depending on the encoding technique used, baud rate may be more than or less than the data rate. </a:t>
            </a:r>
          </a:p>
        </p:txBody>
      </p:sp>
    </p:spTree>
    <p:extLst>
      <p:ext uri="{BB962C8B-B14F-4D97-AF65-F5344CB8AC3E}">
        <p14:creationId xmlns:p14="http://schemas.microsoft.com/office/powerpoint/2010/main" val="36118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Line Coding Characteristics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DC components</a:t>
            </a:r>
            <a:r>
              <a:rPr lang="en-US" dirty="0"/>
              <a:t>: After line coding, the signal </a:t>
            </a:r>
            <a:r>
              <a:rPr lang="en-US" dirty="0">
                <a:solidFill>
                  <a:srgbClr val="00B050"/>
                </a:solidFill>
              </a:rPr>
              <a:t>may have zero frequency component </a:t>
            </a:r>
            <a:r>
              <a:rPr lang="en-US" dirty="0"/>
              <a:t>in the spectrum of the signal, which is known as the direct-current </a:t>
            </a:r>
            <a:r>
              <a:rPr lang="en-US" b="1" dirty="0"/>
              <a:t>(DC) component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DC </a:t>
            </a:r>
            <a:r>
              <a:rPr lang="en-US" dirty="0"/>
              <a:t>component in a signal is </a:t>
            </a:r>
            <a:r>
              <a:rPr lang="en-US" dirty="0">
                <a:solidFill>
                  <a:srgbClr val="FF0000"/>
                </a:solidFill>
              </a:rPr>
              <a:t>not desirable </a:t>
            </a:r>
            <a:r>
              <a:rPr lang="en-US" dirty="0"/>
              <a:t>because the DC component </a:t>
            </a:r>
            <a:r>
              <a:rPr lang="en-US" dirty="0">
                <a:solidFill>
                  <a:srgbClr val="FF0000"/>
                </a:solidFill>
              </a:rPr>
              <a:t>does not pass </a:t>
            </a:r>
            <a:r>
              <a:rPr lang="en-US" dirty="0"/>
              <a:t>through some components of a communication system such as a </a:t>
            </a:r>
            <a:r>
              <a:rPr lang="en-US" dirty="0">
                <a:solidFill>
                  <a:srgbClr val="FF0000"/>
                </a:solidFill>
              </a:rPr>
              <a:t>transformer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9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Disadvantages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. A telephone line can’t pass frequencies below 200Hz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these s/m we need a scheme with no dc component.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 smtClean="0"/>
              <a:t>leads to </a:t>
            </a:r>
            <a:r>
              <a:rPr lang="en-US" dirty="0" smtClean="0">
                <a:solidFill>
                  <a:srgbClr val="00B050"/>
                </a:solidFill>
              </a:rPr>
              <a:t>distortion</a:t>
            </a:r>
            <a:r>
              <a:rPr lang="en-US" dirty="0" smtClean="0"/>
              <a:t> of the signal and may </a:t>
            </a:r>
            <a:r>
              <a:rPr lang="en-US" dirty="0" smtClean="0">
                <a:solidFill>
                  <a:srgbClr val="00B050"/>
                </a:solidFill>
              </a:rPr>
              <a:t>create error at the output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DC component also results in </a:t>
            </a:r>
            <a:r>
              <a:rPr lang="en-US" dirty="0" smtClean="0">
                <a:solidFill>
                  <a:srgbClr val="FF0000"/>
                </a:solidFill>
              </a:rPr>
              <a:t>unwanted energy loss</a:t>
            </a:r>
            <a:r>
              <a:rPr lang="en-US" dirty="0" smtClean="0"/>
              <a:t> on the 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Baseline Wandering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decoding a digital signal, receiver calculates, </a:t>
            </a:r>
          </a:p>
          <a:p>
            <a:r>
              <a:rPr lang="en-US" dirty="0" smtClean="0"/>
              <a:t>A running </a:t>
            </a:r>
            <a:r>
              <a:rPr lang="en-US" dirty="0" smtClean="0">
                <a:solidFill>
                  <a:srgbClr val="00B050"/>
                </a:solidFill>
              </a:rPr>
              <a:t>average of received signal power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00B0F0"/>
                </a:solidFill>
              </a:rPr>
              <a:t>average is called baseline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Incoming signal power is evaluated against this baseline to </a:t>
            </a:r>
            <a:r>
              <a:rPr lang="en-US" dirty="0" smtClean="0">
                <a:solidFill>
                  <a:srgbClr val="00B050"/>
                </a:solidFill>
              </a:rPr>
              <a:t>determine the value of data element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Long string of 0’s or 1’s </a:t>
            </a:r>
            <a:r>
              <a:rPr lang="en-US" dirty="0" smtClean="0"/>
              <a:t>can cause drift in baseline (baseline wandering)</a:t>
            </a:r>
          </a:p>
          <a:p>
            <a:r>
              <a:rPr lang="en-US" dirty="0" smtClean="0"/>
              <a:t>Make it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difficult for receiver to decode correctly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Line Coding Characteristics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Signal Spectrum</a:t>
            </a:r>
            <a:r>
              <a:rPr lang="en-US" dirty="0"/>
              <a:t>: Different encoding of data leads to different spectrum of the signal.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necessary </a:t>
            </a:r>
            <a:r>
              <a:rPr lang="en-US" dirty="0">
                <a:solidFill>
                  <a:srgbClr val="00B050"/>
                </a:solidFill>
              </a:rPr>
              <a:t>to use suitable encoding technique to match with the medium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so </a:t>
            </a:r>
            <a:r>
              <a:rPr lang="en-US" dirty="0"/>
              <a:t>that the signal suffers </a:t>
            </a:r>
            <a:r>
              <a:rPr lang="en-US" dirty="0">
                <a:solidFill>
                  <a:srgbClr val="FF0000"/>
                </a:solidFill>
              </a:rPr>
              <a:t>minimum attenuation and distortion</a:t>
            </a:r>
            <a:r>
              <a:rPr lang="en-US" dirty="0"/>
              <a:t> as it is transmitted through a medium. </a:t>
            </a:r>
          </a:p>
        </p:txBody>
      </p:sp>
    </p:spTree>
    <p:extLst>
      <p:ext uri="{BB962C8B-B14F-4D97-AF65-F5344CB8AC3E}">
        <p14:creationId xmlns:p14="http://schemas.microsoft.com/office/powerpoint/2010/main" val="29138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 Coding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Synchronization</a:t>
            </a:r>
            <a:r>
              <a:rPr lang="en-US" dirty="0"/>
              <a:t>: To </a:t>
            </a:r>
            <a:r>
              <a:rPr lang="en-US" dirty="0">
                <a:solidFill>
                  <a:srgbClr val="7030A0"/>
                </a:solidFill>
              </a:rPr>
              <a:t>interpret the received signal correctly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bit interval </a:t>
            </a:r>
            <a:r>
              <a:rPr lang="en-US" dirty="0"/>
              <a:t>of the </a:t>
            </a:r>
            <a:r>
              <a:rPr lang="en-US" dirty="0">
                <a:solidFill>
                  <a:srgbClr val="0070C0"/>
                </a:solidFill>
              </a:rPr>
              <a:t>receiver</a:t>
            </a:r>
            <a:r>
              <a:rPr lang="en-US" dirty="0"/>
              <a:t> should be </a:t>
            </a:r>
            <a:r>
              <a:rPr lang="en-US" dirty="0">
                <a:solidFill>
                  <a:srgbClr val="00B050"/>
                </a:solidFill>
              </a:rPr>
              <a:t>exactly same </a:t>
            </a:r>
            <a:r>
              <a:rPr lang="en-US" dirty="0"/>
              <a:t>or within certain limit of that of the </a:t>
            </a:r>
            <a:r>
              <a:rPr lang="en-US" dirty="0">
                <a:solidFill>
                  <a:srgbClr val="0070C0"/>
                </a:solidFill>
              </a:rPr>
              <a:t>transmitter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Any </a:t>
            </a:r>
            <a:r>
              <a:rPr lang="en-US" dirty="0">
                <a:solidFill>
                  <a:srgbClr val="FF0000"/>
                </a:solidFill>
              </a:rPr>
              <a:t>mismatch</a:t>
            </a:r>
            <a:r>
              <a:rPr lang="en-US" dirty="0"/>
              <a:t> between the two may </a:t>
            </a:r>
            <a:r>
              <a:rPr lang="en-US" dirty="0">
                <a:solidFill>
                  <a:srgbClr val="FF0000"/>
                </a:solidFill>
              </a:rPr>
              <a:t>lead wrong interpretation</a:t>
            </a:r>
            <a:r>
              <a:rPr lang="en-US" dirty="0"/>
              <a:t> of the received signal. </a:t>
            </a:r>
          </a:p>
        </p:txBody>
      </p:sp>
    </p:spTree>
    <p:extLst>
      <p:ext uri="{BB962C8B-B14F-4D97-AF65-F5344CB8AC3E}">
        <p14:creationId xmlns:p14="http://schemas.microsoft.com/office/powerpoint/2010/main" val="25866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 Coding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Clock is generated and synchronized </a:t>
            </a:r>
            <a:r>
              <a:rPr lang="en-US" dirty="0" smtClean="0"/>
              <a:t>from the received signal with the help of a special hardware known as </a:t>
            </a:r>
            <a:r>
              <a:rPr lang="en-US" dirty="0" smtClean="0">
                <a:solidFill>
                  <a:srgbClr val="FF0000"/>
                </a:solidFill>
              </a:rPr>
              <a:t>PLL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can be achieved if the received signal is </a:t>
            </a:r>
            <a:r>
              <a:rPr lang="en-US" dirty="0" smtClean="0">
                <a:solidFill>
                  <a:srgbClr val="FF0000"/>
                </a:solidFill>
              </a:rPr>
              <a:t>self-synchronizing having frequent transitions</a:t>
            </a:r>
          </a:p>
          <a:p>
            <a:r>
              <a:rPr lang="en-US" dirty="0" smtClean="0"/>
              <a:t> (preferably, a minimum of one transition per bit interval) in the signal.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Line Coding Characteristics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Cost of Implementation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desirable to keep the encoding technique </a:t>
            </a:r>
            <a:r>
              <a:rPr lang="en-US" dirty="0">
                <a:solidFill>
                  <a:srgbClr val="7030A0"/>
                </a:solidFill>
              </a:rPr>
              <a:t>simple enough </a:t>
            </a:r>
            <a:r>
              <a:rPr lang="en-US" dirty="0"/>
              <a:t>such that it does not incur high cost of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352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Line Coding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coding techniques can be broadly divided into </a:t>
            </a:r>
            <a:r>
              <a:rPr lang="en-US" dirty="0">
                <a:solidFill>
                  <a:srgbClr val="00B050"/>
                </a:solidFill>
              </a:rPr>
              <a:t>three</a:t>
            </a:r>
            <a:r>
              <a:rPr lang="en-US" dirty="0"/>
              <a:t> broad categories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Unipolar, Polar and Bipolar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3429000"/>
            <a:ext cx="49244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8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Unipolar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>
                <a:solidFill>
                  <a:srgbClr val="7030A0"/>
                </a:solidFill>
              </a:rPr>
              <a:t>two voltage levels </a:t>
            </a:r>
            <a:r>
              <a:rPr lang="en-US" dirty="0"/>
              <a:t>are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uses only one </a:t>
            </a:r>
            <a:r>
              <a:rPr lang="en-US" dirty="0" smtClean="0"/>
              <a:t>polarity of voltage level </a:t>
            </a:r>
            <a:endParaRPr lang="en-US" dirty="0" smtClean="0"/>
          </a:p>
          <a:p>
            <a:r>
              <a:rPr lang="en-US" dirty="0" smtClean="0"/>
              <a:t>Bit </a:t>
            </a:r>
            <a:r>
              <a:rPr lang="en-US" dirty="0" smtClean="0"/>
              <a:t>rate </a:t>
            </a:r>
            <a:r>
              <a:rPr lang="en-US" dirty="0" smtClean="0">
                <a:solidFill>
                  <a:srgbClr val="7030A0"/>
                </a:solidFill>
              </a:rPr>
              <a:t>same</a:t>
            </a:r>
            <a:r>
              <a:rPr lang="en-US" dirty="0" smtClean="0"/>
              <a:t> as data rate.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Disadv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DC</a:t>
            </a:r>
            <a:r>
              <a:rPr lang="en-US" dirty="0" smtClean="0"/>
              <a:t> </a:t>
            </a:r>
            <a:r>
              <a:rPr lang="en-US" dirty="0"/>
              <a:t>component present in the encoded signal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Loss </a:t>
            </a:r>
            <a:r>
              <a:rPr lang="en-US" dirty="0">
                <a:solidFill>
                  <a:srgbClr val="0070C0"/>
                </a:solidFill>
              </a:rPr>
              <a:t>of synchronization </a:t>
            </a:r>
            <a:r>
              <a:rPr lang="en-US" dirty="0"/>
              <a:t>for long sequences of 0’s and 1’s. 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simple</a:t>
            </a:r>
            <a:r>
              <a:rPr lang="en-US" dirty="0"/>
              <a:t> but obsolete. </a:t>
            </a:r>
          </a:p>
        </p:txBody>
      </p:sp>
    </p:spTree>
    <p:extLst>
      <p:ext uri="{BB962C8B-B14F-4D97-AF65-F5344CB8AC3E}">
        <p14:creationId xmlns:p14="http://schemas.microsoft.com/office/powerpoint/2010/main" val="25764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Baseband shaping for Data transmission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we </a:t>
            </a:r>
            <a:r>
              <a:rPr lang="en-US" dirty="0" smtClean="0">
                <a:solidFill>
                  <a:srgbClr val="00B050"/>
                </a:solidFill>
              </a:rPr>
              <a:t>discussed</a:t>
            </a:r>
            <a:r>
              <a:rPr lang="en-US" dirty="0" smtClean="0"/>
              <a:t> various techniques for </a:t>
            </a:r>
            <a:r>
              <a:rPr lang="en-US" dirty="0" smtClean="0">
                <a:solidFill>
                  <a:srgbClr val="00B050"/>
                </a:solidFill>
              </a:rPr>
              <a:t>converting an analog signal into digital 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Another way in which digital data can arise in practice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A </a:t>
            </a:r>
            <a:r>
              <a:rPr lang="en-US" dirty="0" smtClean="0">
                <a:solidFill>
                  <a:srgbClr val="0070C0"/>
                </a:solidFill>
              </a:rPr>
              <a:t>digital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digital data </a:t>
            </a:r>
            <a:r>
              <a:rPr lang="en-US" dirty="0" smtClean="0"/>
              <a:t>(of what ever origin) are </a:t>
            </a:r>
            <a:r>
              <a:rPr lang="en-US" dirty="0" smtClean="0">
                <a:solidFill>
                  <a:srgbClr val="FF0000"/>
                </a:solidFill>
              </a:rPr>
              <a:t>transmitted</a:t>
            </a:r>
            <a:r>
              <a:rPr lang="en-US" dirty="0" smtClean="0"/>
              <a:t> through a </a:t>
            </a:r>
            <a:r>
              <a:rPr lang="en-US" dirty="0" smtClean="0">
                <a:solidFill>
                  <a:srgbClr val="FF0000"/>
                </a:solidFill>
              </a:rPr>
              <a:t>band-limited channel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Dispersion</a:t>
            </a:r>
            <a:r>
              <a:rPr lang="en-US" dirty="0" smtClean="0"/>
              <a:t> in the channel causes an </a:t>
            </a:r>
            <a:r>
              <a:rPr lang="en-US" dirty="0" smtClean="0">
                <a:solidFill>
                  <a:srgbClr val="FF0000"/>
                </a:solidFill>
              </a:rPr>
              <a:t>overlap</a:t>
            </a:r>
            <a:r>
              <a:rPr lang="en-US" dirty="0" smtClean="0"/>
              <a:t> in time b/w successive symbols.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Unipolar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844006"/>
            <a:ext cx="50482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8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</a:t>
            </a:r>
            <a:r>
              <a:rPr lang="en-US" dirty="0">
                <a:solidFill>
                  <a:srgbClr val="7030A0"/>
                </a:solidFill>
              </a:rPr>
              <a:t>two voltage levels </a:t>
            </a:r>
            <a:r>
              <a:rPr lang="en-US" dirty="0"/>
              <a:t>– one positive and the other one negative.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Four</a:t>
            </a:r>
            <a:r>
              <a:rPr lang="en-US" dirty="0" smtClean="0"/>
              <a:t> </a:t>
            </a:r>
            <a:r>
              <a:rPr lang="en-US" dirty="0"/>
              <a:t>different encoding </a:t>
            </a:r>
            <a:r>
              <a:rPr lang="en-US" dirty="0" smtClean="0"/>
              <a:t>schemes are available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657600"/>
            <a:ext cx="56959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1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Non Return to zero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Most </a:t>
            </a:r>
            <a:r>
              <a:rPr lang="en-US" dirty="0">
                <a:solidFill>
                  <a:srgbClr val="00B050"/>
                </a:solidFill>
              </a:rPr>
              <a:t>common and easiest way </a:t>
            </a:r>
            <a:r>
              <a:rPr lang="en-US" dirty="0"/>
              <a:t>to transmit digital signals is to use two different voltage levels for the two binary digits.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negative voltage </a:t>
            </a:r>
            <a:r>
              <a:rPr lang="en-US" dirty="0"/>
              <a:t>is used to represent </a:t>
            </a:r>
            <a:r>
              <a:rPr lang="en-US" dirty="0">
                <a:solidFill>
                  <a:srgbClr val="FF0000"/>
                </a:solidFill>
              </a:rPr>
              <a:t>one binary value</a:t>
            </a:r>
            <a:r>
              <a:rPr lang="en-US" dirty="0"/>
              <a:t> and a </a:t>
            </a:r>
            <a:r>
              <a:rPr lang="en-US" dirty="0">
                <a:solidFill>
                  <a:srgbClr val="00B050"/>
                </a:solidFill>
              </a:rPr>
              <a:t>positive voltage </a:t>
            </a:r>
            <a:r>
              <a:rPr lang="en-US" dirty="0"/>
              <a:t>to represent the </a:t>
            </a:r>
            <a:r>
              <a:rPr lang="en-US" dirty="0">
                <a:solidFill>
                  <a:srgbClr val="00B050"/>
                </a:solidFill>
              </a:rPr>
              <a:t>other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is encoded as the </a:t>
            </a:r>
            <a:r>
              <a:rPr lang="en-US" dirty="0">
                <a:solidFill>
                  <a:srgbClr val="FF0000"/>
                </a:solidFill>
              </a:rPr>
              <a:t>presence or absence of a signal transition</a:t>
            </a:r>
            <a:r>
              <a:rPr lang="en-US" dirty="0"/>
              <a:t> at the beginning of the bit time. </a:t>
            </a:r>
          </a:p>
        </p:txBody>
      </p:sp>
    </p:spTree>
    <p:extLst>
      <p:ext uri="{BB962C8B-B14F-4D97-AF65-F5344CB8AC3E}">
        <p14:creationId xmlns:p14="http://schemas.microsoft.com/office/powerpoint/2010/main" val="40052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Non Return to zero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NRZ encoding, the </a:t>
            </a:r>
            <a:r>
              <a:rPr lang="en-US" dirty="0" smtClean="0">
                <a:solidFill>
                  <a:srgbClr val="00B050"/>
                </a:solidFill>
              </a:rPr>
              <a:t>signal level remains same throughout the bit-period.</a:t>
            </a:r>
          </a:p>
          <a:p>
            <a:r>
              <a:rPr lang="en-US" dirty="0" smtClean="0"/>
              <a:t> There are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encoding schemes in NRZ: </a:t>
            </a:r>
            <a:r>
              <a:rPr lang="en-US" dirty="0" smtClean="0">
                <a:solidFill>
                  <a:srgbClr val="FF0000"/>
                </a:solidFill>
              </a:rPr>
              <a:t>NRZ-L and NRZ-I,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NRZ-L and NRZ-I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5783"/>
              </p:ext>
            </p:extLst>
          </p:nvPr>
        </p:nvGraphicFramePr>
        <p:xfrm>
          <a:off x="990600" y="16764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689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NRZ-L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NRZ-I</a:t>
                      </a:r>
                      <a:endParaRPr lang="en-US" sz="2400" dirty="0"/>
                    </a:p>
                  </a:txBody>
                  <a:tcPr/>
                </a:tc>
              </a:tr>
              <a:tr h="8740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level of voltage determines the value of bit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change or lack of change in level of voltage determines value of bit.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3276600"/>
            <a:ext cx="68484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Advantages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of NRZ coding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</a:t>
            </a:r>
            <a:r>
              <a:rPr lang="en-US" dirty="0"/>
              <a:t>a transition in presence of noise is </a:t>
            </a:r>
            <a:r>
              <a:rPr lang="en-US" dirty="0">
                <a:solidFill>
                  <a:srgbClr val="FF0000"/>
                </a:solidFill>
              </a:rPr>
              <a:t>more reliable </a:t>
            </a:r>
            <a:r>
              <a:rPr lang="en-US" dirty="0"/>
              <a:t>than to compare a value to a threshold. </a:t>
            </a:r>
          </a:p>
          <a:p>
            <a:r>
              <a:rPr lang="en-US" dirty="0"/>
              <a:t>NRZ codes are </a:t>
            </a:r>
            <a:r>
              <a:rPr lang="en-US" dirty="0">
                <a:solidFill>
                  <a:srgbClr val="0070C0"/>
                </a:solidFill>
              </a:rPr>
              <a:t>easy</a:t>
            </a:r>
            <a:r>
              <a:rPr lang="en-US" dirty="0"/>
              <a:t> to engineer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makes </a:t>
            </a:r>
            <a:r>
              <a:rPr lang="en-US" dirty="0">
                <a:solidFill>
                  <a:srgbClr val="FF0000"/>
                </a:solidFill>
              </a:rPr>
              <a:t>efficient use of bandwidth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Spectrum of the NRZ-L and NRZ-I signals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of the energy </a:t>
            </a:r>
            <a:r>
              <a:rPr lang="en-US" dirty="0"/>
              <a:t>is concentrated between 0 and half the bit rate.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4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Limitations of NRZ coding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Presence of a </a:t>
            </a:r>
            <a:r>
              <a:rPr lang="en-US" dirty="0" smtClean="0">
                <a:solidFill>
                  <a:srgbClr val="00B050"/>
                </a:solidFill>
              </a:rPr>
              <a:t>dc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component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Lack of synchronization </a:t>
            </a:r>
            <a:r>
              <a:rPr lang="en-US" dirty="0" smtClean="0"/>
              <a:t>capability. </a:t>
            </a:r>
          </a:p>
          <a:p>
            <a:r>
              <a:rPr lang="en-US" dirty="0" smtClean="0"/>
              <a:t>When there is long sequence of 0’s or 1’s,</a:t>
            </a:r>
          </a:p>
          <a:p>
            <a:r>
              <a:rPr lang="en-US" dirty="0" smtClean="0"/>
              <a:t> the receiving side will </a:t>
            </a:r>
            <a:r>
              <a:rPr lang="en-US" dirty="0" smtClean="0">
                <a:solidFill>
                  <a:srgbClr val="00B050"/>
                </a:solidFill>
              </a:rPr>
              <a:t>fail to regenerate </a:t>
            </a:r>
            <a:r>
              <a:rPr lang="en-US" dirty="0" smtClean="0"/>
              <a:t>the clock </a:t>
            </a:r>
          </a:p>
          <a:p>
            <a:r>
              <a:rPr lang="en-US" dirty="0" smtClean="0"/>
              <a:t>and synchronization between the transmitter and receiver clocks will fail.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Return to Zero (RZ)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ensure synchronization, there must be a signal transition in each </a:t>
            </a:r>
            <a:r>
              <a:rPr lang="en-US" dirty="0" smtClean="0"/>
              <a:t>bit.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Key </a:t>
            </a:r>
            <a:r>
              <a:rPr lang="en-US" dirty="0">
                <a:solidFill>
                  <a:srgbClr val="FF0000"/>
                </a:solidFill>
              </a:rPr>
              <a:t>characteristics of the RZ coding </a:t>
            </a:r>
            <a:r>
              <a:rPr lang="en-US" dirty="0"/>
              <a:t>are: </a:t>
            </a:r>
          </a:p>
          <a:p>
            <a:r>
              <a:rPr lang="en-US" dirty="0">
                <a:solidFill>
                  <a:srgbClr val="00B050"/>
                </a:solidFill>
              </a:rPr>
              <a:t>Three levels </a:t>
            </a:r>
          </a:p>
          <a:p>
            <a:r>
              <a:rPr lang="en-US" dirty="0"/>
              <a:t>Bit rate is </a:t>
            </a:r>
            <a:r>
              <a:rPr lang="en-US" dirty="0">
                <a:solidFill>
                  <a:srgbClr val="7030A0"/>
                </a:solidFill>
              </a:rPr>
              <a:t>double</a:t>
            </a:r>
            <a:r>
              <a:rPr lang="en-US" dirty="0"/>
              <a:t> than that of data rate </a:t>
            </a:r>
          </a:p>
          <a:p>
            <a:r>
              <a:rPr lang="en-US" dirty="0">
                <a:solidFill>
                  <a:srgbClr val="0070C0"/>
                </a:solidFill>
              </a:rPr>
              <a:t>No dc </a:t>
            </a:r>
            <a:r>
              <a:rPr lang="en-US" dirty="0"/>
              <a:t>component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Good synchronization </a:t>
            </a:r>
          </a:p>
          <a:p>
            <a:r>
              <a:rPr lang="en-US" dirty="0"/>
              <a:t>Main </a:t>
            </a:r>
            <a:r>
              <a:rPr lang="en-US" dirty="0">
                <a:solidFill>
                  <a:srgbClr val="FF0000"/>
                </a:solidFill>
              </a:rPr>
              <a:t>limitation</a:t>
            </a:r>
            <a:r>
              <a:rPr lang="en-US" dirty="0"/>
              <a:t> is the </a:t>
            </a:r>
            <a:r>
              <a:rPr lang="en-US" dirty="0">
                <a:solidFill>
                  <a:srgbClr val="00B050"/>
                </a:solidFill>
              </a:rPr>
              <a:t>increase in bandwidth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Return to Zero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5626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4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Cont..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form of distortion is known as </a:t>
            </a:r>
            <a:r>
              <a:rPr lang="en-US" dirty="0" err="1" smtClean="0">
                <a:solidFill>
                  <a:srgbClr val="FF0000"/>
                </a:solidFill>
              </a:rPr>
              <a:t>intersymbol</a:t>
            </a:r>
            <a:r>
              <a:rPr lang="en-US" dirty="0" smtClean="0">
                <a:solidFill>
                  <a:srgbClr val="FF0000"/>
                </a:solidFill>
              </a:rPr>
              <a:t> interference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it is not controlled creates serious problem to the quality of received signal.</a:t>
            </a:r>
          </a:p>
          <a:p>
            <a:r>
              <a:rPr lang="en-US" dirty="0" smtClean="0"/>
              <a:t>Here will see the techniques that enable perfect reception in absence of noise.</a:t>
            </a:r>
          </a:p>
          <a:p>
            <a:r>
              <a:rPr lang="en-US" dirty="0" smtClean="0"/>
              <a:t>Techniques are based on shaping the baseband response of the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Biphase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rgbClr val="00B050"/>
                </a:solidFill>
              </a:rPr>
              <a:t>overcome the limitations of NRZ </a:t>
            </a:r>
            <a:r>
              <a:rPr lang="en-US" dirty="0"/>
              <a:t>encoding, </a:t>
            </a:r>
            <a:r>
              <a:rPr lang="en-US" dirty="0" err="1">
                <a:solidFill>
                  <a:srgbClr val="FF0000"/>
                </a:solidFill>
              </a:rPr>
              <a:t>biphase</a:t>
            </a:r>
            <a:r>
              <a:rPr lang="en-US" dirty="0"/>
              <a:t> encoding techniques can be adopted. 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Two </a:t>
            </a:r>
            <a:r>
              <a:rPr lang="en-US" dirty="0">
                <a:solidFill>
                  <a:srgbClr val="7030A0"/>
                </a:solidFill>
              </a:rPr>
              <a:t>common </a:t>
            </a:r>
            <a:r>
              <a:rPr lang="en-US" dirty="0" err="1">
                <a:solidFill>
                  <a:srgbClr val="7030A0"/>
                </a:solidFill>
              </a:rPr>
              <a:t>Biphase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techniques </a:t>
            </a:r>
            <a:r>
              <a:rPr lang="en-US" dirty="0" smtClean="0"/>
              <a:t>are: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Manchester Coding</a:t>
            </a:r>
            <a:endParaRPr lang="en-US" dirty="0" smtClean="0"/>
          </a:p>
          <a:p>
            <a:r>
              <a:rPr lang="en-US" i="1" dirty="0" smtClean="0">
                <a:solidFill>
                  <a:srgbClr val="0070C0"/>
                </a:solidFill>
              </a:rPr>
              <a:t>Differential Manchester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Manchester coding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transition at the middle </a:t>
            </a:r>
            <a:r>
              <a:rPr lang="en-US" dirty="0" smtClean="0"/>
              <a:t>of each bit period. </a:t>
            </a:r>
          </a:p>
          <a:p>
            <a:r>
              <a:rPr lang="en-US" dirty="0" smtClean="0"/>
              <a:t>This mid-bit transition </a:t>
            </a:r>
            <a:r>
              <a:rPr lang="en-US" dirty="0" smtClean="0">
                <a:solidFill>
                  <a:srgbClr val="FF0000"/>
                </a:solidFill>
              </a:rPr>
              <a:t>serves as a clocking mechanism and also as 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binary 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corresponds to a </a:t>
            </a:r>
            <a:r>
              <a:rPr lang="en-US" i="1" dirty="0" smtClean="0">
                <a:solidFill>
                  <a:srgbClr val="0070C0"/>
                </a:solidFill>
              </a:rPr>
              <a:t>low-to-high transition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a binary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 to a </a:t>
            </a:r>
            <a:r>
              <a:rPr lang="en-US" i="1" dirty="0" smtClean="0">
                <a:solidFill>
                  <a:srgbClr val="7030A0"/>
                </a:solidFill>
              </a:rPr>
              <a:t>high-to-low transition </a:t>
            </a:r>
            <a:r>
              <a:rPr lang="en-US" dirty="0" smtClean="0"/>
              <a:t>in the middle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Differential Manchester Coding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Inversion </a:t>
            </a:r>
            <a:r>
              <a:rPr lang="en-US" dirty="0">
                <a:solidFill>
                  <a:srgbClr val="00B050"/>
                </a:solidFill>
              </a:rPr>
              <a:t>in the middle </a:t>
            </a:r>
            <a:r>
              <a:rPr lang="en-US" dirty="0"/>
              <a:t>of each bit is </a:t>
            </a:r>
            <a:r>
              <a:rPr lang="en-US" dirty="0">
                <a:solidFill>
                  <a:srgbClr val="00B050"/>
                </a:solidFill>
              </a:rPr>
              <a:t>used for synchronization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encoding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/>
              <a:t> is represented by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presence of a transition both at the beginning and at the middle </a:t>
            </a:r>
            <a:r>
              <a:rPr lang="en-US" dirty="0" smtClean="0"/>
              <a:t>(next bit 0 inversion)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and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is represented by a </a:t>
            </a:r>
            <a:r>
              <a:rPr lang="en-US" dirty="0">
                <a:solidFill>
                  <a:srgbClr val="0070C0"/>
                </a:solidFill>
              </a:rPr>
              <a:t>transition only in the middle of the bit period.</a:t>
            </a:r>
            <a:r>
              <a:rPr lang="en-US" dirty="0"/>
              <a:t> </a:t>
            </a:r>
            <a:r>
              <a:rPr lang="en-US" dirty="0" smtClean="0"/>
              <a:t>(next bit 1 no inversion)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Cont..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072481"/>
            <a:ext cx="74104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3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Key characteristics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levels </a:t>
            </a:r>
          </a:p>
          <a:p>
            <a:r>
              <a:rPr lang="en-US" dirty="0"/>
              <a:t>No DC component </a:t>
            </a:r>
          </a:p>
          <a:p>
            <a:r>
              <a:rPr lang="en-US" dirty="0"/>
              <a:t>Good synchronization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Disadv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Higher bandwidth due to doubling of bit rate with respect to data rate</a:t>
            </a:r>
          </a:p>
        </p:txBody>
      </p:sp>
    </p:spTree>
    <p:extLst>
      <p:ext uri="{BB962C8B-B14F-4D97-AF65-F5344CB8AC3E}">
        <p14:creationId xmlns:p14="http://schemas.microsoft.com/office/powerpoint/2010/main" val="5312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Cont..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bandwidth</a:t>
            </a:r>
            <a:r>
              <a:rPr lang="en-US" dirty="0"/>
              <a:t> required for </a:t>
            </a:r>
            <a:r>
              <a:rPr lang="en-US" dirty="0" err="1">
                <a:solidFill>
                  <a:srgbClr val="00B050"/>
                </a:solidFill>
              </a:rPr>
              <a:t>biphase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techniques are </a:t>
            </a:r>
            <a:r>
              <a:rPr lang="en-US" dirty="0">
                <a:solidFill>
                  <a:srgbClr val="00B050"/>
                </a:solidFill>
              </a:rPr>
              <a:t>greater</a:t>
            </a:r>
            <a:r>
              <a:rPr lang="en-US" dirty="0"/>
              <a:t> than that of NRZ techniques,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due to the </a:t>
            </a:r>
            <a:r>
              <a:rPr lang="en-US" dirty="0">
                <a:solidFill>
                  <a:srgbClr val="FF0000"/>
                </a:solidFill>
              </a:rPr>
              <a:t>predictable transition </a:t>
            </a:r>
            <a:r>
              <a:rPr lang="en-US" dirty="0"/>
              <a:t>during each bit time,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receiver can </a:t>
            </a:r>
            <a:r>
              <a:rPr lang="en-US" dirty="0">
                <a:solidFill>
                  <a:srgbClr val="FF0000"/>
                </a:solidFill>
              </a:rPr>
              <a:t>synchronize properly </a:t>
            </a:r>
            <a:r>
              <a:rPr lang="en-US" dirty="0"/>
              <a:t>on that transition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Biphase</a:t>
            </a:r>
            <a:r>
              <a:rPr lang="en-US" dirty="0"/>
              <a:t> encoded signals have </a:t>
            </a:r>
            <a:r>
              <a:rPr lang="en-US" dirty="0">
                <a:solidFill>
                  <a:srgbClr val="00B0F0"/>
                </a:solidFill>
              </a:rPr>
              <a:t>no DC </a:t>
            </a:r>
            <a:r>
              <a:rPr lang="en-US" dirty="0" smtClean="0"/>
              <a:t>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Application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Manchester code </a:t>
            </a:r>
            <a:r>
              <a:rPr lang="en-US" dirty="0" smtClean="0"/>
              <a:t>is now very popular and has been specified for the IEEE 802.3 standard</a:t>
            </a:r>
          </a:p>
          <a:p>
            <a:r>
              <a:rPr lang="en-US" dirty="0" smtClean="0"/>
              <a:t> for base band coaxial cables and twisted pair CSMA/CD bus </a:t>
            </a:r>
            <a:r>
              <a:rPr lang="en-US" dirty="0" smtClean="0">
                <a:solidFill>
                  <a:srgbClr val="00B0F0"/>
                </a:solidFill>
              </a:rPr>
              <a:t>LANs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Signal Spectrum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667669"/>
            <a:ext cx="60674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4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Bipolar Encoding :AMI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AMI uses </a:t>
            </a:r>
            <a:r>
              <a:rPr lang="en-US" dirty="0" smtClean="0">
                <a:solidFill>
                  <a:srgbClr val="00B0F0"/>
                </a:solidFill>
              </a:rPr>
              <a:t>3</a:t>
            </a:r>
            <a:r>
              <a:rPr lang="en-US" dirty="0" smtClean="0"/>
              <a:t> voltage levels.</a:t>
            </a:r>
          </a:p>
          <a:p>
            <a:r>
              <a:rPr lang="en-US" dirty="0" smtClean="0"/>
              <a:t>Unlike RZ,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 level is used to represent a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A binary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1’s</a:t>
            </a:r>
            <a:r>
              <a:rPr lang="en-US" dirty="0" smtClean="0"/>
              <a:t> are represented by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alternating +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and –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voltages.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86200"/>
            <a:ext cx="5724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4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Pseudoternary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scheme is </a:t>
            </a:r>
            <a:r>
              <a:rPr lang="en-US" dirty="0" smtClean="0">
                <a:solidFill>
                  <a:srgbClr val="00B050"/>
                </a:solidFill>
              </a:rPr>
              <a:t>same as AMI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solidFill>
                  <a:srgbClr val="0070C0"/>
                </a:solidFill>
              </a:rPr>
              <a:t>alternating +</a:t>
            </a:r>
            <a:r>
              <a:rPr lang="en-US" dirty="0" err="1" smtClean="0">
                <a:solidFill>
                  <a:srgbClr val="0070C0"/>
                </a:solidFill>
              </a:rPr>
              <a:t>ve</a:t>
            </a:r>
            <a:r>
              <a:rPr lang="en-US" dirty="0" smtClean="0">
                <a:solidFill>
                  <a:srgbClr val="0070C0"/>
                </a:solidFill>
              </a:rPr>
              <a:t> &amp; –</a:t>
            </a:r>
            <a:r>
              <a:rPr lang="en-US" dirty="0" err="1" smtClean="0">
                <a:solidFill>
                  <a:srgbClr val="0070C0"/>
                </a:solidFill>
              </a:rPr>
              <a:t>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pulses </a:t>
            </a:r>
            <a:r>
              <a:rPr lang="en-US" dirty="0">
                <a:solidFill>
                  <a:srgbClr val="0070C0"/>
                </a:solidFill>
              </a:rPr>
              <a:t>occur for binary 0 instead of binary 1.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Key </a:t>
            </a:r>
            <a:r>
              <a:rPr lang="en-US" dirty="0"/>
              <a:t>characteristics are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3 levels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No DC comp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Loss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synchronization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long sequences of 0’s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Various approaches for conversion of data to signal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2209800"/>
            <a:ext cx="6429375" cy="35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3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solidFill>
                  <a:srgbClr val="FF0000"/>
                </a:solidFill>
              </a:rPr>
              <a:t>Data rate (R) </a:t>
            </a:r>
            <a:r>
              <a:rPr lang="en-US" sz="12800" dirty="0" smtClean="0"/>
              <a:t>is expressed in </a:t>
            </a:r>
            <a:r>
              <a:rPr lang="en-US" sz="12800" dirty="0" smtClean="0">
                <a:solidFill>
                  <a:srgbClr val="FF0000"/>
                </a:solidFill>
              </a:rPr>
              <a:t>bits per second</a:t>
            </a:r>
            <a:r>
              <a:rPr lang="en-US" sz="12800" dirty="0" smtClean="0"/>
              <a:t>.</a:t>
            </a:r>
          </a:p>
          <a:p>
            <a:r>
              <a:rPr lang="en-US" sz="12800" dirty="0" smtClean="0">
                <a:solidFill>
                  <a:srgbClr val="0070C0"/>
                </a:solidFill>
              </a:rPr>
              <a:t>Modulation rate (D)</a:t>
            </a:r>
            <a:r>
              <a:rPr lang="en-US" sz="12800" dirty="0" smtClean="0"/>
              <a:t>is expressed in </a:t>
            </a:r>
            <a:r>
              <a:rPr lang="en-US" sz="12800" dirty="0" smtClean="0">
                <a:solidFill>
                  <a:srgbClr val="0070C0"/>
                </a:solidFill>
              </a:rPr>
              <a:t>bauds</a:t>
            </a:r>
            <a:r>
              <a:rPr lang="en-US" sz="12800" dirty="0" smtClean="0"/>
              <a:t>.</a:t>
            </a:r>
          </a:p>
          <a:p>
            <a:endParaRPr lang="en-US" sz="12800" dirty="0" smtClean="0"/>
          </a:p>
          <a:p>
            <a:r>
              <a:rPr lang="en-US" sz="12800" dirty="0" smtClean="0"/>
              <a:t>General relationship between 2 are: </a:t>
            </a:r>
          </a:p>
          <a:p>
            <a:r>
              <a:rPr lang="en-US" sz="12800" dirty="0" smtClean="0"/>
              <a:t>Where D is the modulation rate in bauds</a:t>
            </a:r>
          </a:p>
          <a:p>
            <a:r>
              <a:rPr lang="en-US" sz="12800" dirty="0" smtClean="0"/>
              <a:t>R is data rate in bps</a:t>
            </a:r>
          </a:p>
          <a:p>
            <a:r>
              <a:rPr lang="en-US" sz="12800" dirty="0" smtClean="0">
                <a:solidFill>
                  <a:srgbClr val="00B050"/>
                </a:solidFill>
              </a:rPr>
              <a:t>L</a:t>
            </a:r>
            <a:r>
              <a:rPr lang="en-US" sz="12800" dirty="0" smtClean="0"/>
              <a:t> is the </a:t>
            </a:r>
            <a:r>
              <a:rPr lang="en-US" sz="12800" dirty="0" smtClean="0">
                <a:solidFill>
                  <a:srgbClr val="00B050"/>
                </a:solidFill>
              </a:rPr>
              <a:t>number of different signal elements </a:t>
            </a:r>
          </a:p>
          <a:p>
            <a:r>
              <a:rPr lang="en-US" sz="12800" dirty="0" smtClean="0">
                <a:solidFill>
                  <a:srgbClr val="7030A0"/>
                </a:solidFill>
              </a:rPr>
              <a:t>b</a:t>
            </a:r>
            <a:r>
              <a:rPr lang="en-US" sz="12800" dirty="0" smtClean="0"/>
              <a:t> is the </a:t>
            </a:r>
            <a:r>
              <a:rPr lang="en-US" sz="12800" dirty="0" smtClean="0">
                <a:solidFill>
                  <a:srgbClr val="7030A0"/>
                </a:solidFill>
              </a:rPr>
              <a:t>number of bits per signal element.</a:t>
            </a:r>
          </a:p>
          <a:p>
            <a:endParaRPr lang="en-US" sz="1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225829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Frequency Spectrum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24869"/>
            <a:ext cx="56388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Power Spectral Density of Various Line coding formats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Data &amp; Signal Element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data element </a:t>
            </a:r>
            <a:r>
              <a:rPr lang="en-US" dirty="0" smtClean="0"/>
              <a:t>is the smallest entity that can represent </a:t>
            </a:r>
            <a:r>
              <a:rPr lang="en-US" dirty="0" smtClean="0">
                <a:solidFill>
                  <a:srgbClr val="00B050"/>
                </a:solidFill>
              </a:rPr>
              <a:t>a piece of information</a:t>
            </a:r>
            <a:r>
              <a:rPr lang="en-US" dirty="0" smtClean="0"/>
              <a:t>. </a:t>
            </a:r>
            <a:r>
              <a:rPr lang="en-US" dirty="0" err="1" smtClean="0"/>
              <a:t>i.e.bit</a:t>
            </a:r>
            <a:endParaRPr lang="en-US" dirty="0" smtClean="0"/>
          </a:p>
          <a:p>
            <a:r>
              <a:rPr lang="en-US" dirty="0" smtClean="0"/>
              <a:t>In digital data communication, a </a:t>
            </a:r>
            <a:r>
              <a:rPr lang="en-US" dirty="0" smtClean="0">
                <a:solidFill>
                  <a:srgbClr val="FF0000"/>
                </a:solidFill>
              </a:rPr>
              <a:t>signal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element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carries data </a:t>
            </a:r>
            <a:r>
              <a:rPr lang="en-US" dirty="0" smtClean="0"/>
              <a:t>element.</a:t>
            </a:r>
          </a:p>
          <a:p>
            <a:r>
              <a:rPr lang="en-US" dirty="0" smtClean="0"/>
              <a:t>Signal element is the shortest unit of digital 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Data rate &amp; Signal rate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Data rate: </a:t>
            </a:r>
            <a:r>
              <a:rPr lang="en-US" dirty="0" smtClean="0">
                <a:solidFill>
                  <a:srgbClr val="00B050"/>
                </a:solidFill>
              </a:rPr>
              <a:t>no. of data elements </a:t>
            </a:r>
            <a:r>
              <a:rPr lang="en-US" dirty="0" smtClean="0"/>
              <a:t>(bits) sent in one second.</a:t>
            </a:r>
          </a:p>
          <a:p>
            <a:r>
              <a:rPr lang="en-US" dirty="0" smtClean="0"/>
              <a:t>Unit : bits per second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rate sometimes called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bit rate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Signal rate: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no. of signal elements </a:t>
            </a:r>
            <a:r>
              <a:rPr lang="en-US" dirty="0" smtClean="0"/>
              <a:t>sent in one second.</a:t>
            </a:r>
          </a:p>
          <a:p>
            <a:r>
              <a:rPr lang="en-US" dirty="0" smtClean="0"/>
              <a:t>Unit: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baud</a:t>
            </a:r>
          </a:p>
          <a:p>
            <a:r>
              <a:rPr lang="en-US" dirty="0" smtClean="0"/>
              <a:t>Signal rate as </a:t>
            </a:r>
            <a:r>
              <a:rPr lang="en-US" dirty="0" smtClean="0">
                <a:solidFill>
                  <a:srgbClr val="7030A0"/>
                </a:solidFill>
              </a:rPr>
              <a:t>pulse rate, modulation rate , baud rate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 Coding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approach </a:t>
            </a:r>
            <a:r>
              <a:rPr lang="en-US" dirty="0">
                <a:solidFill>
                  <a:srgbClr val="7030A0"/>
                </a:solidFill>
              </a:rPr>
              <a:t>converts digital data to digital signal</a:t>
            </a:r>
            <a:r>
              <a:rPr lang="en-US" dirty="0"/>
              <a:t>, known as line </a:t>
            </a:r>
            <a:r>
              <a:rPr lang="en-US" dirty="0" smtClean="0"/>
              <a:t>coding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276600"/>
            <a:ext cx="69627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4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 Coding &amp; Decoding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6934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2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 Coding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Important parameters </a:t>
            </a:r>
            <a:r>
              <a:rPr lang="en-US" dirty="0" smtClean="0"/>
              <a:t>of </a:t>
            </a:r>
            <a:r>
              <a:rPr lang="en-US" dirty="0"/>
              <a:t>line coding </a:t>
            </a:r>
            <a:r>
              <a:rPr lang="en-US" dirty="0" smtClean="0"/>
              <a:t>techniques are: </a:t>
            </a:r>
          </a:p>
          <a:p>
            <a:r>
              <a:rPr lang="en-US" b="1" dirty="0"/>
              <a:t>No of signal levels</a:t>
            </a:r>
            <a:r>
              <a:rPr lang="en-US" dirty="0"/>
              <a:t>: This refers to the </a:t>
            </a:r>
            <a:r>
              <a:rPr lang="en-US" dirty="0">
                <a:solidFill>
                  <a:srgbClr val="7030A0"/>
                </a:solidFill>
              </a:rPr>
              <a:t>number values allowed in a signal</a:t>
            </a:r>
            <a:r>
              <a:rPr lang="en-US" dirty="0"/>
              <a:t>, known as s</a:t>
            </a:r>
            <a:r>
              <a:rPr lang="en-US" b="1" dirty="0"/>
              <a:t>ignal levels</a:t>
            </a:r>
            <a:r>
              <a:rPr lang="en-US" dirty="0"/>
              <a:t>, to represent data.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4114800"/>
            <a:ext cx="71151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8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1460</Words>
  <Application>Microsoft Office PowerPoint</Application>
  <PresentationFormat>On-screen Show (4:3)</PresentationFormat>
  <Paragraphs>173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LINE CODING</vt:lpstr>
      <vt:lpstr>Baseband shaping for Data transmission</vt:lpstr>
      <vt:lpstr>Cont..</vt:lpstr>
      <vt:lpstr>Various approaches for conversion of data to signal</vt:lpstr>
      <vt:lpstr>Data &amp; Signal Element</vt:lpstr>
      <vt:lpstr>Data rate &amp; Signal rate</vt:lpstr>
      <vt:lpstr>Line Coding</vt:lpstr>
      <vt:lpstr>Line Coding &amp; Decoding</vt:lpstr>
      <vt:lpstr>Line Coding Characteristics</vt:lpstr>
      <vt:lpstr>Line Coding Characteristics</vt:lpstr>
      <vt:lpstr>Line Coding Characteristics</vt:lpstr>
      <vt:lpstr>Disadvantages</vt:lpstr>
      <vt:lpstr>Baseline Wandering</vt:lpstr>
      <vt:lpstr>Line Coding Characteristics</vt:lpstr>
      <vt:lpstr>Line Coding Characteristics</vt:lpstr>
      <vt:lpstr>Line Coding Characteristics</vt:lpstr>
      <vt:lpstr>Line Coding Characteristics</vt:lpstr>
      <vt:lpstr>Line Coding Techniques </vt:lpstr>
      <vt:lpstr>Unipolar</vt:lpstr>
      <vt:lpstr>Unipolar</vt:lpstr>
      <vt:lpstr>Polar</vt:lpstr>
      <vt:lpstr>Non Return to zero</vt:lpstr>
      <vt:lpstr>Non Return to zero</vt:lpstr>
      <vt:lpstr>NRZ-L and NRZ-I</vt:lpstr>
      <vt:lpstr>Advantages of NRZ coding</vt:lpstr>
      <vt:lpstr>Spectrum of the NRZ-L and NRZ-I signals</vt:lpstr>
      <vt:lpstr>Limitations of NRZ coding</vt:lpstr>
      <vt:lpstr>Return to Zero (RZ)</vt:lpstr>
      <vt:lpstr>Return to Zero</vt:lpstr>
      <vt:lpstr>Biphase</vt:lpstr>
      <vt:lpstr>Manchester coding</vt:lpstr>
      <vt:lpstr>Differential Manchester Coding</vt:lpstr>
      <vt:lpstr>Cont..</vt:lpstr>
      <vt:lpstr>Key characteristics</vt:lpstr>
      <vt:lpstr>Cont.. </vt:lpstr>
      <vt:lpstr>Application</vt:lpstr>
      <vt:lpstr>Signal Spectrum</vt:lpstr>
      <vt:lpstr>Bipolar Encoding :AMI</vt:lpstr>
      <vt:lpstr>Pseudoternary</vt:lpstr>
      <vt:lpstr>Modulation Rate</vt:lpstr>
      <vt:lpstr>Frequency Spectrum</vt:lpstr>
      <vt:lpstr>Power Spectral Density of Various Line coding formats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CODING</dc:title>
  <dc:creator>SANGEETHA</dc:creator>
  <cp:lastModifiedBy>SANGEETHA</cp:lastModifiedBy>
  <cp:revision>34</cp:revision>
  <dcterms:created xsi:type="dcterms:W3CDTF">2020-04-10T14:35:25Z</dcterms:created>
  <dcterms:modified xsi:type="dcterms:W3CDTF">2020-04-10T18:28:34Z</dcterms:modified>
</cp:coreProperties>
</file>