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0" r:id="rId3"/>
    <p:sldId id="261" r:id="rId4"/>
    <p:sldId id="299" r:id="rId5"/>
    <p:sldId id="652" r:id="rId6"/>
    <p:sldId id="654" r:id="rId7"/>
    <p:sldId id="655" r:id="rId8"/>
    <p:sldId id="656" r:id="rId9"/>
    <p:sldId id="657" r:id="rId10"/>
    <p:sldId id="658" r:id="rId11"/>
    <p:sldId id="660" r:id="rId12"/>
    <p:sldId id="662" r:id="rId13"/>
    <p:sldId id="664" r:id="rId14"/>
    <p:sldId id="663" r:id="rId15"/>
    <p:sldId id="665" r:id="rId16"/>
    <p:sldId id="666" r:id="rId17"/>
    <p:sldId id="615" r:id="rId18"/>
  </p:sldIdLst>
  <p:sldSz cx="9906000" cy="6858000" type="A4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E8E8E8"/>
    <a:srgbClr val="81DBF7"/>
    <a:srgbClr val="BFBFBF"/>
    <a:srgbClr val="FF0000"/>
    <a:srgbClr val="E1F4FF"/>
    <a:srgbClr val="000000"/>
    <a:srgbClr val="3295D2"/>
    <a:srgbClr val="FFFFF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6429" autoAdjust="0"/>
  </p:normalViewPr>
  <p:slideViewPr>
    <p:cSldViewPr snapToGrid="0">
      <p:cViewPr varScale="1">
        <p:scale>
          <a:sx n="120" d="100"/>
          <a:sy n="120" d="100"/>
        </p:scale>
        <p:origin x="1056" y="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7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AA761-4BF0-4DCA-A791-269AD638E674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55F48-D5B5-4B32-9523-BF98C1D61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559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CECCB-69B8-4827-BBE4-D1AF2A901622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841D9-8734-407A-ABBE-2F140628A5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44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841D9-8734-407A-ABBE-2F140628A5B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80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841D9-8734-407A-ABBE-2F140628A5B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839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841D9-8734-407A-ABBE-2F140628A5B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108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841D9-8734-407A-ABBE-2F140628A5B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385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841D9-8734-407A-ABBE-2F140628A5B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86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841D9-8734-407A-ABBE-2F140628A5B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070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841D9-8734-407A-ABBE-2F140628A5B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843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841D9-8734-407A-ABBE-2F140628A5B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749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841D9-8734-407A-ABBE-2F140628A5B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670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841D9-8734-407A-ABBE-2F140628A5B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696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문서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0" y="0"/>
            <a:ext cx="9906000" cy="5309118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7724333" y="6503437"/>
            <a:ext cx="206979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1200" noProof="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+mn-ea"/>
                <a:cs typeface="Arial" panose="020B0604020202020204" pitchFamily="34" charset="0"/>
              </a:rPr>
              <a:t>Copyright </a:t>
            </a:r>
            <a:r>
              <a:rPr lang="en-US" altLang="ko-KR" sz="800" kern="1200" noProof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+mn-ea"/>
                <a:cs typeface="Arial" panose="020B0604020202020204" pitchFamily="34" charset="0"/>
              </a:rPr>
              <a:t>ARC </a:t>
            </a:r>
            <a:r>
              <a:rPr lang="en-US" altLang="ko-KR" sz="800" kern="1200" noProof="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+mn-ea"/>
                <a:cs typeface="Arial" panose="020B0604020202020204" pitchFamily="34" charset="0"/>
              </a:rPr>
              <a:t>Corp. All rights reserved.</a:t>
            </a:r>
            <a:endParaRPr lang="ko-KR" altLang="en-US" sz="800" kern="1200" noProof="0" dirty="0">
              <a:solidFill>
                <a:prstClr val="black">
                  <a:lumMod val="50000"/>
                  <a:lumOff val="50000"/>
                </a:prst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94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906000" cy="513184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20" y="129040"/>
            <a:ext cx="9470572" cy="44012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400" b="1" kern="120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9296" y="6512767"/>
            <a:ext cx="2228850" cy="20871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defRPr>
            </a:lvl1pPr>
          </a:lstStyle>
          <a:p>
            <a:fld id="{1F3A6DD2-D3D6-4F38-95F5-19433EED38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330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 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416" y="2797596"/>
            <a:ext cx="8770775" cy="44012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3200" b="0" kern="120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09296" y="6512767"/>
            <a:ext cx="2228850" cy="20871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defRPr>
            </a:lvl1pPr>
          </a:lstStyle>
          <a:p>
            <a:fld id="{1F3A6DD2-D3D6-4F38-95F5-19433EED38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 flipH="1">
            <a:off x="982980" y="3312368"/>
            <a:ext cx="32258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77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433388" y="3044279"/>
            <a:ext cx="61820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ARC Corp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7068705" y="6503437"/>
            <a:ext cx="27254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1200" noProof="0" dirty="0">
                <a:solidFill>
                  <a:schemeClr val="bg1"/>
                </a:solidFill>
                <a:latin typeface="+mn-ea"/>
                <a:ea typeface="+mn-ea"/>
                <a:cs typeface="Arial" panose="020B0604020202020204" pitchFamily="34" charset="0"/>
              </a:rPr>
              <a:t>Copyright GION NETWORKS Corp. All rights reserved.</a:t>
            </a:r>
            <a:endParaRPr lang="ko-KR" altLang="en-US" sz="800" kern="1200" noProof="0" dirty="0">
              <a:solidFill>
                <a:schemeClr val="bg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81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13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2" r:id="rId2"/>
    <p:sldLayoutId id="2147483667" r:id="rId3"/>
    <p:sldLayoutId id="2147483661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432682" y="2397125"/>
            <a:ext cx="4703761" cy="1325563"/>
          </a:xfrm>
          <a:prstGeom prst="rect">
            <a:avLst/>
          </a:prstGeom>
        </p:spPr>
        <p:txBody>
          <a:bodyPr/>
          <a:lstStyle/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b="1" dirty="0">
                <a:solidFill>
                  <a:sysClr val="windowText" lastClr="000000"/>
                </a:solidFill>
                <a:latin typeface="+mn-ea"/>
                <a:ea typeface="+mn-ea"/>
                <a:cs typeface="+mn-cs"/>
              </a:rPr>
              <a:t>MOBIGO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cs"/>
              </a:rPr>
              <a:t>Secure</a:t>
            </a:r>
            <a:r>
              <a:rPr lang="en-US" altLang="ko-KR" b="1" dirty="0">
                <a:solidFill>
                  <a:sysClr val="windowText" lastClr="000000"/>
                </a:solidFill>
                <a:latin typeface="+mn-ea"/>
                <a:ea typeface="+mn-ea"/>
                <a:cs typeface="+mn-cs"/>
              </a:rPr>
              <a:t> </a:t>
            </a:r>
            <a:br>
              <a:rPr lang="en-US" altLang="ko-KR" b="1" dirty="0">
                <a:solidFill>
                  <a:sysClr val="windowText" lastClr="000000"/>
                </a:solidFill>
                <a:latin typeface="+mn-ea"/>
                <a:ea typeface="+mn-ea"/>
                <a:cs typeface="+mn-cs"/>
              </a:rPr>
            </a:br>
            <a:r>
              <a:rPr lang="en-US" altLang="ko-KR" sz="2400" dirty="0" smtClean="0">
                <a:latin typeface="+mn-ea"/>
                <a:ea typeface="+mn-ea"/>
                <a:cs typeface="+mn-cs"/>
              </a:rPr>
              <a:t>Install / Update UX </a:t>
            </a:r>
            <a:r>
              <a:rPr lang="en-US" altLang="ko-KR" sz="2400" dirty="0">
                <a:latin typeface="+mn-ea"/>
                <a:ea typeface="+mn-ea"/>
                <a:cs typeface="+mn-cs"/>
              </a:rPr>
              <a:t>Storyboard</a:t>
            </a:r>
            <a:endParaRPr lang="ko-KR" altLang="en-US" sz="2400" dirty="0">
              <a:latin typeface="+mn-ea"/>
              <a:ea typeface="+mn-ea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3388" y="4847453"/>
            <a:ext cx="18899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882624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ea"/>
                <a:cs typeface="+mn-cs"/>
              </a:rPr>
              <a:t>Updated 2018.02.09</a:t>
            </a:r>
            <a:endParaRPr kumimoji="1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l" defTabSz="882624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ea"/>
                <a:cs typeface="+mn-cs"/>
              </a:rPr>
              <a:t>Version </a:t>
            </a:r>
            <a:r>
              <a:rPr kumimoji="1" lang="en-US" altLang="ko-KR" sz="800" dirty="0" smtClean="0">
                <a:solidFill>
                  <a:srgbClr val="5F5F5F"/>
                </a:solidFill>
                <a:latin typeface="+mn-ea"/>
              </a:rPr>
              <a:t>0.5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06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2.Updater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61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2.0 </a:t>
            </a:r>
            <a:r>
              <a:rPr lang="ko-KR" altLang="en-US" dirty="0" smtClean="0">
                <a:latin typeface="+mn-ea"/>
                <a:ea typeface="+mn-ea"/>
              </a:rPr>
              <a:t>화면 정의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63636"/>
              </p:ext>
            </p:extLst>
          </p:nvPr>
        </p:nvGraphicFramePr>
        <p:xfrm>
          <a:off x="7640320" y="508000"/>
          <a:ext cx="2265680" cy="133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560">
                  <a:extLst>
                    <a:ext uri="{9D8B030D-6E8A-4147-A177-3AD203B41FA5}">
                      <a16:colId xmlns:a16="http://schemas.microsoft.com/office/drawing/2014/main" val="4003334603"/>
                    </a:ext>
                  </a:extLst>
                </a:gridCol>
                <a:gridCol w="1849120">
                  <a:extLst>
                    <a:ext uri="{9D8B030D-6E8A-4147-A177-3AD203B41FA5}">
                      <a16:colId xmlns:a16="http://schemas.microsoft.com/office/drawing/2014/main" val="4107010563"/>
                    </a:ext>
                  </a:extLst>
                </a:gridCol>
              </a:tblGrid>
              <a:tr h="29972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031351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기본 화면 정의</a:t>
                      </a:r>
                      <a:endParaRPr lang="en-US" altLang="ko-KR" sz="800" b="1" dirty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모비고 시큐어 로고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버전정보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현재 상태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프로그래스 바가 표시됨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873232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 smtClean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187353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696944"/>
                  </a:ext>
                </a:extLst>
              </a:tr>
            </a:tbl>
          </a:graphicData>
        </a:graphic>
      </p:graphicFrame>
      <p:sp>
        <p:nvSpPr>
          <p:cNvPr id="23" name="직사각형 100"/>
          <p:cNvSpPr/>
          <p:nvPr/>
        </p:nvSpPr>
        <p:spPr>
          <a:xfrm>
            <a:off x="716691" y="1138376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latin typeface="+mn-ea"/>
              </a:rPr>
              <a:t>1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92641" y="2084165"/>
            <a:ext cx="7873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smtClean="0"/>
              <a:t>로고 이미지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716691" y="1318376"/>
            <a:ext cx="3814119" cy="247135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4" t="33600" r="16336" b="31200"/>
          <a:stretch/>
        </p:blipFill>
        <p:spPr>
          <a:xfrm>
            <a:off x="1297264" y="1938556"/>
            <a:ext cx="2652972" cy="535462"/>
          </a:xfrm>
          <a:prstGeom prst="rect">
            <a:avLst/>
          </a:prstGeom>
        </p:spPr>
      </p:pic>
      <p:cxnSp>
        <p:nvCxnSpPr>
          <p:cNvPr id="34" name="직선 연결선 33"/>
          <p:cNvCxnSpPr/>
          <p:nvPr/>
        </p:nvCxnSpPr>
        <p:spPr>
          <a:xfrm>
            <a:off x="1322171" y="3384012"/>
            <a:ext cx="2924433" cy="0"/>
          </a:xfrm>
          <a:prstGeom prst="line">
            <a:avLst/>
          </a:prstGeom>
          <a:noFill/>
          <a:ln w="571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cxnSp>
        <p:nvCxnSpPr>
          <p:cNvPr id="35" name="직선 연결선 34"/>
          <p:cNvCxnSpPr/>
          <p:nvPr/>
        </p:nvCxnSpPr>
        <p:spPr>
          <a:xfrm>
            <a:off x="1013252" y="3384012"/>
            <a:ext cx="1441622" cy="0"/>
          </a:xfrm>
          <a:prstGeom prst="line">
            <a:avLst/>
          </a:prstGeom>
          <a:noFill/>
          <a:ln w="57150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2991268" y="245605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</a:rPr>
              <a:t>Ver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</a:rPr>
              <a:t>1.003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13252" y="3048321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</a:rPr>
              <a:t>버전 확인 중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16678" y="3048321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</a:rPr>
              <a:t>48%</a:t>
            </a:r>
            <a:endParaRPr kumimoji="0" lang="ko-KR" alt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3323645" y="1938556"/>
            <a:ext cx="14550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323645" y="2454494"/>
            <a:ext cx="14550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323645" y="2769325"/>
            <a:ext cx="14550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13252" y="3048321"/>
            <a:ext cx="37654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13252" y="3272341"/>
            <a:ext cx="37654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16"/>
          <p:cNvSpPr/>
          <p:nvPr/>
        </p:nvSpPr>
        <p:spPr>
          <a:xfrm>
            <a:off x="4592641" y="2497346"/>
            <a:ext cx="6719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smtClean="0"/>
              <a:t>버전 정보</a:t>
            </a:r>
            <a:endParaRPr lang="ko-KR" altLang="en-US" sz="900" dirty="0"/>
          </a:p>
        </p:txBody>
      </p:sp>
      <p:sp>
        <p:nvSpPr>
          <p:cNvPr id="45" name="직사각형 16"/>
          <p:cNvSpPr/>
          <p:nvPr/>
        </p:nvSpPr>
        <p:spPr>
          <a:xfrm>
            <a:off x="4592641" y="3046024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smtClean="0"/>
              <a:t>정보영역</a:t>
            </a:r>
            <a:endParaRPr lang="ko-KR" altLang="en-US" sz="900" dirty="0"/>
          </a:p>
        </p:txBody>
      </p:sp>
      <p:sp>
        <p:nvSpPr>
          <p:cNvPr id="46" name="직사각형 16"/>
          <p:cNvSpPr/>
          <p:nvPr/>
        </p:nvSpPr>
        <p:spPr>
          <a:xfrm>
            <a:off x="4592641" y="3274849"/>
            <a:ext cx="9028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프로그래스 바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0361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2.1 </a:t>
            </a:r>
            <a:r>
              <a:rPr lang="ko-KR" altLang="en-US" dirty="0" smtClean="0">
                <a:latin typeface="+mn-ea"/>
                <a:ea typeface="+mn-ea"/>
              </a:rPr>
              <a:t>기본 시나리오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092759"/>
              </p:ext>
            </p:extLst>
          </p:nvPr>
        </p:nvGraphicFramePr>
        <p:xfrm>
          <a:off x="7640320" y="508000"/>
          <a:ext cx="2265680" cy="241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560">
                  <a:extLst>
                    <a:ext uri="{9D8B030D-6E8A-4147-A177-3AD203B41FA5}">
                      <a16:colId xmlns:a16="http://schemas.microsoft.com/office/drawing/2014/main" val="4003334603"/>
                    </a:ext>
                  </a:extLst>
                </a:gridCol>
                <a:gridCol w="1849120">
                  <a:extLst>
                    <a:ext uri="{9D8B030D-6E8A-4147-A177-3AD203B41FA5}">
                      <a16:colId xmlns:a16="http://schemas.microsoft.com/office/drawing/2014/main" val="4107010563"/>
                    </a:ext>
                  </a:extLst>
                </a:gridCol>
              </a:tblGrid>
              <a:tr h="29972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031351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시작화면</a:t>
                      </a:r>
                      <a:endParaRPr lang="en-US" altLang="ko-KR" sz="800" b="1" dirty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프로그램 시작 시 버전정보 확인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873232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인스톨러 업데이트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인스톨러 버전 업데이트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필요 시 다운로드 및 압축해제 단계 표시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187353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드라이버 업데이트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드라이버 업데이트 필요 시 다운로드 및 설치 단계 표시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696944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 업데이트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메시지 팩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단말 정보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업데이트 필요시 다운로드 단계 표시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그 외 </a:t>
                      </a:r>
                      <a:r>
                        <a:rPr lang="en-US" altLang="ko-KR" sz="800" b="0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APK</a:t>
                      </a:r>
                      <a:r>
                        <a:rPr lang="ko-KR" altLang="en-US" sz="800" b="0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는 프로그램 실행 후 </a:t>
                      </a:r>
                      <a:r>
                        <a:rPr lang="en-US" altLang="ko-KR" sz="800" b="0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Background</a:t>
                      </a:r>
                      <a:r>
                        <a:rPr lang="ko-KR" altLang="en-US" sz="800" b="0" baseline="0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로 다운로드</a:t>
                      </a:r>
                      <a:endParaRPr lang="en-US" altLang="ko-KR" sz="800" b="0" baseline="0" dirty="0" smtClean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데이터 전송 시작 시 누락된 </a:t>
                      </a:r>
                      <a:r>
                        <a:rPr lang="en-US" altLang="ko-KR" sz="800" b="0" baseline="0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APK</a:t>
                      </a:r>
                      <a:r>
                        <a:rPr lang="ko-KR" altLang="en-US" sz="800" b="0" baseline="0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 추가 다운로드</a:t>
                      </a:r>
                      <a:endParaRPr lang="en-US" altLang="ko-KR" sz="800" b="0" dirty="0" smtClean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148670"/>
                  </a:ext>
                </a:extLst>
              </a:tr>
            </a:tbl>
          </a:graphicData>
        </a:graphic>
      </p:graphicFrame>
      <p:sp>
        <p:nvSpPr>
          <p:cNvPr id="23" name="직사각형 100"/>
          <p:cNvSpPr/>
          <p:nvPr/>
        </p:nvSpPr>
        <p:spPr>
          <a:xfrm>
            <a:off x="716691" y="1138376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latin typeface="+mn-ea"/>
              </a:rPr>
              <a:t>1</a:t>
            </a:r>
            <a:endParaRPr lang="ko-KR" altLang="en-US" sz="900" b="1" dirty="0">
              <a:latin typeface="+mn-ea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16692" y="1318376"/>
            <a:ext cx="2468952" cy="1599753"/>
            <a:chOff x="716692" y="1318376"/>
            <a:chExt cx="2468952" cy="1599753"/>
          </a:xfrm>
        </p:grpSpPr>
        <p:sp>
          <p:nvSpPr>
            <p:cNvPr id="32" name="직사각형 31"/>
            <p:cNvSpPr/>
            <p:nvPr/>
          </p:nvSpPr>
          <p:spPr>
            <a:xfrm>
              <a:off x="716692" y="1318376"/>
              <a:ext cx="2468952" cy="159975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84" t="33600" r="16336" b="31200"/>
            <a:stretch/>
          </p:blipFill>
          <p:spPr>
            <a:xfrm>
              <a:off x="1092508" y="1719830"/>
              <a:ext cx="1717319" cy="346614"/>
            </a:xfrm>
            <a:prstGeom prst="rect">
              <a:avLst/>
            </a:prstGeom>
          </p:spPr>
        </p:pic>
        <p:cxnSp>
          <p:nvCxnSpPr>
            <p:cNvPr id="34" name="직선 연결선 33"/>
            <p:cNvCxnSpPr/>
            <p:nvPr/>
          </p:nvCxnSpPr>
          <p:spPr>
            <a:xfrm>
              <a:off x="1108631" y="2703208"/>
              <a:ext cx="1893041" cy="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35" name="직선 연결선 34"/>
            <p:cNvCxnSpPr/>
            <p:nvPr/>
          </p:nvCxnSpPr>
          <p:spPr>
            <a:xfrm>
              <a:off x="908661" y="2703208"/>
              <a:ext cx="933190" cy="0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2189069" y="2054818"/>
              <a:ext cx="711335" cy="284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Ver</a:t>
              </a:r>
              <a:r>
                <a:rPr kumimoji="0" lang="en-US" altLang="ko-KR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1.003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96691" y="2462056"/>
              <a:ext cx="857601" cy="248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</a:rPr>
                <a:t>버전 확인 중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58801" y="2462056"/>
              <a:ext cx="442871" cy="248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+mn-ea"/>
                </a:rPr>
                <a:t>48%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ea"/>
              </a:endParaRPr>
            </a:p>
          </p:txBody>
        </p:sp>
      </p:grpSp>
      <p:cxnSp>
        <p:nvCxnSpPr>
          <p:cNvPr id="9" name="Straight Arrow Connector 8"/>
          <p:cNvCxnSpPr>
            <a:stCxn id="32" idx="3"/>
            <a:endCxn id="29" idx="1"/>
          </p:cNvCxnSpPr>
          <p:nvPr/>
        </p:nvCxnSpPr>
        <p:spPr>
          <a:xfrm>
            <a:off x="3185644" y="2118253"/>
            <a:ext cx="77518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960824" y="1318376"/>
            <a:ext cx="2468952" cy="1599753"/>
            <a:chOff x="716692" y="1318376"/>
            <a:chExt cx="2468952" cy="1599753"/>
          </a:xfrm>
        </p:grpSpPr>
        <p:sp>
          <p:nvSpPr>
            <p:cNvPr id="29" name="직사각형 31"/>
            <p:cNvSpPr/>
            <p:nvPr/>
          </p:nvSpPr>
          <p:spPr>
            <a:xfrm>
              <a:off x="716692" y="1318376"/>
              <a:ext cx="2468952" cy="159975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1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84" t="33600" r="16336" b="31200"/>
            <a:stretch/>
          </p:blipFill>
          <p:spPr>
            <a:xfrm>
              <a:off x="1092508" y="1719830"/>
              <a:ext cx="1717319" cy="346614"/>
            </a:xfrm>
            <a:prstGeom prst="rect">
              <a:avLst/>
            </a:prstGeom>
          </p:spPr>
        </p:pic>
        <p:cxnSp>
          <p:nvCxnSpPr>
            <p:cNvPr id="43" name="직선 연결선 33"/>
            <p:cNvCxnSpPr/>
            <p:nvPr/>
          </p:nvCxnSpPr>
          <p:spPr>
            <a:xfrm>
              <a:off x="1108631" y="2703208"/>
              <a:ext cx="1893041" cy="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47" name="직선 연결선 34"/>
            <p:cNvCxnSpPr/>
            <p:nvPr/>
          </p:nvCxnSpPr>
          <p:spPr>
            <a:xfrm>
              <a:off x="908661" y="2703208"/>
              <a:ext cx="933190" cy="0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48" name="TextBox 47"/>
            <p:cNvSpPr txBox="1"/>
            <p:nvPr/>
          </p:nvSpPr>
          <p:spPr>
            <a:xfrm>
              <a:off x="2189069" y="2054818"/>
              <a:ext cx="711335" cy="284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Ver</a:t>
              </a:r>
              <a:r>
                <a:rPr kumimoji="0" lang="en-US" altLang="ko-KR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1.003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96691" y="2462056"/>
              <a:ext cx="9476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</a:rPr>
                <a:t>버전 업데이트 중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558801" y="2462056"/>
              <a:ext cx="442871" cy="248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+mn-ea"/>
                </a:rPr>
                <a:t>48%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ea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16692" y="4005917"/>
            <a:ext cx="2468952" cy="1599753"/>
            <a:chOff x="716692" y="1318376"/>
            <a:chExt cx="2468952" cy="1599753"/>
          </a:xfrm>
        </p:grpSpPr>
        <p:sp>
          <p:nvSpPr>
            <p:cNvPr id="52" name="직사각형 31"/>
            <p:cNvSpPr/>
            <p:nvPr/>
          </p:nvSpPr>
          <p:spPr>
            <a:xfrm>
              <a:off x="716692" y="1318376"/>
              <a:ext cx="2468952" cy="159975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5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84" t="33600" r="16336" b="31200"/>
            <a:stretch/>
          </p:blipFill>
          <p:spPr>
            <a:xfrm>
              <a:off x="1092508" y="1719830"/>
              <a:ext cx="1717319" cy="346614"/>
            </a:xfrm>
            <a:prstGeom prst="rect">
              <a:avLst/>
            </a:prstGeom>
          </p:spPr>
        </p:pic>
        <p:cxnSp>
          <p:nvCxnSpPr>
            <p:cNvPr id="54" name="직선 연결선 33"/>
            <p:cNvCxnSpPr/>
            <p:nvPr/>
          </p:nvCxnSpPr>
          <p:spPr>
            <a:xfrm>
              <a:off x="1108631" y="2703208"/>
              <a:ext cx="1893041" cy="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55" name="직선 연결선 34"/>
            <p:cNvCxnSpPr/>
            <p:nvPr/>
          </p:nvCxnSpPr>
          <p:spPr>
            <a:xfrm>
              <a:off x="908661" y="2703208"/>
              <a:ext cx="933190" cy="0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56" name="TextBox 55"/>
            <p:cNvSpPr txBox="1"/>
            <p:nvPr/>
          </p:nvSpPr>
          <p:spPr>
            <a:xfrm>
              <a:off x="2189069" y="2054818"/>
              <a:ext cx="711335" cy="284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Ver</a:t>
              </a:r>
              <a:r>
                <a:rPr kumimoji="0" lang="en-US" altLang="ko-KR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1.003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96691" y="2462056"/>
              <a:ext cx="11528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</a:rPr>
                <a:t>드라이버 업데이트 중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58801" y="2462056"/>
              <a:ext cx="442871" cy="248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+mn-ea"/>
                </a:rPr>
                <a:t>48%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ea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960824" y="4005917"/>
            <a:ext cx="2468952" cy="1599753"/>
            <a:chOff x="716692" y="1318376"/>
            <a:chExt cx="2468952" cy="1599753"/>
          </a:xfrm>
        </p:grpSpPr>
        <p:sp>
          <p:nvSpPr>
            <p:cNvPr id="60" name="직사각형 31"/>
            <p:cNvSpPr/>
            <p:nvPr/>
          </p:nvSpPr>
          <p:spPr>
            <a:xfrm>
              <a:off x="716692" y="1318376"/>
              <a:ext cx="2468952" cy="159975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61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84" t="33600" r="16336" b="31200"/>
            <a:stretch/>
          </p:blipFill>
          <p:spPr>
            <a:xfrm>
              <a:off x="1092508" y="1719830"/>
              <a:ext cx="1717319" cy="346614"/>
            </a:xfrm>
            <a:prstGeom prst="rect">
              <a:avLst/>
            </a:prstGeom>
          </p:spPr>
        </p:pic>
        <p:cxnSp>
          <p:nvCxnSpPr>
            <p:cNvPr id="62" name="직선 연결선 33"/>
            <p:cNvCxnSpPr/>
            <p:nvPr/>
          </p:nvCxnSpPr>
          <p:spPr>
            <a:xfrm>
              <a:off x="1108631" y="2703208"/>
              <a:ext cx="1893041" cy="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63" name="직선 연결선 34"/>
            <p:cNvCxnSpPr/>
            <p:nvPr/>
          </p:nvCxnSpPr>
          <p:spPr>
            <a:xfrm>
              <a:off x="908661" y="2703208"/>
              <a:ext cx="933190" cy="0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64" name="TextBox 63"/>
            <p:cNvSpPr txBox="1"/>
            <p:nvPr/>
          </p:nvSpPr>
          <p:spPr>
            <a:xfrm>
              <a:off x="2189069" y="2054818"/>
              <a:ext cx="711335" cy="284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Ver</a:t>
              </a:r>
              <a:r>
                <a:rPr kumimoji="0" lang="en-US" altLang="ko-KR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1.003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96691" y="2462056"/>
              <a:ext cx="9476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</a:rPr>
                <a:t>정보 업데이트 중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558801" y="2462056"/>
              <a:ext cx="442871" cy="248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+mn-ea"/>
                </a:rPr>
                <a:t>48%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ea"/>
              </a:endParaRPr>
            </a:p>
          </p:txBody>
        </p:sp>
      </p:grpSp>
      <p:cxnSp>
        <p:nvCxnSpPr>
          <p:cNvPr id="11" name="Elbow Connector 10"/>
          <p:cNvCxnSpPr>
            <a:stCxn id="29" idx="2"/>
            <a:endCxn id="52" idx="0"/>
          </p:cNvCxnSpPr>
          <p:nvPr/>
        </p:nvCxnSpPr>
        <p:spPr>
          <a:xfrm rot="5400000">
            <a:off x="3029340" y="1839957"/>
            <a:ext cx="1087788" cy="324413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2" idx="3"/>
            <a:endCxn id="60" idx="1"/>
          </p:cNvCxnSpPr>
          <p:nvPr/>
        </p:nvCxnSpPr>
        <p:spPr>
          <a:xfrm>
            <a:off x="3185644" y="4805794"/>
            <a:ext cx="77518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429776" y="4805794"/>
            <a:ext cx="77518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04956" y="4351945"/>
            <a:ext cx="905374" cy="905374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프로그램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50129" y="177445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인스톨러 </a:t>
            </a:r>
            <a:endParaRPr lang="en-US" altLang="ko-KR" sz="800" dirty="0" smtClean="0"/>
          </a:p>
          <a:p>
            <a:r>
              <a:rPr lang="ko-KR" altLang="en-US" sz="800" dirty="0" smtClean="0"/>
              <a:t>버전업 필요 시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3186319" y="4449295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정보 업데이트</a:t>
            </a:r>
            <a:endParaRPr lang="en-US" altLang="ko-KR" sz="800" dirty="0" smtClean="0"/>
          </a:p>
          <a:p>
            <a:r>
              <a:rPr lang="ko-KR" altLang="en-US" sz="800" dirty="0" smtClean="0"/>
              <a:t>필요 시</a:t>
            </a:r>
            <a:endParaRPr lang="ko-KR" altLang="en-US" sz="800" dirty="0"/>
          </a:p>
        </p:txBody>
      </p:sp>
      <p:sp>
        <p:nvSpPr>
          <p:cNvPr id="69" name="직사각형 100"/>
          <p:cNvSpPr/>
          <p:nvPr/>
        </p:nvSpPr>
        <p:spPr>
          <a:xfrm>
            <a:off x="3960823" y="1139714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latin typeface="+mn-ea"/>
              </a:rPr>
              <a:t>2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70" name="직사각형 100"/>
          <p:cNvSpPr/>
          <p:nvPr/>
        </p:nvSpPr>
        <p:spPr>
          <a:xfrm>
            <a:off x="716691" y="3825916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latin typeface="+mn-ea"/>
              </a:rPr>
              <a:t>3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71" name="직사각형 100"/>
          <p:cNvSpPr/>
          <p:nvPr/>
        </p:nvSpPr>
        <p:spPr>
          <a:xfrm>
            <a:off x="3960823" y="3825916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latin typeface="+mn-ea"/>
              </a:rPr>
              <a:t>4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951167" y="3544510"/>
            <a:ext cx="1050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드라이버 업데이트 </a:t>
            </a:r>
            <a:endParaRPr lang="en-US" altLang="ko-KR" sz="800" dirty="0" smtClean="0"/>
          </a:p>
          <a:p>
            <a:r>
              <a:rPr lang="ko-KR" altLang="en-US" sz="800" dirty="0" smtClean="0"/>
              <a:t>필요 시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9212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2.2 </a:t>
            </a:r>
            <a:r>
              <a:rPr lang="ko-KR" altLang="en-US" dirty="0" smtClean="0">
                <a:latin typeface="+mn-ea"/>
                <a:ea typeface="+mn-ea"/>
              </a:rPr>
              <a:t>업데이트 체크 시점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221526"/>
              </p:ext>
            </p:extLst>
          </p:nvPr>
        </p:nvGraphicFramePr>
        <p:xfrm>
          <a:off x="7640320" y="508000"/>
          <a:ext cx="2265680" cy="281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560">
                  <a:extLst>
                    <a:ext uri="{9D8B030D-6E8A-4147-A177-3AD203B41FA5}">
                      <a16:colId xmlns:a16="http://schemas.microsoft.com/office/drawing/2014/main" val="4003334603"/>
                    </a:ext>
                  </a:extLst>
                </a:gridCol>
                <a:gridCol w="1849120">
                  <a:extLst>
                    <a:ext uri="{9D8B030D-6E8A-4147-A177-3AD203B41FA5}">
                      <a16:colId xmlns:a16="http://schemas.microsoft.com/office/drawing/2014/main" val="4107010563"/>
                    </a:ext>
                  </a:extLst>
                </a:gridCol>
              </a:tblGrid>
              <a:tr h="29972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031351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프로그램 시작 시</a:t>
                      </a:r>
                      <a:endParaRPr lang="en-US" altLang="ko-KR" sz="800" b="1" dirty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프로그램 시작 시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버전 확인 중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을 표시하고 버전 정보 확인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업데이트 필요 시 바로 업데이트 진행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후 프로그램 시작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873232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 외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트레이 아이콘에서 재실행 하거나</a:t>
                      </a:r>
                      <a:r>
                        <a:rPr lang="en-US" altLang="ko-KR" sz="800" b="0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솔루션 모드 선택 페이지에서 시작하기를 누른 경우</a:t>
                      </a:r>
                      <a:endParaRPr lang="en-US" altLang="ko-KR" sz="800" b="0" dirty="0" smtClean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강제 업데이트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2-2.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 업데이트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각각의 안내를 표시한 후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업데이트 진행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업데이트 후 리셋이 필요한 경우 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프로그램 재 시작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트레이에서 실행 시 데이터 전송이 진행 중인 경우 업데이트 제외</a:t>
                      </a:r>
                      <a:endParaRPr lang="en-US" altLang="ko-KR" sz="800" b="0" baseline="0" dirty="0" smtClean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187353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696944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716692" y="1658911"/>
            <a:ext cx="2468952" cy="1599753"/>
            <a:chOff x="716692" y="1318376"/>
            <a:chExt cx="2468952" cy="1599753"/>
          </a:xfrm>
        </p:grpSpPr>
        <p:sp>
          <p:nvSpPr>
            <p:cNvPr id="32" name="직사각형 31"/>
            <p:cNvSpPr/>
            <p:nvPr/>
          </p:nvSpPr>
          <p:spPr>
            <a:xfrm>
              <a:off x="716692" y="1318376"/>
              <a:ext cx="2468952" cy="159975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84" t="33600" r="16336" b="31200"/>
            <a:stretch/>
          </p:blipFill>
          <p:spPr>
            <a:xfrm>
              <a:off x="1092508" y="1719830"/>
              <a:ext cx="1717319" cy="346614"/>
            </a:xfrm>
            <a:prstGeom prst="rect">
              <a:avLst/>
            </a:prstGeom>
          </p:spPr>
        </p:pic>
        <p:cxnSp>
          <p:nvCxnSpPr>
            <p:cNvPr id="34" name="직선 연결선 33"/>
            <p:cNvCxnSpPr/>
            <p:nvPr/>
          </p:nvCxnSpPr>
          <p:spPr>
            <a:xfrm>
              <a:off x="1108631" y="2703208"/>
              <a:ext cx="1893041" cy="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35" name="직선 연결선 34"/>
            <p:cNvCxnSpPr/>
            <p:nvPr/>
          </p:nvCxnSpPr>
          <p:spPr>
            <a:xfrm>
              <a:off x="908661" y="2703208"/>
              <a:ext cx="933190" cy="0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2189069" y="2054818"/>
              <a:ext cx="711335" cy="284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Ver</a:t>
              </a:r>
              <a:r>
                <a:rPr kumimoji="0" lang="en-US" altLang="ko-KR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</a:rPr>
                <a:t>1.003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96691" y="2462056"/>
              <a:ext cx="857601" cy="248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</a:rPr>
                <a:t>버전 확인 중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58801" y="2462056"/>
              <a:ext cx="442871" cy="248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+mn-ea"/>
                </a:rPr>
                <a:t>48%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+mn-ea"/>
              </a:endParaRPr>
            </a:p>
          </p:txBody>
        </p:sp>
      </p:grpSp>
      <p:graphicFrame>
        <p:nvGraphicFramePr>
          <p:cNvPr id="73" name="표 1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748583"/>
              </p:ext>
            </p:extLst>
          </p:nvPr>
        </p:nvGraphicFramePr>
        <p:xfrm>
          <a:off x="4282204" y="1883465"/>
          <a:ext cx="2151569" cy="1378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569">
                  <a:extLst>
                    <a:ext uri="{9D8B030D-6E8A-4147-A177-3AD203B41FA5}">
                      <a16:colId xmlns:a16="http://schemas.microsoft.com/office/drawing/2014/main" val="3001824476"/>
                    </a:ext>
                  </a:extLst>
                </a:gridCol>
              </a:tblGrid>
              <a:tr h="2693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모비고 시큐어 업데이트 </a:t>
                      </a: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안내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739077"/>
                  </a:ext>
                </a:extLst>
              </a:tr>
              <a:tr h="37967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모비고 시큐어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버전 업데이트가 필요합니다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8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확인을 누르면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최신 버전으로 자동 업데이트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됩니다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65116"/>
                  </a:ext>
                </a:extLst>
              </a:tr>
              <a:tr h="286328"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ko-KR" altLang="en-US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확인  </a:t>
                      </a:r>
                      <a:endParaRPr lang="ko-KR" altLang="en-US" sz="800" b="1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417462"/>
                  </a:ext>
                </a:extLst>
              </a:tr>
            </a:tbl>
          </a:graphicData>
        </a:graphic>
      </p:graphicFrame>
      <p:pic>
        <p:nvPicPr>
          <p:cNvPr id="74" name="그림 22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305" y="1930498"/>
            <a:ext cx="149326" cy="147148"/>
          </a:xfrm>
          <a:prstGeom prst="rect">
            <a:avLst/>
          </a:prstGeom>
        </p:spPr>
      </p:pic>
      <p:cxnSp>
        <p:nvCxnSpPr>
          <p:cNvPr id="75" name="Straight Connector 74"/>
          <p:cNvCxnSpPr/>
          <p:nvPr/>
        </p:nvCxnSpPr>
        <p:spPr>
          <a:xfrm>
            <a:off x="4282204" y="2133306"/>
            <a:ext cx="21515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표 1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656303"/>
              </p:ext>
            </p:extLst>
          </p:nvPr>
        </p:nvGraphicFramePr>
        <p:xfrm>
          <a:off x="4282204" y="3862223"/>
          <a:ext cx="2151569" cy="1378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569">
                  <a:extLst>
                    <a:ext uri="{9D8B030D-6E8A-4147-A177-3AD203B41FA5}">
                      <a16:colId xmlns:a16="http://schemas.microsoft.com/office/drawing/2014/main" val="3001824476"/>
                    </a:ext>
                  </a:extLst>
                </a:gridCol>
              </a:tblGrid>
              <a:tr h="2693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모비고 시큐어 업데이트 </a:t>
                      </a: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안내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739077"/>
                  </a:ext>
                </a:extLst>
              </a:tr>
              <a:tr h="37967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모비고 시큐어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버전 업데이트가 필요합니다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8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확인을 누르면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최신 버전으로 자동 업데이트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됩니다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65116"/>
                  </a:ext>
                </a:extLst>
              </a:tr>
              <a:tr h="286328"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확인          취소  </a:t>
                      </a:r>
                      <a:endParaRPr lang="ko-KR" altLang="en-US" sz="800" b="1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417462"/>
                  </a:ext>
                </a:extLst>
              </a:tr>
            </a:tbl>
          </a:graphicData>
        </a:graphic>
      </p:graphicFrame>
      <p:pic>
        <p:nvPicPr>
          <p:cNvPr id="77" name="그림 22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305" y="3909256"/>
            <a:ext cx="149326" cy="147148"/>
          </a:xfrm>
          <a:prstGeom prst="rect">
            <a:avLst/>
          </a:prstGeom>
        </p:spPr>
      </p:pic>
      <p:cxnSp>
        <p:nvCxnSpPr>
          <p:cNvPr id="78" name="Straight Connector 77"/>
          <p:cNvCxnSpPr/>
          <p:nvPr/>
        </p:nvCxnSpPr>
        <p:spPr>
          <a:xfrm>
            <a:off x="4282204" y="4112064"/>
            <a:ext cx="21515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08661" y="98708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프로그램 시작 시</a:t>
            </a:r>
            <a:endParaRPr lang="ko-KR" altLang="en-US" sz="1050" dirty="0"/>
          </a:p>
        </p:txBody>
      </p:sp>
      <p:sp>
        <p:nvSpPr>
          <p:cNvPr id="82" name="TextBox 81"/>
          <p:cNvSpPr txBox="1"/>
          <p:nvPr/>
        </p:nvSpPr>
        <p:spPr>
          <a:xfrm>
            <a:off x="4183979" y="944761"/>
            <a:ext cx="27606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트레이 아이콘에서 재실행 </a:t>
            </a:r>
            <a:endParaRPr lang="en-US" altLang="ko-KR" sz="1050" dirty="0" smtClean="0"/>
          </a:p>
          <a:p>
            <a:r>
              <a:rPr lang="ko-KR" altLang="en-US" sz="1050" dirty="0" smtClean="0"/>
              <a:t>솔루션 모드 선택 페이지에서 시작하기 누름</a:t>
            </a:r>
            <a:endParaRPr lang="ko-KR" altLang="en-US" sz="105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753016" y="944761"/>
            <a:ext cx="0" cy="53924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183979" y="1632254"/>
            <a:ext cx="9188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&gt;  </a:t>
            </a:r>
            <a:r>
              <a:rPr lang="ko-KR" altLang="en-US" sz="800" dirty="0" smtClean="0"/>
              <a:t>강제 업데이트</a:t>
            </a:r>
            <a:endParaRPr lang="ko-KR" alt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4183979" y="3611012"/>
            <a:ext cx="9188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&gt;  </a:t>
            </a:r>
            <a:r>
              <a:rPr lang="ko-KR" altLang="en-US" sz="800" dirty="0" smtClean="0"/>
              <a:t>일반 업데이트</a:t>
            </a:r>
            <a:endParaRPr lang="ko-KR" altLang="en-US" sz="800" dirty="0"/>
          </a:p>
        </p:txBody>
      </p:sp>
      <p:sp>
        <p:nvSpPr>
          <p:cNvPr id="85" name="직사각형 100"/>
          <p:cNvSpPr/>
          <p:nvPr/>
        </p:nvSpPr>
        <p:spPr>
          <a:xfrm>
            <a:off x="716691" y="1024038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latin typeface="+mn-ea"/>
              </a:rPr>
              <a:t>1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87" name="직사각형 100"/>
          <p:cNvSpPr/>
          <p:nvPr/>
        </p:nvSpPr>
        <p:spPr>
          <a:xfrm>
            <a:off x="3001672" y="1471226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>
                <a:latin typeface="+mn-ea"/>
              </a:rPr>
              <a:t>1-1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88" name="직사각형 100"/>
          <p:cNvSpPr/>
          <p:nvPr/>
        </p:nvSpPr>
        <p:spPr>
          <a:xfrm>
            <a:off x="4073889" y="1015423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latin typeface="+mn-ea"/>
              </a:rPr>
              <a:t>2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89" name="직사각형 100"/>
          <p:cNvSpPr/>
          <p:nvPr/>
        </p:nvSpPr>
        <p:spPr>
          <a:xfrm>
            <a:off x="6264282" y="1685582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>
                <a:latin typeface="+mn-ea"/>
              </a:rPr>
              <a:t>2-1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90" name="직사각형 100"/>
          <p:cNvSpPr/>
          <p:nvPr/>
        </p:nvSpPr>
        <p:spPr>
          <a:xfrm>
            <a:off x="6243918" y="3670517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>
                <a:latin typeface="+mn-ea"/>
              </a:rPr>
              <a:t>2-2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883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2.3 </a:t>
            </a:r>
            <a:r>
              <a:rPr lang="ko-KR" altLang="en-US" dirty="0" smtClean="0">
                <a:latin typeface="+mn-ea"/>
                <a:ea typeface="+mn-ea"/>
              </a:rPr>
              <a:t>에러 케이스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167614"/>
              </p:ext>
            </p:extLst>
          </p:nvPr>
        </p:nvGraphicFramePr>
        <p:xfrm>
          <a:off x="7640320" y="508000"/>
          <a:ext cx="2265680" cy="210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560">
                  <a:extLst>
                    <a:ext uri="{9D8B030D-6E8A-4147-A177-3AD203B41FA5}">
                      <a16:colId xmlns:a16="http://schemas.microsoft.com/office/drawing/2014/main" val="4003334603"/>
                    </a:ext>
                  </a:extLst>
                </a:gridCol>
                <a:gridCol w="1849120">
                  <a:extLst>
                    <a:ext uri="{9D8B030D-6E8A-4147-A177-3AD203B41FA5}">
                      <a16:colId xmlns:a16="http://schemas.microsoft.com/office/drawing/2014/main" val="4107010563"/>
                    </a:ext>
                  </a:extLst>
                </a:gridCol>
              </a:tblGrid>
              <a:tr h="29972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031351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디스크 용량 부족 시</a:t>
                      </a:r>
                      <a:endParaRPr lang="en-US" altLang="ko-KR" sz="800" b="1" dirty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업데이트 시 디스크 용량이 부족한 경우 안내를 표시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확인 시 프로그램 종료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873232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인터넷 연결 오류 시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업데이트 중 인터넷 연결이 해제된 경우 안내를 표시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 시 프로그램 종료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187353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브라우저 버전 낮음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익스플로러 버전이 낮은 경우 안내를 표시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모비고 시큐어 설치 후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IE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낮은 버전으로 변경한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케이스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 시 프로그램 종료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696944"/>
                  </a:ext>
                </a:extLst>
              </a:tr>
            </a:tbl>
          </a:graphicData>
        </a:graphic>
      </p:graphicFrame>
      <p:sp>
        <p:nvSpPr>
          <p:cNvPr id="23" name="직사각형 100"/>
          <p:cNvSpPr/>
          <p:nvPr/>
        </p:nvSpPr>
        <p:spPr>
          <a:xfrm>
            <a:off x="2688260" y="1138376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latin typeface="+mn-ea"/>
              </a:rPr>
              <a:t>1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9746" y="1006316"/>
            <a:ext cx="1072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디스크 용량 부족 시</a:t>
            </a:r>
            <a:endParaRPr lang="ko-KR" altLang="en-US" sz="800" dirty="0"/>
          </a:p>
        </p:txBody>
      </p:sp>
      <p:graphicFrame>
        <p:nvGraphicFramePr>
          <p:cNvPr id="73" name="표 1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185420"/>
              </p:ext>
            </p:extLst>
          </p:nvPr>
        </p:nvGraphicFramePr>
        <p:xfrm>
          <a:off x="728287" y="3675753"/>
          <a:ext cx="2151569" cy="1256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569">
                  <a:extLst>
                    <a:ext uri="{9D8B030D-6E8A-4147-A177-3AD203B41FA5}">
                      <a16:colId xmlns:a16="http://schemas.microsoft.com/office/drawing/2014/main" val="3001824476"/>
                    </a:ext>
                  </a:extLst>
                </a:gridCol>
              </a:tblGrid>
              <a:tr h="2693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인터넷 연결</a:t>
                      </a: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확인 안내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739077"/>
                  </a:ext>
                </a:extLst>
              </a:tr>
              <a:tr h="37967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모비고 시큐어를 업데이트하기 위해서는 </a:t>
                      </a: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인터넷 연결이 필요합니다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인터넷 연결 상태를 확인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후 다시 시도해주세요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65116"/>
                  </a:ext>
                </a:extLst>
              </a:tr>
              <a:tr h="286328"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ko-KR" altLang="en-US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확인  </a:t>
                      </a:r>
                      <a:endParaRPr lang="ko-KR" altLang="en-US" sz="800" b="1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417462"/>
                  </a:ext>
                </a:extLst>
              </a:tr>
            </a:tbl>
          </a:graphicData>
        </a:graphic>
      </p:graphicFrame>
      <p:pic>
        <p:nvPicPr>
          <p:cNvPr id="74" name="그림 22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388" y="3722786"/>
            <a:ext cx="149326" cy="14714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728287" y="3925594"/>
            <a:ext cx="21515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표 1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622605"/>
              </p:ext>
            </p:extLst>
          </p:nvPr>
        </p:nvGraphicFramePr>
        <p:xfrm>
          <a:off x="716691" y="1318376"/>
          <a:ext cx="2151569" cy="1500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569">
                  <a:extLst>
                    <a:ext uri="{9D8B030D-6E8A-4147-A177-3AD203B41FA5}">
                      <a16:colId xmlns:a16="http://schemas.microsoft.com/office/drawing/2014/main" val="3001824476"/>
                    </a:ext>
                  </a:extLst>
                </a:gridCol>
              </a:tblGrid>
              <a:tr h="2693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저장공간 부족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739077"/>
                  </a:ext>
                </a:extLst>
              </a:tr>
              <a:tr h="37967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저장공간이 충분하지 않습니다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모비고 시큐어가 원활하게 동작할 수 있도록 하드디스크 저장공간 확보 후 다시 시도하여 주세요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최소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1GB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의 저장공간 필요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65116"/>
                  </a:ext>
                </a:extLst>
              </a:tr>
              <a:tr h="286328"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ko-KR" altLang="en-US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확인  </a:t>
                      </a:r>
                      <a:endParaRPr lang="ko-KR" altLang="en-US" sz="800" b="1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417462"/>
                  </a:ext>
                </a:extLst>
              </a:tr>
            </a:tbl>
          </a:graphicData>
        </a:graphic>
      </p:graphicFrame>
      <p:pic>
        <p:nvPicPr>
          <p:cNvPr id="76" name="그림 22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792" y="1365409"/>
            <a:ext cx="149326" cy="147148"/>
          </a:xfrm>
          <a:prstGeom prst="rect">
            <a:avLst/>
          </a:prstGeom>
        </p:spPr>
      </p:pic>
      <p:cxnSp>
        <p:nvCxnSpPr>
          <p:cNvPr id="77" name="Straight Connector 76"/>
          <p:cNvCxnSpPr/>
          <p:nvPr/>
        </p:nvCxnSpPr>
        <p:spPr>
          <a:xfrm>
            <a:off x="716691" y="1568217"/>
            <a:ext cx="21515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29746" y="3376617"/>
            <a:ext cx="1072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인터넷 연결 오류 시</a:t>
            </a:r>
            <a:endParaRPr lang="ko-KR" altLang="en-US" sz="800" dirty="0"/>
          </a:p>
        </p:txBody>
      </p:sp>
      <p:sp>
        <p:nvSpPr>
          <p:cNvPr id="79" name="직사각형 100"/>
          <p:cNvSpPr/>
          <p:nvPr/>
        </p:nvSpPr>
        <p:spPr>
          <a:xfrm>
            <a:off x="2688260" y="3492627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latin typeface="+mn-ea"/>
              </a:rPr>
              <a:t>2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7" name="직사각형 100"/>
          <p:cNvSpPr/>
          <p:nvPr/>
        </p:nvSpPr>
        <p:spPr>
          <a:xfrm>
            <a:off x="6108405" y="1138376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latin typeface="+mn-ea"/>
              </a:rPr>
              <a:t>1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49891" y="1006316"/>
            <a:ext cx="1152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브라우저 버전이 낮음</a:t>
            </a:r>
            <a:endParaRPr lang="ko-KR" altLang="en-US" sz="800" dirty="0"/>
          </a:p>
        </p:txBody>
      </p:sp>
      <p:graphicFrame>
        <p:nvGraphicFramePr>
          <p:cNvPr id="19" name="표 1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086917"/>
              </p:ext>
            </p:extLst>
          </p:nvPr>
        </p:nvGraphicFramePr>
        <p:xfrm>
          <a:off x="4136836" y="1318376"/>
          <a:ext cx="2151569" cy="1537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569">
                  <a:extLst>
                    <a:ext uri="{9D8B030D-6E8A-4147-A177-3AD203B41FA5}">
                      <a16:colId xmlns:a16="http://schemas.microsoft.com/office/drawing/2014/main" val="3001824476"/>
                    </a:ext>
                  </a:extLst>
                </a:gridCol>
              </a:tblGrid>
              <a:tr h="2693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인터넷 익스플로러 확인 안내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739077"/>
                  </a:ext>
                </a:extLst>
              </a:tr>
              <a:tr h="379675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모비고 시큐어를 사용하기 위해서는 인터넷 익스플로러 버전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9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이상이 필요합니다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인터넷 익스플로러 버전 업그레이드 이후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다시 시도해주세요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65116"/>
                  </a:ext>
                </a:extLst>
              </a:tr>
              <a:tr h="286328"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ko-KR" altLang="en-US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확인  </a:t>
                      </a:r>
                      <a:endParaRPr lang="ko-KR" altLang="en-US" sz="800" b="1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417462"/>
                  </a:ext>
                </a:extLst>
              </a:tr>
            </a:tbl>
          </a:graphicData>
        </a:graphic>
      </p:graphicFrame>
      <p:pic>
        <p:nvPicPr>
          <p:cNvPr id="20" name="그림 22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937" y="1365409"/>
            <a:ext cx="149326" cy="147148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4136836" y="1568217"/>
            <a:ext cx="21515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87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3.Tray Icon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846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3.1 </a:t>
            </a:r>
            <a:r>
              <a:rPr lang="ko-KR" altLang="en-US" dirty="0" smtClean="0">
                <a:latin typeface="+mn-ea"/>
                <a:ea typeface="+mn-ea"/>
              </a:rPr>
              <a:t>기능 정의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704458"/>
              </p:ext>
            </p:extLst>
          </p:nvPr>
        </p:nvGraphicFramePr>
        <p:xfrm>
          <a:off x="7640320" y="508000"/>
          <a:ext cx="2265680" cy="263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560">
                  <a:extLst>
                    <a:ext uri="{9D8B030D-6E8A-4147-A177-3AD203B41FA5}">
                      <a16:colId xmlns:a16="http://schemas.microsoft.com/office/drawing/2014/main" val="4003334603"/>
                    </a:ext>
                  </a:extLst>
                </a:gridCol>
                <a:gridCol w="1849120">
                  <a:extLst>
                    <a:ext uri="{9D8B030D-6E8A-4147-A177-3AD203B41FA5}">
                      <a16:colId xmlns:a16="http://schemas.microsoft.com/office/drawing/2014/main" val="4107010563"/>
                    </a:ext>
                  </a:extLst>
                </a:gridCol>
              </a:tblGrid>
              <a:tr h="29972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031351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기본 정의</a:t>
                      </a:r>
                      <a:endParaRPr lang="en-US" altLang="ko-KR" sz="800" b="1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latin typeface="+mn-ea"/>
                          <a:ea typeface="+mn-ea"/>
                        </a:rPr>
                        <a:t>모비고 시큐어 실행 중에는 항상 표시됨</a:t>
                      </a:r>
                      <a:endParaRPr lang="en-US" altLang="ko-KR" sz="800" b="0" baseline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latin typeface="+mn-ea"/>
                          <a:ea typeface="+mn-ea"/>
                        </a:rPr>
                        <a:t>윈도우 트레이 항상 유지 설정이 되어 있는 경우 모비고 시큐어 창을 닫아도 트레이는 유지됨</a:t>
                      </a:r>
                      <a:endParaRPr lang="en-US" altLang="ko-KR" sz="800" b="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873232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우측 메뉴</a:t>
                      </a:r>
                      <a:endParaRPr lang="en-US" altLang="ko-KR" sz="800" b="1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트레이에서 우클릭 시 메뉴 제공</a:t>
                      </a:r>
                      <a:endParaRPr lang="en-US" altLang="ko-KR" sz="800" b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열기</a:t>
                      </a: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latin typeface="+mn-ea"/>
                          <a:ea typeface="+mn-ea"/>
                        </a:rPr>
                        <a:t>모비고 시큐어 화면 보기</a:t>
                      </a:r>
                      <a:endParaRPr lang="en-US" altLang="ko-KR" sz="800" b="0" baseline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+mn-ea"/>
                          <a:ea typeface="+mn-ea"/>
                        </a:rPr>
                        <a:t>로그인 </a:t>
                      </a:r>
                      <a:r>
                        <a:rPr lang="en-US" altLang="ko-KR" sz="800" b="1" baseline="0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1" baseline="0" dirty="0" smtClean="0">
                          <a:latin typeface="+mn-ea"/>
                          <a:ea typeface="+mn-ea"/>
                        </a:rPr>
                        <a:t>로그아웃</a:t>
                      </a:r>
                      <a:r>
                        <a:rPr lang="ko-KR" altLang="en-US" sz="800" b="0" baseline="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     .</a:t>
                      </a:r>
                      <a:r>
                        <a:rPr lang="ko-KR" altLang="en-US" sz="800" b="0" baseline="0" dirty="0" smtClean="0">
                          <a:latin typeface="+mn-ea"/>
                          <a:ea typeface="+mn-ea"/>
                        </a:rPr>
                        <a:t>로그인 상태에선 로그아웃 표시</a:t>
                      </a:r>
                      <a:endParaRPr lang="en-US" altLang="ko-KR" sz="800" b="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     .</a:t>
                      </a:r>
                      <a:r>
                        <a:rPr lang="ko-KR" altLang="en-US" sz="800" b="0" baseline="0" dirty="0" smtClean="0">
                          <a:latin typeface="+mn-ea"/>
                          <a:ea typeface="+mn-ea"/>
                        </a:rPr>
                        <a:t>메시지 표시가 필요한 경우 데이</a:t>
                      </a:r>
                      <a:endParaRPr lang="en-US" altLang="ko-KR" sz="800" b="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altLang="en-US" sz="800" b="0" baseline="0" dirty="0" smtClean="0">
                          <a:latin typeface="+mn-ea"/>
                          <a:ea typeface="+mn-ea"/>
                        </a:rPr>
                        <a:t>터 전송 시나리오를 따름</a:t>
                      </a:r>
                      <a:endParaRPr lang="en-US" altLang="ko-KR" sz="800" b="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     .</a:t>
                      </a:r>
                      <a:r>
                        <a:rPr lang="ko-KR" altLang="en-US" sz="800" b="0" baseline="0" dirty="0" smtClean="0">
                          <a:latin typeface="+mn-ea"/>
                          <a:ea typeface="+mn-ea"/>
                        </a:rPr>
                        <a:t>로그아웃 상태에선 로그인 표시</a:t>
                      </a:r>
                      <a:endParaRPr lang="en-US" altLang="ko-KR" sz="800" b="0" baseline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+mn-ea"/>
                          <a:ea typeface="+mn-ea"/>
                        </a:rPr>
                        <a:t>종료</a:t>
                      </a:r>
                      <a:r>
                        <a:rPr lang="ko-KR" altLang="en-US" sz="800" b="0" baseline="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     .</a:t>
                      </a:r>
                      <a:r>
                        <a:rPr lang="ko-KR" altLang="en-US" sz="800" b="0" baseline="0" dirty="0" smtClean="0">
                          <a:latin typeface="+mn-ea"/>
                          <a:ea typeface="+mn-ea"/>
                        </a:rPr>
                        <a:t>프로그램 종료</a:t>
                      </a:r>
                      <a:endParaRPr lang="en-US" altLang="ko-KR" sz="800" b="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     .</a:t>
                      </a:r>
                      <a:r>
                        <a:rPr lang="ko-KR" altLang="en-US" sz="800" b="0" baseline="0" dirty="0" smtClean="0">
                          <a:latin typeface="+mn-ea"/>
                          <a:ea typeface="+mn-ea"/>
                        </a:rPr>
                        <a:t>메시지 표시가 필요한 경우 데이터 </a:t>
                      </a:r>
                      <a:endParaRPr lang="en-US" altLang="ko-KR" sz="800" b="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altLang="en-US" sz="800" b="0" baseline="0" dirty="0" smtClean="0">
                          <a:latin typeface="+mn-ea"/>
                          <a:ea typeface="+mn-ea"/>
                        </a:rPr>
                        <a:t>전송 시나리오를 따름</a:t>
                      </a:r>
                      <a:endParaRPr lang="en-US" altLang="ko-KR" sz="800" b="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18735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12250" y="1618308"/>
            <a:ext cx="2775005" cy="7712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smtClean="0">
              <a:solidFill>
                <a:schemeClr val="tx1"/>
              </a:solidFill>
            </a:endParaRPr>
          </a:p>
        </p:txBody>
      </p:sp>
      <p:sp>
        <p:nvSpPr>
          <p:cNvPr id="22" name="직사각형 6"/>
          <p:cNvSpPr/>
          <p:nvPr/>
        </p:nvSpPr>
        <p:spPr>
          <a:xfrm>
            <a:off x="2807883" y="1801405"/>
            <a:ext cx="444843" cy="444843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시큐어</a:t>
            </a:r>
            <a:endParaRPr lang="en-US" altLang="ko-KR" sz="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600" smtClean="0">
                <a:solidFill>
                  <a:schemeClr val="bg1"/>
                </a:solidFill>
              </a:rPr>
              <a:t>아이콘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3325" y="1900715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트레이 영역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aphicFrame>
        <p:nvGraphicFramePr>
          <p:cNvPr id="28" name="표 1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711653"/>
              </p:ext>
            </p:extLst>
          </p:nvPr>
        </p:nvGraphicFramePr>
        <p:xfrm>
          <a:off x="2254095" y="1097280"/>
          <a:ext cx="998631" cy="699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631">
                  <a:extLst>
                    <a:ext uri="{9D8B030D-6E8A-4147-A177-3AD203B41FA5}">
                      <a16:colId xmlns:a16="http://schemas.microsoft.com/office/drawing/2014/main" val="3001824476"/>
                    </a:ext>
                  </a:extLst>
                </a:gridCol>
              </a:tblGrid>
              <a:tr h="417075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열기</a:t>
                      </a:r>
                      <a:endParaRPr lang="en-US" altLang="ko-KR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739077"/>
                  </a:ext>
                </a:extLst>
              </a:tr>
              <a:tr h="2654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종료  </a:t>
                      </a:r>
                      <a:endParaRPr lang="ko-KR" altLang="en-US" sz="800" b="1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417462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254095" y="1534601"/>
            <a:ext cx="998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100"/>
          <p:cNvSpPr/>
          <p:nvPr/>
        </p:nvSpPr>
        <p:spPr>
          <a:xfrm>
            <a:off x="2254095" y="875427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latin typeface="+mn-ea"/>
              </a:rPr>
              <a:t>1</a:t>
            </a:r>
            <a:endParaRPr lang="ko-KR" altLang="en-US" sz="9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702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953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400" b="1" dirty="0">
                <a:latin typeface="+mn-ea"/>
                <a:ea typeface="+mn-ea"/>
              </a:rPr>
              <a:t>문서 표기</a:t>
            </a:r>
          </a:p>
        </p:txBody>
      </p:sp>
      <p:sp>
        <p:nvSpPr>
          <p:cNvPr id="3" name="Rectangle 52"/>
          <p:cNvSpPr>
            <a:spLocks noChangeArrowheads="1"/>
          </p:cNvSpPr>
          <p:nvPr/>
        </p:nvSpPr>
        <p:spPr bwMode="auto">
          <a:xfrm>
            <a:off x="338105" y="962098"/>
            <a:ext cx="268606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1000" dirty="0">
                <a:latin typeface="+mn-ea"/>
                <a:cs typeface="Arial" panose="020B0604020202020204" pitchFamily="34" charset="0"/>
              </a:rPr>
              <a:t>1. </a:t>
            </a:r>
            <a:r>
              <a:rPr lang="ko-KR" altLang="en-US" sz="1000" dirty="0">
                <a:latin typeface="+mn-ea"/>
                <a:cs typeface="Arial" panose="020B0604020202020204" pitchFamily="34" charset="0"/>
              </a:rPr>
              <a:t>변경 범례</a:t>
            </a:r>
            <a:endParaRPr lang="en-US" altLang="ko-KR" sz="1000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4" name="Rectangle 52"/>
          <p:cNvSpPr>
            <a:spLocks noChangeArrowheads="1"/>
          </p:cNvSpPr>
          <p:nvPr/>
        </p:nvSpPr>
        <p:spPr bwMode="auto">
          <a:xfrm>
            <a:off x="338105" y="3830472"/>
            <a:ext cx="268606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1000" dirty="0">
                <a:latin typeface="+mn-ea"/>
                <a:cs typeface="Arial" panose="020B0604020202020204" pitchFamily="34" charset="0"/>
              </a:rPr>
              <a:t>2. Description history </a:t>
            </a:r>
            <a:r>
              <a:rPr lang="ko-KR" altLang="en-US" sz="1000" dirty="0">
                <a:latin typeface="+mn-ea"/>
                <a:cs typeface="Arial" panose="020B0604020202020204" pitchFamily="34" charset="0"/>
              </a:rPr>
              <a:t>표시</a:t>
            </a:r>
            <a:endParaRPr lang="en-US" altLang="ko-KR" sz="1000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1613" y="4013822"/>
            <a:ext cx="15295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n-ea"/>
                <a:cs typeface="Tahoma" pitchFamily="34" charset="0"/>
              </a:rPr>
              <a:t>Description </a:t>
            </a:r>
            <a:r>
              <a:rPr lang="ko-KR" altLang="en-US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n-ea"/>
                <a:cs typeface="Tahoma" pitchFamily="34" charset="0"/>
              </a:rPr>
              <a:t>영역 내 표시</a:t>
            </a:r>
            <a:r>
              <a:rPr lang="en-US" altLang="ko-KR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n-ea"/>
                <a:cs typeface="Tahoma" pitchFamily="34" charset="0"/>
              </a:rPr>
              <a:t>.</a:t>
            </a:r>
          </a:p>
        </p:txBody>
      </p:sp>
      <p:sp>
        <p:nvSpPr>
          <p:cNvPr id="6" name="직사각형 79"/>
          <p:cNvSpPr/>
          <p:nvPr/>
        </p:nvSpPr>
        <p:spPr>
          <a:xfrm>
            <a:off x="647551" y="4344017"/>
            <a:ext cx="1166195" cy="300082"/>
          </a:xfrm>
          <a:prstGeom prst="rect">
            <a:avLst/>
          </a:prstGeom>
        </p:spPr>
        <p:txBody>
          <a:bodyPr wrap="square" lIns="0" anchor="b">
            <a:spAutoFit/>
          </a:bodyPr>
          <a:lstStyle/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900" dirty="0">
                <a:latin typeface="+mn-ea"/>
                <a:cs typeface="Segoe UI" panose="020B0502040204020203" pitchFamily="34" charset="0"/>
              </a:rPr>
              <a:t>Text Text Text Text</a:t>
            </a:r>
            <a:endParaRPr lang="en-US" altLang="ko-KR" sz="900" strike="sngStrike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13746" y="4392043"/>
            <a:ext cx="1069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ko-KR" altLang="en-US" sz="900" b="1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n-ea"/>
                <a:cs typeface="Tahoma" pitchFamily="34" charset="0"/>
              </a:rPr>
              <a:t>기존 </a:t>
            </a:r>
            <a:r>
              <a:rPr lang="en-US" altLang="ko-KR" sz="900" b="1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n-ea"/>
                <a:cs typeface="Tahoma" pitchFamily="34" charset="0"/>
              </a:rPr>
              <a:t>description</a:t>
            </a:r>
            <a:endParaRPr lang="en-US" altLang="ko-KR" sz="900" kern="0" dirty="0">
              <a:solidFill>
                <a:sysClr val="windowText" lastClr="000000">
                  <a:lumMod val="50000"/>
                  <a:lumOff val="50000"/>
                </a:sysClr>
              </a:solidFill>
              <a:latin typeface="+mn-ea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13746" y="4944810"/>
            <a:ext cx="11849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ko-KR" altLang="en-US" sz="900" b="1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n-ea"/>
                <a:cs typeface="Tahoma" pitchFamily="34" charset="0"/>
              </a:rPr>
              <a:t>삭제된 </a:t>
            </a:r>
            <a:r>
              <a:rPr lang="en-US" altLang="ko-KR" sz="900" b="1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n-ea"/>
                <a:cs typeface="Tahoma" pitchFamily="34" charset="0"/>
              </a:rPr>
              <a:t>description</a:t>
            </a:r>
            <a:endParaRPr lang="en-US" altLang="ko-KR" sz="900" kern="0" dirty="0">
              <a:solidFill>
                <a:sysClr val="windowText" lastClr="000000">
                  <a:lumMod val="50000"/>
                  <a:lumOff val="50000"/>
                </a:sysClr>
              </a:solidFill>
              <a:latin typeface="+mn-ea"/>
              <a:cs typeface="Tahoma" pitchFamily="34" charset="0"/>
            </a:endParaRPr>
          </a:p>
        </p:txBody>
      </p:sp>
      <p:sp>
        <p:nvSpPr>
          <p:cNvPr id="9" name="직사각형 79"/>
          <p:cNvSpPr/>
          <p:nvPr/>
        </p:nvSpPr>
        <p:spPr>
          <a:xfrm>
            <a:off x="647551" y="4881213"/>
            <a:ext cx="1166195" cy="300082"/>
          </a:xfrm>
          <a:prstGeom prst="rect">
            <a:avLst/>
          </a:prstGeom>
        </p:spPr>
        <p:txBody>
          <a:bodyPr wrap="square" lIns="0" anchor="b">
            <a:spAutoFit/>
          </a:bodyPr>
          <a:lstStyle/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900" strike="sngStrike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Text Text Text Text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13746" y="4655110"/>
            <a:ext cx="19976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ko-KR" altLang="en-US" sz="900" b="1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n-ea"/>
                <a:cs typeface="Tahoma" pitchFamily="34" charset="0"/>
              </a:rPr>
              <a:t>신규로 작성</a:t>
            </a:r>
            <a:r>
              <a:rPr lang="en-US" altLang="ko-KR" sz="900" b="1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n-ea"/>
                <a:cs typeface="Tahoma" pitchFamily="34" charset="0"/>
              </a:rPr>
              <a:t> </a:t>
            </a:r>
            <a:r>
              <a:rPr lang="ko-KR" altLang="en-US" sz="900" b="1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n-ea"/>
                <a:cs typeface="Tahoma" pitchFamily="34" charset="0"/>
              </a:rPr>
              <a:t>및 수정된 </a:t>
            </a:r>
            <a:r>
              <a:rPr lang="en-US" altLang="ko-KR" sz="900" b="1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n-ea"/>
                <a:cs typeface="Tahoma" pitchFamily="34" charset="0"/>
              </a:rPr>
              <a:t>description</a:t>
            </a:r>
            <a:endParaRPr lang="en-US" altLang="ko-KR" sz="900" kern="0" dirty="0">
              <a:solidFill>
                <a:sysClr val="windowText" lastClr="000000">
                  <a:lumMod val="50000"/>
                  <a:lumOff val="50000"/>
                </a:sysClr>
              </a:solidFill>
              <a:latin typeface="+mn-ea"/>
              <a:cs typeface="Tahoma" pitchFamily="34" charset="0"/>
            </a:endParaRPr>
          </a:p>
        </p:txBody>
      </p:sp>
      <p:sp>
        <p:nvSpPr>
          <p:cNvPr id="11" name="직사각형 79"/>
          <p:cNvSpPr/>
          <p:nvPr/>
        </p:nvSpPr>
        <p:spPr>
          <a:xfrm>
            <a:off x="647551" y="4612615"/>
            <a:ext cx="1166195" cy="300082"/>
          </a:xfrm>
          <a:prstGeom prst="rect">
            <a:avLst/>
          </a:prstGeom>
        </p:spPr>
        <p:txBody>
          <a:bodyPr wrap="square" lIns="0" anchor="b">
            <a:spAutoFit/>
          </a:bodyPr>
          <a:lstStyle/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900" dirty="0">
                <a:solidFill>
                  <a:srgbClr val="00B0F0"/>
                </a:solidFill>
                <a:latin typeface="+mn-ea"/>
                <a:cs typeface="Segoe UI" panose="020B0502040204020203" pitchFamily="34" charset="0"/>
              </a:rPr>
              <a:t>Text Text Text Text</a:t>
            </a:r>
          </a:p>
        </p:txBody>
      </p:sp>
      <p:sp>
        <p:nvSpPr>
          <p:cNvPr id="12" name="직사각형 76"/>
          <p:cNvSpPr/>
          <p:nvPr/>
        </p:nvSpPr>
        <p:spPr bwMode="auto">
          <a:xfrm>
            <a:off x="558093" y="1445530"/>
            <a:ext cx="1962150" cy="663356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Updated v0.X (YYYY.MM.DD)  </a:t>
            </a:r>
          </a:p>
          <a:p>
            <a:pPr marL="171450" indent="-171450">
              <a:buFontTx/>
              <a:buChar char="-"/>
              <a:defRPr/>
            </a:pPr>
            <a:r>
              <a:rPr lang="ko-KR" altLang="en-US" sz="800" kern="0" dirty="0">
                <a:solidFill>
                  <a:schemeClr val="bg1"/>
                </a:solidFill>
                <a:latin typeface="+mn-ea"/>
                <a:cs typeface="Tahoma" pitchFamily="34" charset="0"/>
              </a:rPr>
              <a:t>페이지 추가</a:t>
            </a:r>
            <a:endParaRPr lang="en-US" altLang="ko-KR" sz="800" kern="0" dirty="0">
              <a:solidFill>
                <a:schemeClr val="bg1"/>
              </a:solidFill>
              <a:latin typeface="+mn-ea"/>
              <a:cs typeface="Tahoma" pitchFamily="34" charset="0"/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800" kern="0" dirty="0">
                <a:solidFill>
                  <a:schemeClr val="bg1"/>
                </a:solidFill>
                <a:latin typeface="+mn-ea"/>
                <a:cs typeface="Tahoma" pitchFamily="34" charset="0"/>
              </a:rPr>
              <a:t>페이지</a:t>
            </a:r>
            <a:r>
              <a:rPr lang="en-US" altLang="ko-KR" sz="800" kern="0" dirty="0">
                <a:solidFill>
                  <a:schemeClr val="bg1"/>
                </a:solidFill>
                <a:latin typeface="+mn-ea"/>
                <a:cs typeface="Tahoma" pitchFamily="34" charset="0"/>
              </a:rPr>
              <a:t> </a:t>
            </a:r>
            <a:r>
              <a:rPr lang="ko-KR" altLang="en-US" sz="800" kern="0" dirty="0">
                <a:solidFill>
                  <a:schemeClr val="bg1"/>
                </a:solidFill>
                <a:latin typeface="+mn-ea"/>
                <a:cs typeface="Tahoma" pitchFamily="34" charset="0"/>
              </a:rPr>
              <a:t>삭제</a:t>
            </a:r>
            <a:endParaRPr lang="en-US" altLang="ko-KR" sz="800" kern="0" dirty="0">
              <a:solidFill>
                <a:schemeClr val="bg1"/>
              </a:solidFill>
              <a:latin typeface="+mn-ea"/>
              <a:cs typeface="Tahoma" pitchFamily="34" charset="0"/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800" kern="0" dirty="0">
                <a:solidFill>
                  <a:schemeClr val="bg1"/>
                </a:solidFill>
                <a:latin typeface="+mn-ea"/>
                <a:cs typeface="Tahoma" pitchFamily="34" charset="0"/>
              </a:rPr>
              <a:t>수정 내역</a:t>
            </a:r>
            <a:endParaRPr lang="en-US" altLang="ko-KR" sz="800" kern="0" dirty="0">
              <a:solidFill>
                <a:schemeClr val="bg1"/>
              </a:solidFill>
              <a:latin typeface="+mn-ea"/>
              <a:cs typeface="Tahoma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500424" y="1466657"/>
            <a:ext cx="2740885" cy="652242"/>
            <a:chOff x="41175" y="2316824"/>
            <a:chExt cx="2740885" cy="652242"/>
          </a:xfrm>
        </p:grpSpPr>
        <p:sp>
          <p:nvSpPr>
            <p:cNvPr id="14" name="직사각형 13"/>
            <p:cNvSpPr/>
            <p:nvPr/>
          </p:nvSpPr>
          <p:spPr>
            <a:xfrm>
              <a:off x="41175" y="2316824"/>
              <a:ext cx="2740885" cy="65224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41175" y="2320862"/>
              <a:ext cx="2740885" cy="641343"/>
            </a:xfrm>
            <a:prstGeom prst="line">
              <a:avLst/>
            </a:prstGeom>
            <a:ln w="3175">
              <a:solidFill>
                <a:srgbClr val="E622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463857" y="1145448"/>
            <a:ext cx="20040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n-ea"/>
                <a:cs typeface="Tahoma" pitchFamily="34" charset="0"/>
              </a:rPr>
              <a:t>1-1 </a:t>
            </a:r>
            <a:r>
              <a:rPr lang="ko-KR" altLang="en-US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n-ea"/>
                <a:cs typeface="Tahoma" pitchFamily="34" charset="0"/>
              </a:rPr>
              <a:t>각 페이지 오른쪽 상단에 표시</a:t>
            </a:r>
            <a:r>
              <a:rPr lang="en-US" altLang="ko-KR" sz="9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n-ea"/>
                <a:cs typeface="Tahoma" pitchFamily="34" charset="0"/>
              </a:rPr>
              <a:t>.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6677007" y="1471882"/>
            <a:ext cx="457177" cy="280758"/>
            <a:chOff x="7017601" y="2529795"/>
            <a:chExt cx="457177" cy="280758"/>
          </a:xfrm>
        </p:grpSpPr>
        <p:grpSp>
          <p:nvGrpSpPr>
            <p:cNvPr id="18" name="그룹 17"/>
            <p:cNvGrpSpPr/>
            <p:nvPr/>
          </p:nvGrpSpPr>
          <p:grpSpPr>
            <a:xfrm>
              <a:off x="7039970" y="2529795"/>
              <a:ext cx="412438" cy="260458"/>
              <a:chOff x="41175" y="2316824"/>
              <a:chExt cx="2740885" cy="652242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1175" y="2316824"/>
                <a:ext cx="2740885" cy="652242"/>
              </a:xfrm>
              <a:prstGeom prst="rect">
                <a:avLst/>
              </a:prstGeom>
              <a:solidFill>
                <a:schemeClr val="tx1">
                  <a:alpha val="50000"/>
                </a:schemeClr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41175" y="2320862"/>
                <a:ext cx="2740885" cy="641343"/>
              </a:xfrm>
              <a:prstGeom prst="line">
                <a:avLst/>
              </a:prstGeom>
              <a:ln w="3175">
                <a:solidFill>
                  <a:srgbClr val="E622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7017601" y="2533554"/>
              <a:ext cx="4571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  <a:latin typeface="+mn-ea"/>
                </a:rPr>
                <a:t>Deleted</a:t>
              </a:r>
            </a:p>
            <a:p>
              <a:pPr algn="ctr"/>
              <a:r>
                <a:rPr lang="en-US" altLang="ko-KR" sz="600" dirty="0">
                  <a:solidFill>
                    <a:schemeClr val="bg1"/>
                  </a:solidFill>
                  <a:latin typeface="+mn-ea"/>
                </a:rPr>
                <a:t>V1.0</a:t>
              </a:r>
              <a:endParaRPr lang="ko-KR" altLang="en-US" sz="6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614681" y="2134509"/>
            <a:ext cx="8467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en-US" altLang="ko-KR" sz="900" b="1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n-ea"/>
                <a:cs typeface="Tahoma" pitchFamily="34" charset="0"/>
              </a:rPr>
              <a:t>UI </a:t>
            </a:r>
            <a:r>
              <a:rPr lang="ko-KR" altLang="en-US" sz="900" b="1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n-ea"/>
                <a:cs typeface="Tahoma" pitchFamily="34" charset="0"/>
              </a:rPr>
              <a:t>일부 삭제</a:t>
            </a:r>
            <a:endParaRPr lang="en-US" altLang="ko-KR" sz="900" b="1" kern="0" dirty="0">
              <a:solidFill>
                <a:sysClr val="windowText" lastClr="000000">
                  <a:lumMod val="50000"/>
                  <a:lumOff val="50000"/>
                </a:sysClr>
              </a:solidFill>
              <a:latin typeface="+mn-ea"/>
              <a:cs typeface="Tahom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91546" y="2134509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ko-KR" altLang="en-US" sz="900" b="1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n-ea"/>
                <a:cs typeface="Tahoma" pitchFamily="34" charset="0"/>
              </a:rPr>
              <a:t>페이지 전체 삭제</a:t>
            </a:r>
            <a:endParaRPr lang="en-US" altLang="ko-KR" sz="900" b="1" kern="0" dirty="0">
              <a:solidFill>
                <a:sysClr val="windowText" lastClr="000000">
                  <a:lumMod val="50000"/>
                  <a:lumOff val="50000"/>
                </a:sysClr>
              </a:solidFill>
              <a:latin typeface="+mn-ea"/>
              <a:cs typeface="Tahom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84048" y="1145448"/>
            <a:ext cx="10775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lnSpc>
                <a:spcPct val="150000"/>
              </a:lnSpc>
              <a:defRPr/>
            </a:pPr>
            <a:r>
              <a:rPr lang="en-US" altLang="ko-KR" sz="900" kern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n-ea"/>
                <a:cs typeface="Tahoma" pitchFamily="34" charset="0"/>
              </a:rPr>
              <a:t>1-2 </a:t>
            </a:r>
            <a:r>
              <a:rPr lang="ko-KR" altLang="en-US" sz="900" kern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n-ea"/>
                <a:cs typeface="Tahoma" pitchFamily="34" charset="0"/>
              </a:rPr>
              <a:t>삭제 </a:t>
            </a:r>
            <a:r>
              <a:rPr lang="en-US" altLang="ko-KR" sz="900" kern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n-ea"/>
                <a:cs typeface="Tahoma" pitchFamily="34" charset="0"/>
              </a:rPr>
              <a:t>UI </a:t>
            </a:r>
            <a:r>
              <a:rPr lang="ko-KR" altLang="en-US" sz="900" kern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n-ea"/>
                <a:cs typeface="Tahoma" pitchFamily="34" charset="0"/>
              </a:rPr>
              <a:t>표시</a:t>
            </a:r>
            <a:endParaRPr lang="en-US" altLang="ko-KR" sz="900" kern="0" dirty="0">
              <a:solidFill>
                <a:sysClr val="windowText" lastClr="000000">
                  <a:lumMod val="50000"/>
                  <a:lumOff val="50000"/>
                </a:sysClr>
              </a:solidFill>
              <a:latin typeface="+mn-ea"/>
              <a:cs typeface="Tahom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13746" y="5215771"/>
            <a:ext cx="17267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ko-KR" altLang="en-US" sz="900" b="1" kern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n-ea"/>
                <a:cs typeface="Tahoma" pitchFamily="34" charset="0"/>
              </a:rPr>
              <a:t>확인 </a:t>
            </a:r>
            <a:r>
              <a:rPr lang="ko-KR" altLang="en-US" sz="900" b="1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n-ea"/>
                <a:cs typeface="Tahoma" pitchFamily="34" charset="0"/>
              </a:rPr>
              <a:t>필요한 사항 </a:t>
            </a:r>
            <a:r>
              <a:rPr lang="en-US" altLang="ko-KR" sz="900" b="1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n-ea"/>
                <a:cs typeface="Tahoma" pitchFamily="34" charset="0"/>
              </a:rPr>
              <a:t>description</a:t>
            </a:r>
            <a:endParaRPr lang="en-US" altLang="ko-KR" sz="900" kern="0" dirty="0">
              <a:solidFill>
                <a:sysClr val="windowText" lastClr="000000">
                  <a:lumMod val="50000"/>
                  <a:lumOff val="50000"/>
                </a:sysClr>
              </a:solidFill>
              <a:latin typeface="+mn-ea"/>
              <a:cs typeface="Tahoma" pitchFamily="34" charset="0"/>
            </a:endParaRPr>
          </a:p>
        </p:txBody>
      </p:sp>
      <p:sp>
        <p:nvSpPr>
          <p:cNvPr id="26" name="직사각형 79"/>
          <p:cNvSpPr/>
          <p:nvPr/>
        </p:nvSpPr>
        <p:spPr>
          <a:xfrm>
            <a:off x="647551" y="5149810"/>
            <a:ext cx="1166195" cy="300082"/>
          </a:xfrm>
          <a:prstGeom prst="rect">
            <a:avLst/>
          </a:prstGeom>
        </p:spPr>
        <p:txBody>
          <a:bodyPr wrap="square" lIns="0" anchor="b">
            <a:spAutoFit/>
          </a:bodyPr>
          <a:lstStyle/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900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Text </a:t>
            </a:r>
            <a:r>
              <a:rPr lang="en-US" altLang="ko-KR" sz="900" dirty="0" smtClean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Text Text 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Text</a:t>
            </a:r>
          </a:p>
        </p:txBody>
      </p:sp>
      <p:sp>
        <p:nvSpPr>
          <p:cNvPr id="27" name="직사각형 76"/>
          <p:cNvSpPr/>
          <p:nvPr/>
        </p:nvSpPr>
        <p:spPr bwMode="auto">
          <a:xfrm>
            <a:off x="4279159" y="1466657"/>
            <a:ext cx="1962150" cy="480312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Deleted v0.X (YYYY.MM.DD)  </a:t>
            </a:r>
          </a:p>
          <a:p>
            <a:pPr marL="171450" indent="-171450">
              <a:buFontTx/>
              <a:buChar char="-"/>
              <a:defRPr/>
            </a:pPr>
            <a:r>
              <a:rPr lang="en-US" altLang="ko-KR" sz="800" kern="0" dirty="0">
                <a:solidFill>
                  <a:schemeClr val="bg1"/>
                </a:solidFill>
                <a:latin typeface="+mn-ea"/>
                <a:cs typeface="Tahoma" pitchFamily="34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0359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400" b="1" dirty="0"/>
              <a:t>문서 이력</a:t>
            </a:r>
          </a:p>
        </p:txBody>
      </p:sp>
      <p:graphicFrame>
        <p:nvGraphicFramePr>
          <p:cNvPr id="28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305235"/>
              </p:ext>
            </p:extLst>
          </p:nvPr>
        </p:nvGraphicFramePr>
        <p:xfrm>
          <a:off x="158620" y="769939"/>
          <a:ext cx="9470571" cy="4285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5380">
                  <a:extLst>
                    <a:ext uri="{9D8B030D-6E8A-4147-A177-3AD203B41FA5}">
                      <a16:colId xmlns:a16="http://schemas.microsoft.com/office/drawing/2014/main" val="2516335851"/>
                    </a:ext>
                  </a:extLst>
                </a:gridCol>
                <a:gridCol w="614646">
                  <a:extLst>
                    <a:ext uri="{9D8B030D-6E8A-4147-A177-3AD203B41FA5}">
                      <a16:colId xmlns:a16="http://schemas.microsoft.com/office/drawing/2014/main" val="3610047650"/>
                    </a:ext>
                  </a:extLst>
                </a:gridCol>
                <a:gridCol w="6682815">
                  <a:extLst>
                    <a:ext uri="{9D8B030D-6E8A-4147-A177-3AD203B41FA5}">
                      <a16:colId xmlns:a16="http://schemas.microsoft.com/office/drawing/2014/main" val="1400354824"/>
                    </a:ext>
                  </a:extLst>
                </a:gridCol>
                <a:gridCol w="1387730">
                  <a:extLst>
                    <a:ext uri="{9D8B030D-6E8A-4147-A177-3AD203B41FA5}">
                      <a16:colId xmlns:a16="http://schemas.microsoft.com/office/drawing/2014/main" val="214260766"/>
                    </a:ext>
                  </a:extLst>
                </a:gridCol>
              </a:tblGrid>
              <a:tr h="180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Date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Ver.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Note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Writer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88349"/>
                  </a:ext>
                </a:extLst>
              </a:tr>
              <a:tr h="3687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2018.02.09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0.5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문서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작성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UX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514241"/>
                  </a:ext>
                </a:extLst>
              </a:tr>
              <a:tr h="3687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900" baseline="0" dirty="0"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7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900" baseline="0" dirty="0"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4843119"/>
                  </a:ext>
                </a:extLst>
              </a:tr>
              <a:tr h="3687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9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6149287"/>
                  </a:ext>
                </a:extLst>
              </a:tr>
              <a:tr h="3687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9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6489420"/>
                  </a:ext>
                </a:extLst>
              </a:tr>
              <a:tr h="3687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9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0844871"/>
                  </a:ext>
                </a:extLst>
              </a:tr>
              <a:tr h="3687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7350433"/>
                  </a:ext>
                </a:extLst>
              </a:tr>
              <a:tr h="3687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7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7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87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900" kern="12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12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1.Installer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334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1.1 </a:t>
            </a:r>
            <a:r>
              <a:rPr lang="ko-KR" altLang="en-US" dirty="0" smtClean="0">
                <a:latin typeface="+mn-ea"/>
                <a:ea typeface="+mn-ea"/>
              </a:rPr>
              <a:t>인스톨러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시작화면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7222" y="1178011"/>
            <a:ext cx="5428735" cy="348460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70355" y="1178011"/>
            <a:ext cx="17363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모비고 시큐어</a:t>
            </a:r>
            <a:r>
              <a:rPr lang="en-US" altLang="ko-KR" sz="900" dirty="0" smtClean="0"/>
              <a:t> ver.001001 </a:t>
            </a:r>
            <a:r>
              <a:rPr lang="ko-KR" altLang="en-US" sz="900" smtClean="0"/>
              <a:t>설치</a:t>
            </a:r>
            <a:endParaRPr lang="ko-KR" altLang="en-US" sz="900" dirty="0"/>
          </a:p>
        </p:txBody>
      </p:sp>
      <p:sp>
        <p:nvSpPr>
          <p:cNvPr id="14" name="직사각형 13"/>
          <p:cNvSpPr/>
          <p:nvPr/>
        </p:nvSpPr>
        <p:spPr>
          <a:xfrm>
            <a:off x="527222" y="1392194"/>
            <a:ext cx="1680519" cy="2866766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모비고 시큐어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27222" y="4258960"/>
            <a:ext cx="5428735" cy="4119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30595" y="4343532"/>
            <a:ext cx="947351" cy="2430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다음     </a:t>
            </a:r>
            <a:r>
              <a:rPr lang="en-US" altLang="ko-KR" sz="900" dirty="0" smtClean="0">
                <a:solidFill>
                  <a:schemeClr val="tx1"/>
                </a:solidFill>
              </a:rPr>
              <a:t>&gt; </a:t>
            </a:r>
            <a:endParaRPr lang="ko-KR" altLang="en-US" sz="90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93276" y="4343532"/>
            <a:ext cx="947351" cy="2430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취소 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91" y="1194615"/>
            <a:ext cx="190500" cy="18097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365740" y="1504407"/>
            <a:ext cx="30235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smtClean="0"/>
              <a:t>모비고 시큐어 </a:t>
            </a:r>
            <a:r>
              <a:rPr lang="en-US" altLang="ko-KR" sz="1100" b="1" dirty="0" smtClean="0"/>
              <a:t>ver.001.001 </a:t>
            </a:r>
            <a:r>
              <a:rPr lang="ko-KR" altLang="en-US" sz="1100" b="1" smtClean="0"/>
              <a:t>설치를 시작합니다</a:t>
            </a:r>
            <a:r>
              <a:rPr lang="en-US" altLang="ko-KR" sz="1100" b="1" dirty="0" smtClean="0"/>
              <a:t>.</a:t>
            </a:r>
            <a:endParaRPr lang="ko-KR" altLang="en-US" sz="1100" b="1" dirty="0"/>
          </a:p>
        </p:txBody>
      </p:sp>
      <p:sp>
        <p:nvSpPr>
          <p:cNvPr id="20" name="직사각형 19"/>
          <p:cNvSpPr/>
          <p:nvPr/>
        </p:nvSpPr>
        <p:spPr>
          <a:xfrm>
            <a:off x="2365740" y="1822758"/>
            <a:ext cx="330411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이 프로그램은 당신의 컴퓨터에</a:t>
            </a:r>
            <a:endParaRPr lang="en-US" altLang="ko-KR" sz="900" dirty="0" smtClean="0"/>
          </a:p>
          <a:p>
            <a:r>
              <a:rPr lang="ko-KR" altLang="en-US" sz="900" dirty="0" smtClean="0"/>
              <a:t>모비고 시큐어 </a:t>
            </a:r>
            <a:r>
              <a:rPr lang="en-US" altLang="ko-KR" sz="900" dirty="0" smtClean="0"/>
              <a:t>ver.001.001(</a:t>
            </a:r>
            <a:r>
              <a:rPr lang="ko-KR" altLang="en-US" sz="900" smtClean="0"/>
              <a:t>을</a:t>
            </a:r>
            <a:r>
              <a:rPr lang="en-US" altLang="ko-KR" sz="900" dirty="0" smtClean="0"/>
              <a:t>)</a:t>
            </a:r>
            <a:r>
              <a:rPr lang="ko-KR" altLang="en-US" sz="900" smtClean="0"/>
              <a:t>를 설치할 것입니다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 smtClean="0"/>
          </a:p>
          <a:p>
            <a:r>
              <a:rPr lang="ko-KR" altLang="en-US" sz="900" dirty="0" smtClean="0"/>
              <a:t>설치를 시작하기 전 가능한 모든 프로그램을 종료하여 주시</a:t>
            </a:r>
            <a:endParaRPr lang="en-US" altLang="ko-KR" sz="900" dirty="0" smtClean="0"/>
          </a:p>
          <a:p>
            <a:r>
              <a:rPr lang="ko-KR" altLang="en-US" sz="900" dirty="0" smtClean="0"/>
              <a:t>기 바랍니다</a:t>
            </a:r>
            <a:r>
              <a:rPr lang="en-US" altLang="ko-KR" sz="900" dirty="0" smtClean="0"/>
              <a:t>. </a:t>
            </a:r>
            <a:r>
              <a:rPr lang="ko-KR" altLang="en-US" sz="900" smtClean="0"/>
              <a:t>이는 재부팅을 하지 않고서도 시스템 파일을 수정</a:t>
            </a:r>
            <a:endParaRPr lang="en-US" altLang="ko-KR" sz="900" dirty="0" smtClean="0"/>
          </a:p>
          <a:p>
            <a:r>
              <a:rPr lang="ko-KR" altLang="en-US" sz="900" dirty="0" smtClean="0"/>
              <a:t>할 수 있게 해줍니다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/>
          </a:p>
          <a:p>
            <a:r>
              <a:rPr lang="ko-KR" altLang="en-US" sz="900" dirty="0" smtClean="0"/>
              <a:t>계속하시려면 </a:t>
            </a:r>
            <a:r>
              <a:rPr lang="en-US" altLang="ko-KR" sz="900" dirty="0" smtClean="0"/>
              <a:t>‘</a:t>
            </a:r>
            <a:r>
              <a:rPr lang="ko-KR" altLang="en-US" sz="900" smtClean="0"/>
              <a:t>다음</a:t>
            </a:r>
            <a:r>
              <a:rPr lang="en-US" altLang="ko-KR" sz="900" dirty="0" smtClean="0"/>
              <a:t>‘ </a:t>
            </a:r>
            <a:r>
              <a:rPr lang="ko-KR" altLang="en-US" sz="900" smtClean="0"/>
              <a:t>버튼을 눌러 주세요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515472"/>
              </p:ext>
            </p:extLst>
          </p:nvPr>
        </p:nvGraphicFramePr>
        <p:xfrm>
          <a:off x="7640320" y="508000"/>
          <a:ext cx="2265680" cy="197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560">
                  <a:extLst>
                    <a:ext uri="{9D8B030D-6E8A-4147-A177-3AD203B41FA5}">
                      <a16:colId xmlns:a16="http://schemas.microsoft.com/office/drawing/2014/main" val="4003334603"/>
                    </a:ext>
                  </a:extLst>
                </a:gridCol>
                <a:gridCol w="1849120">
                  <a:extLst>
                    <a:ext uri="{9D8B030D-6E8A-4147-A177-3AD203B41FA5}">
                      <a16:colId xmlns:a16="http://schemas.microsoft.com/office/drawing/2014/main" val="4107010563"/>
                    </a:ext>
                  </a:extLst>
                </a:gridCol>
              </a:tblGrid>
              <a:tr h="29972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031351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인스톨러 시작화면</a:t>
                      </a:r>
                      <a:endParaRPr lang="en-US" altLang="ko-KR" sz="800" b="1" dirty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기본 프로세스는 인스톨쉴드 기본 동작을 따름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873232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설치버전 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모비고 시큐어 </a:t>
                      </a:r>
                      <a:r>
                        <a:rPr lang="en-US" altLang="ko-KR" sz="800" b="0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ver.000.000’ </a:t>
                      </a:r>
                      <a:r>
                        <a:rPr lang="ko-KR" altLang="en-US" sz="800" b="0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으로 설치 버전 정보 통일</a:t>
                      </a:r>
                      <a:endParaRPr lang="en-US" altLang="ko-KR" sz="800" b="0" dirty="0" smtClean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187353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 케이스 외 다음 단계로 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3.1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윈도우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미만 시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3.2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익스플로러 버전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미만 시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각각 안내를 표시하고 마침 시 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프로그램 종료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696944"/>
                  </a:ext>
                </a:extLst>
              </a:tr>
            </a:tbl>
          </a:graphicData>
        </a:graphic>
      </p:graphicFrame>
      <p:sp>
        <p:nvSpPr>
          <p:cNvPr id="23" name="직사각형 100"/>
          <p:cNvSpPr/>
          <p:nvPr/>
        </p:nvSpPr>
        <p:spPr>
          <a:xfrm>
            <a:off x="3830595" y="4632037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>
                <a:latin typeface="+mn-ea"/>
              </a:rPr>
              <a:t>3-1</a:t>
            </a:r>
            <a:endParaRPr lang="ko-KR" altLang="en-US" sz="800" b="1" dirty="0">
              <a:latin typeface="+mn-ea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BF73B694-982E-499F-B74F-8C2590C0A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625668"/>
              </p:ext>
            </p:extLst>
          </p:nvPr>
        </p:nvGraphicFramePr>
        <p:xfrm>
          <a:off x="3830595" y="4812037"/>
          <a:ext cx="2788138" cy="2077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8138">
                  <a:extLst>
                    <a:ext uri="{9D8B030D-6E8A-4147-A177-3AD203B41FA5}">
                      <a16:colId xmlns:a16="http://schemas.microsoft.com/office/drawing/2014/main" val="297482055"/>
                    </a:ext>
                  </a:extLst>
                </a:gridCol>
              </a:tblGrid>
              <a:tr h="353214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설치 실패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445577"/>
                  </a:ext>
                </a:extLst>
              </a:tr>
              <a:tr h="881485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모비고 시큐어는 윈도우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7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이상에서만 설치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가능합니다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윈도우 버전 업그레이드 이후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설치를 다시 시도해주세요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0" marR="180000" marT="180000" marB="180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14223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마침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715360"/>
                  </a:ext>
                </a:extLst>
              </a:tr>
            </a:tbl>
          </a:graphicData>
        </a:graphic>
      </p:graphicFrame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214" y="4888415"/>
            <a:ext cx="212784" cy="212784"/>
          </a:xfrm>
          <a:prstGeom prst="rect">
            <a:avLst/>
          </a:prstGeom>
        </p:spPr>
      </p:pic>
      <p:sp>
        <p:nvSpPr>
          <p:cNvPr id="36" name="직사각형 100"/>
          <p:cNvSpPr/>
          <p:nvPr/>
        </p:nvSpPr>
        <p:spPr>
          <a:xfrm>
            <a:off x="520373" y="1006313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latin typeface="+mn-ea"/>
              </a:rPr>
              <a:t>1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37" name="직사각형 100"/>
          <p:cNvSpPr/>
          <p:nvPr/>
        </p:nvSpPr>
        <p:spPr>
          <a:xfrm>
            <a:off x="2431371" y="1357666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latin typeface="+mn-ea"/>
              </a:rPr>
              <a:t>2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38" name="직사각형 100"/>
          <p:cNvSpPr/>
          <p:nvPr/>
        </p:nvSpPr>
        <p:spPr>
          <a:xfrm>
            <a:off x="3592930" y="4405102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latin typeface="+mn-ea"/>
              </a:rPr>
              <a:t>3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39" name="직사각형 100"/>
          <p:cNvSpPr/>
          <p:nvPr/>
        </p:nvSpPr>
        <p:spPr>
          <a:xfrm>
            <a:off x="6906957" y="4644366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>
                <a:latin typeface="+mn-ea"/>
              </a:rPr>
              <a:t>3-2</a:t>
            </a:r>
            <a:endParaRPr lang="ko-KR" altLang="en-US" sz="800" b="1" dirty="0">
              <a:latin typeface="+mn-ea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BF73B694-982E-499F-B74F-8C2590C0A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336008"/>
              </p:ext>
            </p:extLst>
          </p:nvPr>
        </p:nvGraphicFramePr>
        <p:xfrm>
          <a:off x="6906957" y="4824366"/>
          <a:ext cx="2788138" cy="2077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8138">
                  <a:extLst>
                    <a:ext uri="{9D8B030D-6E8A-4147-A177-3AD203B41FA5}">
                      <a16:colId xmlns:a16="http://schemas.microsoft.com/office/drawing/2014/main" val="297482055"/>
                    </a:ext>
                  </a:extLst>
                </a:gridCol>
              </a:tblGrid>
              <a:tr h="353214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설치 실패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445577"/>
                  </a:ext>
                </a:extLst>
              </a:tr>
              <a:tr h="881485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모비고 시큐어를 설치하기 위해서는 인터넷 익스플로러 버전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9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이상이 필요합니다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인터넷 익스플로러 버전 업그레이드 이후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설치를 다시 시도해주세요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</a:txBody>
                  <a:tcPr marL="180000" marR="180000" marT="180000" marB="180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14223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마침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715360"/>
                  </a:ext>
                </a:extLst>
              </a:tr>
            </a:tbl>
          </a:graphicData>
        </a:graphic>
      </p:graphicFrame>
      <p:pic>
        <p:nvPicPr>
          <p:cNvPr id="41" name="그림 40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576" y="4900744"/>
            <a:ext cx="212784" cy="212784"/>
          </a:xfrm>
          <a:prstGeom prst="rect">
            <a:avLst/>
          </a:prstGeom>
        </p:spPr>
      </p:pic>
      <p:sp>
        <p:nvSpPr>
          <p:cNvPr id="22" name="직사각형 100"/>
          <p:cNvSpPr/>
          <p:nvPr/>
        </p:nvSpPr>
        <p:spPr>
          <a:xfrm>
            <a:off x="6023956" y="1853859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latin typeface="+mn-ea"/>
              </a:rPr>
              <a:t>4</a:t>
            </a:r>
            <a:endParaRPr lang="ko-KR" altLang="en-US" sz="900" b="1" dirty="0">
              <a:latin typeface="+mn-ea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985468" y="1781919"/>
            <a:ext cx="11284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985468" y="3055719"/>
            <a:ext cx="11284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71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1.2 </a:t>
            </a:r>
            <a:r>
              <a:rPr lang="ko-KR" altLang="en-US" dirty="0" smtClean="0">
                <a:latin typeface="+mn-ea"/>
                <a:ea typeface="+mn-ea"/>
              </a:rPr>
              <a:t>인스톨러 </a:t>
            </a:r>
            <a:r>
              <a:rPr lang="en-US" altLang="ko-KR" dirty="0" smtClean="0"/>
              <a:t>&gt; </a:t>
            </a:r>
            <a:r>
              <a:rPr lang="ko-KR" altLang="en-US" dirty="0" smtClean="0">
                <a:latin typeface="+mn-ea"/>
                <a:ea typeface="+mn-ea"/>
              </a:rPr>
              <a:t>약관 동의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7222" y="1178011"/>
            <a:ext cx="5428735" cy="348460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7222" y="4258960"/>
            <a:ext cx="5428735" cy="4119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93276" y="4343532"/>
            <a:ext cx="947351" cy="2430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취소 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91" y="1194615"/>
            <a:ext cx="190500" cy="18097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645641" y="1467588"/>
            <a:ext cx="413230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사용권 계약</a:t>
            </a:r>
            <a:endParaRPr lang="en-US" altLang="ko-KR" sz="900" b="1" dirty="0" smtClean="0"/>
          </a:p>
          <a:p>
            <a:r>
              <a:rPr lang="ko-KR" altLang="en-US" sz="900" dirty="0" smtClean="0"/>
              <a:t>모비고 시큐어 </a:t>
            </a:r>
            <a:r>
              <a:rPr lang="en-US" altLang="ko-KR" sz="900" dirty="0" smtClean="0"/>
              <a:t>v.001.001(</a:t>
            </a:r>
            <a:r>
              <a:rPr lang="ko-KR" altLang="en-US" sz="900" smtClean="0"/>
              <a:t>을</a:t>
            </a:r>
            <a:r>
              <a:rPr lang="en-US" altLang="ko-KR" sz="900" dirty="0" smtClean="0"/>
              <a:t>)</a:t>
            </a:r>
            <a:r>
              <a:rPr lang="ko-KR" altLang="en-US" sz="900" smtClean="0"/>
              <a:t>를 설치하시기 전에 사용권 계약 내용을 살펴보시기 바랍니다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527222" y="2025926"/>
            <a:ext cx="5428735" cy="22329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40891" y="2343664"/>
            <a:ext cx="4992644" cy="1212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10398" y="2428517"/>
            <a:ext cx="13901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/>
              <a:t>모비고 시큐어 이용약관</a:t>
            </a:r>
            <a:endParaRPr lang="en-US" altLang="ko-KR" sz="900" b="1" dirty="0" smtClean="0"/>
          </a:p>
          <a:p>
            <a:r>
              <a:rPr lang="en-US" altLang="ko-KR" sz="900" dirty="0" smtClean="0"/>
              <a:t>1</a:t>
            </a:r>
            <a:r>
              <a:rPr lang="ko-KR" altLang="en-US" sz="900" smtClean="0"/>
              <a:t>장 </a:t>
            </a:r>
            <a:r>
              <a:rPr lang="en-US" altLang="ko-KR" sz="900" dirty="0" smtClean="0"/>
              <a:t>1</a:t>
            </a:r>
            <a:r>
              <a:rPr lang="ko-KR" altLang="en-US" sz="900" smtClean="0"/>
              <a:t>조 </a:t>
            </a:r>
            <a:r>
              <a:rPr lang="en-US" altLang="ko-KR" sz="900" dirty="0" smtClean="0"/>
              <a:t>1</a:t>
            </a:r>
            <a:r>
              <a:rPr lang="ko-KR" altLang="en-US" sz="900" smtClean="0"/>
              <a:t>항</a:t>
            </a:r>
            <a:endParaRPr lang="en-US" altLang="ko-KR" sz="900" dirty="0" smtClean="0"/>
          </a:p>
          <a:p>
            <a:r>
              <a:rPr lang="ko-KR" altLang="en-US" sz="900" dirty="0" smtClean="0"/>
              <a:t>약관 내용</a:t>
            </a:r>
            <a:endParaRPr lang="en-US" altLang="ko-KR" sz="900" dirty="0" smtClean="0"/>
          </a:p>
          <a:p>
            <a:r>
              <a:rPr lang="ko-KR" altLang="en-US" sz="900" dirty="0" smtClean="0"/>
              <a:t>약관 내용</a:t>
            </a:r>
            <a:endParaRPr lang="ko-KR" altLang="en-US" sz="900" dirty="0"/>
          </a:p>
        </p:txBody>
      </p:sp>
      <p:sp>
        <p:nvSpPr>
          <p:cNvPr id="22" name="직사각형 21"/>
          <p:cNvSpPr/>
          <p:nvPr/>
        </p:nvSpPr>
        <p:spPr>
          <a:xfrm>
            <a:off x="2883244" y="4343532"/>
            <a:ext cx="947351" cy="2430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&lt;    </a:t>
            </a:r>
            <a:r>
              <a:rPr lang="ko-KR" altLang="en-US" sz="900" smtClean="0">
                <a:solidFill>
                  <a:schemeClr val="tx1"/>
                </a:solidFill>
              </a:rPr>
              <a:t>뒤로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70355" y="1178011"/>
            <a:ext cx="17363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모비고 시큐어</a:t>
            </a:r>
            <a:r>
              <a:rPr lang="en-US" altLang="ko-KR" sz="900" dirty="0" smtClean="0"/>
              <a:t> ver.001001 </a:t>
            </a:r>
            <a:r>
              <a:rPr lang="ko-KR" altLang="en-US" sz="900" smtClean="0"/>
              <a:t>설치</a:t>
            </a:r>
            <a:endParaRPr lang="ko-KR" altLang="en-US" sz="900" dirty="0"/>
          </a:p>
        </p:txBody>
      </p:sp>
      <p:sp>
        <p:nvSpPr>
          <p:cNvPr id="7" name="직사각형 6"/>
          <p:cNvSpPr/>
          <p:nvPr/>
        </p:nvSpPr>
        <p:spPr>
          <a:xfrm>
            <a:off x="5288692" y="1467588"/>
            <a:ext cx="444843" cy="444843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시큐어</a:t>
            </a:r>
            <a:endParaRPr lang="en-US" altLang="ko-KR" sz="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600" smtClean="0">
                <a:solidFill>
                  <a:schemeClr val="bg1"/>
                </a:solidFill>
              </a:rPr>
              <a:t>아이콘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45641" y="2088914"/>
            <a:ext cx="41537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사용권 계약 동의 사항의 나머지 부분을 보시려면 </a:t>
            </a:r>
            <a:r>
              <a:rPr lang="en-US" altLang="ko-KR" sz="900" dirty="0" smtClean="0"/>
              <a:t>[Page Down] </a:t>
            </a:r>
            <a:r>
              <a:rPr lang="ko-KR" altLang="en-US" sz="900" smtClean="0"/>
              <a:t>키를</a:t>
            </a:r>
            <a:r>
              <a:rPr lang="en-US" altLang="ko-KR" sz="900" dirty="0" smtClean="0"/>
              <a:t> </a:t>
            </a:r>
            <a:r>
              <a:rPr lang="ko-KR" altLang="en-US" sz="900" smtClean="0"/>
              <a:t>눌러 주세요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25" name="직사각형 24"/>
          <p:cNvSpPr/>
          <p:nvPr/>
        </p:nvSpPr>
        <p:spPr>
          <a:xfrm>
            <a:off x="683980" y="3669777"/>
            <a:ext cx="4935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내용에 동의하셨다면 </a:t>
            </a:r>
            <a:r>
              <a:rPr lang="en-US" altLang="ko-KR" sz="900" dirty="0" smtClean="0"/>
              <a:t>‘</a:t>
            </a:r>
            <a:r>
              <a:rPr lang="ko-KR" altLang="en-US" sz="900" smtClean="0"/>
              <a:t>동의함</a:t>
            </a:r>
            <a:r>
              <a:rPr lang="en-US" altLang="ko-KR" sz="900" dirty="0" smtClean="0"/>
              <a:t>’</a:t>
            </a:r>
            <a:r>
              <a:rPr lang="ko-KR" altLang="en-US" sz="900" smtClean="0"/>
              <a:t>을 눌러 주세요</a:t>
            </a:r>
            <a:r>
              <a:rPr lang="en-US" altLang="ko-KR" sz="900" dirty="0" smtClean="0"/>
              <a:t>. </a:t>
            </a:r>
            <a:r>
              <a:rPr lang="ko-KR" altLang="en-US" sz="900" smtClean="0"/>
              <a:t>모비고 시큐어 </a:t>
            </a:r>
            <a:r>
              <a:rPr lang="en-US" altLang="ko-KR" sz="900" dirty="0" smtClean="0"/>
              <a:t>ver.001.001(</a:t>
            </a:r>
            <a:r>
              <a:rPr lang="ko-KR" altLang="en-US" sz="900" smtClean="0"/>
              <a:t>을</a:t>
            </a:r>
            <a:r>
              <a:rPr lang="en-US" altLang="ko-KR" sz="900" dirty="0" smtClean="0"/>
              <a:t>) </a:t>
            </a:r>
            <a:r>
              <a:rPr lang="ko-KR" altLang="en-US" sz="900" smtClean="0"/>
              <a:t>설치하기 위해서는</a:t>
            </a:r>
            <a:endParaRPr lang="en-US" altLang="ko-KR" sz="900" dirty="0" smtClean="0"/>
          </a:p>
          <a:p>
            <a:r>
              <a:rPr lang="ko-KR" altLang="en-US" sz="900" dirty="0" smtClean="0"/>
              <a:t>반드시 내용에 동의하셔야 합니다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26" name="직사각형 25"/>
          <p:cNvSpPr/>
          <p:nvPr/>
        </p:nvSpPr>
        <p:spPr>
          <a:xfrm>
            <a:off x="535461" y="4144366"/>
            <a:ext cx="988540" cy="229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MOBIGO SECURE</a:t>
            </a:r>
            <a:endParaRPr lang="ko-KR" altLang="en-US" sz="9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30595" y="4343532"/>
            <a:ext cx="947351" cy="2430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동의함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000369"/>
              </p:ext>
            </p:extLst>
          </p:nvPr>
        </p:nvGraphicFramePr>
        <p:xfrm>
          <a:off x="7640320" y="508000"/>
          <a:ext cx="2265680" cy="123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560">
                  <a:extLst>
                    <a:ext uri="{9D8B030D-6E8A-4147-A177-3AD203B41FA5}">
                      <a16:colId xmlns:a16="http://schemas.microsoft.com/office/drawing/2014/main" val="4003334603"/>
                    </a:ext>
                  </a:extLst>
                </a:gridCol>
                <a:gridCol w="1849120">
                  <a:extLst>
                    <a:ext uri="{9D8B030D-6E8A-4147-A177-3AD203B41FA5}">
                      <a16:colId xmlns:a16="http://schemas.microsoft.com/office/drawing/2014/main" val="4107010563"/>
                    </a:ext>
                  </a:extLst>
                </a:gridCol>
              </a:tblGrid>
              <a:tr h="29972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031351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이용약관</a:t>
                      </a:r>
                      <a:endParaRPr lang="en-US" altLang="ko-KR" sz="800" b="1" dirty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사업팀 정의 내용 반영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873232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프로그램 정보 표시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‘MOBIGO SECURE’</a:t>
                      </a:r>
                      <a:r>
                        <a:rPr lang="ko-KR" altLang="en-US" sz="800" b="0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로 표시</a:t>
                      </a:r>
                      <a:endParaRPr lang="en-US" altLang="ko-KR" sz="800" b="0" dirty="0" smtClean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187353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696944"/>
                  </a:ext>
                </a:extLst>
              </a:tr>
            </a:tbl>
          </a:graphicData>
        </a:graphic>
      </p:graphicFrame>
      <p:sp>
        <p:nvSpPr>
          <p:cNvPr id="28" name="직사각형 100"/>
          <p:cNvSpPr/>
          <p:nvPr/>
        </p:nvSpPr>
        <p:spPr>
          <a:xfrm>
            <a:off x="544057" y="2382734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latin typeface="+mn-ea"/>
              </a:rPr>
              <a:t>1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29" name="직사각형 100"/>
          <p:cNvSpPr/>
          <p:nvPr/>
        </p:nvSpPr>
        <p:spPr>
          <a:xfrm>
            <a:off x="347222" y="4192368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latin typeface="+mn-ea"/>
              </a:rPr>
              <a:t>2</a:t>
            </a:r>
            <a:endParaRPr lang="ko-KR" altLang="en-US" sz="9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781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1.3 </a:t>
            </a:r>
            <a:r>
              <a:rPr lang="ko-KR" altLang="en-US" dirty="0" smtClean="0">
                <a:latin typeface="+mn-ea"/>
                <a:ea typeface="+mn-ea"/>
              </a:rPr>
              <a:t>인스톨러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설치 폴더 지정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7222" y="1178011"/>
            <a:ext cx="5428735" cy="348460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7222" y="4258960"/>
            <a:ext cx="5428735" cy="4119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93276" y="4343532"/>
            <a:ext cx="947351" cy="2430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취소 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91" y="1194615"/>
            <a:ext cx="190500" cy="18097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645641" y="1467588"/>
            <a:ext cx="41323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설치</a:t>
            </a:r>
            <a:r>
              <a:rPr lang="en-US" altLang="ko-KR" sz="900" b="1" dirty="0" smtClean="0"/>
              <a:t> </a:t>
            </a:r>
            <a:r>
              <a:rPr lang="ko-KR" altLang="en-US" sz="900" b="1" smtClean="0"/>
              <a:t>위치 선택</a:t>
            </a:r>
            <a:endParaRPr lang="en-US" altLang="ko-KR" sz="900" b="1" dirty="0" smtClean="0"/>
          </a:p>
          <a:p>
            <a:r>
              <a:rPr lang="ko-KR" altLang="en-US" sz="900" dirty="0" smtClean="0"/>
              <a:t>모비고 시큐어 </a:t>
            </a:r>
            <a:r>
              <a:rPr lang="en-US" altLang="ko-KR" sz="900" dirty="0" smtClean="0"/>
              <a:t>v.001.001(</a:t>
            </a:r>
            <a:r>
              <a:rPr lang="ko-KR" altLang="en-US" sz="900" smtClean="0"/>
              <a:t>을</a:t>
            </a:r>
            <a:r>
              <a:rPr lang="en-US" altLang="ko-KR" sz="900" dirty="0" smtClean="0"/>
              <a:t>)</a:t>
            </a:r>
            <a:r>
              <a:rPr lang="ko-KR" altLang="en-US" sz="900" smtClean="0"/>
              <a:t>를 설치할 폴더를 선택해 주세요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527222" y="2025926"/>
            <a:ext cx="5428735" cy="22329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40891" y="3047985"/>
            <a:ext cx="4992644" cy="508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83244" y="4343532"/>
            <a:ext cx="947351" cy="2430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&lt;    </a:t>
            </a:r>
            <a:r>
              <a:rPr lang="ko-KR" altLang="en-US" sz="900" smtClean="0">
                <a:solidFill>
                  <a:schemeClr val="tx1"/>
                </a:solidFill>
              </a:rPr>
              <a:t>뒤로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70355" y="1178011"/>
            <a:ext cx="17363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모비고 시큐어</a:t>
            </a:r>
            <a:r>
              <a:rPr lang="en-US" altLang="ko-KR" sz="900" dirty="0" smtClean="0"/>
              <a:t> ver.001001 </a:t>
            </a:r>
            <a:r>
              <a:rPr lang="ko-KR" altLang="en-US" sz="900" smtClean="0"/>
              <a:t>설치</a:t>
            </a:r>
            <a:endParaRPr lang="ko-KR" altLang="en-US" sz="900" dirty="0"/>
          </a:p>
        </p:txBody>
      </p:sp>
      <p:sp>
        <p:nvSpPr>
          <p:cNvPr id="7" name="직사각형 6"/>
          <p:cNvSpPr/>
          <p:nvPr/>
        </p:nvSpPr>
        <p:spPr>
          <a:xfrm>
            <a:off x="5288692" y="1467588"/>
            <a:ext cx="444843" cy="444843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시큐어</a:t>
            </a:r>
            <a:endParaRPr lang="en-US" altLang="ko-KR" sz="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600" smtClean="0">
                <a:solidFill>
                  <a:schemeClr val="bg1"/>
                </a:solidFill>
              </a:rPr>
              <a:t>아이콘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45641" y="2088914"/>
            <a:ext cx="496482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모비고 시큐어 </a:t>
            </a:r>
            <a:r>
              <a:rPr lang="en-US" altLang="ko-KR" sz="900" dirty="0"/>
              <a:t>v.001.001(</a:t>
            </a:r>
            <a:r>
              <a:rPr lang="ko-KR" altLang="en-US" sz="900"/>
              <a:t>을</a:t>
            </a:r>
            <a:r>
              <a:rPr lang="en-US" altLang="ko-KR" sz="900" dirty="0"/>
              <a:t>)</a:t>
            </a:r>
            <a:r>
              <a:rPr lang="ko-KR" altLang="en-US" sz="900"/>
              <a:t>를 </a:t>
            </a:r>
            <a:r>
              <a:rPr lang="ko-KR" altLang="en-US" sz="900" smtClean="0"/>
              <a:t>다음 폴더에 설치할 예정입니다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다른 폴더에 설치하고 싶으시면 </a:t>
            </a:r>
            <a:r>
              <a:rPr lang="en-US" altLang="ko-KR" sz="900" dirty="0" smtClean="0"/>
              <a:t>‘</a:t>
            </a:r>
            <a:r>
              <a:rPr lang="ko-KR" altLang="en-US" sz="900" smtClean="0"/>
              <a:t>찾아보기</a:t>
            </a:r>
            <a:r>
              <a:rPr lang="en-US" altLang="ko-KR" sz="900" dirty="0" smtClean="0"/>
              <a:t>‘ </a:t>
            </a:r>
            <a:r>
              <a:rPr lang="ko-KR" altLang="en-US" sz="900" smtClean="0"/>
              <a:t>버튼을 눌러서 다른 폴더를 선택해 주세요</a:t>
            </a:r>
            <a:r>
              <a:rPr lang="en-US" altLang="ko-KR" sz="900" dirty="0" smtClean="0"/>
              <a:t>. </a:t>
            </a:r>
            <a:r>
              <a:rPr lang="ko-KR" altLang="en-US" sz="900" smtClean="0"/>
              <a:t>설치를 시</a:t>
            </a:r>
            <a:endParaRPr lang="en-US" altLang="ko-KR" sz="900" dirty="0" smtClean="0"/>
          </a:p>
          <a:p>
            <a:r>
              <a:rPr lang="ko-KR" altLang="en-US" sz="900" dirty="0" smtClean="0"/>
              <a:t>작하시려면 </a:t>
            </a:r>
            <a:r>
              <a:rPr lang="en-US" altLang="ko-KR" sz="900" dirty="0" smtClean="0"/>
              <a:t>‘</a:t>
            </a:r>
            <a:r>
              <a:rPr lang="ko-KR" altLang="en-US" sz="900" smtClean="0"/>
              <a:t>설치</a:t>
            </a:r>
            <a:r>
              <a:rPr lang="en-US" altLang="ko-KR" sz="900" dirty="0" smtClean="0"/>
              <a:t>‘ </a:t>
            </a:r>
            <a:r>
              <a:rPr lang="ko-KR" altLang="en-US" sz="900" smtClean="0"/>
              <a:t>버튼을 눌러 주세요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83980" y="3669777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필요한 디스크 공간</a:t>
            </a:r>
            <a:r>
              <a:rPr lang="en-US" altLang="ko-KR" sz="900" dirty="0" smtClean="0"/>
              <a:t>: 000MB</a:t>
            </a:r>
          </a:p>
          <a:p>
            <a:r>
              <a:rPr lang="ko-KR" altLang="en-US" sz="900" dirty="0" smtClean="0"/>
              <a:t>남은 디스크 공간</a:t>
            </a:r>
            <a:r>
              <a:rPr lang="en-US" altLang="ko-KR" sz="900" dirty="0" smtClean="0"/>
              <a:t>: 00.0GB</a:t>
            </a:r>
            <a:endParaRPr lang="ko-KR" altLang="en-US" sz="900" dirty="0"/>
          </a:p>
        </p:txBody>
      </p:sp>
      <p:sp>
        <p:nvSpPr>
          <p:cNvPr id="26" name="직사각형 25"/>
          <p:cNvSpPr/>
          <p:nvPr/>
        </p:nvSpPr>
        <p:spPr>
          <a:xfrm>
            <a:off x="535461" y="4144366"/>
            <a:ext cx="988540" cy="229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MOBIGO SECURE</a:t>
            </a:r>
            <a:endParaRPr lang="ko-KR" altLang="en-US" sz="9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79274" y="3233282"/>
            <a:ext cx="3297903" cy="1887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74885" y="3197101"/>
            <a:ext cx="947351" cy="2430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찾아보기</a:t>
            </a:r>
            <a:r>
              <a:rPr lang="en-US" altLang="ko-KR" sz="900" dirty="0" smtClean="0">
                <a:solidFill>
                  <a:schemeClr val="tx1"/>
                </a:solidFill>
              </a:rPr>
              <a:t>…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47985" y="2938979"/>
            <a:ext cx="676016" cy="229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설치 폴더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49701" y="3197101"/>
            <a:ext cx="19784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solidFill>
                  <a:prstClr val="black"/>
                </a:solidFill>
              </a:rPr>
              <a:t>C:\Programe Files(x86)\MobigoSecure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830595" y="4343532"/>
            <a:ext cx="947351" cy="2430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설치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565392"/>
              </p:ext>
            </p:extLst>
          </p:nvPr>
        </p:nvGraphicFramePr>
        <p:xfrm>
          <a:off x="7640320" y="508000"/>
          <a:ext cx="2265680" cy="220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560">
                  <a:extLst>
                    <a:ext uri="{9D8B030D-6E8A-4147-A177-3AD203B41FA5}">
                      <a16:colId xmlns:a16="http://schemas.microsoft.com/office/drawing/2014/main" val="4003334603"/>
                    </a:ext>
                  </a:extLst>
                </a:gridCol>
                <a:gridCol w="1849120">
                  <a:extLst>
                    <a:ext uri="{9D8B030D-6E8A-4147-A177-3AD203B41FA5}">
                      <a16:colId xmlns:a16="http://schemas.microsoft.com/office/drawing/2014/main" val="4107010563"/>
                    </a:ext>
                  </a:extLst>
                </a:gridCol>
              </a:tblGrid>
              <a:tr h="29972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031351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설치 경로</a:t>
                      </a:r>
                      <a:endParaRPr lang="en-US" altLang="ko-KR" sz="800" b="1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기본 설치 경로는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C:\Program Files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하위에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MobigoSecure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로 적용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사용자 설치 경로 변경 시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선택된 경로 하위에 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MobigoSecure 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폴더 생성 후 설치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873232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필요 디스크 공간 안내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필요한 디스크 공간은 설치정보에 따라 변경 반영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디스크 부족 시나리오는 인스톨쉴드 기본 동작을 따름</a:t>
                      </a:r>
                      <a:r>
                        <a:rPr lang="en-US" altLang="ko-KR" sz="800" b="0" baseline="0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800" b="0" baseline="0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설치 버튼 </a:t>
                      </a:r>
                      <a:r>
                        <a:rPr lang="en-US" altLang="ko-KR" sz="800" b="0" baseline="0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Dim.</a:t>
                      </a:r>
                      <a:r>
                        <a:rPr lang="ko-KR" altLang="en-US" sz="800" b="0" baseline="0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처리</a:t>
                      </a:r>
                      <a:r>
                        <a:rPr lang="en-US" altLang="ko-KR" sz="800" b="0" baseline="0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dirty="0" smtClean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187353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696944"/>
                  </a:ext>
                </a:extLst>
              </a:tr>
            </a:tbl>
          </a:graphicData>
        </a:graphic>
      </p:graphicFrame>
      <p:sp>
        <p:nvSpPr>
          <p:cNvPr id="31" name="직사각형 100"/>
          <p:cNvSpPr/>
          <p:nvPr/>
        </p:nvSpPr>
        <p:spPr>
          <a:xfrm>
            <a:off x="769701" y="3222108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latin typeface="+mn-ea"/>
              </a:rPr>
              <a:t>1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32" name="직사각형 100"/>
          <p:cNvSpPr/>
          <p:nvPr/>
        </p:nvSpPr>
        <p:spPr>
          <a:xfrm>
            <a:off x="549979" y="3685200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latin typeface="+mn-ea"/>
              </a:rPr>
              <a:t>2</a:t>
            </a:r>
            <a:endParaRPr lang="ko-KR" altLang="en-US" sz="9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89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1.4 </a:t>
            </a:r>
            <a:r>
              <a:rPr lang="ko-KR" altLang="en-US" dirty="0" smtClean="0">
                <a:latin typeface="+mn-ea"/>
                <a:ea typeface="+mn-ea"/>
              </a:rPr>
              <a:t>인스톨러 </a:t>
            </a:r>
            <a:r>
              <a:rPr lang="en-US" altLang="ko-KR" dirty="0" smtClean="0">
                <a:latin typeface="+mn-ea"/>
                <a:ea typeface="+mn-ea"/>
              </a:rPr>
              <a:t>&gt; </a:t>
            </a:r>
            <a:r>
              <a:rPr lang="ko-KR" altLang="en-US" dirty="0" smtClean="0">
                <a:latin typeface="+mn-ea"/>
                <a:ea typeface="+mn-ea"/>
              </a:rPr>
              <a:t>설치 단계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7222" y="1178011"/>
            <a:ext cx="5428735" cy="348460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7222" y="4258960"/>
            <a:ext cx="5428735" cy="4119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30595" y="4343532"/>
            <a:ext cx="947351" cy="2430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다음  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9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93276" y="4343532"/>
            <a:ext cx="947351" cy="2430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취소 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91" y="1194615"/>
            <a:ext cx="190500" cy="18097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645641" y="1467588"/>
            <a:ext cx="41323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설치</a:t>
            </a:r>
            <a:r>
              <a:rPr lang="ko-KR" altLang="en-US" sz="900" b="1" dirty="0"/>
              <a:t>중</a:t>
            </a:r>
            <a:endParaRPr lang="en-US" altLang="ko-KR" sz="900" b="1" dirty="0" smtClean="0"/>
          </a:p>
          <a:p>
            <a:r>
              <a:rPr lang="ko-KR" altLang="en-US" sz="900" dirty="0" smtClean="0"/>
              <a:t>모비고 시큐어 </a:t>
            </a:r>
            <a:r>
              <a:rPr lang="en-US" altLang="ko-KR" sz="900" dirty="0" smtClean="0"/>
              <a:t>v.001.001(</a:t>
            </a:r>
            <a:r>
              <a:rPr lang="ko-KR" altLang="en-US" sz="900" smtClean="0"/>
              <a:t>을</a:t>
            </a:r>
            <a:r>
              <a:rPr lang="en-US" altLang="ko-KR" sz="900" dirty="0" smtClean="0"/>
              <a:t>)</a:t>
            </a:r>
            <a:r>
              <a:rPr lang="ko-KR" altLang="en-US" sz="900" smtClean="0"/>
              <a:t>를 설치하는 동안 잠시 기다려 주세요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527222" y="2025926"/>
            <a:ext cx="5428735" cy="22329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40891" y="2610853"/>
            <a:ext cx="4992644" cy="14200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83244" y="4343532"/>
            <a:ext cx="947351" cy="2430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&lt;    </a:t>
            </a:r>
            <a:r>
              <a:rPr lang="ko-KR" altLang="en-US" sz="900" smtClean="0">
                <a:solidFill>
                  <a:schemeClr val="bg1">
                    <a:lumMod val="50000"/>
                  </a:schemeClr>
                </a:solidFill>
              </a:rPr>
              <a:t>뒤로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70355" y="1178011"/>
            <a:ext cx="17363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모비고 시큐어</a:t>
            </a:r>
            <a:r>
              <a:rPr lang="en-US" altLang="ko-KR" sz="900" dirty="0" smtClean="0"/>
              <a:t> ver.001001 </a:t>
            </a:r>
            <a:r>
              <a:rPr lang="ko-KR" altLang="en-US" sz="900" smtClean="0"/>
              <a:t>설치</a:t>
            </a:r>
            <a:endParaRPr lang="ko-KR" altLang="en-US" sz="900" dirty="0"/>
          </a:p>
        </p:txBody>
      </p:sp>
      <p:sp>
        <p:nvSpPr>
          <p:cNvPr id="7" name="직사각형 6"/>
          <p:cNvSpPr/>
          <p:nvPr/>
        </p:nvSpPr>
        <p:spPr>
          <a:xfrm>
            <a:off x="5288692" y="1467588"/>
            <a:ext cx="444843" cy="444843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시큐어</a:t>
            </a:r>
            <a:endParaRPr lang="en-US" altLang="ko-KR" sz="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600" smtClean="0">
                <a:solidFill>
                  <a:schemeClr val="bg1"/>
                </a:solidFill>
              </a:rPr>
              <a:t>아이콘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45641" y="2088914"/>
            <a:ext cx="25346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폴더 생성</a:t>
            </a:r>
            <a:r>
              <a:rPr lang="en-US" altLang="ko-KR" sz="900" dirty="0" smtClean="0"/>
              <a:t>: C:\Program Files (x86)\MobigoSecure\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35461" y="4144366"/>
            <a:ext cx="988540" cy="229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MOBIGO SECURE</a:t>
            </a:r>
            <a:endParaRPr lang="ko-KR" altLang="en-US" sz="9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40891" y="2331213"/>
            <a:ext cx="4992644" cy="195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40891" y="2331213"/>
            <a:ext cx="1260388" cy="1950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49130" y="2648513"/>
            <a:ext cx="24465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압축 해제</a:t>
            </a:r>
            <a:r>
              <a:rPr lang="en-US" altLang="ko-KR" sz="900" dirty="0" smtClean="0"/>
              <a:t>: MobigoSecurreUpgrader.exe… 100%</a:t>
            </a:r>
          </a:p>
          <a:p>
            <a:r>
              <a:rPr lang="ko-KR" altLang="en-US" sz="900" dirty="0" smtClean="0"/>
              <a:t>설치 내용</a:t>
            </a:r>
            <a:endParaRPr lang="en-US" altLang="ko-KR" sz="900" dirty="0" smtClean="0"/>
          </a:p>
          <a:p>
            <a:r>
              <a:rPr lang="ko-KR" altLang="en-US" sz="900" dirty="0" smtClean="0"/>
              <a:t>설치 내용</a:t>
            </a:r>
            <a:endParaRPr lang="en-US" altLang="ko-KR" sz="900" dirty="0" smtClean="0"/>
          </a:p>
          <a:p>
            <a:r>
              <a:rPr lang="ko-KR" altLang="en-US" sz="900" dirty="0" smtClean="0"/>
              <a:t>설치 내용</a:t>
            </a:r>
            <a:endParaRPr lang="en-US" altLang="ko-KR" sz="900" dirty="0" smtClean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085304"/>
              </p:ext>
            </p:extLst>
          </p:nvPr>
        </p:nvGraphicFramePr>
        <p:xfrm>
          <a:off x="7640320" y="508000"/>
          <a:ext cx="2265680" cy="133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560">
                  <a:extLst>
                    <a:ext uri="{9D8B030D-6E8A-4147-A177-3AD203B41FA5}">
                      <a16:colId xmlns:a16="http://schemas.microsoft.com/office/drawing/2014/main" val="4003334603"/>
                    </a:ext>
                  </a:extLst>
                </a:gridCol>
                <a:gridCol w="1849120">
                  <a:extLst>
                    <a:ext uri="{9D8B030D-6E8A-4147-A177-3AD203B41FA5}">
                      <a16:colId xmlns:a16="http://schemas.microsoft.com/office/drawing/2014/main" val="4107010563"/>
                    </a:ext>
                  </a:extLst>
                </a:gridCol>
              </a:tblGrid>
              <a:tr h="29972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031351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설치 정보</a:t>
                      </a:r>
                      <a:endParaRPr lang="en-US" altLang="ko-KR" sz="800" b="1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설치 단계에 대한 정보가 표시됨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그 외 인스톨쉴드 기본을 적용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873232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 smtClean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187353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696944"/>
                  </a:ext>
                </a:extLst>
              </a:tr>
            </a:tbl>
          </a:graphicData>
        </a:graphic>
      </p:graphicFrame>
      <p:sp>
        <p:nvSpPr>
          <p:cNvPr id="33" name="직사각형 100"/>
          <p:cNvSpPr/>
          <p:nvPr/>
        </p:nvSpPr>
        <p:spPr>
          <a:xfrm>
            <a:off x="535461" y="2648513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latin typeface="+mn-ea"/>
              </a:rPr>
              <a:t>1</a:t>
            </a:r>
            <a:endParaRPr lang="ko-KR" altLang="en-US" sz="9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062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1.5 </a:t>
            </a:r>
            <a:r>
              <a:rPr lang="ko-KR" altLang="en-US" dirty="0" smtClean="0">
                <a:latin typeface="+mn-ea"/>
                <a:ea typeface="+mn-ea"/>
              </a:rPr>
              <a:t>인스톨러 </a:t>
            </a:r>
            <a:r>
              <a:rPr lang="en-US" altLang="ko-KR" dirty="0" smtClean="0">
                <a:latin typeface="+mn-ea"/>
                <a:ea typeface="+mn-ea"/>
              </a:rPr>
              <a:t>&gt; </a:t>
            </a:r>
            <a:r>
              <a:rPr lang="ko-KR" altLang="en-US" dirty="0" smtClean="0"/>
              <a:t>설치완료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7222" y="1178011"/>
            <a:ext cx="5428735" cy="348460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70355" y="1178011"/>
            <a:ext cx="17363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모비고 시큐어</a:t>
            </a:r>
            <a:r>
              <a:rPr lang="en-US" altLang="ko-KR" sz="900" dirty="0" smtClean="0"/>
              <a:t> ver.001001 </a:t>
            </a:r>
            <a:r>
              <a:rPr lang="ko-KR" altLang="en-US" sz="900" smtClean="0"/>
              <a:t>설치</a:t>
            </a:r>
            <a:endParaRPr lang="ko-KR" altLang="en-US" sz="900" dirty="0"/>
          </a:p>
        </p:txBody>
      </p:sp>
      <p:sp>
        <p:nvSpPr>
          <p:cNvPr id="14" name="직사각형 13"/>
          <p:cNvSpPr/>
          <p:nvPr/>
        </p:nvSpPr>
        <p:spPr>
          <a:xfrm>
            <a:off x="527222" y="1392194"/>
            <a:ext cx="1680519" cy="2866766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모비고 시큐어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27222" y="4258960"/>
            <a:ext cx="5428735" cy="4119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91" y="1194615"/>
            <a:ext cx="190500" cy="18097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365740" y="1504407"/>
            <a:ext cx="24272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smtClean="0"/>
              <a:t>모비고 시큐어 </a:t>
            </a:r>
            <a:r>
              <a:rPr lang="en-US" altLang="ko-KR" sz="1100" b="1" dirty="0" smtClean="0"/>
              <a:t>ver.001.001 </a:t>
            </a:r>
            <a:r>
              <a:rPr lang="ko-KR" altLang="en-US" sz="1100" b="1" smtClean="0"/>
              <a:t>설치완료</a:t>
            </a:r>
            <a:endParaRPr lang="ko-KR" altLang="en-US" sz="1100" b="1" dirty="0"/>
          </a:p>
        </p:txBody>
      </p:sp>
      <p:sp>
        <p:nvSpPr>
          <p:cNvPr id="20" name="직사각형 19"/>
          <p:cNvSpPr/>
          <p:nvPr/>
        </p:nvSpPr>
        <p:spPr>
          <a:xfrm>
            <a:off x="2365740" y="1822758"/>
            <a:ext cx="3018775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모비고 시큐어 </a:t>
            </a:r>
            <a:r>
              <a:rPr lang="en-US" altLang="ko-KR" sz="900" dirty="0" smtClean="0"/>
              <a:t>ver.001.001(</a:t>
            </a:r>
            <a:r>
              <a:rPr lang="ko-KR" altLang="en-US" sz="900" smtClean="0"/>
              <a:t>을</a:t>
            </a:r>
            <a:r>
              <a:rPr lang="en-US" altLang="ko-KR" sz="900" dirty="0" smtClean="0"/>
              <a:t>)</a:t>
            </a:r>
            <a:r>
              <a:rPr lang="ko-KR" altLang="en-US" sz="900" smtClean="0"/>
              <a:t>를 설치가 완료되었습니다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설치</a:t>
            </a:r>
            <a:r>
              <a:rPr lang="en-US" altLang="ko-KR" sz="900" dirty="0" smtClean="0"/>
              <a:t> </a:t>
            </a:r>
            <a:r>
              <a:rPr lang="ko-KR" altLang="en-US" sz="900" smtClean="0"/>
              <a:t>프로그램을 마치려면 </a:t>
            </a:r>
            <a:r>
              <a:rPr lang="en-US" altLang="ko-KR" sz="900" dirty="0" smtClean="0"/>
              <a:t>‘</a:t>
            </a:r>
            <a:r>
              <a:rPr lang="ko-KR" altLang="en-US" sz="900" smtClean="0"/>
              <a:t>마침</a:t>
            </a:r>
            <a:r>
              <a:rPr lang="en-US" altLang="ko-KR" sz="900" dirty="0" smtClean="0"/>
              <a:t>’ </a:t>
            </a:r>
            <a:r>
              <a:rPr lang="ko-KR" altLang="en-US" sz="900" smtClean="0"/>
              <a:t>버튼을 눌러 주세요</a:t>
            </a:r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 smtClean="0"/>
              <a:t>□ 모비고 </a:t>
            </a:r>
            <a:r>
              <a:rPr lang="ko-KR" altLang="en-US" sz="900" dirty="0"/>
              <a:t>시큐어 </a:t>
            </a:r>
            <a:r>
              <a:rPr lang="en-US" altLang="ko-KR" sz="900" dirty="0" smtClean="0"/>
              <a:t>ver.001.001</a:t>
            </a:r>
            <a:r>
              <a:rPr lang="en-US" altLang="ko-KR" sz="900" dirty="0"/>
              <a:t> </a:t>
            </a:r>
            <a:r>
              <a:rPr lang="ko-KR" altLang="en-US" sz="900" smtClean="0"/>
              <a:t>실행하기</a:t>
            </a:r>
            <a:r>
              <a:rPr lang="en-US" altLang="ko-KR" sz="900" dirty="0" smtClean="0"/>
              <a:t>(R)</a:t>
            </a:r>
            <a:endParaRPr lang="en-US" altLang="ko-KR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2382216" y="2337483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v</a:t>
            </a:r>
            <a:endParaRPr lang="ko-KR" altLang="en-US" sz="1200"/>
          </a:p>
        </p:txBody>
      </p:sp>
      <p:sp>
        <p:nvSpPr>
          <p:cNvPr id="17" name="직사각형 16"/>
          <p:cNvSpPr/>
          <p:nvPr/>
        </p:nvSpPr>
        <p:spPr>
          <a:xfrm>
            <a:off x="4893276" y="4343532"/>
            <a:ext cx="947351" cy="2430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마침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255670"/>
              </p:ext>
            </p:extLst>
          </p:nvPr>
        </p:nvGraphicFramePr>
        <p:xfrm>
          <a:off x="7640320" y="508000"/>
          <a:ext cx="2265680" cy="145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560">
                  <a:extLst>
                    <a:ext uri="{9D8B030D-6E8A-4147-A177-3AD203B41FA5}">
                      <a16:colId xmlns:a16="http://schemas.microsoft.com/office/drawing/2014/main" val="4003334603"/>
                    </a:ext>
                  </a:extLst>
                </a:gridCol>
                <a:gridCol w="1849120">
                  <a:extLst>
                    <a:ext uri="{9D8B030D-6E8A-4147-A177-3AD203B41FA5}">
                      <a16:colId xmlns:a16="http://schemas.microsoft.com/office/drawing/2014/main" val="4107010563"/>
                    </a:ext>
                  </a:extLst>
                </a:gridCol>
              </a:tblGrid>
              <a:tr h="29972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031351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실행하기</a:t>
                      </a:r>
                      <a:r>
                        <a:rPr lang="ko-KR" altLang="en-US" sz="800" b="1" baseline="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1" baseline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기본은 체크 상태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체크 상태에서 마침 버튼을 누르면모비고 시큐어가 바로 실행됨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873232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 smtClean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187353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696944"/>
                  </a:ext>
                </a:extLst>
              </a:tr>
            </a:tbl>
          </a:graphicData>
        </a:graphic>
      </p:graphicFrame>
      <p:sp>
        <p:nvSpPr>
          <p:cNvPr id="16" name="직사각형 100"/>
          <p:cNvSpPr/>
          <p:nvPr/>
        </p:nvSpPr>
        <p:spPr>
          <a:xfrm>
            <a:off x="2223462" y="2377462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latin typeface="+mn-ea"/>
              </a:rPr>
              <a:t>1</a:t>
            </a:r>
            <a:endParaRPr lang="ko-KR" altLang="en-US" sz="9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30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sz="9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67012</TotalTime>
  <Words>1212</Words>
  <Application>Microsoft Office PowerPoint</Application>
  <PresentationFormat>A4 Paper (210x297 mm)</PresentationFormat>
  <Paragraphs>346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Calibri</vt:lpstr>
      <vt:lpstr>Segoe UI</vt:lpstr>
      <vt:lpstr>Tahoma</vt:lpstr>
      <vt:lpstr>Office 테마</vt:lpstr>
      <vt:lpstr>MOBIGO Secure  Install / Update UX Storyboard</vt:lpstr>
      <vt:lpstr>문서 표기</vt:lpstr>
      <vt:lpstr>문서 이력</vt:lpstr>
      <vt:lpstr>1.Installer</vt:lpstr>
      <vt:lpstr>1.1 인스톨러 &gt; 시작화면</vt:lpstr>
      <vt:lpstr>1.2 인스톨러 &gt; 약관 동의</vt:lpstr>
      <vt:lpstr>1.3 인스톨러 &gt; 설치 폴더 지정</vt:lpstr>
      <vt:lpstr>1.4 인스톨러 &gt; 설치 단계</vt:lpstr>
      <vt:lpstr>1.5 인스톨러 &gt; 설치완료</vt:lpstr>
      <vt:lpstr>2.Updater</vt:lpstr>
      <vt:lpstr>2.0 화면 정의</vt:lpstr>
      <vt:lpstr>2.1 기본 시나리오</vt:lpstr>
      <vt:lpstr>2.2 업데이트 체크 시점</vt:lpstr>
      <vt:lpstr>2.3 에러 케이스</vt:lpstr>
      <vt:lpstr>3.Tray Icon</vt:lpstr>
      <vt:lpstr>3.1 기능 정의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hanys</dc:creator>
  <cp:lastModifiedBy>Windows 사용자</cp:lastModifiedBy>
  <cp:revision>1066</cp:revision>
  <cp:lastPrinted>2017-08-21T10:26:27Z</cp:lastPrinted>
  <dcterms:created xsi:type="dcterms:W3CDTF">2017-06-02T01:22:47Z</dcterms:created>
  <dcterms:modified xsi:type="dcterms:W3CDTF">2018-02-11T21:48:28Z</dcterms:modified>
</cp:coreProperties>
</file>