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AFE47-A4C9-402C-9B03-EE93B03165BF}">
          <p14:sldIdLst>
            <p14:sldId id="256"/>
            <p14:sldId id="257"/>
            <p14:sldId id="258"/>
            <p14:sldId id="259"/>
            <p14:sldId id="261"/>
            <p14:sldId id="260"/>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October 11,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3165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October 11,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24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October 11,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054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October 11,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6035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October 11,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3423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October 11,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79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October 11,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605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October 11,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4057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October 11,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4188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October 11,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742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October 11,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182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October 11,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7518170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pratham.goswami/viz/RockbusterTablueVisualizations/Shee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1C9F6-E5B7-0265-12DC-5EFE69F3B9FF}"/>
              </a:ext>
            </a:extLst>
          </p:cNvPr>
          <p:cNvSpPr>
            <a:spLocks noGrp="1"/>
          </p:cNvSpPr>
          <p:nvPr>
            <p:ph type="ctrTitle"/>
          </p:nvPr>
        </p:nvSpPr>
        <p:spPr>
          <a:xfrm>
            <a:off x="550864" y="1051551"/>
            <a:ext cx="3565524" cy="2384898"/>
          </a:xfrm>
        </p:spPr>
        <p:txBody>
          <a:bodyPr anchor="b">
            <a:normAutofit/>
          </a:bodyPr>
          <a:lstStyle/>
          <a:p>
            <a:r>
              <a:rPr lang="en-US" sz="3600" dirty="0"/>
              <a:t>ROCKBUSTER STEALTH MARKET ANALYSIS </a:t>
            </a:r>
          </a:p>
        </p:txBody>
      </p:sp>
      <p:sp>
        <p:nvSpPr>
          <p:cNvPr id="3" name="Subtitle 2">
            <a:extLst>
              <a:ext uri="{FF2B5EF4-FFF2-40B4-BE49-F238E27FC236}">
                <a16:creationId xmlns:a16="http://schemas.microsoft.com/office/drawing/2014/main" id="{108BB38B-B649-E7C7-BE49-9274BF69829E}"/>
              </a:ext>
            </a:extLst>
          </p:cNvPr>
          <p:cNvSpPr>
            <a:spLocks noGrp="1"/>
          </p:cNvSpPr>
          <p:nvPr>
            <p:ph type="subTitle" idx="1"/>
          </p:nvPr>
        </p:nvSpPr>
        <p:spPr>
          <a:xfrm>
            <a:off x="550864" y="3739261"/>
            <a:ext cx="3565525" cy="1731656"/>
          </a:xfrm>
        </p:spPr>
        <p:txBody>
          <a:bodyPr>
            <a:normAutofit/>
          </a:bodyPr>
          <a:lstStyle/>
          <a:p>
            <a:r>
              <a:rPr lang="en-US" sz="2000" dirty="0">
                <a:solidFill>
                  <a:schemeClr val="tx1">
                    <a:alpha val="60000"/>
                  </a:schemeClr>
                </a:solidFill>
              </a:rPr>
              <a:t>Presented By Pratham Goswami</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blue abstract watercolor pattern on a white background">
            <a:extLst>
              <a:ext uri="{FF2B5EF4-FFF2-40B4-BE49-F238E27FC236}">
                <a16:creationId xmlns:a16="http://schemas.microsoft.com/office/drawing/2014/main" id="{B5B9C144-8AE9-7273-686D-45A10C2435C5}"/>
              </a:ext>
            </a:extLst>
          </p:cNvPr>
          <p:cNvPicPr>
            <a:picLocks noChangeAspect="1"/>
          </p:cNvPicPr>
          <p:nvPr/>
        </p:nvPicPr>
        <p:blipFill rotWithShape="1">
          <a:blip r:embed="rId2"/>
          <a:srcRect l="10133" r="17368"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956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413-B3A7-4356-2D47-1660BC5E91A9}"/>
              </a:ext>
            </a:extLst>
          </p:cNvPr>
          <p:cNvSpPr>
            <a:spLocks noGrp="1"/>
          </p:cNvSpPr>
          <p:nvPr>
            <p:ph type="title"/>
          </p:nvPr>
        </p:nvSpPr>
        <p:spPr/>
        <p:txBody>
          <a:bodyPr/>
          <a:lstStyle/>
          <a:p>
            <a:r>
              <a:rPr lang="en-US" dirty="0"/>
              <a:t>Motivations &amp; Objectives</a:t>
            </a:r>
          </a:p>
        </p:txBody>
      </p:sp>
      <p:sp>
        <p:nvSpPr>
          <p:cNvPr id="3" name="Content Placeholder 2">
            <a:extLst>
              <a:ext uri="{FF2B5EF4-FFF2-40B4-BE49-F238E27FC236}">
                <a16:creationId xmlns:a16="http://schemas.microsoft.com/office/drawing/2014/main" id="{3BD4FD1F-6E2D-F81A-B24F-80F238DBE578}"/>
              </a:ext>
            </a:extLst>
          </p:cNvPr>
          <p:cNvSpPr>
            <a:spLocks noGrp="1"/>
          </p:cNvSpPr>
          <p:nvPr>
            <p:ph idx="1"/>
          </p:nvPr>
        </p:nvSpPr>
        <p:spPr/>
        <p:txBody>
          <a:bodyPr/>
          <a:lstStyle/>
          <a:p>
            <a:r>
              <a:rPr lang="en-US" b="0" i="0" dirty="0">
                <a:solidFill>
                  <a:srgbClr val="D1D5DB"/>
                </a:solidFill>
                <a:effectLst/>
                <a:latin typeface="Söhne"/>
              </a:rPr>
              <a:t>Rockbuster Stealth LLC encounters intense competition from streaming services and intends to leverage its current movie licenses to introduce an online video rental service, ensuring competitiveness. The analysis conducted will assist in identifying the specific movies and regions to prioritize during the launch of the online platform.</a:t>
            </a:r>
          </a:p>
          <a:p>
            <a:endParaRPr lang="en-US" dirty="0">
              <a:solidFill>
                <a:srgbClr val="D1D5DB"/>
              </a:solidFill>
              <a:latin typeface="Söhne"/>
            </a:endParaRPr>
          </a:p>
          <a:p>
            <a:endParaRPr lang="en-US" dirty="0"/>
          </a:p>
        </p:txBody>
      </p:sp>
    </p:spTree>
    <p:extLst>
      <p:ext uri="{BB962C8B-B14F-4D97-AF65-F5344CB8AC3E}">
        <p14:creationId xmlns:p14="http://schemas.microsoft.com/office/powerpoint/2010/main" val="362473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57C3-7FC2-8BA5-89BC-0F4C266AA1CF}"/>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F768D1BF-5D60-DE76-7967-3BE030DCB284}"/>
              </a:ext>
            </a:extLst>
          </p:cNvPr>
          <p:cNvSpPr>
            <a:spLocks noGrp="1"/>
          </p:cNvSpPr>
          <p:nvPr>
            <p:ph idx="1"/>
          </p:nvPr>
        </p:nvSpPr>
        <p:spPr/>
        <p:txBody>
          <a:bodyPr/>
          <a:lstStyle/>
          <a:p>
            <a:r>
              <a:rPr lang="en-US" b="0" i="0" dirty="0">
                <a:solidFill>
                  <a:srgbClr val="D1D5DB"/>
                </a:solidFill>
                <a:effectLst/>
                <a:latin typeface="Söhne"/>
              </a:rPr>
              <a:t>Which films had the greatest and lowest impact on revenue growth?</a:t>
            </a:r>
            <a:endParaRPr lang="en-US" dirty="0">
              <a:solidFill>
                <a:srgbClr val="D1D5DB"/>
              </a:solidFill>
              <a:latin typeface="Söhne"/>
            </a:endParaRPr>
          </a:p>
          <a:p>
            <a:r>
              <a:rPr lang="en-US" dirty="0">
                <a:solidFill>
                  <a:srgbClr val="D1D5DB"/>
                </a:solidFill>
                <a:latin typeface="Söhne"/>
              </a:rPr>
              <a:t>Where are our most consistent and loyal customers are found? </a:t>
            </a:r>
          </a:p>
          <a:p>
            <a:r>
              <a:rPr lang="en-US" dirty="0">
                <a:solidFill>
                  <a:srgbClr val="D1D5DB"/>
                </a:solidFill>
                <a:latin typeface="Söhne"/>
              </a:rPr>
              <a:t>What is average rental duration? </a:t>
            </a:r>
          </a:p>
          <a:p>
            <a:r>
              <a:rPr lang="en-US" dirty="0"/>
              <a:t>Where are most Rockbuster customers located? </a:t>
            </a:r>
          </a:p>
        </p:txBody>
      </p:sp>
    </p:spTree>
    <p:extLst>
      <p:ext uri="{BB962C8B-B14F-4D97-AF65-F5344CB8AC3E}">
        <p14:creationId xmlns:p14="http://schemas.microsoft.com/office/powerpoint/2010/main" val="199644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9B9-58C0-55AA-3B0F-D674B2944C78}"/>
              </a:ext>
            </a:extLst>
          </p:cNvPr>
          <p:cNvSpPr>
            <a:spLocks noGrp="1"/>
          </p:cNvSpPr>
          <p:nvPr>
            <p:ph type="title"/>
          </p:nvPr>
        </p:nvSpPr>
        <p:spPr/>
        <p:txBody>
          <a:bodyPr/>
          <a:lstStyle/>
          <a:p>
            <a:r>
              <a:rPr lang="en-US" dirty="0"/>
              <a:t>Overview Of Data </a:t>
            </a:r>
            <a:r>
              <a:rPr lang="en-US" sz="1800" dirty="0"/>
              <a:t>(All movies released in 2016) </a:t>
            </a:r>
            <a:endParaRPr lang="en-US" dirty="0"/>
          </a:p>
        </p:txBody>
      </p:sp>
      <p:sp>
        <p:nvSpPr>
          <p:cNvPr id="4" name="Rectangle 3">
            <a:extLst>
              <a:ext uri="{FF2B5EF4-FFF2-40B4-BE49-F238E27FC236}">
                <a16:creationId xmlns:a16="http://schemas.microsoft.com/office/drawing/2014/main" id="{4B5DD287-BD04-552E-48F5-39B6CDCF575E}"/>
              </a:ext>
            </a:extLst>
          </p:cNvPr>
          <p:cNvSpPr/>
          <p:nvPr/>
        </p:nvSpPr>
        <p:spPr>
          <a:xfrm>
            <a:off x="855675" y="2426513"/>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Most Rented Rating </a:t>
            </a:r>
          </a:p>
          <a:p>
            <a:pPr algn="ctr"/>
            <a:r>
              <a:rPr lang="en-US" dirty="0"/>
              <a:t>PG-13</a:t>
            </a:r>
          </a:p>
        </p:txBody>
      </p:sp>
      <p:sp>
        <p:nvSpPr>
          <p:cNvPr id="9" name="Rectangle 8">
            <a:extLst>
              <a:ext uri="{FF2B5EF4-FFF2-40B4-BE49-F238E27FC236}">
                <a16:creationId xmlns:a16="http://schemas.microsoft.com/office/drawing/2014/main" id="{8674BB11-9AE4-1CE3-8D0A-33CEE0E5C65D}"/>
              </a:ext>
            </a:extLst>
          </p:cNvPr>
          <p:cNvSpPr/>
          <p:nvPr/>
        </p:nvSpPr>
        <p:spPr>
          <a:xfrm>
            <a:off x="4550328" y="2426514"/>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Most Rented Genre </a:t>
            </a:r>
          </a:p>
          <a:p>
            <a:pPr algn="ctr"/>
            <a:r>
              <a:rPr lang="en-US" dirty="0"/>
              <a:t>Sports </a:t>
            </a:r>
          </a:p>
        </p:txBody>
      </p:sp>
      <p:sp>
        <p:nvSpPr>
          <p:cNvPr id="10" name="Rectangle 9">
            <a:extLst>
              <a:ext uri="{FF2B5EF4-FFF2-40B4-BE49-F238E27FC236}">
                <a16:creationId xmlns:a16="http://schemas.microsoft.com/office/drawing/2014/main" id="{3F8A21EF-4DDB-8E8D-08E1-303129C5902C}"/>
              </a:ext>
            </a:extLst>
          </p:cNvPr>
          <p:cNvSpPr/>
          <p:nvPr/>
        </p:nvSpPr>
        <p:spPr>
          <a:xfrm>
            <a:off x="855675" y="5072540"/>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Total Rentals </a:t>
            </a:r>
          </a:p>
          <a:p>
            <a:pPr algn="ctr"/>
            <a:r>
              <a:rPr lang="en-US" dirty="0"/>
              <a:t>16044</a:t>
            </a:r>
          </a:p>
        </p:txBody>
      </p:sp>
      <p:sp>
        <p:nvSpPr>
          <p:cNvPr id="11" name="Rectangle 10">
            <a:extLst>
              <a:ext uri="{FF2B5EF4-FFF2-40B4-BE49-F238E27FC236}">
                <a16:creationId xmlns:a16="http://schemas.microsoft.com/office/drawing/2014/main" id="{8016F332-AAEF-A1CA-C0BA-D35898AFAC68}"/>
              </a:ext>
            </a:extLst>
          </p:cNvPr>
          <p:cNvSpPr/>
          <p:nvPr/>
        </p:nvSpPr>
        <p:spPr>
          <a:xfrm>
            <a:off x="4550328" y="5072539"/>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Number Of Customers</a:t>
            </a:r>
          </a:p>
          <a:p>
            <a:pPr algn="ctr"/>
            <a:r>
              <a:rPr lang="en-US" dirty="0"/>
              <a:t>599</a:t>
            </a:r>
          </a:p>
        </p:txBody>
      </p:sp>
      <p:sp>
        <p:nvSpPr>
          <p:cNvPr id="12" name="Rectangle 11">
            <a:extLst>
              <a:ext uri="{FF2B5EF4-FFF2-40B4-BE49-F238E27FC236}">
                <a16:creationId xmlns:a16="http://schemas.microsoft.com/office/drawing/2014/main" id="{ACD1DA84-06C7-A941-2FD6-15223F1FE4A6}"/>
              </a:ext>
            </a:extLst>
          </p:cNvPr>
          <p:cNvSpPr/>
          <p:nvPr/>
        </p:nvSpPr>
        <p:spPr>
          <a:xfrm>
            <a:off x="8244980" y="5072538"/>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Most Common Rented Duration </a:t>
            </a:r>
          </a:p>
          <a:p>
            <a:pPr algn="ctr"/>
            <a:r>
              <a:rPr lang="en-US" dirty="0"/>
              <a:t>3 Days</a:t>
            </a:r>
          </a:p>
        </p:txBody>
      </p:sp>
      <p:sp>
        <p:nvSpPr>
          <p:cNvPr id="13" name="Rectangle 12">
            <a:extLst>
              <a:ext uri="{FF2B5EF4-FFF2-40B4-BE49-F238E27FC236}">
                <a16:creationId xmlns:a16="http://schemas.microsoft.com/office/drawing/2014/main" id="{EEABEF51-61DD-C3C9-1901-97A931625761}"/>
              </a:ext>
            </a:extLst>
          </p:cNvPr>
          <p:cNvSpPr/>
          <p:nvPr/>
        </p:nvSpPr>
        <p:spPr>
          <a:xfrm>
            <a:off x="8244980" y="2426515"/>
            <a:ext cx="3003259" cy="1080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Most Common Rented Rate</a:t>
            </a:r>
          </a:p>
          <a:p>
            <a:pPr algn="ctr"/>
            <a:r>
              <a:rPr lang="en-US" dirty="0"/>
              <a:t>$0.99</a:t>
            </a:r>
          </a:p>
        </p:txBody>
      </p:sp>
    </p:spTree>
    <p:extLst>
      <p:ext uri="{BB962C8B-B14F-4D97-AF65-F5344CB8AC3E}">
        <p14:creationId xmlns:p14="http://schemas.microsoft.com/office/powerpoint/2010/main" val="290918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E84-E7DD-CA83-2AB2-C9FF43606B91}"/>
              </a:ext>
            </a:extLst>
          </p:cNvPr>
          <p:cNvSpPr>
            <a:spLocks noGrp="1"/>
          </p:cNvSpPr>
          <p:nvPr>
            <p:ph type="title"/>
          </p:nvPr>
        </p:nvSpPr>
        <p:spPr/>
        <p:txBody>
          <a:bodyPr/>
          <a:lstStyle/>
          <a:p>
            <a:r>
              <a:rPr lang="en-US" dirty="0"/>
              <a:t>Top 16 Genres By Rentals</a:t>
            </a:r>
          </a:p>
        </p:txBody>
      </p:sp>
      <p:pic>
        <p:nvPicPr>
          <p:cNvPr id="5" name="Content Placeholder 4">
            <a:extLst>
              <a:ext uri="{FF2B5EF4-FFF2-40B4-BE49-F238E27FC236}">
                <a16:creationId xmlns:a16="http://schemas.microsoft.com/office/drawing/2014/main" id="{6A5770E8-B4E5-C88B-E8AD-F9321374BB37}"/>
              </a:ext>
            </a:extLst>
          </p:cNvPr>
          <p:cNvPicPr>
            <a:picLocks noGrp="1" noChangeAspect="1"/>
          </p:cNvPicPr>
          <p:nvPr>
            <p:ph idx="1"/>
          </p:nvPr>
        </p:nvPicPr>
        <p:blipFill>
          <a:blip r:embed="rId2"/>
          <a:stretch>
            <a:fillRect/>
          </a:stretch>
        </p:blipFill>
        <p:spPr>
          <a:xfrm>
            <a:off x="369115" y="2129239"/>
            <a:ext cx="7944375" cy="4523231"/>
          </a:xfrm>
        </p:spPr>
      </p:pic>
      <p:sp>
        <p:nvSpPr>
          <p:cNvPr id="6" name="TextBox 5">
            <a:extLst>
              <a:ext uri="{FF2B5EF4-FFF2-40B4-BE49-F238E27FC236}">
                <a16:creationId xmlns:a16="http://schemas.microsoft.com/office/drawing/2014/main" id="{FD64F104-96EA-A3E3-1976-30FCF1B6C9AF}"/>
              </a:ext>
            </a:extLst>
          </p:cNvPr>
          <p:cNvSpPr txBox="1"/>
          <p:nvPr/>
        </p:nvSpPr>
        <p:spPr>
          <a:xfrm>
            <a:off x="8690994" y="2214694"/>
            <a:ext cx="3204595" cy="1200329"/>
          </a:xfrm>
          <a:prstGeom prst="rect">
            <a:avLst/>
          </a:prstGeom>
          <a:noFill/>
        </p:spPr>
        <p:txBody>
          <a:bodyPr wrap="square" rtlCol="0">
            <a:spAutoFit/>
          </a:bodyPr>
          <a:lstStyle/>
          <a:p>
            <a:r>
              <a:rPr lang="en-US" dirty="0"/>
              <a:t>Top 5 genres by number of movies rented are Sports, animation, action, Sci-Fi and Family. </a:t>
            </a:r>
          </a:p>
        </p:txBody>
      </p:sp>
      <p:sp>
        <p:nvSpPr>
          <p:cNvPr id="7" name="TextBox 6">
            <a:extLst>
              <a:ext uri="{FF2B5EF4-FFF2-40B4-BE49-F238E27FC236}">
                <a16:creationId xmlns:a16="http://schemas.microsoft.com/office/drawing/2014/main" id="{15895C60-714B-8CE6-24FD-3B8D1CA7B4AB}"/>
              </a:ext>
            </a:extLst>
          </p:cNvPr>
          <p:cNvSpPr txBox="1"/>
          <p:nvPr/>
        </p:nvSpPr>
        <p:spPr>
          <a:xfrm>
            <a:off x="8690994" y="3471443"/>
            <a:ext cx="3204595" cy="1754326"/>
          </a:xfrm>
          <a:prstGeom prst="rect">
            <a:avLst/>
          </a:prstGeom>
          <a:noFill/>
        </p:spPr>
        <p:txBody>
          <a:bodyPr wrap="square" rtlCol="0">
            <a:spAutoFit/>
          </a:bodyPr>
          <a:lstStyle/>
          <a:p>
            <a:r>
              <a:rPr lang="en-US" dirty="0"/>
              <a:t>Thriller is the only category not on the list as it has only 12 rentals. A contributing factor could be that Rockbuster only has 3 thriller movies in its rental list. </a:t>
            </a:r>
          </a:p>
        </p:txBody>
      </p:sp>
    </p:spTree>
    <p:extLst>
      <p:ext uri="{BB962C8B-B14F-4D97-AF65-F5344CB8AC3E}">
        <p14:creationId xmlns:p14="http://schemas.microsoft.com/office/powerpoint/2010/main" val="404352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2F581-92BE-F5D3-AF88-1583219D46A6}"/>
              </a:ext>
            </a:extLst>
          </p:cNvPr>
          <p:cNvSpPr>
            <a:spLocks noGrp="1"/>
          </p:cNvSpPr>
          <p:nvPr>
            <p:ph type="title"/>
          </p:nvPr>
        </p:nvSpPr>
        <p:spPr>
          <a:xfrm>
            <a:off x="252036" y="139872"/>
            <a:ext cx="2425861" cy="661190"/>
          </a:xfrm>
        </p:spPr>
        <p:txBody>
          <a:bodyPr wrap="square" anchor="b">
            <a:normAutofit fontScale="90000"/>
          </a:bodyPr>
          <a:lstStyle/>
          <a:p>
            <a:r>
              <a:rPr lang="en-US" dirty="0"/>
              <a:t>Revenue </a:t>
            </a:r>
          </a:p>
        </p:txBody>
      </p:sp>
      <p:grpSp>
        <p:nvGrpSpPr>
          <p:cNvPr id="44" name="Group 4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Content Placeholder 8">
            <a:extLst>
              <a:ext uri="{FF2B5EF4-FFF2-40B4-BE49-F238E27FC236}">
                <a16:creationId xmlns:a16="http://schemas.microsoft.com/office/drawing/2014/main" id="{014AE7B0-A21C-676D-BB93-11B1DA026430}"/>
              </a:ext>
            </a:extLst>
          </p:cNvPr>
          <p:cNvSpPr>
            <a:spLocks noGrp="1"/>
          </p:cNvSpPr>
          <p:nvPr>
            <p:ph idx="1"/>
          </p:nvPr>
        </p:nvSpPr>
        <p:spPr>
          <a:xfrm>
            <a:off x="92865" y="940934"/>
            <a:ext cx="3565525" cy="3415519"/>
          </a:xfrm>
        </p:spPr>
        <p:txBody>
          <a:bodyPr anchor="t">
            <a:normAutofit/>
          </a:bodyPr>
          <a:lstStyle/>
          <a:p>
            <a:r>
              <a:rPr lang="en-US" sz="1600" dirty="0"/>
              <a:t>Top 10 movies rented at a rate of $4.99</a:t>
            </a:r>
          </a:p>
          <a:p>
            <a:r>
              <a:rPr lang="en-US" sz="1600" dirty="0"/>
              <a:t>However most movies rented at $0.99</a:t>
            </a:r>
          </a:p>
          <a:p>
            <a:r>
              <a:rPr lang="en-US" sz="1400" dirty="0"/>
              <a:t>Top 50 movies contributed to 13% of global revenue</a:t>
            </a:r>
          </a:p>
          <a:p>
            <a:r>
              <a:rPr lang="en-US" sz="1400" dirty="0"/>
              <a:t>Bottom 50 movies contributed to 1% of global revenue</a:t>
            </a:r>
            <a:endParaRPr lang="en-US" sz="1600" dirty="0"/>
          </a:p>
        </p:txBody>
      </p:sp>
      <p:pic>
        <p:nvPicPr>
          <p:cNvPr id="5" name="Content Placeholder 4">
            <a:extLst>
              <a:ext uri="{FF2B5EF4-FFF2-40B4-BE49-F238E27FC236}">
                <a16:creationId xmlns:a16="http://schemas.microsoft.com/office/drawing/2014/main" id="{9D7F9FB2-EC14-5C27-9732-256E1E6EA5F6}"/>
              </a:ext>
            </a:extLst>
          </p:cNvPr>
          <p:cNvPicPr>
            <a:picLocks noChangeAspect="1"/>
          </p:cNvPicPr>
          <p:nvPr/>
        </p:nvPicPr>
        <p:blipFill>
          <a:blip r:embed="rId2"/>
          <a:stretch>
            <a:fillRect/>
          </a:stretch>
        </p:blipFill>
        <p:spPr>
          <a:xfrm>
            <a:off x="4137537" y="940934"/>
            <a:ext cx="7961598" cy="2239024"/>
          </a:xfrm>
          <a:custGeom>
            <a:avLst/>
            <a:gdLst/>
            <a:ahLst/>
            <a:cxnLst/>
            <a:rect l="l" t="t" r="r" b="b"/>
            <a:pathLst>
              <a:path w="7090237" h="5759451">
                <a:moveTo>
                  <a:pt x="0" y="0"/>
                </a:moveTo>
                <a:lnTo>
                  <a:pt x="7090237" y="0"/>
                </a:lnTo>
                <a:lnTo>
                  <a:pt x="7090237" y="5759451"/>
                </a:lnTo>
                <a:lnTo>
                  <a:pt x="0" y="5759451"/>
                </a:lnTo>
                <a:close/>
              </a:path>
            </a:pathLst>
          </a:custGeom>
        </p:spPr>
      </p:pic>
      <p:pic>
        <p:nvPicPr>
          <p:cNvPr id="7" name="Picture 6">
            <a:extLst>
              <a:ext uri="{FF2B5EF4-FFF2-40B4-BE49-F238E27FC236}">
                <a16:creationId xmlns:a16="http://schemas.microsoft.com/office/drawing/2014/main" id="{9CEA79D1-AB34-FBDC-4B41-8C5CE4BDFC29}"/>
              </a:ext>
            </a:extLst>
          </p:cNvPr>
          <p:cNvPicPr>
            <a:picLocks noChangeAspect="1"/>
          </p:cNvPicPr>
          <p:nvPr/>
        </p:nvPicPr>
        <p:blipFill>
          <a:blip r:embed="rId3"/>
          <a:stretch>
            <a:fillRect/>
          </a:stretch>
        </p:blipFill>
        <p:spPr>
          <a:xfrm>
            <a:off x="219761" y="3622499"/>
            <a:ext cx="2238375" cy="2990850"/>
          </a:xfrm>
          <a:prstGeom prst="rect">
            <a:avLst/>
          </a:prstGeom>
        </p:spPr>
      </p:pic>
      <p:pic>
        <p:nvPicPr>
          <p:cNvPr id="11" name="Picture 10">
            <a:extLst>
              <a:ext uri="{FF2B5EF4-FFF2-40B4-BE49-F238E27FC236}">
                <a16:creationId xmlns:a16="http://schemas.microsoft.com/office/drawing/2014/main" id="{889144AB-72C6-C3E1-0398-469B68856382}"/>
              </a:ext>
            </a:extLst>
          </p:cNvPr>
          <p:cNvPicPr>
            <a:picLocks noChangeAspect="1"/>
          </p:cNvPicPr>
          <p:nvPr/>
        </p:nvPicPr>
        <p:blipFill>
          <a:blip r:embed="rId4"/>
          <a:stretch>
            <a:fillRect/>
          </a:stretch>
        </p:blipFill>
        <p:spPr>
          <a:xfrm>
            <a:off x="4137537" y="3829601"/>
            <a:ext cx="7961598" cy="2239024"/>
          </a:xfrm>
          <a:prstGeom prst="rect">
            <a:avLst/>
          </a:prstGeom>
        </p:spPr>
      </p:pic>
    </p:spTree>
    <p:extLst>
      <p:ext uri="{BB962C8B-B14F-4D97-AF65-F5344CB8AC3E}">
        <p14:creationId xmlns:p14="http://schemas.microsoft.com/office/powerpoint/2010/main" val="348394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39800-C962-3D55-0719-AE44BFA94BC0}"/>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r>
              <a:rPr lang="en-US" dirty="0"/>
              <a:t>Spatial Analysis </a:t>
            </a:r>
          </a:p>
        </p:txBody>
      </p:sp>
      <p:sp>
        <p:nvSpPr>
          <p:cNvPr id="24" name="Rectangle 23">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world with blue dots&#10;&#10;Description automatically generated">
            <a:extLst>
              <a:ext uri="{FF2B5EF4-FFF2-40B4-BE49-F238E27FC236}">
                <a16:creationId xmlns:a16="http://schemas.microsoft.com/office/drawing/2014/main" id="{7DD0FEB4-0AE5-E959-5970-4190B32858D6}"/>
              </a:ext>
            </a:extLst>
          </p:cNvPr>
          <p:cNvPicPr>
            <a:picLocks noGrp="1" noChangeAspect="1"/>
          </p:cNvPicPr>
          <p:nvPr>
            <p:ph idx="1"/>
          </p:nvPr>
        </p:nvPicPr>
        <p:blipFill>
          <a:blip r:embed="rId2"/>
          <a:stretch>
            <a:fillRect/>
          </a:stretch>
        </p:blipFill>
        <p:spPr>
          <a:xfrm>
            <a:off x="644210" y="4210228"/>
            <a:ext cx="5268804" cy="2515854"/>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6" name="Rectangle 25">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8F7A31-F56B-D408-E334-A05C2C6549D6}"/>
              </a:ext>
            </a:extLst>
          </p:cNvPr>
          <p:cNvSpPr txBox="1"/>
          <p:nvPr/>
        </p:nvSpPr>
        <p:spPr>
          <a:xfrm>
            <a:off x="567370" y="3898632"/>
            <a:ext cx="4524749" cy="369332"/>
          </a:xfrm>
          <a:prstGeom prst="rect">
            <a:avLst/>
          </a:prstGeom>
          <a:noFill/>
        </p:spPr>
        <p:txBody>
          <a:bodyPr wrap="square" rtlCol="0">
            <a:spAutoFit/>
          </a:bodyPr>
          <a:lstStyle/>
          <a:p>
            <a:r>
              <a:rPr lang="en-US" dirty="0"/>
              <a:t>Number of Customers And Total Revenue </a:t>
            </a:r>
          </a:p>
        </p:txBody>
      </p:sp>
      <p:sp>
        <p:nvSpPr>
          <p:cNvPr id="7" name="TextBox 6">
            <a:extLst>
              <a:ext uri="{FF2B5EF4-FFF2-40B4-BE49-F238E27FC236}">
                <a16:creationId xmlns:a16="http://schemas.microsoft.com/office/drawing/2014/main" id="{E8025EE4-4442-1F83-22DF-7F18238A72FE}"/>
              </a:ext>
            </a:extLst>
          </p:cNvPr>
          <p:cNvSpPr txBox="1"/>
          <p:nvPr/>
        </p:nvSpPr>
        <p:spPr>
          <a:xfrm>
            <a:off x="7099881" y="1979917"/>
            <a:ext cx="4611149" cy="2031325"/>
          </a:xfrm>
          <a:prstGeom prst="rect">
            <a:avLst/>
          </a:prstGeom>
          <a:noFill/>
        </p:spPr>
        <p:txBody>
          <a:bodyPr wrap="square" rtlCol="0">
            <a:spAutoFit/>
          </a:bodyPr>
          <a:lstStyle/>
          <a:p>
            <a:r>
              <a:rPr lang="en-US" dirty="0"/>
              <a:t>Asia makes up 45% of global sales</a:t>
            </a:r>
          </a:p>
          <a:p>
            <a:r>
              <a:rPr lang="en-US" dirty="0"/>
              <a:t>Europe makes up 18% of global sales</a:t>
            </a:r>
          </a:p>
          <a:p>
            <a:r>
              <a:rPr lang="en-US" dirty="0"/>
              <a:t>South America makes up 13% of global sales</a:t>
            </a:r>
          </a:p>
          <a:p>
            <a:r>
              <a:rPr lang="en-US" dirty="0"/>
              <a:t>North America makes up 12% of global sales</a:t>
            </a:r>
          </a:p>
          <a:p>
            <a:r>
              <a:rPr lang="en-US" dirty="0"/>
              <a:t>Africa and Oceania make up 11% and 1% respectively </a:t>
            </a:r>
          </a:p>
          <a:p>
            <a:endParaRPr lang="en-US" dirty="0"/>
          </a:p>
        </p:txBody>
      </p:sp>
      <p:pic>
        <p:nvPicPr>
          <p:cNvPr id="9" name="Picture 8">
            <a:extLst>
              <a:ext uri="{FF2B5EF4-FFF2-40B4-BE49-F238E27FC236}">
                <a16:creationId xmlns:a16="http://schemas.microsoft.com/office/drawing/2014/main" id="{FBFA284F-55EC-8345-71C7-607FD836F7F4}"/>
              </a:ext>
            </a:extLst>
          </p:cNvPr>
          <p:cNvPicPr>
            <a:picLocks noChangeAspect="1"/>
          </p:cNvPicPr>
          <p:nvPr/>
        </p:nvPicPr>
        <p:blipFill>
          <a:blip r:embed="rId3"/>
          <a:stretch>
            <a:fillRect/>
          </a:stretch>
        </p:blipFill>
        <p:spPr>
          <a:xfrm>
            <a:off x="7200550" y="5045074"/>
            <a:ext cx="3905250" cy="1685925"/>
          </a:xfrm>
          <a:prstGeom prst="rect">
            <a:avLst/>
          </a:prstGeom>
        </p:spPr>
      </p:pic>
      <p:sp>
        <p:nvSpPr>
          <p:cNvPr id="11" name="TextBox 10">
            <a:extLst>
              <a:ext uri="{FF2B5EF4-FFF2-40B4-BE49-F238E27FC236}">
                <a16:creationId xmlns:a16="http://schemas.microsoft.com/office/drawing/2014/main" id="{178F3839-7487-4B3A-48C6-05A6C3E32B4D}"/>
              </a:ext>
            </a:extLst>
          </p:cNvPr>
          <p:cNvSpPr txBox="1"/>
          <p:nvPr/>
        </p:nvSpPr>
        <p:spPr>
          <a:xfrm>
            <a:off x="7099882" y="4675742"/>
            <a:ext cx="3799626" cy="369332"/>
          </a:xfrm>
          <a:prstGeom prst="rect">
            <a:avLst/>
          </a:prstGeom>
          <a:noFill/>
        </p:spPr>
        <p:txBody>
          <a:bodyPr wrap="square" rtlCol="0">
            <a:spAutoFit/>
          </a:bodyPr>
          <a:lstStyle/>
          <a:p>
            <a:r>
              <a:rPr lang="en-US" dirty="0"/>
              <a:t>Top 10 Highest Revenue Counties</a:t>
            </a:r>
          </a:p>
        </p:txBody>
      </p:sp>
      <p:pic>
        <p:nvPicPr>
          <p:cNvPr id="15" name="Picture 14">
            <a:extLst>
              <a:ext uri="{FF2B5EF4-FFF2-40B4-BE49-F238E27FC236}">
                <a16:creationId xmlns:a16="http://schemas.microsoft.com/office/drawing/2014/main" id="{B6E9AF74-D41F-D9F7-C8B5-1C0674BE6537}"/>
              </a:ext>
            </a:extLst>
          </p:cNvPr>
          <p:cNvPicPr>
            <a:picLocks noChangeAspect="1"/>
          </p:cNvPicPr>
          <p:nvPr/>
        </p:nvPicPr>
        <p:blipFill>
          <a:blip r:embed="rId4"/>
          <a:stretch>
            <a:fillRect/>
          </a:stretch>
        </p:blipFill>
        <p:spPr>
          <a:xfrm>
            <a:off x="661021" y="2402054"/>
            <a:ext cx="5251993" cy="1515368"/>
          </a:xfrm>
          <a:prstGeom prst="rect">
            <a:avLst/>
          </a:prstGeom>
        </p:spPr>
      </p:pic>
      <p:sp>
        <p:nvSpPr>
          <p:cNvPr id="21" name="TextBox 20">
            <a:extLst>
              <a:ext uri="{FF2B5EF4-FFF2-40B4-BE49-F238E27FC236}">
                <a16:creationId xmlns:a16="http://schemas.microsoft.com/office/drawing/2014/main" id="{6E7110E6-3FE2-A545-7C54-5F55C0BC7E07}"/>
              </a:ext>
            </a:extLst>
          </p:cNvPr>
          <p:cNvSpPr txBox="1"/>
          <p:nvPr/>
        </p:nvSpPr>
        <p:spPr>
          <a:xfrm>
            <a:off x="567370" y="2023535"/>
            <a:ext cx="4917658" cy="369332"/>
          </a:xfrm>
          <a:prstGeom prst="rect">
            <a:avLst/>
          </a:prstGeom>
          <a:noFill/>
        </p:spPr>
        <p:txBody>
          <a:bodyPr wrap="square" rtlCol="0">
            <a:spAutoFit/>
          </a:bodyPr>
          <a:lstStyle/>
          <a:p>
            <a:r>
              <a:rPr lang="en-US" dirty="0"/>
              <a:t>10 Highest Spending Customers </a:t>
            </a:r>
          </a:p>
        </p:txBody>
      </p:sp>
      <p:sp>
        <p:nvSpPr>
          <p:cNvPr id="23" name="TextBox 22">
            <a:extLst>
              <a:ext uri="{FF2B5EF4-FFF2-40B4-BE49-F238E27FC236}">
                <a16:creationId xmlns:a16="http://schemas.microsoft.com/office/drawing/2014/main" id="{264BF3CA-2BB5-A424-077D-3796A75B6CBC}"/>
              </a:ext>
            </a:extLst>
          </p:cNvPr>
          <p:cNvSpPr txBox="1"/>
          <p:nvPr/>
        </p:nvSpPr>
        <p:spPr>
          <a:xfrm>
            <a:off x="7200550" y="3723580"/>
            <a:ext cx="3905250" cy="923330"/>
          </a:xfrm>
          <a:prstGeom prst="rect">
            <a:avLst/>
          </a:prstGeom>
          <a:noFill/>
        </p:spPr>
        <p:txBody>
          <a:bodyPr wrap="square" rtlCol="0">
            <a:spAutoFit/>
          </a:bodyPr>
          <a:lstStyle/>
          <a:p>
            <a:r>
              <a:rPr lang="en-US" dirty="0"/>
              <a:t>Something to notice is the highest spenders aren't all form the countries with highest revenue. </a:t>
            </a:r>
          </a:p>
        </p:txBody>
      </p:sp>
    </p:spTree>
    <p:extLst>
      <p:ext uri="{BB962C8B-B14F-4D97-AF65-F5344CB8AC3E}">
        <p14:creationId xmlns:p14="http://schemas.microsoft.com/office/powerpoint/2010/main" val="323504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05D0-76B7-CF24-00C4-1C7EDF61CCE7}"/>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0FDB2B99-2117-0BC3-5E60-22B7D531CD4C}"/>
              </a:ext>
            </a:extLst>
          </p:cNvPr>
          <p:cNvSpPr>
            <a:spLocks noGrp="1"/>
          </p:cNvSpPr>
          <p:nvPr>
            <p:ph idx="1"/>
          </p:nvPr>
        </p:nvSpPr>
        <p:spPr/>
        <p:txBody>
          <a:bodyPr/>
          <a:lstStyle/>
          <a:p>
            <a:r>
              <a:rPr lang="en-US" b="0" i="0" dirty="0">
                <a:solidFill>
                  <a:srgbClr val="D1D5DB"/>
                </a:solidFill>
                <a:effectLst/>
                <a:latin typeface="Söhne"/>
              </a:rPr>
              <a:t>The movie inventory needs to be streamlined by removing films that do not generate significant revenue I’d suggest given its poor performance at least the bottom fifty should be removed. </a:t>
            </a:r>
          </a:p>
          <a:p>
            <a:r>
              <a:rPr lang="en-US" dirty="0">
                <a:solidFill>
                  <a:srgbClr val="D1D5DB"/>
                </a:solidFill>
                <a:latin typeface="Söhne"/>
              </a:rPr>
              <a:t>Create a rewards program for high value customers to incentivize more rentals and reward our most loyal customers. </a:t>
            </a:r>
          </a:p>
          <a:p>
            <a:r>
              <a:rPr lang="en-US" b="0" i="0" dirty="0">
                <a:solidFill>
                  <a:srgbClr val="D1D5DB"/>
                </a:solidFill>
                <a:effectLst/>
                <a:latin typeface="Söhne"/>
              </a:rPr>
              <a:t>When marketing focus on the Asian market heavily and </a:t>
            </a:r>
            <a:r>
              <a:rPr lang="en-US" dirty="0">
                <a:solidFill>
                  <a:srgbClr val="D1D5DB"/>
                </a:solidFill>
                <a:latin typeface="Söhne"/>
              </a:rPr>
              <a:t>primarily on invest in the top 5 regions. </a:t>
            </a:r>
          </a:p>
          <a:p>
            <a:r>
              <a:rPr lang="en-US" b="0" i="0" dirty="0">
                <a:solidFill>
                  <a:srgbClr val="D1D5DB"/>
                </a:solidFill>
                <a:effectLst/>
                <a:latin typeface="Söhne"/>
              </a:rPr>
              <a:t>Look at the lowest performing movies and licensing costs see wh</a:t>
            </a:r>
            <a:r>
              <a:rPr lang="en-US" dirty="0">
                <a:solidFill>
                  <a:srgbClr val="D1D5DB"/>
                </a:solidFill>
                <a:latin typeface="Söhne"/>
              </a:rPr>
              <a:t>ich moves make a profit and which don’t cut out any nonprofitable rentals. </a:t>
            </a:r>
            <a:endParaRPr lang="en-US" b="0" i="0" dirty="0">
              <a:solidFill>
                <a:srgbClr val="D1D5DB"/>
              </a:solidFill>
              <a:effectLst/>
              <a:latin typeface="Söhne"/>
            </a:endParaRPr>
          </a:p>
        </p:txBody>
      </p:sp>
    </p:spTree>
    <p:extLst>
      <p:ext uri="{BB962C8B-B14F-4D97-AF65-F5344CB8AC3E}">
        <p14:creationId xmlns:p14="http://schemas.microsoft.com/office/powerpoint/2010/main" val="403113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E021-0E3F-827E-706D-203460FB07E9}"/>
              </a:ext>
            </a:extLst>
          </p:cNvPr>
          <p:cNvSpPr>
            <a:spLocks noGrp="1"/>
          </p:cNvSpPr>
          <p:nvPr>
            <p:ph type="title"/>
          </p:nvPr>
        </p:nvSpPr>
        <p:spPr/>
        <p:txBody>
          <a:bodyPr/>
          <a:lstStyle/>
          <a:p>
            <a:r>
              <a:rPr lang="en-US" dirty="0"/>
              <a:t>Thank you for viewing my presentation </a:t>
            </a:r>
          </a:p>
        </p:txBody>
      </p:sp>
      <p:sp>
        <p:nvSpPr>
          <p:cNvPr id="3" name="Content Placeholder 2">
            <a:extLst>
              <a:ext uri="{FF2B5EF4-FFF2-40B4-BE49-F238E27FC236}">
                <a16:creationId xmlns:a16="http://schemas.microsoft.com/office/drawing/2014/main" id="{09C053FC-2BA8-63F2-0A44-3DA97C66DF9D}"/>
              </a:ext>
            </a:extLst>
          </p:cNvPr>
          <p:cNvSpPr>
            <a:spLocks noGrp="1"/>
          </p:cNvSpPr>
          <p:nvPr>
            <p:ph idx="1"/>
          </p:nvPr>
        </p:nvSpPr>
        <p:spPr/>
        <p:txBody>
          <a:bodyPr/>
          <a:lstStyle/>
          <a:p>
            <a:r>
              <a:rPr lang="en-US" dirty="0">
                <a:hlinkClick r:id="rId2"/>
              </a:rPr>
              <a:t>Visualization Link</a:t>
            </a:r>
            <a:endParaRPr lang="en-US" dirty="0"/>
          </a:p>
          <a:p>
            <a:endParaRPr lang="en-US" dirty="0"/>
          </a:p>
        </p:txBody>
      </p:sp>
    </p:spTree>
    <p:extLst>
      <p:ext uri="{BB962C8B-B14F-4D97-AF65-F5344CB8AC3E}">
        <p14:creationId xmlns:p14="http://schemas.microsoft.com/office/powerpoint/2010/main" val="178840570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82</TotalTime>
  <Words>410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Sitka Heading</vt:lpstr>
      <vt:lpstr>Söhne</vt:lpstr>
      <vt:lpstr>Source Sans Pro</vt:lpstr>
      <vt:lpstr>3DFloatVTI</vt:lpstr>
      <vt:lpstr>ROCKBUSTER STEALTH MARKET ANALYSIS </vt:lpstr>
      <vt:lpstr>Motivations &amp; Objectives</vt:lpstr>
      <vt:lpstr>Key Questions</vt:lpstr>
      <vt:lpstr>Overview Of Data (All movies released in 2016) </vt:lpstr>
      <vt:lpstr>Top 16 Genres By Rentals</vt:lpstr>
      <vt:lpstr>Revenue </vt:lpstr>
      <vt:lpstr>Spatial Analysis </vt:lpstr>
      <vt:lpstr>Recommendations </vt:lpstr>
      <vt:lpstr>Thank you for viewing my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MARKET ANALYSIS </dc:title>
  <dc:creator>pratham goswami</dc:creator>
  <cp:lastModifiedBy>pratham goswami</cp:lastModifiedBy>
  <cp:revision>1</cp:revision>
  <dcterms:created xsi:type="dcterms:W3CDTF">2023-10-11T08:15:37Z</dcterms:created>
  <dcterms:modified xsi:type="dcterms:W3CDTF">2023-10-11T09:38:20Z</dcterms:modified>
</cp:coreProperties>
</file>