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Spectral"/>
      <p:regular r:id="rId24"/>
      <p:bold r:id="rId25"/>
      <p:italic r:id="rId26"/>
      <p:boldItalic r:id="rId27"/>
    </p:embeddedFont>
    <p:embeddedFont>
      <p:font typeface="Ultra"/>
      <p:regular r:id="rId28"/>
    </p:embeddedFont>
    <p:embeddedFont>
      <p:font typeface="Alfa Slab One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598CFA7-F6CC-4C42-938F-CDEBFB3F2B6F}">
  <a:tblStyle styleId="{E598CFA7-F6CC-4C42-938F-CDEBFB3F2B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Spectral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pectral-italic.fntdata"/><Relationship Id="rId25" Type="http://schemas.openxmlformats.org/officeDocument/2006/relationships/font" Target="fonts/Spectral-bold.fntdata"/><Relationship Id="rId28" Type="http://schemas.openxmlformats.org/officeDocument/2006/relationships/font" Target="fonts/Ultra-regular.fntdata"/><Relationship Id="rId27" Type="http://schemas.openxmlformats.org/officeDocument/2006/relationships/font" Target="fonts/Spectral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AlfaSlabOn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40c1d52b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40c1d52b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40c1d52b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40c1d52b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4b6835db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4b6835db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40c1d52b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40c1d52b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40c1d52b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40c1d52b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4d5e7349b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74d5e7349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40c1d52b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40c1d52b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40c1d52b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40c1d52b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40c1d52b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40c1d52b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40c1d52b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40c1d52b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40c1d52b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40c1d52b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Recorded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40c1d52b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40c1d52b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xistek.com/blog/sdlc-models/" TargetMode="External"/><Relationship Id="rId4" Type="http://schemas.openxmlformats.org/officeDocument/2006/relationships/hyperlink" Target="https://sloanreview.mit.edu/wp-content/uploads/2015/03/kloppenborg-1200.jpg" TargetMode="External"/><Relationship Id="rId9" Type="http://schemas.openxmlformats.org/officeDocument/2006/relationships/image" Target="../media/image6.png"/><Relationship Id="rId5" Type="http://schemas.openxmlformats.org/officeDocument/2006/relationships/hyperlink" Target="https://skalabletech.com/wp-content/uploads/2019/10/crm_integration.png" TargetMode="External"/><Relationship Id="rId6" Type="http://schemas.openxmlformats.org/officeDocument/2006/relationships/hyperlink" Target="https://matwrites.com/wp-content/uploads/2018/03/Flutter.png" TargetMode="External"/><Relationship Id="rId7" Type="http://schemas.openxmlformats.org/officeDocument/2006/relationships/hyperlink" Target="https://i.pinimg.com/564x/d3/4c/c0/d34cc05e79dbe294b91bb02a2e10cefb.jpg" TargetMode="External"/><Relationship Id="rId8" Type="http://schemas.openxmlformats.org/officeDocument/2006/relationships/hyperlink" Target="https://docs.google.com/document/d/1tNIK3ZZ5Nv3q3iy1ZvAzbvsePSYjafDe45rEShBIH60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QqPSf_KAQnw" TargetMode="External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201050"/>
            <a:ext cx="8520600" cy="10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latin typeface="Ultra"/>
                <a:ea typeface="Ultra"/>
                <a:cs typeface="Ultra"/>
                <a:sym typeface="Ultra"/>
              </a:rPr>
              <a:t>Got Gainz</a:t>
            </a:r>
            <a:endParaRPr sz="5800"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577500"/>
            <a:ext cx="8520600" cy="15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Tony Nguyen, David Quines, Jane Cabanayan, Ben La France</a:t>
            </a:r>
            <a:endParaRPr b="1" sz="2200"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Software Engineering Project</a:t>
            </a:r>
            <a:endParaRPr sz="18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Spring 2020</a:t>
            </a:r>
            <a:endParaRPr sz="18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Professor Amini</a:t>
            </a:r>
            <a:endParaRPr sz="18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488" y="1238475"/>
            <a:ext cx="2339024" cy="233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Ideas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96875"/>
            <a:ext cx="8520600" cy="3416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000"/>
              <a:buFont typeface="Spectral"/>
              <a:buChar char="●"/>
            </a:pPr>
            <a:r>
              <a:rPr lang="en" sz="2000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A database that allows read and write</a:t>
            </a:r>
            <a:endParaRPr sz="2000"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000"/>
              <a:buFont typeface="Spectral"/>
              <a:buChar char="●"/>
            </a:pPr>
            <a:r>
              <a:rPr lang="en" sz="2000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Show required workout </a:t>
            </a:r>
            <a:r>
              <a:rPr lang="en" sz="2000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equipment</a:t>
            </a:r>
            <a:endParaRPr sz="2000"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000"/>
              <a:buFont typeface="Spectral"/>
              <a:buChar char="●"/>
            </a:pPr>
            <a:r>
              <a:rPr lang="en" sz="2000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Push notifications</a:t>
            </a:r>
            <a:endParaRPr sz="2000"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000"/>
              <a:buFont typeface="Spectral"/>
              <a:buChar char="●"/>
            </a:pPr>
            <a:r>
              <a:rPr lang="en" sz="2000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Make the app usable offline</a:t>
            </a:r>
            <a:endParaRPr sz="2000"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000"/>
              <a:buFont typeface="Spectral"/>
              <a:buChar char="●"/>
            </a:pPr>
            <a:r>
              <a:rPr lang="en" sz="2000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Login + Signup for multiple users</a:t>
            </a:r>
            <a:endParaRPr sz="2000"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000"/>
              <a:buFont typeface="Spectral"/>
              <a:buChar char="●"/>
            </a:pPr>
            <a:r>
              <a:rPr lang="en" sz="2000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Put app into mobile markets</a:t>
            </a:r>
            <a:endParaRPr sz="2000"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4092" y="4209742"/>
            <a:ext cx="755174" cy="75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6800" y="1196886"/>
            <a:ext cx="2567300" cy="2498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57150">
              <a:srgbClr val="999999">
                <a:alpha val="50000"/>
              </a:srgbClr>
            </a:outerShdw>
          </a:effectLst>
        </p:spPr>
      </p:pic>
      <p:sp>
        <p:nvSpPr>
          <p:cNvPr id="133" name="Google Shape;133;p22"/>
          <p:cNvSpPr txBox="1"/>
          <p:nvPr/>
        </p:nvSpPr>
        <p:spPr>
          <a:xfrm>
            <a:off x="7853025" y="3603850"/>
            <a:ext cx="4593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[5]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Spectral"/>
              <a:buChar char="●"/>
            </a:pPr>
            <a:r>
              <a:rPr lang="en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Communicating Skills</a:t>
            </a:r>
            <a:endParaRPr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Spectral"/>
              <a:buChar char="●"/>
            </a:pPr>
            <a:r>
              <a:rPr lang="en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Working in a team</a:t>
            </a:r>
            <a:endParaRPr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Spectral"/>
              <a:buChar char="●"/>
            </a:pPr>
            <a:r>
              <a:rPr lang="en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We also learned</a:t>
            </a:r>
            <a:endParaRPr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600"/>
              <a:buFont typeface="Spectral"/>
              <a:buChar char="○"/>
            </a:pPr>
            <a:r>
              <a:rPr lang="en" sz="1600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Flutter</a:t>
            </a:r>
            <a:endParaRPr sz="1600"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600"/>
              <a:buFont typeface="Spectral"/>
              <a:buChar char="○"/>
            </a:pPr>
            <a:r>
              <a:rPr lang="en" sz="1600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Dart </a:t>
            </a:r>
            <a:endParaRPr sz="1600"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600"/>
              <a:buFont typeface="Spectral"/>
              <a:buChar char="○"/>
            </a:pPr>
            <a:r>
              <a:rPr lang="en" sz="1600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Http Calls</a:t>
            </a:r>
            <a:endParaRPr sz="1600"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600"/>
              <a:buFont typeface="Spectral"/>
              <a:buChar char="○"/>
            </a:pPr>
            <a:r>
              <a:rPr lang="en" sz="1600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Rest APIs</a:t>
            </a:r>
            <a:endParaRPr sz="1600"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600"/>
              <a:buFont typeface="Spectral"/>
              <a:buChar char="○"/>
            </a:pPr>
            <a:r>
              <a:rPr lang="en" sz="1600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Data Manipulation</a:t>
            </a:r>
            <a:endParaRPr sz="1600"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600"/>
              <a:buFont typeface="Spectral"/>
              <a:buChar char="○"/>
            </a:pPr>
            <a:r>
              <a:rPr lang="en" sz="1600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Data </a:t>
            </a:r>
            <a:r>
              <a:rPr lang="en" sz="1600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Persistence</a:t>
            </a:r>
            <a:endParaRPr sz="1600"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4092" y="4209742"/>
            <a:ext cx="755174" cy="75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88338"/>
            <a:ext cx="3003426" cy="30034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860000" dist="57150">
              <a:srgbClr val="999999">
                <a:alpha val="71000"/>
              </a:srgbClr>
            </a:outerShdw>
          </a:effectLst>
        </p:spPr>
      </p:pic>
      <p:sp>
        <p:nvSpPr>
          <p:cNvPr id="142" name="Google Shape;142;p23"/>
          <p:cNvSpPr txBox="1"/>
          <p:nvPr/>
        </p:nvSpPr>
        <p:spPr>
          <a:xfrm>
            <a:off x="7168325" y="4028075"/>
            <a:ext cx="4071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[2]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1286100" y="1921650"/>
            <a:ext cx="6571800" cy="13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And </a:t>
            </a:r>
            <a:r>
              <a:rPr lang="en" sz="5600"/>
              <a:t>Remember...</a:t>
            </a:r>
            <a:endParaRPr sz="5600"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 rot="10800000">
            <a:off x="-2877925" y="4393325"/>
            <a:ext cx="281100" cy="3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0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3"/>
                </a:solidFill>
              </a:rPr>
              <a:t>										</a:t>
            </a:r>
            <a:endParaRPr b="1" i="1" sz="3000">
              <a:solidFill>
                <a:schemeClr val="accent3"/>
              </a:solidFill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</a:rPr>
              <a:t>		</a:t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6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pectral"/>
                <a:ea typeface="Spectral"/>
                <a:cs typeface="Spectral"/>
                <a:sym typeface="Spectral"/>
              </a:rPr>
              <a:t>[</a:t>
            </a:r>
            <a:r>
              <a:rPr lang="en" sz="1500">
                <a:latin typeface="Spectral"/>
                <a:ea typeface="Spectral"/>
                <a:cs typeface="Spectral"/>
                <a:sym typeface="Spectral"/>
              </a:rPr>
              <a:t>1] Image Source: </a:t>
            </a:r>
            <a:r>
              <a:rPr lang="en" sz="1500" u="sng">
                <a:solidFill>
                  <a:schemeClr val="hlink"/>
                </a:solidFill>
                <a:latin typeface="Spectral"/>
                <a:ea typeface="Spectral"/>
                <a:cs typeface="Spectral"/>
                <a:sym typeface="Spectral"/>
                <a:hlinkClick r:id="rId3"/>
              </a:rPr>
              <a:t>https://existek.com/blog/sdlc-models/</a:t>
            </a:r>
            <a:r>
              <a:rPr lang="en" sz="1500">
                <a:latin typeface="Spectral"/>
                <a:ea typeface="Spectral"/>
                <a:cs typeface="Spectral"/>
                <a:sym typeface="Spectral"/>
              </a:rPr>
              <a:t> </a:t>
            </a:r>
            <a:endParaRPr sz="15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Spectral"/>
                <a:ea typeface="Spectral"/>
                <a:cs typeface="Spectral"/>
                <a:sym typeface="Spectral"/>
              </a:rPr>
              <a:t>[2] Image Source: </a:t>
            </a:r>
            <a:r>
              <a:rPr lang="en" sz="1500" u="sng">
                <a:solidFill>
                  <a:schemeClr val="hlink"/>
                </a:solidFill>
                <a:latin typeface="Spectral"/>
                <a:ea typeface="Spectral"/>
                <a:cs typeface="Spectral"/>
                <a:sym typeface="Spectral"/>
                <a:hlinkClick r:id="rId4"/>
              </a:rPr>
              <a:t>https://sloanreview.mit.edu/wp-content/uploads/2015/03/kloppenborg-1200.jpg</a:t>
            </a:r>
            <a:endParaRPr sz="15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Spectral"/>
                <a:ea typeface="Spectral"/>
                <a:cs typeface="Spectral"/>
                <a:sym typeface="Spectral"/>
              </a:rPr>
              <a:t>[3] Image Source: </a:t>
            </a:r>
            <a:r>
              <a:rPr lang="en" sz="1500" u="sng">
                <a:solidFill>
                  <a:schemeClr val="hlink"/>
                </a:solidFill>
                <a:latin typeface="Spectral"/>
                <a:ea typeface="Spectral"/>
                <a:cs typeface="Spectral"/>
                <a:sym typeface="Spectral"/>
                <a:hlinkClick r:id="rId5"/>
              </a:rPr>
              <a:t>https://skalabletech.com/wp-content/uploads/2019/10/crm_integration.png</a:t>
            </a:r>
            <a:endParaRPr sz="15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Spectral"/>
                <a:ea typeface="Spectral"/>
                <a:cs typeface="Spectral"/>
                <a:sym typeface="Spectral"/>
              </a:rPr>
              <a:t>[4] Image Source: </a:t>
            </a:r>
            <a:r>
              <a:rPr lang="en" sz="1500" u="sng">
                <a:solidFill>
                  <a:schemeClr val="hlink"/>
                </a:solidFill>
                <a:latin typeface="Spectral"/>
                <a:ea typeface="Spectral"/>
                <a:cs typeface="Spectral"/>
                <a:sym typeface="Spectral"/>
                <a:hlinkClick r:id="rId6"/>
              </a:rPr>
              <a:t>https://matwrites.com/wp-content/uploads/2018/03/Flutter.png</a:t>
            </a:r>
            <a:endParaRPr sz="15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Spectral"/>
                <a:ea typeface="Spectral"/>
                <a:cs typeface="Spectral"/>
                <a:sym typeface="Spectral"/>
              </a:rPr>
              <a:t>[5] Image Source: </a:t>
            </a:r>
            <a:r>
              <a:rPr lang="en" sz="1500" u="sng">
                <a:solidFill>
                  <a:schemeClr val="hlink"/>
                </a:solidFill>
                <a:latin typeface="Spectral"/>
                <a:ea typeface="Spectral"/>
                <a:cs typeface="Spectral"/>
                <a:sym typeface="Spectral"/>
                <a:hlinkClick r:id="rId7"/>
              </a:rPr>
              <a:t>https://i.pinimg.com/564x/d3/4c/c0/d34cc05e79dbe294b91bb02a2e10cefb.jpg</a:t>
            </a:r>
            <a:endParaRPr sz="15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Spectral"/>
                <a:ea typeface="Spectral"/>
                <a:cs typeface="Spectral"/>
                <a:sym typeface="Spectral"/>
              </a:rPr>
              <a:t>Project Ideas, Statement, and Requirements: </a:t>
            </a:r>
            <a:r>
              <a:rPr lang="en" sz="1500" u="sng">
                <a:solidFill>
                  <a:schemeClr val="hlink"/>
                </a:solidFill>
                <a:latin typeface="Spectral"/>
                <a:ea typeface="Spectral"/>
                <a:cs typeface="Spectral"/>
                <a:sym typeface="Spectral"/>
                <a:hlinkClick r:id="rId8"/>
              </a:rPr>
              <a:t>https://docs.google.com/document/d/1tNIK3ZZ5Nv3q3iy1ZvAzbvsePSYjafDe45rEShBIH60/edit?usp=sharing</a:t>
            </a:r>
            <a:r>
              <a:rPr lang="en" sz="1500">
                <a:latin typeface="Spectral"/>
                <a:ea typeface="Spectral"/>
                <a:cs typeface="Spectral"/>
                <a:sym typeface="Spectral"/>
              </a:rPr>
              <a:t> (Needs CSUN email to view)</a:t>
            </a:r>
            <a:endParaRPr sz="15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154092" y="4209742"/>
            <a:ext cx="755174" cy="75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Agenda </a:t>
            </a:r>
            <a:endParaRPr sz="3600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611700"/>
            <a:ext cx="8520600" cy="31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Spectral"/>
              <a:buAutoNum type="arabicPeriod"/>
            </a:pPr>
            <a:r>
              <a:rPr b="1" lang="en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About Our App						5. Demo (Recorded)</a:t>
            </a:r>
            <a:endParaRPr b="1"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Spectral"/>
              <a:buAutoNum type="arabicPeriod"/>
            </a:pPr>
            <a:r>
              <a:rPr b="1" lang="en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Designated </a:t>
            </a:r>
            <a:r>
              <a:rPr b="1" lang="en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Roles						6. Challenges</a:t>
            </a:r>
            <a:endParaRPr b="1"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Spectral"/>
              <a:buAutoNum type="arabicPeriod"/>
            </a:pPr>
            <a:r>
              <a:rPr b="1" lang="en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Approach							7. Future Ideas </a:t>
            </a:r>
            <a:endParaRPr b="1"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Spectral"/>
              <a:buAutoNum type="arabicPeriod"/>
            </a:pPr>
            <a:r>
              <a:rPr b="1" lang="en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Components							8. What We Learned</a:t>
            </a:r>
            <a:endParaRPr b="1"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4092" y="4209742"/>
            <a:ext cx="755174" cy="75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4294967295" type="body"/>
          </p:nvPr>
        </p:nvSpPr>
        <p:spPr>
          <a:xfrm>
            <a:off x="311700" y="1611700"/>
            <a:ext cx="8520600" cy="314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4800">
                <a:solidFill>
                  <a:srgbClr val="0B5394"/>
                </a:solidFill>
                <a:latin typeface="Spectral"/>
                <a:ea typeface="Spectral"/>
                <a:cs typeface="Spectral"/>
                <a:sym typeface="Spectral"/>
              </a:rPr>
              <a:t>Got Gainz:</a:t>
            </a:r>
            <a:endParaRPr b="1" sz="4800">
              <a:solidFill>
                <a:srgbClr val="0B5394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 sz="4800">
                <a:solidFill>
                  <a:srgbClr val="0B5394"/>
                </a:solidFill>
                <a:latin typeface="Spectral"/>
                <a:ea typeface="Spectral"/>
                <a:cs typeface="Spectral"/>
                <a:sym typeface="Spectral"/>
              </a:rPr>
              <a:t>A Fitness Mobile App</a:t>
            </a:r>
            <a:endParaRPr b="1" sz="4800">
              <a:solidFill>
                <a:srgbClr val="0B5394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" sz="2400">
                <a:solidFill>
                  <a:srgbClr val="0B5394"/>
                </a:solidFill>
                <a:latin typeface="Spectral"/>
                <a:ea typeface="Spectral"/>
                <a:cs typeface="Spectral"/>
                <a:sym typeface="Spectral"/>
              </a:rPr>
              <a:t>With Web App</a:t>
            </a:r>
            <a:endParaRPr b="1" sz="2400">
              <a:solidFill>
                <a:srgbClr val="0B5394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4092" y="4209742"/>
            <a:ext cx="755174" cy="75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Application: Got Gainz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4092" y="4209742"/>
            <a:ext cx="755174" cy="75517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480450" y="1348350"/>
            <a:ext cx="3192600" cy="28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Create a Fitness App</a:t>
            </a:r>
            <a:endParaRPr sz="1800"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Provide workout plans</a:t>
            </a:r>
            <a:endParaRPr sz="1800"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Provide new plans </a:t>
            </a:r>
            <a:endParaRPr sz="1800"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Provide feedback</a:t>
            </a:r>
            <a:endParaRPr sz="1800"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4" y="1137313"/>
            <a:ext cx="1554481" cy="3357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4343">
                <a:alpha val="50000"/>
              </a:srgbClr>
            </a:outerShdw>
          </a:effectLst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3055" y="1137313"/>
            <a:ext cx="1554481" cy="3357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Designated Roles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55CC"/>
                </a:solidFill>
              </a:rPr>
              <a:t>	</a:t>
            </a:r>
            <a:endParaRPr sz="1500">
              <a:solidFill>
                <a:srgbClr val="1155CC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1155CC"/>
                </a:solidFill>
              </a:rPr>
              <a:t>Team</a:t>
            </a:r>
            <a:endParaRPr b="1" sz="1500" u="sng">
              <a:solidFill>
                <a:srgbClr val="1155CC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500"/>
              <a:buFont typeface="Spectral"/>
              <a:buChar char="●"/>
            </a:pPr>
            <a:r>
              <a:rPr lang="en" sz="1500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Main design and vision for app</a:t>
            </a:r>
            <a:endParaRPr sz="1500"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500"/>
              <a:buFont typeface="Spectral"/>
              <a:buChar char="●"/>
            </a:pPr>
            <a:r>
              <a:rPr lang="en" sz="1500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Design, Develop, Test, and Deployment</a:t>
            </a:r>
            <a:endParaRPr sz="1500"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500"/>
              <a:buFont typeface="Spectral"/>
              <a:buChar char="●"/>
            </a:pPr>
            <a:r>
              <a:rPr lang="en" sz="1500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Requirements and Role Designation</a:t>
            </a:r>
            <a:endParaRPr sz="1500"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4092" y="4209742"/>
            <a:ext cx="755174" cy="7551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9" name="Google Shape;89;p17"/>
          <p:cNvGraphicFramePr/>
          <p:nvPr/>
        </p:nvGraphicFramePr>
        <p:xfrm>
          <a:off x="557300" y="129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{E598CFA7-F6CC-4C42-938F-CDEBFB3F2B6F}</a:tableStyleId>
              </a:tblPr>
              <a:tblGrid>
                <a:gridCol w="2026725"/>
                <a:gridCol w="2026725"/>
                <a:gridCol w="2026725"/>
                <a:gridCol w="2026725"/>
              </a:tblGrid>
              <a:tr h="197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 u="sng">
                          <a:solidFill>
                            <a:srgbClr val="1155CC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Ben</a:t>
                      </a:r>
                      <a:endParaRPr b="1" sz="1500" u="sng">
                        <a:solidFill>
                          <a:srgbClr val="1155CC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500"/>
                        <a:buFont typeface="Spectral"/>
                        <a:buChar char="●"/>
                      </a:pPr>
                      <a:r>
                        <a:rPr lang="en" sz="1500">
                          <a:solidFill>
                            <a:srgbClr val="1155CC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Timer + Stopwatch</a:t>
                      </a:r>
                      <a:endParaRPr sz="1500">
                        <a:solidFill>
                          <a:srgbClr val="1155CC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500"/>
                        <a:buFont typeface="Spectral"/>
                        <a:buChar char="●"/>
                      </a:pPr>
                      <a:r>
                        <a:rPr lang="en" sz="1500">
                          <a:solidFill>
                            <a:srgbClr val="1155CC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Feedback</a:t>
                      </a:r>
                      <a:endParaRPr sz="1500">
                        <a:solidFill>
                          <a:srgbClr val="1155CC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1155CC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1155CC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 u="sng">
                          <a:solidFill>
                            <a:srgbClr val="1155CC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David</a:t>
                      </a:r>
                      <a:endParaRPr b="1" sz="1500" u="sng">
                        <a:solidFill>
                          <a:srgbClr val="1155CC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500"/>
                        <a:buFont typeface="Spectral"/>
                        <a:buChar char="●"/>
                      </a:pPr>
                      <a:r>
                        <a:rPr lang="en" sz="1500">
                          <a:solidFill>
                            <a:srgbClr val="1155CC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Lead Workout + </a:t>
                      </a:r>
                      <a:r>
                        <a:rPr lang="en" sz="1500">
                          <a:solidFill>
                            <a:srgbClr val="1155CC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Exercises</a:t>
                      </a:r>
                      <a:endParaRPr sz="1500">
                        <a:solidFill>
                          <a:srgbClr val="1155CC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500"/>
                        <a:buFont typeface="Spectral"/>
                        <a:buChar char="●"/>
                      </a:pPr>
                      <a:r>
                        <a:rPr lang="en" sz="1500">
                          <a:solidFill>
                            <a:srgbClr val="1155CC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API </a:t>
                      </a:r>
                      <a:endParaRPr sz="1500">
                        <a:solidFill>
                          <a:srgbClr val="1155CC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500"/>
                        <a:buFont typeface="Spectral"/>
                        <a:buChar char="●"/>
                      </a:pPr>
                      <a:r>
                        <a:rPr lang="en" sz="1500">
                          <a:solidFill>
                            <a:srgbClr val="1155CC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Lead Database Population</a:t>
                      </a:r>
                      <a:endParaRPr sz="1500">
                        <a:solidFill>
                          <a:srgbClr val="1155CC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1155CC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 u="sng">
                          <a:solidFill>
                            <a:srgbClr val="1155CC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Jane</a:t>
                      </a:r>
                      <a:endParaRPr b="1" sz="1500" u="sng">
                        <a:solidFill>
                          <a:srgbClr val="1155CC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500"/>
                        <a:buFont typeface="Spectral"/>
                        <a:buChar char="●"/>
                      </a:pPr>
                      <a:r>
                        <a:rPr lang="en" sz="1500">
                          <a:solidFill>
                            <a:srgbClr val="1155CC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Lead UI/UX</a:t>
                      </a:r>
                      <a:endParaRPr sz="1500">
                        <a:solidFill>
                          <a:srgbClr val="1155CC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500"/>
                        <a:buFont typeface="Spectral"/>
                        <a:buChar char="●"/>
                      </a:pPr>
                      <a:r>
                        <a:rPr lang="en" sz="1500">
                          <a:solidFill>
                            <a:srgbClr val="1155CC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Support DB Population</a:t>
                      </a:r>
                      <a:endParaRPr sz="1500">
                        <a:solidFill>
                          <a:srgbClr val="1155CC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500"/>
                        <a:buFont typeface="Spectral"/>
                        <a:buChar char="●"/>
                      </a:pPr>
                      <a:r>
                        <a:rPr lang="en" sz="1500">
                          <a:solidFill>
                            <a:srgbClr val="1155CC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Support Workout</a:t>
                      </a:r>
                      <a:endParaRPr sz="1500">
                        <a:solidFill>
                          <a:srgbClr val="1155CC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 u="sng">
                          <a:solidFill>
                            <a:srgbClr val="1155CC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Tony</a:t>
                      </a:r>
                      <a:endParaRPr b="1" sz="1500" u="sng">
                        <a:solidFill>
                          <a:srgbClr val="1155CC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500"/>
                        <a:buFont typeface="Spectral"/>
                        <a:buChar char="●"/>
                      </a:pPr>
                      <a:r>
                        <a:rPr lang="en" sz="1500">
                          <a:solidFill>
                            <a:srgbClr val="1155CC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Onboarding</a:t>
                      </a:r>
                      <a:endParaRPr sz="1500">
                        <a:solidFill>
                          <a:srgbClr val="1155CC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500"/>
                        <a:buFont typeface="Spectral"/>
                        <a:buChar char="●"/>
                      </a:pPr>
                      <a:r>
                        <a:rPr lang="en" sz="1500">
                          <a:solidFill>
                            <a:srgbClr val="1155CC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Data Persistence</a:t>
                      </a:r>
                      <a:endParaRPr sz="1500">
                        <a:solidFill>
                          <a:srgbClr val="1155CC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500"/>
                        <a:buFont typeface="Spectral"/>
                        <a:buChar char="●"/>
                      </a:pPr>
                      <a:r>
                        <a:rPr lang="en" sz="1500">
                          <a:solidFill>
                            <a:srgbClr val="1155CC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Support UI/UX</a:t>
                      </a:r>
                      <a:endParaRPr sz="1500">
                        <a:solidFill>
                          <a:srgbClr val="1155CC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500"/>
                        <a:buFont typeface="Spectral"/>
                        <a:buChar char="●"/>
                      </a:pPr>
                      <a:r>
                        <a:rPr lang="en" sz="1500">
                          <a:solidFill>
                            <a:srgbClr val="1155CC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Project Management</a:t>
                      </a:r>
                      <a:endParaRPr sz="1500">
                        <a:solidFill>
                          <a:srgbClr val="1155CC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Spectral"/>
              <a:buChar char="●"/>
            </a:pPr>
            <a:r>
              <a:rPr lang="en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Project </a:t>
            </a:r>
            <a:r>
              <a:rPr lang="en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Requirements</a:t>
            </a:r>
            <a:endParaRPr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1" marL="914400" marR="416537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Font typeface="Spectral"/>
              <a:buChar char="○"/>
            </a:pPr>
            <a:r>
              <a:rPr lang="en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Requirements for what’s possible with given timeframe</a:t>
            </a:r>
            <a:endParaRPr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marR="479478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Spectral"/>
              <a:buChar char="●"/>
            </a:pPr>
            <a:r>
              <a:rPr lang="en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Design + Suggestion</a:t>
            </a:r>
            <a:endParaRPr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Spectral"/>
              <a:buChar char="●"/>
            </a:pPr>
            <a:r>
              <a:rPr lang="en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Sprints</a:t>
            </a:r>
            <a:endParaRPr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Font typeface="Spectral"/>
              <a:buChar char="○"/>
            </a:pPr>
            <a:r>
              <a:rPr lang="en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Onboarding Pages + Groundwork</a:t>
            </a:r>
            <a:endParaRPr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1" marL="914400" marR="416613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Font typeface="Spectral"/>
              <a:buChar char="○"/>
            </a:pPr>
            <a:r>
              <a:rPr lang="en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API/JSON Implementation + Timer/Stopwatch</a:t>
            </a:r>
            <a:endParaRPr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Font typeface="Spectral"/>
              <a:buChar char="○"/>
            </a:pPr>
            <a:r>
              <a:rPr lang="en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UI + Light Testing</a:t>
            </a:r>
            <a:endParaRPr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Font typeface="Spectral"/>
              <a:buChar char="○"/>
            </a:pPr>
            <a:r>
              <a:rPr lang="en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Test Everything</a:t>
            </a:r>
            <a:endParaRPr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Spectral"/>
              <a:buChar char="●"/>
            </a:pPr>
            <a:r>
              <a:rPr lang="en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Deployment</a:t>
            </a:r>
            <a:endParaRPr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4092" y="4209742"/>
            <a:ext cx="755174" cy="75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4">
            <a:alphaModFix/>
          </a:blip>
          <a:srcRect b="0" l="8374" r="8382" t="0"/>
          <a:stretch/>
        </p:blipFill>
        <p:spPr>
          <a:xfrm>
            <a:off x="4572000" y="1017720"/>
            <a:ext cx="4260298" cy="287870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666666">
                <a:alpha val="50000"/>
              </a:srgbClr>
            </a:outerShdw>
          </a:effectLst>
        </p:spPr>
      </p:pic>
      <p:sp>
        <p:nvSpPr>
          <p:cNvPr id="98" name="Google Shape;98;p18"/>
          <p:cNvSpPr txBox="1"/>
          <p:nvPr/>
        </p:nvSpPr>
        <p:spPr>
          <a:xfrm>
            <a:off x="8583175" y="3825650"/>
            <a:ext cx="3261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[ 1 ]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Spectral"/>
              <a:buChar char="●"/>
            </a:pPr>
            <a:r>
              <a:rPr lang="en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Main Components</a:t>
            </a:r>
            <a:endParaRPr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600"/>
              <a:buFont typeface="Spectral"/>
              <a:buChar char="○"/>
            </a:pPr>
            <a:r>
              <a:rPr lang="en" sz="1600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Flutter Framework</a:t>
            </a:r>
            <a:endParaRPr sz="1600"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600"/>
              <a:buFont typeface="Spectral"/>
              <a:buChar char="○"/>
            </a:pPr>
            <a:r>
              <a:rPr lang="en" sz="1600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REST API/ JSON </a:t>
            </a:r>
            <a:r>
              <a:rPr lang="en" sz="1600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Serialization</a:t>
            </a:r>
            <a:endParaRPr sz="1600"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600"/>
              <a:buFont typeface="Spectral"/>
              <a:buChar char="○"/>
            </a:pPr>
            <a:r>
              <a:rPr lang="en" sz="1600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SharedPreferences</a:t>
            </a:r>
            <a:endParaRPr sz="1600"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600"/>
              <a:buFont typeface="Spectral"/>
              <a:buChar char="○"/>
            </a:pPr>
            <a:r>
              <a:rPr lang="en" sz="1600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Http</a:t>
            </a:r>
            <a:endParaRPr sz="1600"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Spectral"/>
              <a:buChar char="●"/>
            </a:pPr>
            <a:r>
              <a:rPr lang="en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Secondary Components</a:t>
            </a:r>
            <a:endParaRPr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600"/>
              <a:buFont typeface="Spectral"/>
              <a:buChar char="○"/>
            </a:pPr>
            <a:r>
              <a:rPr lang="en" sz="1600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GitHub Pages</a:t>
            </a:r>
            <a:endParaRPr sz="1600"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600"/>
              <a:buFont typeface="Spectral"/>
              <a:buChar char="○"/>
            </a:pPr>
            <a:r>
              <a:rPr lang="en" sz="1600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GitHub file hosting</a:t>
            </a:r>
            <a:endParaRPr sz="1600"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600"/>
              <a:buFont typeface="Spectral"/>
              <a:buChar char="○"/>
            </a:pPr>
            <a:r>
              <a:rPr lang="en" sz="1600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Discord</a:t>
            </a:r>
            <a:endParaRPr sz="1600"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4092" y="4209742"/>
            <a:ext cx="755174" cy="75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3624" y="1232775"/>
            <a:ext cx="4227226" cy="26779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916175" y="287175"/>
            <a:ext cx="3154200" cy="23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Demo</a:t>
            </a:r>
            <a:endParaRPr sz="7000"/>
          </a:p>
        </p:txBody>
      </p:sp>
      <p:sp>
        <p:nvSpPr>
          <p:cNvPr id="112" name="Google Shape;112;p20"/>
          <p:cNvSpPr txBox="1"/>
          <p:nvPr/>
        </p:nvSpPr>
        <p:spPr>
          <a:xfrm>
            <a:off x="4650400" y="2021700"/>
            <a:ext cx="39903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Try it yourself: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bit.ly/GotGainz</a:t>
            </a:r>
            <a:endParaRPr sz="3600"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13" name="Google Shape;113;p20" title="Got Gainz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2325" y="1688563"/>
            <a:ext cx="2881900" cy="21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42291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Spectral"/>
              <a:buChar char="●"/>
            </a:pPr>
            <a:r>
              <a:rPr lang="en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Finding a database</a:t>
            </a:r>
            <a:endParaRPr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marR="42291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Spectral"/>
              <a:buChar char="●"/>
            </a:pPr>
            <a:r>
              <a:rPr lang="en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Implementing a database</a:t>
            </a:r>
            <a:endParaRPr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marR="42291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Spectral"/>
              <a:buChar char="●"/>
            </a:pPr>
            <a:r>
              <a:rPr lang="en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Learning Flutter</a:t>
            </a:r>
            <a:endParaRPr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marR="42291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Spectral"/>
              <a:buChar char="●"/>
            </a:pPr>
            <a:r>
              <a:rPr lang="en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UI implementation</a:t>
            </a:r>
            <a:endParaRPr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marR="42291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Spectral"/>
              <a:buChar char="●"/>
            </a:pPr>
            <a:r>
              <a:rPr lang="en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Properly persisting data</a:t>
            </a:r>
            <a:endParaRPr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marR="42291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Spectral"/>
              <a:buChar char="●"/>
            </a:pPr>
            <a:r>
              <a:rPr lang="en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Flutter Web</a:t>
            </a:r>
            <a:endParaRPr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b="1" lang="en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</a:b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4092" y="4209742"/>
            <a:ext cx="755174" cy="75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 title="[3]"/>
          <p:cNvPicPr preferRelativeResize="0"/>
          <p:nvPr/>
        </p:nvPicPr>
        <p:blipFill rotWithShape="1">
          <a:blip r:embed="rId4">
            <a:alphaModFix/>
          </a:blip>
          <a:srcRect b="12760" l="21402" r="20579" t="13650"/>
          <a:stretch/>
        </p:blipFill>
        <p:spPr>
          <a:xfrm>
            <a:off x="4247925" y="2878000"/>
            <a:ext cx="1986926" cy="1476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2" name="Google Shape;12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0275" y="1356200"/>
            <a:ext cx="2601225" cy="1592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3" name="Google Shape;123;p21"/>
          <p:cNvSpPr txBox="1"/>
          <p:nvPr/>
        </p:nvSpPr>
        <p:spPr>
          <a:xfrm>
            <a:off x="6234850" y="4091474"/>
            <a:ext cx="4794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[3]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8441500" y="2648500"/>
            <a:ext cx="4794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[4]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