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5705742" r:id="rId2"/>
    <p:sldId id="2145705748" r:id="rId3"/>
    <p:sldId id="2145705741" r:id="rId4"/>
    <p:sldId id="2145705743" r:id="rId5"/>
    <p:sldId id="2145705744" r:id="rId6"/>
    <p:sldId id="2145705739" r:id="rId7"/>
    <p:sldId id="214570574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D8E8"/>
    <a:srgbClr val="C7EBF3"/>
    <a:srgbClr val="55AF7A"/>
    <a:srgbClr val="0C3C9E"/>
    <a:srgbClr val="25B2D2"/>
    <a:srgbClr val="FFFFFF"/>
    <a:srgbClr val="59B67D"/>
    <a:srgbClr val="24A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BC857-4E0F-4222-9211-178E45E53556}" v="1607" dt="2023-04-14T16:07:16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RAG07\AppData\Roaming\Microsoft\Excel\Pasta7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RRAG07\AppData\Roaming\Microsoft\Excel\Pasta7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61967694566815E-2"/>
          <c:y val="3.9769946157611355E-2"/>
          <c:w val="0.95961820851688695"/>
          <c:h val="0.96023005384238869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rgbClr val="FF000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74,7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442-4E7D-AB97-2AB2A0F160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Planilha2!$B$9:$B$17</c:f>
              <c:numCache>
                <c:formatCode>General</c:formatCode>
                <c:ptCount val="9"/>
                <c:pt idx="0">
                  <c:v>74.7</c:v>
                </c:pt>
                <c:pt idx="1">
                  <c:v>72.2</c:v>
                </c:pt>
                <c:pt idx="2">
                  <c:v>65.900000000000006</c:v>
                </c:pt>
                <c:pt idx="3">
                  <c:v>62.6</c:v>
                </c:pt>
                <c:pt idx="4">
                  <c:v>60</c:v>
                </c:pt>
                <c:pt idx="5">
                  <c:v>58.9</c:v>
                </c:pt>
                <c:pt idx="6">
                  <c:v>58.9</c:v>
                </c:pt>
                <c:pt idx="7">
                  <c:v>54.3</c:v>
                </c:pt>
                <c:pt idx="8">
                  <c:v>48.1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39-41A2-8C11-121617461B41}"/>
            </c:ext>
          </c:extLst>
        </c:ser>
        <c:ser>
          <c:idx val="1"/>
          <c:order val="1"/>
          <c:spPr>
            <a:ln w="19050" cap="rnd" cmpd="sng" algn="ctr">
              <a:solidFill>
                <a:srgbClr val="00B050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Planilha2!$C$9:$C$17</c:f>
              <c:numCache>
                <c:formatCode>General</c:formatCode>
                <c:ptCount val="9"/>
                <c:pt idx="0">
                  <c:v>25.299999999999997</c:v>
                </c:pt>
                <c:pt idx="1">
                  <c:v>27.799999999999997</c:v>
                </c:pt>
                <c:pt idx="2">
                  <c:v>34.099999999999994</c:v>
                </c:pt>
                <c:pt idx="3">
                  <c:v>37.4</c:v>
                </c:pt>
                <c:pt idx="4">
                  <c:v>40</c:v>
                </c:pt>
                <c:pt idx="5">
                  <c:v>41.1</c:v>
                </c:pt>
                <c:pt idx="6">
                  <c:v>41.1</c:v>
                </c:pt>
                <c:pt idx="7">
                  <c:v>45.7</c:v>
                </c:pt>
                <c:pt idx="8">
                  <c:v>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39-41A2-8C11-121617461B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6100544"/>
        <c:axId val="546099296"/>
      </c:lineChart>
      <c:catAx>
        <c:axId val="546100544"/>
        <c:scaling>
          <c:orientation val="minMax"/>
        </c:scaling>
        <c:delete val="1"/>
        <c:axPos val="b"/>
        <c:majorTickMark val="none"/>
        <c:minorTickMark val="none"/>
        <c:tickLblPos val="nextTo"/>
        <c:crossAx val="546099296"/>
        <c:crosses val="autoZero"/>
        <c:auto val="1"/>
        <c:lblAlgn val="ctr"/>
        <c:lblOffset val="100"/>
        <c:noMultiLvlLbl val="0"/>
      </c:catAx>
      <c:valAx>
        <c:axId val="546099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610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8102255847649"/>
          <c:y val="9.6476541931955137E-2"/>
          <c:w val="0.50217359369924708"/>
          <c:h val="0.7271315750447785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5-4D32-B39F-622F56EBAB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65-4D32-B39F-622F56EBAB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65-4D32-B39F-622F56EBAB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65-4D32-B39F-622F56EBAB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E65-4D32-B39F-622F56EBAB14}"/>
              </c:ext>
            </c:extLst>
          </c:dPt>
          <c:cat>
            <c:strRef>
              <c:f>Planilha2!$A$2:$A$6</c:f>
              <c:strCache>
                <c:ptCount val="5"/>
                <c:pt idx="0">
                  <c:v>Presencial</c:v>
                </c:pt>
                <c:pt idx="1">
                  <c:v>VCC</c:v>
                </c:pt>
                <c:pt idx="2">
                  <c:v>Telefone </c:v>
                </c:pt>
                <c:pt idx="3">
                  <c:v>Direct email </c:v>
                </c:pt>
                <c:pt idx="4">
                  <c:v>Não contatado</c:v>
                </c:pt>
              </c:strCache>
            </c:strRef>
          </c:cat>
          <c:val>
            <c:numRef>
              <c:f>Planilha2!$B$2:$B$6</c:f>
              <c:numCache>
                <c:formatCode>General</c:formatCode>
                <c:ptCount val="5"/>
                <c:pt idx="0">
                  <c:v>39</c:v>
                </c:pt>
                <c:pt idx="1">
                  <c:v>14</c:v>
                </c:pt>
                <c:pt idx="2">
                  <c:v>12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65-4D32-B39F-622F56EBA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12883631322872"/>
          <c:w val="0.39318022659841878"/>
          <c:h val="0.24871150453225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userDrawn="1">
  <p:cSld name="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2161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‹nº›</a:t>
            </a:fld>
            <a:endParaRPr lang="en-GB" dirty="0"/>
          </a:p>
        </p:txBody>
      </p:sp>
      <p:sp>
        <p:nvSpPr>
          <p:cNvPr id="49" name="Google Shape;49;p7"/>
          <p:cNvSpPr/>
          <p:nvPr/>
        </p:nvSpPr>
        <p:spPr>
          <a:xfrm>
            <a:off x="0" y="6216149"/>
            <a:ext cx="12192000" cy="6417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12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6" y="718531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616703" y="591197"/>
            <a:ext cx="587784" cy="456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10981996" y="6298545"/>
            <a:ext cx="731600" cy="524800"/>
          </a:xfrm>
          <a:prstGeom prst="rect">
            <a:avLst/>
          </a:prstGeom>
        </p:spPr>
        <p:txBody>
          <a:bodyPr spcFirstLastPara="1" wrap="square" lIns="112357" tIns="112357" rIns="112357" bIns="1123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7" smtClean="0"/>
              <a:pPr algn="r"/>
              <a:t>‹nº›</a:t>
            </a:fld>
            <a:endParaRPr lang="en-GB" sz="737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10086460" y="6346339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7" dirty="0">
                <a:solidFill>
                  <a:srgbClr val="A1AAB1"/>
                </a:solidFill>
              </a:rPr>
              <a:t>Confidential</a:t>
            </a:r>
            <a:endParaRPr sz="737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9A928EF-6091-1440-A392-1BE6DB46B9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747" y="6363250"/>
            <a:ext cx="2820720" cy="410633"/>
          </a:xfrm>
        </p:spPr>
        <p:txBody>
          <a:bodyPr/>
          <a:lstStyle>
            <a:lvl1pPr>
              <a:buNone/>
              <a:defRPr sz="737">
                <a:latin typeface="+mn-lt"/>
              </a:defRPr>
            </a:lvl1pPr>
            <a:lvl2pPr>
              <a:buNone/>
              <a:defRPr sz="737">
                <a:latin typeface="+mn-lt"/>
              </a:defRPr>
            </a:lvl2pPr>
            <a:lvl3pPr>
              <a:buNone/>
              <a:defRPr sz="737">
                <a:latin typeface="+mn-lt"/>
              </a:defRPr>
            </a:lvl3pPr>
            <a:lvl4pPr>
              <a:buNone/>
              <a:defRPr sz="737">
                <a:latin typeface="+mn-lt"/>
              </a:defRPr>
            </a:lvl4pPr>
            <a:lvl5pPr>
              <a:buNone/>
              <a:defRPr sz="737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8214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6" y="3072200"/>
            <a:ext cx="5254555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12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6" y="718531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616703" y="591197"/>
            <a:ext cx="587784" cy="456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</p:grp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0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E63531-9172-6343-B04D-74301EB2F7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79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‹nº›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8" y="718531"/>
            <a:ext cx="526154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616703" y="591197"/>
            <a:ext cx="587784" cy="456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10981996" y="6298545"/>
            <a:ext cx="731600" cy="524800"/>
          </a:xfrm>
          <a:prstGeom prst="rect">
            <a:avLst/>
          </a:prstGeom>
        </p:spPr>
        <p:txBody>
          <a:bodyPr spcFirstLastPara="1" wrap="square" lIns="112357" tIns="112357" rIns="112357" bIns="1123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7" smtClean="0"/>
              <a:pPr algn="r"/>
              <a:t>‹nº›</a:t>
            </a:fld>
            <a:endParaRPr lang="en-GB" sz="737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10086460" y="6346339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7" dirty="0">
                <a:solidFill>
                  <a:srgbClr val="A1AAB1"/>
                </a:solidFill>
              </a:rPr>
              <a:t>Confidential</a:t>
            </a:r>
            <a:endParaRPr sz="737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300" y="2303529"/>
            <a:ext cx="4413251" cy="3498257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F265689-00A0-BC40-8340-77C911444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747" y="6363250"/>
            <a:ext cx="2820720" cy="410633"/>
          </a:xfrm>
        </p:spPr>
        <p:txBody>
          <a:bodyPr/>
          <a:lstStyle>
            <a:lvl1pPr>
              <a:buNone/>
              <a:defRPr sz="737">
                <a:latin typeface="+mn-lt"/>
              </a:defRPr>
            </a:lvl1pPr>
            <a:lvl2pPr>
              <a:buNone/>
              <a:defRPr sz="737">
                <a:latin typeface="+mn-lt"/>
              </a:defRPr>
            </a:lvl2pPr>
            <a:lvl3pPr>
              <a:buNone/>
              <a:defRPr sz="737">
                <a:latin typeface="+mn-lt"/>
              </a:defRPr>
            </a:lvl3pPr>
            <a:lvl4pPr>
              <a:buNone/>
              <a:defRPr sz="737">
                <a:latin typeface="+mn-lt"/>
              </a:defRPr>
            </a:lvl4pPr>
            <a:lvl5pPr>
              <a:buNone/>
              <a:defRPr sz="737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9887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‹nº›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8" y="718531"/>
            <a:ext cx="526154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616703" y="591197"/>
            <a:ext cx="587784" cy="456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10981996" y="6298545"/>
            <a:ext cx="731600" cy="524800"/>
          </a:xfrm>
          <a:prstGeom prst="rect">
            <a:avLst/>
          </a:prstGeom>
        </p:spPr>
        <p:txBody>
          <a:bodyPr spcFirstLastPara="1" wrap="square" lIns="112357" tIns="112357" rIns="112357" bIns="1123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7" smtClean="0"/>
              <a:pPr algn="r"/>
              <a:t>‹nº›</a:t>
            </a:fld>
            <a:endParaRPr lang="en-GB" sz="737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10086460" y="6346339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7" dirty="0">
                <a:solidFill>
                  <a:srgbClr val="A1AAB1"/>
                </a:solidFill>
              </a:rPr>
              <a:t>Confidential</a:t>
            </a:r>
            <a:endParaRPr sz="737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5300" y="2303529"/>
            <a:ext cx="9289165" cy="3498257"/>
          </a:xfrm>
        </p:spPr>
        <p:txBody>
          <a:bodyPr/>
          <a:lstStyle>
            <a:lvl1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8FBFE39-64D6-A043-868D-FBE3B8D66B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747" y="6363250"/>
            <a:ext cx="2820720" cy="410633"/>
          </a:xfrm>
        </p:spPr>
        <p:txBody>
          <a:bodyPr/>
          <a:lstStyle>
            <a:lvl1pPr>
              <a:buNone/>
              <a:defRPr sz="737">
                <a:latin typeface="+mn-lt"/>
              </a:defRPr>
            </a:lvl1pPr>
            <a:lvl2pPr>
              <a:buNone/>
              <a:defRPr sz="737">
                <a:latin typeface="+mn-lt"/>
              </a:defRPr>
            </a:lvl2pPr>
            <a:lvl3pPr>
              <a:buNone/>
              <a:defRPr sz="737">
                <a:latin typeface="+mn-lt"/>
              </a:defRPr>
            </a:lvl3pPr>
            <a:lvl4pPr>
              <a:buNone/>
              <a:defRPr sz="737">
                <a:latin typeface="+mn-lt"/>
              </a:defRPr>
            </a:lvl4pPr>
            <a:lvl5pPr>
              <a:buNone/>
              <a:defRPr sz="737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58461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2" preserve="1" userDrawn="1">
  <p:cSld name="1_Section Header_alt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‹nº›</a:t>
            </a:fld>
            <a:endParaRPr lang="en-GB" dirty="0"/>
          </a:p>
        </p:txBody>
      </p:sp>
      <p:sp>
        <p:nvSpPr>
          <p:cNvPr id="12" name="Google Shape;16;p2">
            <a:extLst>
              <a:ext uri="{FF2B5EF4-FFF2-40B4-BE49-F238E27FC236}">
                <a16:creationId xmlns:a16="http://schemas.microsoft.com/office/drawing/2014/main" id="{DA30DE39-AC02-6D43-9B12-DC74D7228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8" y="718531"/>
            <a:ext cx="526154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C5A816-9DAA-9641-B210-041A3C9DFEB0}"/>
              </a:ext>
            </a:extLst>
          </p:cNvPr>
          <p:cNvGrpSpPr/>
          <p:nvPr userDrawn="1"/>
        </p:nvGrpSpPr>
        <p:grpSpPr>
          <a:xfrm>
            <a:off x="616703" y="591197"/>
            <a:ext cx="587784" cy="45600"/>
            <a:chOff x="462527" y="443398"/>
            <a:chExt cx="440838" cy="34200"/>
          </a:xfrm>
        </p:grpSpPr>
        <p:sp>
          <p:nvSpPr>
            <p:cNvPr id="13" name="Google Shape;17;p2">
              <a:extLst>
                <a:ext uri="{FF2B5EF4-FFF2-40B4-BE49-F238E27FC236}">
                  <a16:creationId xmlns:a16="http://schemas.microsoft.com/office/drawing/2014/main" id="{B3182B55-39AA-E84D-8F4A-07281C9A5EAC}"/>
                </a:ext>
              </a:extLst>
            </p:cNvPr>
            <p:cNvSpPr/>
            <p:nvPr userDrawn="1"/>
          </p:nvSpPr>
          <p:spPr>
            <a:xfrm>
              <a:off x="462527" y="443398"/>
              <a:ext cx="220500" cy="34200"/>
            </a:xfrm>
            <a:prstGeom prst="rect">
              <a:avLst/>
            </a:prstGeom>
            <a:solidFill>
              <a:srgbClr val="0000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  <p:sp>
          <p:nvSpPr>
            <p:cNvPr id="14" name="Google Shape;18;p2">
              <a:extLst>
                <a:ext uri="{FF2B5EF4-FFF2-40B4-BE49-F238E27FC236}">
                  <a16:creationId xmlns:a16="http://schemas.microsoft.com/office/drawing/2014/main" id="{B2982864-AD84-0545-A49F-C33654D11905}"/>
                </a:ext>
              </a:extLst>
            </p:cNvPr>
            <p:cNvSpPr/>
            <p:nvPr userDrawn="1"/>
          </p:nvSpPr>
          <p:spPr>
            <a:xfrm>
              <a:off x="682865" y="443398"/>
              <a:ext cx="220500" cy="34200"/>
            </a:xfrm>
            <a:prstGeom prst="rect">
              <a:avLst/>
            </a:prstGeom>
            <a:solidFill>
              <a:srgbClr val="00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12" dirty="0"/>
            </a:p>
          </p:txBody>
        </p:sp>
      </p:grpSp>
      <p:sp>
        <p:nvSpPr>
          <p:cNvPr id="15" name="Google Shape;51;p7">
            <a:extLst>
              <a:ext uri="{FF2B5EF4-FFF2-40B4-BE49-F238E27FC236}">
                <a16:creationId xmlns:a16="http://schemas.microsoft.com/office/drawing/2014/main" id="{652DF4B2-79B7-204E-8B3E-EBFCE13C958F}"/>
              </a:ext>
            </a:extLst>
          </p:cNvPr>
          <p:cNvSpPr txBox="1">
            <a:spLocks/>
          </p:cNvSpPr>
          <p:nvPr userDrawn="1"/>
        </p:nvSpPr>
        <p:spPr>
          <a:xfrm>
            <a:off x="10981996" y="6298545"/>
            <a:ext cx="731600" cy="524800"/>
          </a:xfrm>
          <a:prstGeom prst="rect">
            <a:avLst/>
          </a:prstGeom>
        </p:spPr>
        <p:txBody>
          <a:bodyPr spcFirstLastPara="1" wrap="square" lIns="112357" tIns="112357" rIns="112357" bIns="1123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7" smtClean="0"/>
              <a:pPr algn="r"/>
              <a:t>‹nº›</a:t>
            </a:fld>
            <a:endParaRPr lang="en-GB" sz="737" dirty="0"/>
          </a:p>
        </p:txBody>
      </p:sp>
      <p:sp>
        <p:nvSpPr>
          <p:cNvPr id="16" name="Google Shape;52;p7">
            <a:extLst>
              <a:ext uri="{FF2B5EF4-FFF2-40B4-BE49-F238E27FC236}">
                <a16:creationId xmlns:a16="http://schemas.microsoft.com/office/drawing/2014/main" id="{D5008BD2-2349-0544-A768-1B50AAD98A6B}"/>
              </a:ext>
            </a:extLst>
          </p:cNvPr>
          <p:cNvSpPr txBox="1"/>
          <p:nvPr userDrawn="1"/>
        </p:nvSpPr>
        <p:spPr>
          <a:xfrm>
            <a:off x="10086460" y="6346339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7" dirty="0">
                <a:solidFill>
                  <a:srgbClr val="A1AAB1"/>
                </a:solidFill>
              </a:rPr>
              <a:t>Confidential</a:t>
            </a:r>
            <a:endParaRPr sz="737" b="1" dirty="0">
              <a:solidFill>
                <a:srgbClr val="A1AAB1"/>
              </a:solidFill>
            </a:endParaRPr>
          </a:p>
        </p:txBody>
      </p:sp>
      <p:pic>
        <p:nvPicPr>
          <p:cNvPr id="17" name="Google Shape;53;p7">
            <a:extLst>
              <a:ext uri="{FF2B5EF4-FFF2-40B4-BE49-F238E27FC236}">
                <a16:creationId xmlns:a16="http://schemas.microsoft.com/office/drawing/2014/main" id="{731793CA-906E-DC48-B42F-7C6A0512389C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2D0F975-50D3-B147-91F6-20975A7817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871" y="2303528"/>
            <a:ext cx="3285763" cy="844787"/>
          </a:xfrm>
        </p:spPr>
        <p:txBody>
          <a:bodyPr/>
          <a:lstStyle>
            <a:lvl1pPr algn="l">
              <a:buNone/>
              <a:defRPr sz="19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0B4CF1F-2411-7841-84F3-AED8781EC0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871" y="3167771"/>
            <a:ext cx="3285763" cy="192509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ED3A542-DBBA-234E-B2D4-22600393D3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76901" y="2303528"/>
            <a:ext cx="3285763" cy="844787"/>
          </a:xfrm>
        </p:spPr>
        <p:txBody>
          <a:bodyPr/>
          <a:lstStyle>
            <a:lvl1pPr algn="l">
              <a:buNone/>
              <a:defRPr sz="19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259B09-53EA-0946-8739-72825EF4A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76901" y="3167771"/>
            <a:ext cx="3285763" cy="192509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077B68-B081-CB40-AC8F-3C2534FF40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49933" y="2303528"/>
            <a:ext cx="3285763" cy="844787"/>
          </a:xfrm>
        </p:spPr>
        <p:txBody>
          <a:bodyPr/>
          <a:lstStyle>
            <a:lvl1pPr algn="l">
              <a:buNone/>
              <a:defRPr sz="1967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C337370-451B-DB4B-9D87-221503D198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9933" y="3167771"/>
            <a:ext cx="3285763" cy="1925091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 sz="1352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None/>
              <a:defRPr sz="233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8EC7451-04BE-2E45-AC82-B7D669116E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2747" y="6363250"/>
            <a:ext cx="2820720" cy="410633"/>
          </a:xfrm>
        </p:spPr>
        <p:txBody>
          <a:bodyPr/>
          <a:lstStyle>
            <a:lvl1pPr>
              <a:buNone/>
              <a:defRPr sz="737">
                <a:latin typeface="+mn-lt"/>
              </a:defRPr>
            </a:lvl1pPr>
            <a:lvl2pPr>
              <a:buNone/>
              <a:defRPr sz="737">
                <a:latin typeface="+mn-lt"/>
              </a:defRPr>
            </a:lvl2pPr>
            <a:lvl3pPr>
              <a:buNone/>
              <a:defRPr sz="737">
                <a:latin typeface="+mn-lt"/>
              </a:defRPr>
            </a:lvl3pPr>
            <a:lvl4pPr>
              <a:buNone/>
              <a:defRPr sz="737">
                <a:latin typeface="+mn-lt"/>
              </a:defRPr>
            </a:lvl4pPr>
            <a:lvl5pPr>
              <a:buNone/>
              <a:defRPr sz="737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403171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bg>
      <p:bgPr>
        <a:solidFill>
          <a:srgbClr val="E6E6E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09424-932E-1847-BFB4-69CE5DD7C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94936" y="718531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16703" y="591197"/>
            <a:ext cx="294000" cy="45600"/>
          </a:xfrm>
          <a:prstGeom prst="rect">
            <a:avLst/>
          </a:prstGeom>
          <a:solidFill>
            <a:srgbClr val="0000C9"/>
          </a:solidFill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12" dirty="0"/>
          </a:p>
        </p:txBody>
      </p:sp>
      <p:sp>
        <p:nvSpPr>
          <p:cNvPr id="18" name="Google Shape;18;p2"/>
          <p:cNvSpPr/>
          <p:nvPr/>
        </p:nvSpPr>
        <p:spPr>
          <a:xfrm>
            <a:off x="910487" y="591197"/>
            <a:ext cx="294000" cy="45600"/>
          </a:xfrm>
          <a:prstGeom prst="rect">
            <a:avLst/>
          </a:prstGeom>
          <a:solidFill>
            <a:srgbClr val="0095FF"/>
          </a:solidFill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12" dirty="0"/>
          </a:p>
        </p:txBody>
      </p:sp>
      <p:pic>
        <p:nvPicPr>
          <p:cNvPr id="12" name="Google Shape;53;p7">
            <a:extLst>
              <a:ext uri="{FF2B5EF4-FFF2-40B4-BE49-F238E27FC236}">
                <a16:creationId xmlns:a16="http://schemas.microsoft.com/office/drawing/2014/main" id="{A2C4F7D6-F30A-0340-9AC6-90B3674E3C65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7" b="787"/>
          <a:stretch/>
        </p:blipFill>
        <p:spPr>
          <a:xfrm>
            <a:off x="6090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3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 userDrawn="1">
  <p:cSld name="Section header_alt1">
    <p:bg>
      <p:bgPr>
        <a:solidFill>
          <a:schemeClr val="bg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;p2">
            <a:extLst>
              <a:ext uri="{FF2B5EF4-FFF2-40B4-BE49-F238E27FC236}">
                <a16:creationId xmlns:a16="http://schemas.microsoft.com/office/drawing/2014/main" id="{394811B1-791C-C74B-AA04-2B0768942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936" y="718531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49" b="0"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19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17;p2">
            <a:extLst>
              <a:ext uri="{FF2B5EF4-FFF2-40B4-BE49-F238E27FC236}">
                <a16:creationId xmlns:a16="http://schemas.microsoft.com/office/drawing/2014/main" id="{2A3F42BF-254F-024D-9781-E8FBE3298B3A}"/>
              </a:ext>
            </a:extLst>
          </p:cNvPr>
          <p:cNvSpPr/>
          <p:nvPr userDrawn="1"/>
        </p:nvSpPr>
        <p:spPr>
          <a:xfrm>
            <a:off x="616703" y="591197"/>
            <a:ext cx="294000" cy="4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12" dirty="0"/>
          </a:p>
        </p:txBody>
      </p:sp>
      <p:sp>
        <p:nvSpPr>
          <p:cNvPr id="8" name="Google Shape;18;p2">
            <a:extLst>
              <a:ext uri="{FF2B5EF4-FFF2-40B4-BE49-F238E27FC236}">
                <a16:creationId xmlns:a16="http://schemas.microsoft.com/office/drawing/2014/main" id="{BDB36581-A9FD-EA4E-B860-06D8596E2225}"/>
              </a:ext>
            </a:extLst>
          </p:cNvPr>
          <p:cNvSpPr/>
          <p:nvPr userDrawn="1"/>
        </p:nvSpPr>
        <p:spPr>
          <a:xfrm>
            <a:off x="910487" y="591197"/>
            <a:ext cx="294000" cy="4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12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1BC3-0AAE-0542-BAC2-2D6689B16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434" y="2117767"/>
            <a:ext cx="10251017" cy="3219449"/>
          </a:xfrm>
        </p:spPr>
        <p:txBody>
          <a:bodyPr/>
          <a:lstStyle>
            <a:lvl1pPr>
              <a:buNone/>
              <a:defRPr sz="3687">
                <a:solidFill>
                  <a:schemeClr val="bg1"/>
                </a:solidFill>
                <a:latin typeface="+mn-lt"/>
              </a:defRPr>
            </a:lvl1pPr>
            <a:lvl2pPr>
              <a:buNone/>
              <a:defRPr sz="3687">
                <a:solidFill>
                  <a:schemeClr val="bg1"/>
                </a:solidFill>
                <a:latin typeface="+mn-lt"/>
              </a:defRPr>
            </a:lvl2pPr>
            <a:lvl3pPr>
              <a:buNone/>
              <a:defRPr>
                <a:solidFill>
                  <a:schemeClr val="bg1"/>
                </a:solidFill>
                <a:latin typeface="+mn-lt"/>
              </a:defRPr>
            </a:lvl3pPr>
            <a:lvl4pPr>
              <a:buNone/>
              <a:defRPr>
                <a:solidFill>
                  <a:schemeClr val="bg1"/>
                </a:solidFill>
                <a:latin typeface="+mn-lt"/>
              </a:defRPr>
            </a:lvl4pPr>
            <a:lvl5pPr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1" name="Google Shape;591;p39">
            <a:extLst>
              <a:ext uri="{FF2B5EF4-FFF2-40B4-BE49-F238E27FC236}">
                <a16:creationId xmlns:a16="http://schemas.microsoft.com/office/drawing/2014/main" id="{9B440C4D-B58B-564D-B6D4-C0616144B0DE}"/>
              </a:ext>
            </a:extLst>
          </p:cNvPr>
          <p:cNvSpPr txBox="1">
            <a:spLocks/>
          </p:cNvSpPr>
          <p:nvPr userDrawn="1"/>
        </p:nvSpPr>
        <p:spPr>
          <a:xfrm>
            <a:off x="10987923" y="6308751"/>
            <a:ext cx="731600" cy="524800"/>
          </a:xfrm>
          <a:prstGeom prst="rect">
            <a:avLst/>
          </a:prstGeom>
        </p:spPr>
        <p:txBody>
          <a:bodyPr spcFirstLastPara="1" wrap="square" lIns="112357" tIns="112357" rIns="112357" bIns="112357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" b="0" i="0" u="none" strike="noStrike" cap="none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z="737" smtClean="0">
                <a:solidFill>
                  <a:schemeClr val="bg1"/>
                </a:solidFill>
              </a:rPr>
              <a:pPr algn="r"/>
              <a:t>‹nº›</a:t>
            </a:fld>
            <a:endParaRPr lang="en-GB" sz="737" dirty="0">
              <a:solidFill>
                <a:schemeClr val="bg1"/>
              </a:solidFill>
            </a:endParaRPr>
          </a:p>
        </p:txBody>
      </p:sp>
      <p:sp>
        <p:nvSpPr>
          <p:cNvPr id="12" name="Google Shape;52;p7">
            <a:extLst>
              <a:ext uri="{FF2B5EF4-FFF2-40B4-BE49-F238E27FC236}">
                <a16:creationId xmlns:a16="http://schemas.microsoft.com/office/drawing/2014/main" id="{1C82DD9B-0011-5E4A-8993-1591B2354113}"/>
              </a:ext>
            </a:extLst>
          </p:cNvPr>
          <p:cNvSpPr txBox="1"/>
          <p:nvPr userDrawn="1"/>
        </p:nvSpPr>
        <p:spPr>
          <a:xfrm>
            <a:off x="10086460" y="6346339"/>
            <a:ext cx="13308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357" tIns="112357" rIns="112357" bIns="112357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37" dirty="0">
                <a:solidFill>
                  <a:schemeClr val="bg1"/>
                </a:solidFill>
              </a:rPr>
              <a:t>Confidential</a:t>
            </a:r>
            <a:endParaRPr sz="737" b="1" dirty="0">
              <a:solidFill>
                <a:schemeClr val="bg1"/>
              </a:solidFill>
            </a:endParaRPr>
          </a:p>
        </p:txBody>
      </p:sp>
      <p:pic>
        <p:nvPicPr>
          <p:cNvPr id="13" name="Google Shape;311;p30">
            <a:extLst>
              <a:ext uri="{FF2B5EF4-FFF2-40B4-BE49-F238E27FC236}">
                <a16:creationId xmlns:a16="http://schemas.microsoft.com/office/drawing/2014/main" id="{454B39BF-B0AE-F843-8B21-6170BF23CD39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6" b="1866"/>
          <a:stretch/>
        </p:blipFill>
        <p:spPr>
          <a:xfrm>
            <a:off x="609602" y="6365471"/>
            <a:ext cx="822940" cy="3345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F87FA88-B243-C741-8D1A-E204A2FF45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2747" y="6363250"/>
            <a:ext cx="2820720" cy="410633"/>
          </a:xfrm>
        </p:spPr>
        <p:txBody>
          <a:bodyPr/>
          <a:lstStyle>
            <a:lvl1pPr>
              <a:buNone/>
              <a:defRPr sz="737">
                <a:solidFill>
                  <a:schemeClr val="bg1"/>
                </a:solidFill>
                <a:latin typeface="+mn-lt"/>
              </a:defRPr>
            </a:lvl1pPr>
            <a:lvl2pPr>
              <a:buNone/>
              <a:defRPr sz="737">
                <a:latin typeface="+mn-lt"/>
              </a:defRPr>
            </a:lvl2pPr>
            <a:lvl3pPr>
              <a:buNone/>
              <a:defRPr sz="737">
                <a:latin typeface="+mn-lt"/>
              </a:defRPr>
            </a:lvl3pPr>
            <a:lvl4pPr>
              <a:buNone/>
              <a:defRPr sz="737">
                <a:latin typeface="+mn-lt"/>
              </a:defRPr>
            </a:lvl4pPr>
            <a:lvl5pPr>
              <a:buNone/>
              <a:defRPr sz="737">
                <a:latin typeface="+mn-lt"/>
              </a:defRPr>
            </a:lvl5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9935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 sz="2300" b="1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51;p7">
            <a:extLst>
              <a:ext uri="{FF2B5EF4-FFF2-40B4-BE49-F238E27FC236}">
                <a16:creationId xmlns:a16="http://schemas.microsoft.com/office/drawing/2014/main" id="{BFCE78A3-872F-2B4C-A118-447F65B70C2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0981996" y="62985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737">
                <a:solidFill>
                  <a:srgbClr val="A1A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81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49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+mn-lt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3D92050-E7E3-77DD-5FDD-09BBAD8D8C44}"/>
              </a:ext>
            </a:extLst>
          </p:cNvPr>
          <p:cNvGrpSpPr/>
          <p:nvPr/>
        </p:nvGrpSpPr>
        <p:grpSpPr>
          <a:xfrm>
            <a:off x="4307840" y="2172760"/>
            <a:ext cx="7325360" cy="2582119"/>
            <a:chOff x="3677920" y="1727200"/>
            <a:chExt cx="7955280" cy="2804160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89D04DE9-93ED-F966-A510-4A29C38E0DD6}"/>
                </a:ext>
              </a:extLst>
            </p:cNvPr>
            <p:cNvSpPr/>
            <p:nvPr/>
          </p:nvSpPr>
          <p:spPr>
            <a:xfrm>
              <a:off x="3677920" y="1727200"/>
              <a:ext cx="7620000" cy="2489200"/>
            </a:xfrm>
            <a:prstGeom prst="roundRect">
              <a:avLst/>
            </a:prstGeom>
            <a:solidFill>
              <a:srgbClr val="0C3C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130C40B-59E4-9D6F-55BC-1D6A4DCD93BE}"/>
                </a:ext>
              </a:extLst>
            </p:cNvPr>
            <p:cNvSpPr/>
            <p:nvPr/>
          </p:nvSpPr>
          <p:spPr>
            <a:xfrm>
              <a:off x="3830320" y="1869440"/>
              <a:ext cx="7620000" cy="2489200"/>
            </a:xfrm>
            <a:prstGeom prst="roundRect">
              <a:avLst/>
            </a:prstGeom>
            <a:solidFill>
              <a:srgbClr val="25B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54A4711-661C-A835-586B-FA2976E02DC7}"/>
                </a:ext>
              </a:extLst>
            </p:cNvPr>
            <p:cNvSpPr/>
            <p:nvPr/>
          </p:nvSpPr>
          <p:spPr>
            <a:xfrm>
              <a:off x="4013200" y="2042160"/>
              <a:ext cx="7620000" cy="2489200"/>
            </a:xfrm>
            <a:prstGeom prst="roundRect">
              <a:avLst/>
            </a:prstGeom>
            <a:solidFill>
              <a:srgbClr val="59B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1</a:t>
            </a:fld>
            <a:endParaRPr lang="en-GB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2FC1A7F3-EA86-2A04-7C90-69D8DC36731D}"/>
              </a:ext>
            </a:extLst>
          </p:cNvPr>
          <p:cNvSpPr txBox="1">
            <a:spLocks/>
          </p:cNvSpPr>
          <p:nvPr/>
        </p:nvSpPr>
        <p:spPr>
          <a:xfrm>
            <a:off x="153274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6401522-3C3D-EB40-DD73-612180903801}"/>
              </a:ext>
            </a:extLst>
          </p:cNvPr>
          <p:cNvSpPr txBox="1"/>
          <p:nvPr/>
        </p:nvSpPr>
        <p:spPr>
          <a:xfrm>
            <a:off x="4572000" y="2724657"/>
            <a:ext cx="662432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Acessos ao PfizerPro: </a:t>
            </a:r>
          </a:p>
          <a:p>
            <a:pPr algn="ctr">
              <a:lnSpc>
                <a:spcPct val="150000"/>
              </a:lnSpc>
            </a:pPr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o impacto do Customer Facing?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AD11EE0-95C4-77C1-4AF8-984FB9686FFA}"/>
              </a:ext>
            </a:extLst>
          </p:cNvPr>
          <p:cNvGrpSpPr/>
          <p:nvPr/>
        </p:nvGrpSpPr>
        <p:grpSpPr>
          <a:xfrm>
            <a:off x="9640945" y="4126896"/>
            <a:ext cx="2723775" cy="1914184"/>
            <a:chOff x="9432628" y="4065936"/>
            <a:chExt cx="2754255" cy="1914184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CF12BF8-C436-9EBE-6314-5071E2BF0673}"/>
                </a:ext>
              </a:extLst>
            </p:cNvPr>
            <p:cNvSpPr/>
            <p:nvPr/>
          </p:nvSpPr>
          <p:spPr>
            <a:xfrm rot="4226369">
              <a:off x="9902660" y="3595904"/>
              <a:ext cx="1814192" cy="27542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6515EAF2-10FC-2863-1592-C10A5891E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29"/>
            <a:stretch/>
          </p:blipFill>
          <p:spPr>
            <a:xfrm>
              <a:off x="9692640" y="4135119"/>
              <a:ext cx="1940560" cy="1845001"/>
            </a:xfrm>
            <a:prstGeom prst="rect">
              <a:avLst/>
            </a:prstGeom>
          </p:spPr>
        </p:pic>
      </p:grpSp>
      <p:pic>
        <p:nvPicPr>
          <p:cNvPr id="44" name="Imagem 43">
            <a:extLst>
              <a:ext uri="{FF2B5EF4-FFF2-40B4-BE49-F238E27FC236}">
                <a16:creationId xmlns:a16="http://schemas.microsoft.com/office/drawing/2014/main" id="{27D82A05-6092-62FD-7245-A555A3E0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6" y="383777"/>
            <a:ext cx="2600688" cy="1152686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0E179F3-C1AA-4425-3DE2-CF2B5BF16175}"/>
              </a:ext>
            </a:extLst>
          </p:cNvPr>
          <p:cNvGrpSpPr/>
          <p:nvPr/>
        </p:nvGrpSpPr>
        <p:grpSpPr>
          <a:xfrm>
            <a:off x="629920" y="1423814"/>
            <a:ext cx="3004395" cy="4525241"/>
            <a:chOff x="629920" y="1423814"/>
            <a:chExt cx="3004395" cy="4525241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2A36CE8E-4CBC-30BF-2CD2-D3307E9C88AD}"/>
                </a:ext>
              </a:extLst>
            </p:cNvPr>
            <p:cNvGrpSpPr/>
            <p:nvPr/>
          </p:nvGrpSpPr>
          <p:grpSpPr>
            <a:xfrm>
              <a:off x="629920" y="1765834"/>
              <a:ext cx="2915920" cy="4183221"/>
              <a:chOff x="8961120" y="2212874"/>
              <a:chExt cx="2915920" cy="4183221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B293309-35B7-4D1E-4DD0-377096271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9196" y="2212874"/>
                <a:ext cx="2402244" cy="2361354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9AEAF5A-2B5C-C5CA-69EC-A973909E5DBF}"/>
                  </a:ext>
                </a:extLst>
              </p:cNvPr>
              <p:cNvSpPr txBox="1"/>
              <p:nvPr/>
            </p:nvSpPr>
            <p:spPr>
              <a:xfrm>
                <a:off x="8961120" y="4663441"/>
                <a:ext cx="2611120" cy="506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Gustavo Serravite Pace</a:t>
                </a:r>
                <a:endParaRPr lang="pt-B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2ED1EA7-978D-5E68-8F4C-3C66DF54DE83}"/>
                  </a:ext>
                </a:extLst>
              </p:cNvPr>
              <p:cNvSpPr txBox="1"/>
              <p:nvPr/>
            </p:nvSpPr>
            <p:spPr>
              <a:xfrm>
                <a:off x="9133840" y="5659121"/>
                <a:ext cx="272288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Coordenador de Conteúdo e Canais</a:t>
                </a:r>
              </a:p>
            </p:txBody>
          </p: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E7896E28-B0F5-B5FA-E694-E724B32FB439}"/>
                  </a:ext>
                </a:extLst>
              </p:cNvPr>
              <p:cNvGrpSpPr/>
              <p:nvPr/>
            </p:nvGrpSpPr>
            <p:grpSpPr>
              <a:xfrm>
                <a:off x="9042407" y="5405120"/>
                <a:ext cx="114935" cy="922020"/>
                <a:chOff x="8971280" y="4947920"/>
                <a:chExt cx="167178" cy="1341120"/>
              </a:xfrm>
            </p:grpSpPr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id="{ADFA4728-219C-9687-CE5B-A90D2005F165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>
                  <a:off x="9042400" y="4947920"/>
                  <a:ext cx="15240" cy="134112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B6D80861-6666-5E21-EF57-45AB1AFE1CD4}"/>
                    </a:ext>
                  </a:extLst>
                </p:cNvPr>
                <p:cNvSpPr/>
                <p:nvPr/>
              </p:nvSpPr>
              <p:spPr>
                <a:xfrm>
                  <a:off x="8971280" y="4947920"/>
                  <a:ext cx="152400" cy="152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9EABE7CE-0964-4821-8E15-7EE8717E268D}"/>
                    </a:ext>
                  </a:extLst>
                </p:cNvPr>
                <p:cNvSpPr/>
                <p:nvPr/>
              </p:nvSpPr>
              <p:spPr>
                <a:xfrm>
                  <a:off x="8986058" y="5557520"/>
                  <a:ext cx="152400" cy="152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DBA6B0C6-12AC-A21D-9776-D6FC304C5B61}"/>
                    </a:ext>
                  </a:extLst>
                </p:cNvPr>
                <p:cNvSpPr/>
                <p:nvPr/>
              </p:nvSpPr>
              <p:spPr>
                <a:xfrm>
                  <a:off x="8981440" y="6136640"/>
                  <a:ext cx="152400" cy="1524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65AF838-C13F-AA84-D1DD-CE702593C771}"/>
                  </a:ext>
                </a:extLst>
              </p:cNvPr>
              <p:cNvSpPr txBox="1"/>
              <p:nvPr/>
            </p:nvSpPr>
            <p:spPr>
              <a:xfrm>
                <a:off x="9123680" y="6055361"/>
                <a:ext cx="272288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Representante</a:t>
                </a: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C771789-5100-80A3-739F-765BB8B5B953}"/>
                  </a:ext>
                </a:extLst>
              </p:cNvPr>
              <p:cNvSpPr txBox="1"/>
              <p:nvPr/>
            </p:nvSpPr>
            <p:spPr>
              <a:xfrm>
                <a:off x="9154160" y="5262881"/>
                <a:ext cx="2722880" cy="340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Gerente de Solução de Saúde - SNC</a:t>
                </a:r>
              </a:p>
            </p:txBody>
          </p:sp>
        </p:grp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6E086851-616E-C5C3-64EC-6B01B83F4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41954">
              <a:off x="2386713" y="1868701"/>
              <a:ext cx="1247602" cy="1411756"/>
            </a:xfrm>
            <a:prstGeom prst="rect">
              <a:avLst/>
            </a:prstGeom>
          </p:spPr>
        </p:pic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AFF279C8-24A4-6439-928B-87D7EB951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834754">
              <a:off x="823045" y="1348396"/>
              <a:ext cx="1146372" cy="12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43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2FC1A7F3-EA86-2A04-7C90-69D8DC36731D}"/>
              </a:ext>
            </a:extLst>
          </p:cNvPr>
          <p:cNvSpPr txBox="1">
            <a:spLocks/>
          </p:cNvSpPr>
          <p:nvPr/>
        </p:nvSpPr>
        <p:spPr>
          <a:xfrm>
            <a:off x="153274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3632616-49DC-BD66-B4BC-6949A4DE5AEA}"/>
              </a:ext>
            </a:extLst>
          </p:cNvPr>
          <p:cNvGrpSpPr/>
          <p:nvPr/>
        </p:nvGrpSpPr>
        <p:grpSpPr>
          <a:xfrm>
            <a:off x="457200" y="806027"/>
            <a:ext cx="11297920" cy="3699616"/>
            <a:chOff x="457200" y="806027"/>
            <a:chExt cx="11297920" cy="3699616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DE1B66B-E630-9135-3BE2-1B67054F48B6}"/>
                </a:ext>
              </a:extLst>
            </p:cNvPr>
            <p:cNvSpPr txBox="1"/>
            <p:nvPr/>
          </p:nvSpPr>
          <p:spPr>
            <a:xfrm>
              <a:off x="457200" y="1229361"/>
              <a:ext cx="11297920" cy="327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Objetivo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Analisar a participação dos HCPs atendidos e não-atendidos nos acessos ao portal PfizerPro.</a:t>
              </a:r>
            </a:p>
            <a:p>
              <a:pPr>
                <a:lnSpc>
                  <a:spcPct val="150000"/>
                </a:lnSpc>
              </a:pPr>
              <a:endParaRPr lang="pt-B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Metodologia: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1º) Extração dos dados Geral Pfizer de acessos ao PfizerPro no Dash de Interações.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2º) Comparativo dos acessos de HCPs Atendidos versus Não-atendidos no período Jul/22 a Mar/23.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3º) Análise da representatividade dos Customer Facing na conquista e fomento dos acessos ao PfizerPro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3EC1F43-1828-ED76-ACF8-958509553AE3}"/>
                </a:ext>
              </a:extLst>
            </p:cNvPr>
            <p:cNvSpPr/>
            <p:nvPr/>
          </p:nvSpPr>
          <p:spPr>
            <a:xfrm>
              <a:off x="1534160" y="806027"/>
              <a:ext cx="1016000" cy="93133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m 98">
            <a:extLst>
              <a:ext uri="{FF2B5EF4-FFF2-40B4-BE49-F238E27FC236}">
                <a16:creationId xmlns:a16="http://schemas.microsoft.com/office/drawing/2014/main" id="{0E2992A7-6A0F-477F-48EA-A05C0ED8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19" y="260950"/>
            <a:ext cx="5720081" cy="314265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2F60A495-41F4-3037-3880-18A6B5F9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96" y="3820160"/>
            <a:ext cx="5409763" cy="296324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81736" y="6566815"/>
            <a:ext cx="731600" cy="524800"/>
          </a:xfrm>
        </p:spPr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48AC2C-F20E-6EDB-0323-4C03ECFF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39" y="252857"/>
            <a:ext cx="4532121" cy="439293"/>
          </a:xfrm>
        </p:spPr>
        <p:txBody>
          <a:bodyPr/>
          <a:lstStyle/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Acessos ao PfizerPro</a:t>
            </a:r>
            <a:endParaRPr lang="en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820C818-CDF3-0089-540D-6BEDABD394BF}"/>
              </a:ext>
            </a:extLst>
          </p:cNvPr>
          <p:cNvSpPr/>
          <p:nvPr/>
        </p:nvSpPr>
        <p:spPr bwMode="gray">
          <a:xfrm>
            <a:off x="182907" y="1690951"/>
            <a:ext cx="5456707" cy="3424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Total: HCPs Atendido + Não-atendido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CEFCFE7-57B5-4F06-100E-ADF8D6DDF6AB}"/>
              </a:ext>
            </a:extLst>
          </p:cNvPr>
          <p:cNvSpPr/>
          <p:nvPr/>
        </p:nvSpPr>
        <p:spPr bwMode="gray">
          <a:xfrm>
            <a:off x="7937500" y="0"/>
            <a:ext cx="3238500" cy="3429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HCPs Não-atendidos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36B457D-06AD-EA35-CF52-C46E8827AEB1}"/>
              </a:ext>
            </a:extLst>
          </p:cNvPr>
          <p:cNvSpPr txBox="1"/>
          <p:nvPr/>
        </p:nvSpPr>
        <p:spPr bwMode="gray">
          <a:xfrm>
            <a:off x="6989446" y="3102209"/>
            <a:ext cx="681354" cy="30139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JUL/22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347052-AC3F-0E54-03AE-A82A7807DA27}"/>
              </a:ext>
            </a:extLst>
          </p:cNvPr>
          <p:cNvSpPr txBox="1"/>
          <p:nvPr/>
        </p:nvSpPr>
        <p:spPr bwMode="gray">
          <a:xfrm>
            <a:off x="6631755" y="1018995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AGOS/22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07FCC7B-96C3-91A1-462B-121D3410B364}"/>
              </a:ext>
            </a:extLst>
          </p:cNvPr>
          <p:cNvSpPr txBox="1"/>
          <p:nvPr/>
        </p:nvSpPr>
        <p:spPr bwMode="gray">
          <a:xfrm>
            <a:off x="7657359" y="2035887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SET/22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6B04506-5E22-221B-DDA8-61ED1A42F5EE}"/>
              </a:ext>
            </a:extLst>
          </p:cNvPr>
          <p:cNvSpPr txBox="1"/>
          <p:nvPr/>
        </p:nvSpPr>
        <p:spPr bwMode="gray">
          <a:xfrm>
            <a:off x="8497188" y="946976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OUT/22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FECEB6-499A-D0CB-D083-CF23F77D5D69}"/>
              </a:ext>
            </a:extLst>
          </p:cNvPr>
          <p:cNvSpPr txBox="1"/>
          <p:nvPr/>
        </p:nvSpPr>
        <p:spPr bwMode="gray">
          <a:xfrm>
            <a:off x="8617321" y="2467498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NOV/22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F12564-3DF5-5B65-F6CF-C7C3E8D22D66}"/>
              </a:ext>
            </a:extLst>
          </p:cNvPr>
          <p:cNvSpPr txBox="1"/>
          <p:nvPr/>
        </p:nvSpPr>
        <p:spPr bwMode="gray">
          <a:xfrm>
            <a:off x="9295528" y="3128304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DEZ/22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B9E1E6-CAF3-6A6B-E97A-7C7B9F93F084}"/>
              </a:ext>
            </a:extLst>
          </p:cNvPr>
          <p:cNvSpPr txBox="1"/>
          <p:nvPr/>
        </p:nvSpPr>
        <p:spPr bwMode="gray">
          <a:xfrm>
            <a:off x="10150929" y="2414104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JAN/23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1FFA85D-7809-F2B3-A06B-6D662CD5AF0E}"/>
              </a:ext>
            </a:extLst>
          </p:cNvPr>
          <p:cNvSpPr txBox="1"/>
          <p:nvPr/>
        </p:nvSpPr>
        <p:spPr bwMode="gray">
          <a:xfrm>
            <a:off x="6965951" y="6300054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JUL/22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A92669A-198F-FEBE-AD0F-7464C261D494}"/>
              </a:ext>
            </a:extLst>
          </p:cNvPr>
          <p:cNvSpPr txBox="1"/>
          <p:nvPr/>
        </p:nvSpPr>
        <p:spPr bwMode="gray">
          <a:xfrm>
            <a:off x="11053777" y="5807389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FEV/23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12CE0D3-CF19-BAAF-E459-4381D840F031}"/>
              </a:ext>
            </a:extLst>
          </p:cNvPr>
          <p:cNvSpPr txBox="1"/>
          <p:nvPr/>
        </p:nvSpPr>
        <p:spPr bwMode="gray">
          <a:xfrm>
            <a:off x="6517455" y="508425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AGOS/22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44CFC7-13B8-24CE-681C-9461BD67278C}"/>
              </a:ext>
            </a:extLst>
          </p:cNvPr>
          <p:cNvSpPr txBox="1"/>
          <p:nvPr/>
        </p:nvSpPr>
        <p:spPr bwMode="gray">
          <a:xfrm>
            <a:off x="7605289" y="5064187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SET/22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443830B-B6C5-CA9B-DCF5-C268FFC64826}"/>
              </a:ext>
            </a:extLst>
          </p:cNvPr>
          <p:cNvSpPr txBox="1"/>
          <p:nvPr/>
        </p:nvSpPr>
        <p:spPr bwMode="gray">
          <a:xfrm>
            <a:off x="8210168" y="4422951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OUT/22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B92553-6104-ACAF-2A5C-D9A67043F285}"/>
              </a:ext>
            </a:extLst>
          </p:cNvPr>
          <p:cNvSpPr txBox="1"/>
          <p:nvPr/>
        </p:nvSpPr>
        <p:spPr bwMode="gray">
          <a:xfrm>
            <a:off x="9211046" y="4756023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NOV/22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D729205-B70C-ED97-0B2E-08BE7E212230}"/>
              </a:ext>
            </a:extLst>
          </p:cNvPr>
          <p:cNvSpPr txBox="1"/>
          <p:nvPr/>
        </p:nvSpPr>
        <p:spPr bwMode="gray">
          <a:xfrm>
            <a:off x="8980568" y="6483629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DEZ/22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6323A9-7348-D544-70A6-F88A0EB93FF4}"/>
              </a:ext>
            </a:extLst>
          </p:cNvPr>
          <p:cNvSpPr txBox="1"/>
          <p:nvPr/>
        </p:nvSpPr>
        <p:spPr bwMode="gray">
          <a:xfrm>
            <a:off x="10283644" y="6486344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JAN/23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0E7ECF21-CC07-9C8B-70E0-8CEC5DE382AF}"/>
              </a:ext>
            </a:extLst>
          </p:cNvPr>
          <p:cNvSpPr txBox="1">
            <a:spLocks/>
          </p:cNvSpPr>
          <p:nvPr/>
        </p:nvSpPr>
        <p:spPr bwMode="gray">
          <a:xfrm>
            <a:off x="149098" y="967867"/>
            <a:ext cx="3986021" cy="43929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Julho 2022 a Fevereiro 2023</a:t>
            </a:r>
            <a:endParaRPr lang="en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E8DB63D-4C65-15FF-9B56-D185F29538FF}"/>
              </a:ext>
            </a:extLst>
          </p:cNvPr>
          <p:cNvGrpSpPr/>
          <p:nvPr/>
        </p:nvGrpSpPr>
        <p:grpSpPr>
          <a:xfrm>
            <a:off x="6837045" y="2791460"/>
            <a:ext cx="942975" cy="314325"/>
            <a:chOff x="6400800" y="2362200"/>
            <a:chExt cx="942975" cy="314325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53443491-638E-E2C4-767E-29D8E28E530A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567A4DDC-7166-4693-9F14-CC0E1811C57A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74,7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8695AD-54E2-C8D5-526A-11B9F58D966F}"/>
              </a:ext>
            </a:extLst>
          </p:cNvPr>
          <p:cNvGrpSpPr/>
          <p:nvPr/>
        </p:nvGrpSpPr>
        <p:grpSpPr>
          <a:xfrm>
            <a:off x="6471920" y="681355"/>
            <a:ext cx="942975" cy="314325"/>
            <a:chOff x="6400800" y="2362200"/>
            <a:chExt cx="942975" cy="314325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E40FEB3-5DAE-A49E-560B-97E74F65B825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0712228-D66A-CC46-1947-9E89FA2DCB0E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72,2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998571B5-12B6-174F-1EBE-2532B74B95F5}"/>
              </a:ext>
            </a:extLst>
          </p:cNvPr>
          <p:cNvGrpSpPr/>
          <p:nvPr/>
        </p:nvGrpSpPr>
        <p:grpSpPr>
          <a:xfrm>
            <a:off x="7445375" y="1726565"/>
            <a:ext cx="942975" cy="314325"/>
            <a:chOff x="6400800" y="2362200"/>
            <a:chExt cx="942975" cy="314325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52CA8B2C-88D6-FFC3-BEC9-4D708BA170AA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8F05299-D481-AFE2-1B91-88664E3DD8E4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65,9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222FFF13-63AF-7BDF-AAC5-632886A2A66F}"/>
              </a:ext>
            </a:extLst>
          </p:cNvPr>
          <p:cNvGrpSpPr/>
          <p:nvPr/>
        </p:nvGrpSpPr>
        <p:grpSpPr>
          <a:xfrm>
            <a:off x="8299450" y="1158875"/>
            <a:ext cx="942975" cy="314325"/>
            <a:chOff x="6400800" y="2362200"/>
            <a:chExt cx="942975" cy="314325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AE8D0FB-EBF0-2EC5-3C78-63D86A804C6F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D7FEE22-3BA1-B98D-FCDF-BDB861E32B82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62,6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4821E21B-1485-BE95-5E34-A841610CB0A7}"/>
              </a:ext>
            </a:extLst>
          </p:cNvPr>
          <p:cNvGrpSpPr/>
          <p:nvPr/>
        </p:nvGrpSpPr>
        <p:grpSpPr>
          <a:xfrm>
            <a:off x="8375650" y="2139315"/>
            <a:ext cx="942975" cy="314325"/>
            <a:chOff x="6400800" y="2362200"/>
            <a:chExt cx="942975" cy="314325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CEE8429C-9C72-B7C7-3206-F160696A17CE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99973B39-EDAC-1760-F96D-09BB46FE3276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60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A530F63-EB8C-3887-8A00-015883513225}"/>
              </a:ext>
            </a:extLst>
          </p:cNvPr>
          <p:cNvGrpSpPr/>
          <p:nvPr/>
        </p:nvGrpSpPr>
        <p:grpSpPr>
          <a:xfrm>
            <a:off x="8898890" y="2850515"/>
            <a:ext cx="942975" cy="314325"/>
            <a:chOff x="6400800" y="2362200"/>
            <a:chExt cx="942975" cy="314325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8C8C1D13-EA63-86E5-6E61-034B24363244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0B82C41-5FC9-D8B1-4FDB-1241CB986626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58,9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2DFD62A7-B54F-6CCE-11EB-35522A76161B}"/>
              </a:ext>
            </a:extLst>
          </p:cNvPr>
          <p:cNvGrpSpPr/>
          <p:nvPr/>
        </p:nvGrpSpPr>
        <p:grpSpPr>
          <a:xfrm>
            <a:off x="9872345" y="2586355"/>
            <a:ext cx="942975" cy="314325"/>
            <a:chOff x="6400800" y="2362200"/>
            <a:chExt cx="942975" cy="314325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AE031537-CB05-689A-1217-4547AB962783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7BB0EC0-D0CB-A0BA-5876-A939B910C953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58,9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6370CC80-C17D-B991-1DD5-E30EDF9572C8}"/>
              </a:ext>
            </a:extLst>
          </p:cNvPr>
          <p:cNvGrpSpPr/>
          <p:nvPr/>
        </p:nvGrpSpPr>
        <p:grpSpPr>
          <a:xfrm>
            <a:off x="11067415" y="2637155"/>
            <a:ext cx="942975" cy="314325"/>
            <a:chOff x="6400800" y="2362200"/>
            <a:chExt cx="942975" cy="314325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FF6CAE14-1156-BDB9-D234-D48E977D50E0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96D4EF-CA08-93F7-D0C1-0E64A3008F1D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54,3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910942A-2B7A-5173-0AEE-70516E900C2E}"/>
              </a:ext>
            </a:extLst>
          </p:cNvPr>
          <p:cNvGrpSpPr/>
          <p:nvPr/>
        </p:nvGrpSpPr>
        <p:grpSpPr>
          <a:xfrm>
            <a:off x="6419850" y="6463030"/>
            <a:ext cx="942975" cy="314325"/>
            <a:chOff x="6400800" y="2362200"/>
            <a:chExt cx="942975" cy="314325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25E2C7A-CA08-7F06-FE96-537F51E9B281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CF9252A1-5605-AB40-9F6F-BB58FF118FFB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1"/>
                  </a:solidFill>
                  <a:latin typeface="+mj-lt"/>
                </a:rPr>
                <a:t>25,3</a:t>
              </a: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FF974A22-28B8-FB0D-AC54-C32CEAF4B0F5}"/>
              </a:ext>
            </a:extLst>
          </p:cNvPr>
          <p:cNvGrpSpPr/>
          <p:nvPr/>
        </p:nvGrpSpPr>
        <p:grpSpPr>
          <a:xfrm>
            <a:off x="6379845" y="5292090"/>
            <a:ext cx="942975" cy="314325"/>
            <a:chOff x="6400800" y="2362200"/>
            <a:chExt cx="942975" cy="314325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9DD2C1D4-E74D-CCB2-06AE-DFEEC1F69B00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F59C7AA-A4D5-D4A0-6AA3-7BC08685D214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1"/>
                  </a:solidFill>
                  <a:latin typeface="+mj-lt"/>
                </a:rPr>
                <a:t>27,8</a:t>
              </a: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59E6BF86-5BC5-640A-5145-A972D06D9B11}"/>
              </a:ext>
            </a:extLst>
          </p:cNvPr>
          <p:cNvGrpSpPr/>
          <p:nvPr/>
        </p:nvGrpSpPr>
        <p:grpSpPr>
          <a:xfrm>
            <a:off x="7494905" y="5409565"/>
            <a:ext cx="942975" cy="314325"/>
            <a:chOff x="6400800" y="2362200"/>
            <a:chExt cx="942975" cy="314325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EE05C27-E836-F3E0-7365-9510D0CB7E35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37E27793-8948-AFED-38A7-84F6F8775824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1"/>
                  </a:solidFill>
                  <a:latin typeface="+mj-lt"/>
                </a:rPr>
                <a:t>34,1</a:t>
              </a: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D4D3E647-DAC2-D611-85AA-C34895CB3A21}"/>
              </a:ext>
            </a:extLst>
          </p:cNvPr>
          <p:cNvGrpSpPr/>
          <p:nvPr/>
        </p:nvGrpSpPr>
        <p:grpSpPr>
          <a:xfrm>
            <a:off x="8033385" y="4585970"/>
            <a:ext cx="942975" cy="314325"/>
            <a:chOff x="6400800" y="2362200"/>
            <a:chExt cx="942975" cy="314325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F6DE081-1E49-E00E-B468-89FB5E839D22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F94D68C-56D6-B950-8310-57F9E1F9BB56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377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37,4%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D8D43528-ED38-7BD2-9F61-7F0D81B1BF0A}"/>
              </a:ext>
            </a:extLst>
          </p:cNvPr>
          <p:cNvGrpSpPr/>
          <p:nvPr/>
        </p:nvGrpSpPr>
        <p:grpSpPr>
          <a:xfrm>
            <a:off x="9051925" y="4964430"/>
            <a:ext cx="942975" cy="314325"/>
            <a:chOff x="6400800" y="2362200"/>
            <a:chExt cx="942975" cy="314325"/>
          </a:xfrm>
        </p:grpSpPr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27600AA-0EF7-7B4A-22B4-4D8FF9E8C59B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9BE48956-758A-0BC2-16CF-5EBFE0B5CE20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1"/>
                  </a:solidFill>
                  <a:latin typeface="+mj-lt"/>
                </a:rPr>
                <a:t>40</a:t>
              </a: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CFA11C45-11C8-1B5C-35B1-1E027CDB8F82}"/>
              </a:ext>
            </a:extLst>
          </p:cNvPr>
          <p:cNvGrpSpPr/>
          <p:nvPr/>
        </p:nvGrpSpPr>
        <p:grpSpPr>
          <a:xfrm>
            <a:off x="8718550" y="6196330"/>
            <a:ext cx="942975" cy="314325"/>
            <a:chOff x="6419850" y="2362200"/>
            <a:chExt cx="942975" cy="314325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52FA5DB-01D3-F76F-ABE9-E3619BA028D7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3CF370E-33FD-7A7A-99FD-348B4DF2A5A5}"/>
                </a:ext>
              </a:extLst>
            </p:cNvPr>
            <p:cNvSpPr txBox="1"/>
            <p:nvPr/>
          </p:nvSpPr>
          <p:spPr bwMode="gray">
            <a:xfrm>
              <a:off x="6419850" y="239140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1"/>
                  </a:solidFill>
                  <a:latin typeface="+mj-lt"/>
                </a:rPr>
                <a:t>41,1</a:t>
              </a:r>
              <a:r>
                <a:rPr lang="pt-BR" sz="1050" b="1" dirty="0">
                  <a:solidFill>
                    <a:schemeClr val="accent1"/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72D27660-7211-94BD-1C95-261E23D16108}"/>
              </a:ext>
            </a:extLst>
          </p:cNvPr>
          <p:cNvGrpSpPr/>
          <p:nvPr/>
        </p:nvGrpSpPr>
        <p:grpSpPr>
          <a:xfrm>
            <a:off x="10083800" y="6167755"/>
            <a:ext cx="942975" cy="314325"/>
            <a:chOff x="6400800" y="2362200"/>
            <a:chExt cx="942975" cy="314325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AA244376-AF77-AF13-3DED-862221203884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ABE5E4E9-ACAA-D9C3-69F3-D0E6A1E711DE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41,1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1845AFB-3679-78F9-F69E-17F630AC3F2D}"/>
              </a:ext>
            </a:extLst>
          </p:cNvPr>
          <p:cNvGrpSpPr/>
          <p:nvPr/>
        </p:nvGrpSpPr>
        <p:grpSpPr>
          <a:xfrm>
            <a:off x="10770870" y="5474970"/>
            <a:ext cx="942975" cy="314325"/>
            <a:chOff x="6400800" y="2362200"/>
            <a:chExt cx="942975" cy="314325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4E1B7AA4-1CC8-6EC2-DEE6-5CE173BD146E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323E4ADE-EABC-A8A4-626F-F8BA29D92A39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45,7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AA35250F-6A19-B608-FEDE-C125CAA625D6}"/>
              </a:ext>
            </a:extLst>
          </p:cNvPr>
          <p:cNvSpPr/>
          <p:nvPr/>
        </p:nvSpPr>
        <p:spPr bwMode="gray">
          <a:xfrm>
            <a:off x="7856855" y="3670300"/>
            <a:ext cx="3238500" cy="3429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HCPs Atendidos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9BAC267-5820-1CED-FAFE-8B47519B62B9}"/>
              </a:ext>
            </a:extLst>
          </p:cNvPr>
          <p:cNvSpPr txBox="1"/>
          <p:nvPr/>
        </p:nvSpPr>
        <p:spPr bwMode="gray">
          <a:xfrm>
            <a:off x="11271582" y="2946094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FEV/23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568BA82B-849F-9ABC-137A-526EC99412A9}"/>
              </a:ext>
            </a:extLst>
          </p:cNvPr>
          <p:cNvSpPr txBox="1"/>
          <p:nvPr/>
        </p:nvSpPr>
        <p:spPr bwMode="gray">
          <a:xfrm>
            <a:off x="11584471" y="4740589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MAR/23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F948EDCC-AA0A-3A00-90BC-FF2BFFC22238}"/>
              </a:ext>
            </a:extLst>
          </p:cNvPr>
          <p:cNvGrpSpPr/>
          <p:nvPr/>
        </p:nvGrpSpPr>
        <p:grpSpPr>
          <a:xfrm>
            <a:off x="11368908" y="4337050"/>
            <a:ext cx="823092" cy="427990"/>
            <a:chOff x="6448425" y="2362200"/>
            <a:chExt cx="847725" cy="3143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F134EAD2-3CF6-EF72-1B81-D645E58A9080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A8BC8939-9396-6BCF-0FD2-C0AE354CC179}"/>
                </a:ext>
              </a:extLst>
            </p:cNvPr>
            <p:cNvSpPr txBox="1"/>
            <p:nvPr/>
          </p:nvSpPr>
          <p:spPr bwMode="gray">
            <a:xfrm>
              <a:off x="6489718" y="2425382"/>
              <a:ext cx="792318" cy="189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51,9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5B0290E-BB9A-6919-754F-A2380CC8E8EC}"/>
              </a:ext>
            </a:extLst>
          </p:cNvPr>
          <p:cNvGrpSpPr/>
          <p:nvPr/>
        </p:nvGrpSpPr>
        <p:grpSpPr>
          <a:xfrm>
            <a:off x="11148695" y="1651635"/>
            <a:ext cx="942975" cy="314325"/>
            <a:chOff x="6400800" y="2362200"/>
            <a:chExt cx="942975" cy="31432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E9B0BF48-0D6A-812F-7D67-6C7CC31259CC}"/>
                </a:ext>
              </a:extLst>
            </p:cNvPr>
            <p:cNvSpPr/>
            <p:nvPr/>
          </p:nvSpPr>
          <p:spPr bwMode="gray">
            <a:xfrm>
              <a:off x="6448425" y="2362200"/>
              <a:ext cx="847725" cy="3143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29" tIns="45715" rIns="91429" bIns="45715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endParaRPr lang="pt-BR" sz="10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5E4F052A-6EBF-EA4C-9664-84EBD83C5BF7}"/>
                </a:ext>
              </a:extLst>
            </p:cNvPr>
            <p:cNvSpPr txBox="1"/>
            <p:nvPr/>
          </p:nvSpPr>
          <p:spPr bwMode="gray">
            <a:xfrm>
              <a:off x="6400800" y="2410459"/>
              <a:ext cx="94297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90000"/>
                </a:lnSpc>
                <a:spcAft>
                  <a:spcPct val="0"/>
                </a:spcAft>
                <a:buClr>
                  <a:schemeClr val="accent2"/>
                </a:buClr>
                <a:buSzPct val="90000"/>
              </a:pPr>
              <a:r>
                <a:rPr lang="pt-BR" sz="12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48,1</a:t>
              </a:r>
              <a:r>
                <a:rPr lang="pt-BR" sz="105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%</a:t>
              </a:r>
              <a:endParaRPr lang="pt-BR" sz="12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D72F6181-02C4-32E3-502A-06F0E2599A7C}"/>
              </a:ext>
            </a:extLst>
          </p:cNvPr>
          <p:cNvSpPr txBox="1"/>
          <p:nvPr/>
        </p:nvSpPr>
        <p:spPr bwMode="gray">
          <a:xfrm>
            <a:off x="11393502" y="1513534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MAR/23</a:t>
            </a:r>
          </a:p>
        </p:txBody>
      </p:sp>
      <p:pic>
        <p:nvPicPr>
          <p:cNvPr id="105" name="Imagem 104">
            <a:extLst>
              <a:ext uri="{FF2B5EF4-FFF2-40B4-BE49-F238E27FC236}">
                <a16:creationId xmlns:a16="http://schemas.microsoft.com/office/drawing/2014/main" id="{46E65D8F-E385-D0AA-9957-D2728FBAD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9" y="2204720"/>
            <a:ext cx="5676984" cy="3537377"/>
          </a:xfrm>
          <a:prstGeom prst="rect">
            <a:avLst/>
          </a:prstGeom>
        </p:spPr>
      </p:pic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1700828-4683-8C80-4F58-8AEBBC24B9B4}"/>
              </a:ext>
            </a:extLst>
          </p:cNvPr>
          <p:cNvSpPr txBox="1"/>
          <p:nvPr/>
        </p:nvSpPr>
        <p:spPr bwMode="gray">
          <a:xfrm>
            <a:off x="507366" y="5296769"/>
            <a:ext cx="681354" cy="30139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JUL/22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2510164-036E-7C3D-27C0-9475BCC43282}"/>
              </a:ext>
            </a:extLst>
          </p:cNvPr>
          <p:cNvSpPr txBox="1"/>
          <p:nvPr/>
        </p:nvSpPr>
        <p:spPr bwMode="gray">
          <a:xfrm>
            <a:off x="403675" y="2664915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AGOS*/22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FB5C2A92-69D0-FA2C-9F1F-C5E3F9868EC3}"/>
              </a:ext>
            </a:extLst>
          </p:cNvPr>
          <p:cNvSpPr txBox="1"/>
          <p:nvPr/>
        </p:nvSpPr>
        <p:spPr bwMode="gray">
          <a:xfrm>
            <a:off x="1459759" y="3580207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SET/22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52263FC6-EA95-4682-FD4E-22646DC37C5C}"/>
              </a:ext>
            </a:extLst>
          </p:cNvPr>
          <p:cNvSpPr txBox="1"/>
          <p:nvPr/>
        </p:nvSpPr>
        <p:spPr bwMode="gray">
          <a:xfrm>
            <a:off x="1984628" y="2958656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OUT/22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1E1647C-87A1-E2BC-82E1-9C0F0D726C5B}"/>
              </a:ext>
            </a:extLst>
          </p:cNvPr>
          <p:cNvSpPr txBox="1"/>
          <p:nvPr/>
        </p:nvSpPr>
        <p:spPr bwMode="gray">
          <a:xfrm>
            <a:off x="2927721" y="3717179"/>
            <a:ext cx="759412" cy="275702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NOV/22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7C62186-6CB8-597D-C149-4B30DB1C0B5E}"/>
              </a:ext>
            </a:extLst>
          </p:cNvPr>
          <p:cNvSpPr txBox="1"/>
          <p:nvPr/>
        </p:nvSpPr>
        <p:spPr bwMode="gray">
          <a:xfrm>
            <a:off x="4227649" y="5136984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JAN/23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72D4C594-E1AB-C0BF-E7D7-1E66910A12D7}"/>
              </a:ext>
            </a:extLst>
          </p:cNvPr>
          <p:cNvSpPr txBox="1"/>
          <p:nvPr/>
        </p:nvSpPr>
        <p:spPr bwMode="gray">
          <a:xfrm>
            <a:off x="4850462" y="4348174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FEV/23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F2F323C2-03D3-7480-82B5-EEE109B6E165}"/>
              </a:ext>
            </a:extLst>
          </p:cNvPr>
          <p:cNvSpPr txBox="1"/>
          <p:nvPr/>
        </p:nvSpPr>
        <p:spPr bwMode="gray">
          <a:xfrm>
            <a:off x="5053662" y="2834334"/>
            <a:ext cx="1215058" cy="296739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MAR/23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3A58B616-5161-CF50-853F-588943DD1D77}"/>
              </a:ext>
            </a:extLst>
          </p:cNvPr>
          <p:cNvSpPr txBox="1"/>
          <p:nvPr/>
        </p:nvSpPr>
        <p:spPr bwMode="gray">
          <a:xfrm>
            <a:off x="3110601" y="5495179"/>
            <a:ext cx="759412" cy="275702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rgbClr val="FF0000"/>
                </a:solidFill>
              </a:rPr>
              <a:t>DEZ/22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8B9351CA-1E81-1B82-7F09-101E22E8D217}"/>
              </a:ext>
            </a:extLst>
          </p:cNvPr>
          <p:cNvSpPr txBox="1"/>
          <p:nvPr/>
        </p:nvSpPr>
        <p:spPr bwMode="gray">
          <a:xfrm>
            <a:off x="169994" y="5946595"/>
            <a:ext cx="2349686" cy="291645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900" b="1" dirty="0">
                <a:solidFill>
                  <a:schemeClr val="bg1">
                    <a:lumMod val="50000"/>
                  </a:schemeClr>
                </a:solidFill>
              </a:rPr>
              <a:t>*Lançamento novo Atlas 3D</a:t>
            </a:r>
          </a:p>
        </p:txBody>
      </p:sp>
      <p:sp>
        <p:nvSpPr>
          <p:cNvPr id="119" name="Espaço Reservado para Texto 4">
            <a:extLst>
              <a:ext uri="{FF2B5EF4-FFF2-40B4-BE49-F238E27FC236}">
                <a16:creationId xmlns:a16="http://schemas.microsoft.com/office/drawing/2014/main" id="{48EFA042-B57D-8D96-02AF-5D373CB4C699}"/>
              </a:ext>
            </a:extLst>
          </p:cNvPr>
          <p:cNvSpPr txBox="1">
            <a:spLocks/>
          </p:cNvSpPr>
          <p:nvPr/>
        </p:nvSpPr>
        <p:spPr>
          <a:xfrm>
            <a:off x="153274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23475EEA-8DE8-BBBC-9723-88CFBE236BC1}"/>
              </a:ext>
            </a:extLst>
          </p:cNvPr>
          <p:cNvCxnSpPr/>
          <p:nvPr/>
        </p:nvCxnSpPr>
        <p:spPr>
          <a:xfrm>
            <a:off x="5963920" y="1188720"/>
            <a:ext cx="0" cy="4693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FB15AFF9-864E-2714-ECDB-45EB5076882E}"/>
              </a:ext>
            </a:extLst>
          </p:cNvPr>
          <p:cNvCxnSpPr>
            <a:cxnSpLocks/>
          </p:cNvCxnSpPr>
          <p:nvPr/>
        </p:nvCxnSpPr>
        <p:spPr>
          <a:xfrm>
            <a:off x="6096000" y="3556000"/>
            <a:ext cx="56692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3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2F04CE6-362A-F024-D5DB-C5D0244043F1}"/>
              </a:ext>
            </a:extLst>
          </p:cNvPr>
          <p:cNvSpPr/>
          <p:nvPr/>
        </p:nvSpPr>
        <p:spPr bwMode="gray">
          <a:xfrm>
            <a:off x="518160" y="792178"/>
            <a:ext cx="6918960" cy="8232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buClr>
                <a:schemeClr val="accent2"/>
              </a:buClr>
              <a:buSzPct val="90000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Acessos PfizerPro 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HCPs Atendidos x Não-atendidos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026CC31-5A68-04C9-DE7C-0B3FA1FF7033}"/>
              </a:ext>
            </a:extLst>
          </p:cNvPr>
          <p:cNvSpPr txBox="1">
            <a:spLocks/>
          </p:cNvSpPr>
          <p:nvPr/>
        </p:nvSpPr>
        <p:spPr bwMode="gray">
          <a:xfrm>
            <a:off x="7736078" y="764667"/>
            <a:ext cx="3986021" cy="609333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Principais percepções:</a:t>
            </a:r>
          </a:p>
          <a:p>
            <a:endParaRPr lang="pt-BR" sz="1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Crescimento contínuo da participação e efetividade dos Parceiros de Solução de Saúde na disseminação do portal PfizerPro.</a:t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pt-BR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Em Março, pela primeira vez, o número de acessos ao PfizerPro de HCPs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atendidos 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ultrapassou o de HCPs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não-atendidos.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6F6DC1C2-22F9-BA1A-0671-604B0D67C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849386"/>
              </p:ext>
            </p:extLst>
          </p:nvPr>
        </p:nvGraphicFramePr>
        <p:xfrm>
          <a:off x="518160" y="1774100"/>
          <a:ext cx="6918960" cy="4151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C99A73FA-8453-6216-2B39-CFA1F3F3C3FB}"/>
              </a:ext>
            </a:extLst>
          </p:cNvPr>
          <p:cNvSpPr txBox="1">
            <a:spLocks/>
          </p:cNvSpPr>
          <p:nvPr/>
        </p:nvSpPr>
        <p:spPr>
          <a:xfrm>
            <a:off x="153274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83CA38-5C8D-FBE9-F258-32523FBA3D16}"/>
              </a:ext>
            </a:extLst>
          </p:cNvPr>
          <p:cNvSpPr/>
          <p:nvPr/>
        </p:nvSpPr>
        <p:spPr>
          <a:xfrm>
            <a:off x="4720878" y="5218623"/>
            <a:ext cx="276634" cy="27663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20597-9E07-0CC2-8612-79C702148DD7}"/>
              </a:ext>
            </a:extLst>
          </p:cNvPr>
          <p:cNvSpPr txBox="1">
            <a:spLocks/>
          </p:cNvSpPr>
          <p:nvPr/>
        </p:nvSpPr>
        <p:spPr bwMode="gray">
          <a:xfrm>
            <a:off x="4859195" y="-433710"/>
            <a:ext cx="3986021" cy="43929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à"/>
            </a:pPr>
            <a:endParaRPr lang="pt-BR" sz="20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4631382-8826-D38E-CE38-5EA50080305F}"/>
              </a:ext>
            </a:extLst>
          </p:cNvPr>
          <p:cNvSpPr txBox="1">
            <a:spLocks/>
          </p:cNvSpPr>
          <p:nvPr/>
        </p:nvSpPr>
        <p:spPr bwMode="gray">
          <a:xfrm>
            <a:off x="5100571" y="5172747"/>
            <a:ext cx="2360742" cy="37707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HCPs Atendidos</a:t>
            </a:r>
            <a:endParaRPr lang="en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8F2DB3-4DE1-9927-9FE1-85E850BD71A0}"/>
              </a:ext>
            </a:extLst>
          </p:cNvPr>
          <p:cNvSpPr txBox="1">
            <a:spLocks/>
          </p:cNvSpPr>
          <p:nvPr/>
        </p:nvSpPr>
        <p:spPr bwMode="gray">
          <a:xfrm>
            <a:off x="5100571" y="4693491"/>
            <a:ext cx="2360742" cy="37707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HCPs Não-atendidos</a:t>
            </a:r>
            <a:endParaRPr lang="en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5EA02FE-3853-34FF-FA4D-501FFC73164A}"/>
              </a:ext>
            </a:extLst>
          </p:cNvPr>
          <p:cNvSpPr/>
          <p:nvPr/>
        </p:nvSpPr>
        <p:spPr>
          <a:xfrm>
            <a:off x="4720878" y="4730052"/>
            <a:ext cx="276634" cy="27663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789365-B702-1F67-374D-E5A630613F40}"/>
              </a:ext>
            </a:extLst>
          </p:cNvPr>
          <p:cNvSpPr txBox="1"/>
          <p:nvPr/>
        </p:nvSpPr>
        <p:spPr bwMode="gray">
          <a:xfrm>
            <a:off x="773334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JUL/22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0E8DB5-2739-510B-357C-2B693DF81490}"/>
              </a:ext>
            </a:extLst>
          </p:cNvPr>
          <p:cNvSpPr txBox="1"/>
          <p:nvPr/>
        </p:nvSpPr>
        <p:spPr bwMode="gray">
          <a:xfrm>
            <a:off x="1532746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AGO/22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8F50E48-BCDA-08EE-D5E2-B85BD7BCA178}"/>
              </a:ext>
            </a:extLst>
          </p:cNvPr>
          <p:cNvSpPr txBox="1"/>
          <p:nvPr/>
        </p:nvSpPr>
        <p:spPr bwMode="gray">
          <a:xfrm>
            <a:off x="2290916" y="1811169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SET/22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D99D34-0C7C-01F6-710F-AD4BECDA0599}"/>
              </a:ext>
            </a:extLst>
          </p:cNvPr>
          <p:cNvSpPr txBox="1"/>
          <p:nvPr/>
        </p:nvSpPr>
        <p:spPr bwMode="gray">
          <a:xfrm>
            <a:off x="2976269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OUT/22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8F1D34-4A22-254C-B6C0-B15388D2FC4E}"/>
              </a:ext>
            </a:extLst>
          </p:cNvPr>
          <p:cNvSpPr txBox="1"/>
          <p:nvPr/>
        </p:nvSpPr>
        <p:spPr bwMode="gray">
          <a:xfrm>
            <a:off x="3725521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NOV/22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7CD350-F658-604A-4510-BBDCD268D53B}"/>
              </a:ext>
            </a:extLst>
          </p:cNvPr>
          <p:cNvSpPr txBox="1"/>
          <p:nvPr/>
        </p:nvSpPr>
        <p:spPr bwMode="gray">
          <a:xfrm>
            <a:off x="4429952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DEZ/22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47CF3F8-2C4E-249F-0E56-95CE98FD95E6}"/>
              </a:ext>
            </a:extLst>
          </p:cNvPr>
          <p:cNvSpPr txBox="1"/>
          <p:nvPr/>
        </p:nvSpPr>
        <p:spPr bwMode="gray">
          <a:xfrm>
            <a:off x="5146240" y="1814740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JAN/23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F7AAE62-BC27-99DE-51A2-49B59DCE3DAB}"/>
              </a:ext>
            </a:extLst>
          </p:cNvPr>
          <p:cNvSpPr txBox="1"/>
          <p:nvPr/>
        </p:nvSpPr>
        <p:spPr bwMode="gray">
          <a:xfrm>
            <a:off x="5896782" y="1811169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FEV/23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7182493-A2C6-891C-36FE-8C776849D22B}"/>
              </a:ext>
            </a:extLst>
          </p:cNvPr>
          <p:cNvSpPr txBox="1"/>
          <p:nvPr/>
        </p:nvSpPr>
        <p:spPr bwMode="gray">
          <a:xfrm>
            <a:off x="6595234" y="1816302"/>
            <a:ext cx="759412" cy="288011"/>
          </a:xfrm>
          <a:prstGeom prst="rect">
            <a:avLst/>
          </a:prstGeom>
        </p:spPr>
        <p:txBody>
          <a:bodyPr wrap="square" lIns="45720" tIns="45720" rIns="45720" bIns="45720" rtlCol="0">
            <a:no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pt-BR" sz="1100" dirty="0">
                <a:solidFill>
                  <a:schemeClr val="bg2"/>
                </a:solidFill>
              </a:rPr>
              <a:t>MAR/23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6046E9-F23F-4C08-62D3-46017D9AF230}"/>
              </a:ext>
            </a:extLst>
          </p:cNvPr>
          <p:cNvSpPr txBox="1"/>
          <p:nvPr/>
        </p:nvSpPr>
        <p:spPr>
          <a:xfrm>
            <a:off x="538480" y="5608321"/>
            <a:ext cx="174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*Dados percentuais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88B44C-4A93-5847-A0E7-9C7D056B3395}"/>
              </a:ext>
            </a:extLst>
          </p:cNvPr>
          <p:cNvSpPr txBox="1"/>
          <p:nvPr/>
        </p:nvSpPr>
        <p:spPr>
          <a:xfrm>
            <a:off x="7668260" y="2985254"/>
            <a:ext cx="43992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Ponderações: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HCPs Atendidos pelos Customer Facing Pfizer: 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32.003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HCPs que abriram ao menos 1 e-mail Pfizer nos últimos 12 meses: 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197.944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(dado extraído dia 13/04 – Dash E-mail Mkt)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 seja, aproximadamente </a:t>
            </a:r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165.941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HCPs são considerados Não-atendidos Pfizer.</a:t>
            </a:r>
          </a:p>
          <a:p>
            <a:endParaRPr lang="pt-B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Considerações: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 participação de acessos ao PfizerPro dos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HCPs Atendidos pelos Customer Facing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se torna mais relevante quando analisamos que eles representam um universo de cerca de 16% de HCPs contatados pela Pfizer.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949561-307B-B7B0-0C9E-028CF3E7C2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2746" y="6447367"/>
            <a:ext cx="3191653" cy="410633"/>
          </a:xfrm>
        </p:spPr>
        <p:txBody>
          <a:bodyPr/>
          <a:lstStyle/>
          <a:p>
            <a:r>
              <a:rPr lang="pt-BR" dirty="0"/>
              <a:t>POLLINATION ANALYTICS – GUSTAVO SERRAVITE PACE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1BFD923-3B58-8930-3EBE-781180CAEED1}"/>
              </a:ext>
            </a:extLst>
          </p:cNvPr>
          <p:cNvGrpSpPr/>
          <p:nvPr/>
        </p:nvGrpSpPr>
        <p:grpSpPr>
          <a:xfrm>
            <a:off x="416560" y="739503"/>
            <a:ext cx="11775440" cy="4197323"/>
            <a:chOff x="416560" y="739503"/>
            <a:chExt cx="11775440" cy="4197323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C405C708-B485-DEDC-A371-6FC634808B29}"/>
                </a:ext>
              </a:extLst>
            </p:cNvPr>
            <p:cNvSpPr txBox="1"/>
            <p:nvPr/>
          </p:nvSpPr>
          <p:spPr>
            <a:xfrm>
              <a:off x="416560" y="1198880"/>
              <a:ext cx="11775440" cy="373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Objetivo 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Analisar a efetividade dos diferentes formatos de contato para a conversão em acesso ao PfizerPro.</a:t>
              </a:r>
            </a:p>
            <a:p>
              <a:pPr>
                <a:lnSpc>
                  <a:spcPct val="150000"/>
                </a:lnSpc>
              </a:pPr>
              <a:endParaRPr lang="pt-BR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Metodologia: 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1º) Extração dos dados de Acessos ao PfizerPro do time SNC Sul (GSS: Gustavo Serravite) no Dash de Interações.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2º) Identificação junto aos PSSs do formato de cada interação que eles fizeram com cada HCP que acessou com o PfizerPro no período analisado (Fevereiro 2023).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3º) Análise da representatividade de cada canal na efetividade de acessos ao PfizerPro.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06F0224-D2A8-3E61-B682-1DD9BB13A411}"/>
                </a:ext>
              </a:extLst>
            </p:cNvPr>
            <p:cNvSpPr/>
            <p:nvPr/>
          </p:nvSpPr>
          <p:spPr>
            <a:xfrm>
              <a:off x="1483360" y="739503"/>
              <a:ext cx="1016000" cy="99785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2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6</a:t>
            </a:fld>
            <a:endParaRPr lang="en-GB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57D0F10-EE3C-423A-E3C7-5537A2965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064510"/>
              </p:ext>
            </p:extLst>
          </p:nvPr>
        </p:nvGraphicFramePr>
        <p:xfrm>
          <a:off x="0" y="2296160"/>
          <a:ext cx="4383984" cy="302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85485E86-CAC0-8C43-3829-58FCA32C9237}"/>
              </a:ext>
            </a:extLst>
          </p:cNvPr>
          <p:cNvSpPr txBox="1">
            <a:spLocks/>
          </p:cNvSpPr>
          <p:nvPr/>
        </p:nvSpPr>
        <p:spPr>
          <a:xfrm>
            <a:off x="153274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89ED580-20A6-1D57-ECFA-853606865837}"/>
              </a:ext>
            </a:extLst>
          </p:cNvPr>
          <p:cNvSpPr txBox="1"/>
          <p:nvPr/>
        </p:nvSpPr>
        <p:spPr>
          <a:xfrm>
            <a:off x="264142" y="988014"/>
            <a:ext cx="65633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Qual o formato de Interação  foi utilizado pelos PSS junto aos médicos que acessaram o PfizerPro?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E65283-3689-EDFC-DCA3-93C19534D09B}"/>
              </a:ext>
            </a:extLst>
          </p:cNvPr>
          <p:cNvSpPr txBox="1"/>
          <p:nvPr/>
        </p:nvSpPr>
        <p:spPr>
          <a:xfrm>
            <a:off x="1300462" y="335560"/>
            <a:ext cx="6268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Análise quantitativa + qualitativa: time SNC SUL – Fev/23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82ACD2-CB35-3ECE-27E5-8BBD8D98A1BC}"/>
              </a:ext>
            </a:extLst>
          </p:cNvPr>
          <p:cNvSpPr txBox="1"/>
          <p:nvPr/>
        </p:nvSpPr>
        <p:spPr>
          <a:xfrm>
            <a:off x="3436620" y="2192848"/>
            <a:ext cx="36753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54,9% presencial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27,5% VCC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23,5% Telefone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7,8% Direct E-mail </a:t>
            </a:r>
          </a:p>
          <a:p>
            <a:pPr marL="285750" indent="-285750"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3,9% </a:t>
            </a: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Não-contatado por nenhum canal nesse período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3C76AF4-6634-0B9C-8A0C-21F8C3240421}"/>
              </a:ext>
            </a:extLst>
          </p:cNvPr>
          <p:cNvSpPr txBox="1">
            <a:spLocks/>
          </p:cNvSpPr>
          <p:nvPr/>
        </p:nvSpPr>
        <p:spPr bwMode="gray">
          <a:xfrm>
            <a:off x="7403338" y="358267"/>
            <a:ext cx="4560062" cy="3441573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7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Principais percepções:</a:t>
            </a:r>
          </a:p>
          <a:p>
            <a:endParaRPr lang="pt-BR" sz="1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As interações presenciais lideram o formato de interação com maior conversão em acesso ao PfizerPro.</a:t>
            </a:r>
            <a:b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pt-BR" sz="16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82,4%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dos acessos ao PfizerPro foram realizados por HCPs que foram contatados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Presencialmente ou via VCC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 período analisado.</a:t>
            </a: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b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B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501855-AC00-8452-FDA6-03740FC99FBD}"/>
              </a:ext>
            </a:extLst>
          </p:cNvPr>
          <p:cNvSpPr txBox="1"/>
          <p:nvPr/>
        </p:nvSpPr>
        <p:spPr>
          <a:xfrm>
            <a:off x="7335520" y="2383512"/>
            <a:ext cx="4724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Ponderações: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Dias 27 e 30/01/23, realizamos junto ao time SNC um treinamento abordando o PsiquiatriaPro.com.br e as formas de utilização e abordagens do Atlas 3D e outros materiais da página junto aos psiquiatras.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cs typeface="Calibri" panose="020F0502020204030204" pitchFamily="34" charset="0"/>
              </a:rPr>
              <a:t>Comparando o trimestre Jan/Fev/Mar a Out/Nov/Dez, houve crescimento de 112%* dos acessos ao PfizerPro de HCPs atendidos pelo time analisado. (Mesmo com o trimestre atual apresentando menos dias úteis). </a:t>
            </a:r>
          </a:p>
          <a:p>
            <a:endParaRPr lang="pt-B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Considerações:</a:t>
            </a:r>
          </a:p>
          <a:p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 formato das interações é um fator qualitativo relevante na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efetividade da mensagem, assim como na conversão do acesso ao PfizerPro.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Visitas com grau de proximidade maior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(Presencial e VCC) sugerem maior conversão em acessos se comparado a outros formatos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DF96281-2A7F-A6B3-14FF-BB2CB8907ADE}"/>
              </a:ext>
            </a:extLst>
          </p:cNvPr>
          <p:cNvCxnSpPr>
            <a:cxnSpLocks/>
          </p:cNvCxnSpPr>
          <p:nvPr/>
        </p:nvCxnSpPr>
        <p:spPr>
          <a:xfrm>
            <a:off x="7061200" y="416560"/>
            <a:ext cx="0" cy="63195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7AB2860-9CE5-3B11-3078-7E82675A28F5}"/>
              </a:ext>
            </a:extLst>
          </p:cNvPr>
          <p:cNvSpPr txBox="1"/>
          <p:nvPr/>
        </p:nvSpPr>
        <p:spPr>
          <a:xfrm>
            <a:off x="3497580" y="4458528"/>
            <a:ext cx="3472180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* Considerando que, nesse período, as interações do time SNC SUL foram: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43% presenciais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9,3% VCC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46,3% Telefone</a:t>
            </a:r>
          </a:p>
        </p:txBody>
      </p:sp>
    </p:spTree>
    <p:extLst>
      <p:ext uri="{BB962C8B-B14F-4D97-AF65-F5344CB8AC3E}">
        <p14:creationId xmlns:p14="http://schemas.microsoft.com/office/powerpoint/2010/main" val="68801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>
            <a:extLst>
              <a:ext uri="{FF2B5EF4-FFF2-40B4-BE49-F238E27FC236}">
                <a16:creationId xmlns:a16="http://schemas.microsoft.com/office/drawing/2014/main" id="{E5772B1D-066F-6B32-17E6-B3DE8D520982}"/>
              </a:ext>
            </a:extLst>
          </p:cNvPr>
          <p:cNvSpPr/>
          <p:nvPr/>
        </p:nvSpPr>
        <p:spPr>
          <a:xfrm>
            <a:off x="223520" y="4988560"/>
            <a:ext cx="11765280" cy="132080"/>
          </a:xfrm>
          <a:prstGeom prst="rect">
            <a:avLst/>
          </a:prstGeom>
          <a:solidFill>
            <a:srgbClr val="91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36EB3AF0-1C81-7475-4EB3-045858DEFF5A}"/>
              </a:ext>
            </a:extLst>
          </p:cNvPr>
          <p:cNvSpPr/>
          <p:nvPr/>
        </p:nvSpPr>
        <p:spPr>
          <a:xfrm>
            <a:off x="243840" y="3728720"/>
            <a:ext cx="11765280" cy="132080"/>
          </a:xfrm>
          <a:prstGeom prst="rect">
            <a:avLst/>
          </a:prstGeom>
          <a:solidFill>
            <a:srgbClr val="91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059DE3C-91C8-30D4-41DB-3D4B619B75E0}"/>
              </a:ext>
            </a:extLst>
          </p:cNvPr>
          <p:cNvGrpSpPr/>
          <p:nvPr/>
        </p:nvGrpSpPr>
        <p:grpSpPr>
          <a:xfrm>
            <a:off x="4104640" y="4460240"/>
            <a:ext cx="4592320" cy="2306320"/>
            <a:chOff x="6329680" y="843280"/>
            <a:chExt cx="4632960" cy="2306320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6E699760-A2CB-477C-A0D4-9E464C6A879C}"/>
                </a:ext>
              </a:extLst>
            </p:cNvPr>
            <p:cNvSpPr/>
            <p:nvPr/>
          </p:nvSpPr>
          <p:spPr>
            <a:xfrm>
              <a:off x="6329680" y="843280"/>
              <a:ext cx="4632960" cy="1076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Trapezoide 82">
              <a:extLst>
                <a:ext uri="{FF2B5EF4-FFF2-40B4-BE49-F238E27FC236}">
                  <a16:creationId xmlns:a16="http://schemas.microsoft.com/office/drawing/2014/main" id="{58F769B5-32A5-2686-E691-67F320600B48}"/>
                </a:ext>
              </a:extLst>
            </p:cNvPr>
            <p:cNvSpPr/>
            <p:nvPr/>
          </p:nvSpPr>
          <p:spPr>
            <a:xfrm rot="10800000">
              <a:off x="6329680" y="1889760"/>
              <a:ext cx="4632960" cy="1259840"/>
            </a:xfrm>
            <a:prstGeom prst="trapezoid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Retângulo 84">
              <a:extLst>
                <a:ext uri="{FF2B5EF4-FFF2-40B4-BE49-F238E27FC236}">
                  <a16:creationId xmlns:a16="http://schemas.microsoft.com/office/drawing/2014/main" id="{48EE727B-D256-960C-EEB3-2FB8EB89843B}"/>
                </a:ext>
              </a:extLst>
            </p:cNvPr>
            <p:cNvSpPr/>
            <p:nvPr/>
          </p:nvSpPr>
          <p:spPr>
            <a:xfrm>
              <a:off x="6360160" y="1625600"/>
              <a:ext cx="4572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D629CF-9ECE-DB5B-1BFA-7D89C31020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2FC1A7F3-EA86-2A04-7C90-69D8DC36731D}"/>
              </a:ext>
            </a:extLst>
          </p:cNvPr>
          <p:cNvSpPr txBox="1">
            <a:spLocks/>
          </p:cNvSpPr>
          <p:nvPr/>
        </p:nvSpPr>
        <p:spPr>
          <a:xfrm>
            <a:off x="1360026" y="6447367"/>
            <a:ext cx="3191653" cy="41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None/>
              <a:defRPr sz="737" b="0" i="0" u="none" strike="noStrike" cap="none">
                <a:solidFill>
                  <a:schemeClr val="accent1"/>
                </a:solidFill>
                <a:latin typeface="+mn-lt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pt-BR" kern="0" dirty="0"/>
              <a:t>POLLINATION ANALYTICS – GUSTAVO SERRAVITE PACE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E1B66B-E630-9135-3BE2-1B67054F48B6}"/>
              </a:ext>
            </a:extLst>
          </p:cNvPr>
          <p:cNvSpPr txBox="1"/>
          <p:nvPr/>
        </p:nvSpPr>
        <p:spPr>
          <a:xfrm>
            <a:off x="352425" y="298451"/>
            <a:ext cx="3579495" cy="5062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Insights e aprendizados gerais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CBA2-309F-875B-DA27-52F588B3C109}"/>
              </a:ext>
            </a:extLst>
          </p:cNvPr>
          <p:cNvGrpSpPr/>
          <p:nvPr/>
        </p:nvGrpSpPr>
        <p:grpSpPr>
          <a:xfrm>
            <a:off x="409575" y="1004571"/>
            <a:ext cx="3278505" cy="1057909"/>
            <a:chOff x="676275" y="4352925"/>
            <a:chExt cx="2466975" cy="1000125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018A5FF-3C80-E6CB-FFA2-94237D4F22D1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noFill/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32F52B4-F766-81AE-7B9D-951F354881A0}"/>
                </a:ext>
              </a:extLst>
            </p:cNvPr>
            <p:cNvSpPr txBox="1"/>
            <p:nvPr/>
          </p:nvSpPr>
          <p:spPr>
            <a:xfrm>
              <a:off x="750136" y="4515409"/>
              <a:ext cx="232663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Maior engajamento dos Customer Facing nas abordagens do PfizerPro</a:t>
              </a:r>
              <a:endParaRPr lang="pt-BR" sz="16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78BDBBE-8097-E24A-0D0C-82DBF8AD629B}"/>
              </a:ext>
            </a:extLst>
          </p:cNvPr>
          <p:cNvGrpSpPr/>
          <p:nvPr/>
        </p:nvGrpSpPr>
        <p:grpSpPr>
          <a:xfrm>
            <a:off x="8920479" y="981710"/>
            <a:ext cx="3139441" cy="1070609"/>
            <a:chOff x="676275" y="4352925"/>
            <a:chExt cx="2466975" cy="1000125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9388262-22A1-E40C-4C58-DDE075114BF1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noFill/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069A26-54E5-0B5E-23EA-AB9B4E3C4E50}"/>
                </a:ext>
              </a:extLst>
            </p:cNvPr>
            <p:cNvSpPr txBox="1"/>
            <p:nvPr/>
          </p:nvSpPr>
          <p:spPr>
            <a:xfrm>
              <a:off x="715017" y="4457597"/>
              <a:ext cx="2364364" cy="7762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Crescimento contínuo da participação dos HCPs Atendidos nos acessos ao PfizerPro</a:t>
              </a:r>
              <a:endParaRPr lang="pt-BR" sz="1600" dirty="0"/>
            </a:p>
          </p:txBody>
        </p:sp>
      </p:grp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A50C29A3-66DB-3FF7-B60B-B92D17238E2F}"/>
              </a:ext>
            </a:extLst>
          </p:cNvPr>
          <p:cNvSpPr/>
          <p:nvPr/>
        </p:nvSpPr>
        <p:spPr>
          <a:xfrm>
            <a:off x="8392160" y="1285875"/>
            <a:ext cx="432434" cy="410845"/>
          </a:xfrm>
          <a:prstGeom prst="rightArrow">
            <a:avLst/>
          </a:prstGeom>
          <a:noFill/>
          <a:ln>
            <a:solidFill>
              <a:srgbClr val="91D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31273C0-D5A0-641C-5F5A-509003DE2CED}"/>
              </a:ext>
            </a:extLst>
          </p:cNvPr>
          <p:cNvGrpSpPr/>
          <p:nvPr/>
        </p:nvGrpSpPr>
        <p:grpSpPr>
          <a:xfrm>
            <a:off x="4287520" y="994410"/>
            <a:ext cx="3972560" cy="1129914"/>
            <a:chOff x="676275" y="4352925"/>
            <a:chExt cx="2466975" cy="1058036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5EE7DCB-EA90-21FA-98FA-D63EE20B8E14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noFill/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3A18F3A-BA0B-3177-9236-CB3E3ED4D544}"/>
                </a:ext>
              </a:extLst>
            </p:cNvPr>
            <p:cNvSpPr txBox="1"/>
            <p:nvPr/>
          </p:nvSpPr>
          <p:spPr>
            <a:xfrm>
              <a:off x="750136" y="4533797"/>
              <a:ext cx="2326639" cy="877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Interações com maior grau de proximidade e profundidade (Presencial e VCC)</a:t>
              </a:r>
              <a:endParaRPr lang="pt-BR" sz="1600" dirty="0"/>
            </a:p>
          </p:txBody>
        </p:sp>
      </p:grpSp>
      <p:sp>
        <p:nvSpPr>
          <p:cNvPr id="38" name="Sinal de Adição 37">
            <a:extLst>
              <a:ext uri="{FF2B5EF4-FFF2-40B4-BE49-F238E27FC236}">
                <a16:creationId xmlns:a16="http://schemas.microsoft.com/office/drawing/2014/main" id="{1C9F5DD8-FF60-921B-77CD-2F6F0F47F641}"/>
              </a:ext>
            </a:extLst>
          </p:cNvPr>
          <p:cNvSpPr/>
          <p:nvPr/>
        </p:nvSpPr>
        <p:spPr>
          <a:xfrm>
            <a:off x="3789680" y="1320800"/>
            <a:ext cx="375920" cy="375920"/>
          </a:xfrm>
          <a:prstGeom prst="mathPlus">
            <a:avLst/>
          </a:prstGeom>
          <a:noFill/>
          <a:ln w="19050">
            <a:solidFill>
              <a:srgbClr val="91D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431556B8-95CC-F233-980E-F22A5A1D14C5}"/>
              </a:ext>
            </a:extLst>
          </p:cNvPr>
          <p:cNvGrpSpPr/>
          <p:nvPr/>
        </p:nvGrpSpPr>
        <p:grpSpPr>
          <a:xfrm>
            <a:off x="162561" y="3249931"/>
            <a:ext cx="3769360" cy="1057909"/>
            <a:chOff x="676275" y="4352925"/>
            <a:chExt cx="2466975" cy="1000125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49165207-5EBD-B293-5B46-81C1499E2488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D2CA026-1B44-18CA-EA7C-2AF7B3676539}"/>
                </a:ext>
              </a:extLst>
            </p:cNvPr>
            <p:cNvSpPr txBox="1"/>
            <p:nvPr/>
          </p:nvSpPr>
          <p:spPr>
            <a:xfrm>
              <a:off x="727201" y="4457779"/>
              <a:ext cx="2326639" cy="320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pt-BR" sz="1600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5B4EE10-6170-FE9A-80C6-2235C9BBDC6C}"/>
              </a:ext>
            </a:extLst>
          </p:cNvPr>
          <p:cNvGrpSpPr/>
          <p:nvPr/>
        </p:nvGrpSpPr>
        <p:grpSpPr>
          <a:xfrm>
            <a:off x="8818879" y="3237226"/>
            <a:ext cx="3241041" cy="1107986"/>
            <a:chOff x="676275" y="4352925"/>
            <a:chExt cx="2466975" cy="1035042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FEB646B1-6030-15C1-CD33-ECFEACA36375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F9B86B3-5358-AC7E-E4ED-CBC732205F3C}"/>
                </a:ext>
              </a:extLst>
            </p:cNvPr>
            <p:cNvSpPr txBox="1"/>
            <p:nvPr/>
          </p:nvSpPr>
          <p:spPr>
            <a:xfrm>
              <a:off x="794852" y="4381668"/>
              <a:ext cx="2263329" cy="10062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Proposta: Treinamentos bimestrais junto aos GSS, para posterior abordagem junto aos PSS de cada área.</a:t>
              </a:r>
              <a:endParaRPr lang="pt-BR" sz="16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DFDB5E33-1168-EA54-D577-1DE4A74AD2A2}"/>
              </a:ext>
            </a:extLst>
          </p:cNvPr>
          <p:cNvGrpSpPr/>
          <p:nvPr/>
        </p:nvGrpSpPr>
        <p:grpSpPr>
          <a:xfrm>
            <a:off x="4114800" y="3239771"/>
            <a:ext cx="4571999" cy="1068069"/>
            <a:chOff x="676275" y="4352925"/>
            <a:chExt cx="2466975" cy="1000125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8788930-091C-A3BB-7009-D0E5EED7800C}"/>
                </a:ext>
              </a:extLst>
            </p:cNvPr>
            <p:cNvSpPr/>
            <p:nvPr/>
          </p:nvSpPr>
          <p:spPr>
            <a:xfrm>
              <a:off x="676275" y="4352925"/>
              <a:ext cx="2466975" cy="100012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E99B5DD-796C-1DFC-0CE8-2EBFD3ECFDEE}"/>
                </a:ext>
              </a:extLst>
            </p:cNvPr>
            <p:cNvSpPr txBox="1"/>
            <p:nvPr/>
          </p:nvSpPr>
          <p:spPr>
            <a:xfrm>
              <a:off x="750136" y="4495743"/>
              <a:ext cx="2393114" cy="7781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Treinamentos práticos direcionados a cada BU, </a:t>
              </a:r>
              <a:r>
                <a:rPr lang="pt-BR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abordando conteúdos específicos e que sejam relevantes a cada</a:t>
              </a:r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especialidade-foco. </a:t>
              </a:r>
              <a:endParaRPr lang="pt-BR" sz="1600" dirty="0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65631CC-56BE-4A41-B873-4D4B1CE4B606}"/>
              </a:ext>
            </a:extLst>
          </p:cNvPr>
          <p:cNvSpPr txBox="1"/>
          <p:nvPr/>
        </p:nvSpPr>
        <p:spPr>
          <a:xfrm>
            <a:off x="362585" y="2086611"/>
            <a:ext cx="238061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Plano de ação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768FC1D-1797-B9E7-85D3-34AEF69BC6DE}"/>
              </a:ext>
            </a:extLst>
          </p:cNvPr>
          <p:cNvGrpSpPr/>
          <p:nvPr/>
        </p:nvGrpSpPr>
        <p:grpSpPr>
          <a:xfrm>
            <a:off x="152400" y="4469126"/>
            <a:ext cx="3779521" cy="1220474"/>
            <a:chOff x="676275" y="4336273"/>
            <a:chExt cx="2466975" cy="1000125"/>
          </a:xfrm>
        </p:grpSpPr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ED1FFF5D-0D12-7FE1-B455-7DF9D1EB5D30}"/>
                </a:ext>
              </a:extLst>
            </p:cNvPr>
            <p:cNvSpPr/>
            <p:nvPr/>
          </p:nvSpPr>
          <p:spPr>
            <a:xfrm>
              <a:off x="676275" y="4336273"/>
              <a:ext cx="2466975" cy="100012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29E0481-BEB2-F661-3469-904FEC8A700C}"/>
                </a:ext>
              </a:extLst>
            </p:cNvPr>
            <p:cNvSpPr txBox="1"/>
            <p:nvPr/>
          </p:nvSpPr>
          <p:spPr>
            <a:xfrm>
              <a:off x="730243" y="4467384"/>
              <a:ext cx="2326639" cy="78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Compartilhamento de boas-práticas, iniciativas e experiências positivas dos Customer Facing junto aos HCPs.</a:t>
              </a:r>
              <a:endParaRPr lang="pt-BR" sz="1600" dirty="0"/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A6FF4A0-A9D5-1317-D7C0-02330A291E15}"/>
              </a:ext>
            </a:extLst>
          </p:cNvPr>
          <p:cNvGrpSpPr/>
          <p:nvPr/>
        </p:nvGrpSpPr>
        <p:grpSpPr>
          <a:xfrm>
            <a:off x="8869680" y="4500878"/>
            <a:ext cx="3200399" cy="1178560"/>
            <a:chOff x="707210" y="4369876"/>
            <a:chExt cx="2436040" cy="98317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97C87B0-F04A-8DD9-3C5F-FFB84BFB748D}"/>
                </a:ext>
              </a:extLst>
            </p:cNvPr>
            <p:cNvSpPr/>
            <p:nvPr/>
          </p:nvSpPr>
          <p:spPr>
            <a:xfrm>
              <a:off x="707210" y="4369876"/>
              <a:ext cx="2436040" cy="983174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91D8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>
                  <a:latin typeface="Calibri" panose="020F0502020204030204" pitchFamily="34" charset="0"/>
                  <a:cs typeface="Calibri" panose="020F0502020204030204" pitchFamily="34" charset="0"/>
                </a:rPr>
                <a:t>aumento contínuo do engajamento dos Customer Facing</a:t>
              </a:r>
              <a:endParaRPr lang="pt-BR" sz="160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B14DD96C-D2FB-B60F-3F6B-C6BAC81645E2}"/>
                </a:ext>
              </a:extLst>
            </p:cNvPr>
            <p:cNvSpPr txBox="1"/>
            <p:nvPr/>
          </p:nvSpPr>
          <p:spPr>
            <a:xfrm>
              <a:off x="794853" y="4429124"/>
              <a:ext cx="2257425" cy="898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Início: 01/05/2023, com postagens semanais no grupo já existente do TEAMS: Parceiros de Solução de Saúde.</a:t>
              </a:r>
              <a:endParaRPr lang="pt-BR" sz="1600" dirty="0"/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E99939F1-FF05-E51C-EC56-94BE514B9CD9}"/>
              </a:ext>
            </a:extLst>
          </p:cNvPr>
          <p:cNvSpPr/>
          <p:nvPr/>
        </p:nvSpPr>
        <p:spPr>
          <a:xfrm>
            <a:off x="1402080" y="2753360"/>
            <a:ext cx="1107440" cy="416560"/>
          </a:xfrm>
          <a:prstGeom prst="rect">
            <a:avLst/>
          </a:prstGeom>
          <a:noFill/>
          <a:ln w="12700">
            <a:solidFill>
              <a:srgbClr val="91D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O QUÊ?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96D5AF89-180E-0291-A46F-17D92B0F3689}"/>
              </a:ext>
            </a:extLst>
          </p:cNvPr>
          <p:cNvSpPr/>
          <p:nvPr/>
        </p:nvSpPr>
        <p:spPr>
          <a:xfrm>
            <a:off x="5852160" y="2753360"/>
            <a:ext cx="1066800" cy="426720"/>
          </a:xfrm>
          <a:prstGeom prst="rect">
            <a:avLst/>
          </a:prstGeom>
          <a:noFill/>
          <a:ln w="12700">
            <a:solidFill>
              <a:srgbClr val="91D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COMO?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F3AAAF5E-0D2F-EB6E-4249-D1FB72F6ACD0}"/>
              </a:ext>
            </a:extLst>
          </p:cNvPr>
          <p:cNvSpPr/>
          <p:nvPr/>
        </p:nvSpPr>
        <p:spPr>
          <a:xfrm>
            <a:off x="9956800" y="2753360"/>
            <a:ext cx="1127760" cy="426720"/>
          </a:xfrm>
          <a:prstGeom prst="rect">
            <a:avLst/>
          </a:prstGeom>
          <a:noFill/>
          <a:ln w="12700">
            <a:solidFill>
              <a:srgbClr val="91D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QUANDO?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28E2C9F1-B027-B2A9-409F-9A51B33B28AD}"/>
              </a:ext>
            </a:extLst>
          </p:cNvPr>
          <p:cNvSpPr txBox="1"/>
          <p:nvPr/>
        </p:nvSpPr>
        <p:spPr>
          <a:xfrm>
            <a:off x="375920" y="3390314"/>
            <a:ext cx="3362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Otimizar a abordagem dos Customer Facing junto aos HCPs: conceito de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mais conteúdo, menos canal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BR" sz="1600" dirty="0"/>
          </a:p>
        </p:txBody>
      </p:sp>
      <p:pic>
        <p:nvPicPr>
          <p:cNvPr id="79" name="Imagem 78">
            <a:extLst>
              <a:ext uri="{FF2B5EF4-FFF2-40B4-BE49-F238E27FC236}">
                <a16:creationId xmlns:a16="http://schemas.microsoft.com/office/drawing/2014/main" id="{DCAE4530-BB8C-F382-8011-F83453FB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1" y="5686372"/>
            <a:ext cx="1940559" cy="1004155"/>
          </a:xfrm>
          <a:prstGeom prst="rect">
            <a:avLst/>
          </a:prstGeom>
        </p:spPr>
      </p:pic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F30106A-58B3-4AAE-107D-961312685E62}"/>
              </a:ext>
            </a:extLst>
          </p:cNvPr>
          <p:cNvGrpSpPr/>
          <p:nvPr/>
        </p:nvGrpSpPr>
        <p:grpSpPr>
          <a:xfrm>
            <a:off x="11054080" y="80104"/>
            <a:ext cx="1137920" cy="799695"/>
            <a:chOff x="9432628" y="4065936"/>
            <a:chExt cx="2754255" cy="1914184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3EE3C2D0-FDAD-B5F0-B15D-0BDC79404A32}"/>
                </a:ext>
              </a:extLst>
            </p:cNvPr>
            <p:cNvSpPr/>
            <p:nvPr/>
          </p:nvSpPr>
          <p:spPr>
            <a:xfrm rot="4226369">
              <a:off x="9902660" y="3595904"/>
              <a:ext cx="1814192" cy="275425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2" name="Imagem 81">
              <a:extLst>
                <a:ext uri="{FF2B5EF4-FFF2-40B4-BE49-F238E27FC236}">
                  <a16:creationId xmlns:a16="http://schemas.microsoft.com/office/drawing/2014/main" id="{2A41A2A9-402A-9B5A-6160-875E298A4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29"/>
            <a:stretch/>
          </p:blipFill>
          <p:spPr>
            <a:xfrm>
              <a:off x="9692640" y="4135119"/>
              <a:ext cx="1940560" cy="1845001"/>
            </a:xfrm>
            <a:prstGeom prst="rect">
              <a:avLst/>
            </a:prstGeom>
          </p:spPr>
        </p:pic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5C6BFC08-3460-1F24-9081-C447EB7207FA}"/>
              </a:ext>
            </a:extLst>
          </p:cNvPr>
          <p:cNvSpPr txBox="1"/>
          <p:nvPr/>
        </p:nvSpPr>
        <p:spPr>
          <a:xfrm>
            <a:off x="4048125" y="4551422"/>
            <a:ext cx="4686300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Implementação do projeto 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“Customer Facing – Na Prática –compartilhando experiências”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, já apresentado ao time de Treinamento e aos Champions do projeto de CFC Mercados Emergentes.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905937897"/>
      </p:ext>
    </p:extLst>
  </p:cSld>
  <p:clrMapOvr>
    <a:masterClrMapping/>
  </p:clrMapOvr>
</p:sld>
</file>

<file path=ppt/theme/theme1.xml><?xml version="1.0" encoding="utf-8"?>
<a:theme xmlns:a="http://schemas.openxmlformats.org/drawingml/2006/main" name="1_Streamline">
  <a:themeElements>
    <a:clrScheme name="Pfizer ">
      <a:dk1>
        <a:srgbClr val="000000"/>
      </a:dk1>
      <a:lt1>
        <a:srgbClr val="FFFFFF"/>
      </a:lt1>
      <a:dk2>
        <a:srgbClr val="00004E"/>
      </a:dk2>
      <a:lt2>
        <a:srgbClr val="0095FF"/>
      </a:lt2>
      <a:accent1>
        <a:srgbClr val="0000C9"/>
      </a:accent1>
      <a:accent2>
        <a:srgbClr val="000483"/>
      </a:accent2>
      <a:accent3>
        <a:srgbClr val="0DBDBA"/>
      </a:accent3>
      <a:accent4>
        <a:srgbClr val="67BB6E"/>
      </a:accent4>
      <a:accent5>
        <a:srgbClr val="9D73F7"/>
      </a:accent5>
      <a:accent6>
        <a:srgbClr val="D95776"/>
      </a:accent6>
      <a:hlink>
        <a:srgbClr val="F39C34"/>
      </a:hlink>
      <a:folHlink>
        <a:srgbClr val="F8DF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1006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Lato</vt:lpstr>
      <vt:lpstr>Wingdings</vt:lpstr>
      <vt:lpstr>1_Streamline</vt:lpstr>
      <vt:lpstr>Apresentação do PowerPoint</vt:lpstr>
      <vt:lpstr>Apresentação do PowerPoint</vt:lpstr>
      <vt:lpstr>Acessos ao PfizerPro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Serravite Pace, Gustavo</dc:creator>
  <cp:lastModifiedBy>Serravite Pace, Gustavo</cp:lastModifiedBy>
  <cp:revision>3</cp:revision>
  <dcterms:created xsi:type="dcterms:W3CDTF">2023-04-11T14:03:52Z</dcterms:created>
  <dcterms:modified xsi:type="dcterms:W3CDTF">2023-04-14T16:19:50Z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6f01b5-c24b-4fa8-8e8f-cee31f47fe31_Enabled">
    <vt:lpwstr>true</vt:lpwstr>
  </property>
  <property fmtid="{D5CDD505-2E9C-101B-9397-08002B2CF9AE}" pid="3" name="MSIP_Label_fa6f01b5-c24b-4fa8-8e8f-cee31f47fe31_SetDate">
    <vt:lpwstr>2023-04-12T14:59:33Z</vt:lpwstr>
  </property>
  <property fmtid="{D5CDD505-2E9C-101B-9397-08002B2CF9AE}" pid="4" name="MSIP_Label_fa6f01b5-c24b-4fa8-8e8f-cee31f47fe31_Method">
    <vt:lpwstr>Privileged</vt:lpwstr>
  </property>
  <property fmtid="{D5CDD505-2E9C-101B-9397-08002B2CF9AE}" pid="5" name="MSIP_Label_fa6f01b5-c24b-4fa8-8e8f-cee31f47fe31_Name">
    <vt:lpwstr>fa6f01b5-c24b-4fa8-8e8f-cee31f47fe31</vt:lpwstr>
  </property>
  <property fmtid="{D5CDD505-2E9C-101B-9397-08002B2CF9AE}" pid="6" name="MSIP_Label_fa6f01b5-c24b-4fa8-8e8f-cee31f47fe31_SiteId">
    <vt:lpwstr>7a916015-20ae-4ad1-9170-eefd915e9272</vt:lpwstr>
  </property>
  <property fmtid="{D5CDD505-2E9C-101B-9397-08002B2CF9AE}" pid="7" name="MSIP_Label_fa6f01b5-c24b-4fa8-8e8f-cee31f47fe31_ActionId">
    <vt:lpwstr>5bc3a3fd-a3a2-47d4-8489-065e2d2cc52b</vt:lpwstr>
  </property>
  <property fmtid="{D5CDD505-2E9C-101B-9397-08002B2CF9AE}" pid="8" name="MSIP_Label_fa6f01b5-c24b-4fa8-8e8f-cee31f47fe31_ContentBits">
    <vt:lpwstr>0</vt:lpwstr>
  </property>
</Properties>
</file>