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gMZUhLMCn7xw6EgW8k4cy3ibR3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50"/>
              <a:t>Big Mountain Ski-Resort charges a premium basing its prices upon the market average in the market segment. Basing the price upon the market average is not good investment policy as some facilities are more important than others. The ski-resort is also not capitalising on its facilities as much as it should due to its premium on ticket prices. </a:t>
            </a:r>
            <a:endParaRPr b="0" i="0" sz="1050" u="none" cap="none" strike="noStrike">
              <a:solidFill>
                <a:srgbClr val="000000"/>
              </a:solidFill>
              <a:latin typeface="Arial"/>
              <a:ea typeface="Arial"/>
              <a:cs typeface="Arial"/>
              <a:sym typeface="Arial"/>
            </a:endParaRPr>
          </a:p>
        </p:txBody>
      </p:sp>
      <p:sp>
        <p:nvSpPr>
          <p:cNvPr id="35" name="Google Shape;35;p1"/>
          <p:cNvSpPr txBox="1"/>
          <p:nvPr/>
        </p:nvSpPr>
        <p:spPr>
          <a:xfrm>
            <a:off x="143100" y="3538875"/>
            <a:ext cx="4324500" cy="118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A criteria of success is cutting down costs while supporting the same ticket price or a higher one. The profit gained within one fiscal year should cover easily the operational costs incurred by the addition of the new lift. Profit &gt; $1,540,000.</a:t>
            </a:r>
            <a:endParaRPr i="0" sz="1071" u="none" cap="none" strike="noStrike">
              <a:solidFill>
                <a:srgbClr val="000000"/>
              </a:solidFill>
            </a:endParaRPr>
          </a:p>
        </p:txBody>
      </p:sp>
      <p:sp>
        <p:nvSpPr>
          <p:cNvPr id="36" name="Google Shape;36;p1"/>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This solution is for finding where the correct investments should be made along with where costs can be cut without any degradation to safety and services provided.</a:t>
            </a:r>
            <a:endParaRPr b="0" i="0" sz="14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296545" lvl="0" marL="457200" marR="0" rtl="0" algn="l">
              <a:lnSpc>
                <a:spcPct val="100000"/>
              </a:lnSpc>
              <a:spcBef>
                <a:spcPts val="0"/>
              </a:spcBef>
              <a:spcAft>
                <a:spcPts val="0"/>
              </a:spcAft>
              <a:buSzPts val="1070"/>
              <a:buAutoNum type="arabicPeriod"/>
            </a:pPr>
            <a:r>
              <a:rPr lang="en-AU" sz="1070"/>
              <a:t>The fluctuation of the market for ski-resorts.</a:t>
            </a:r>
            <a:endParaRPr sz="1070"/>
          </a:p>
          <a:p>
            <a:pPr indent="-296545" lvl="0" marL="457200" marR="0" rtl="0" algn="l">
              <a:lnSpc>
                <a:spcPct val="100000"/>
              </a:lnSpc>
              <a:spcBef>
                <a:spcPts val="0"/>
              </a:spcBef>
              <a:spcAft>
                <a:spcPts val="0"/>
              </a:spcAft>
              <a:buSzPts val="1070"/>
              <a:buAutoNum type="arabicPeriod"/>
            </a:pPr>
            <a:r>
              <a:rPr lang="en-AU" sz="1070"/>
              <a:t>Profits depend on all-year weather which is chaotic at best.</a:t>
            </a:r>
            <a:endParaRPr sz="1070"/>
          </a:p>
          <a:p>
            <a:pPr indent="-296545" lvl="0" marL="457200" marR="0" rtl="0" algn="l">
              <a:lnSpc>
                <a:spcPct val="100000"/>
              </a:lnSpc>
              <a:spcBef>
                <a:spcPts val="0"/>
              </a:spcBef>
              <a:spcAft>
                <a:spcPts val="0"/>
              </a:spcAft>
              <a:buSzPts val="1070"/>
              <a:buAutoNum type="arabicPeriod"/>
            </a:pPr>
            <a:r>
              <a:rPr lang="en-AU" sz="1070"/>
              <a:t>Too high a price, very few customers</a:t>
            </a:r>
            <a:endParaRPr sz="1070"/>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296545" lvl="0" marL="457200" marR="0" rtl="0" algn="l">
              <a:lnSpc>
                <a:spcPct val="100000"/>
              </a:lnSpc>
              <a:spcBef>
                <a:spcPts val="0"/>
              </a:spcBef>
              <a:spcAft>
                <a:spcPts val="0"/>
              </a:spcAft>
              <a:buSzPts val="1070"/>
              <a:buChar char="●"/>
            </a:pPr>
            <a:r>
              <a:rPr lang="en-AU" sz="1070"/>
              <a:t>Other resorts facilities and prices.</a:t>
            </a:r>
            <a:endParaRPr i="0" sz="1070" u="none" cap="none" strike="noStrike">
              <a:solidFill>
                <a:srgbClr val="000000"/>
              </a:solidFil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296608" lvl="0" marL="457200" marR="0" rtl="0" algn="l">
              <a:lnSpc>
                <a:spcPct val="100000"/>
              </a:lnSpc>
              <a:spcBef>
                <a:spcPts val="0"/>
              </a:spcBef>
              <a:spcAft>
                <a:spcPts val="0"/>
              </a:spcAft>
              <a:buSzPts val="1071"/>
              <a:buChar char="●"/>
            </a:pPr>
            <a:r>
              <a:rPr lang="en-AU" sz="1071"/>
              <a:t>Chief Marketing Officer(CMO)</a:t>
            </a:r>
            <a:endParaRPr sz="1071"/>
          </a:p>
          <a:p>
            <a:pPr indent="-296608" lvl="0" marL="457200" marR="0" rtl="0" algn="l">
              <a:lnSpc>
                <a:spcPct val="100000"/>
              </a:lnSpc>
              <a:spcBef>
                <a:spcPts val="0"/>
              </a:spcBef>
              <a:spcAft>
                <a:spcPts val="0"/>
              </a:spcAft>
              <a:buSzPts val="1071"/>
              <a:buChar char="●"/>
            </a:pPr>
            <a:r>
              <a:rPr lang="en-AU" sz="1071"/>
              <a:t>Chief Procurement Officer(CPO)</a:t>
            </a:r>
            <a:endParaRPr sz="1071"/>
          </a:p>
          <a:p>
            <a:pPr indent="-296608" lvl="0" marL="457200" marR="0" rtl="0" algn="l">
              <a:lnSpc>
                <a:spcPct val="100000"/>
              </a:lnSpc>
              <a:spcBef>
                <a:spcPts val="0"/>
              </a:spcBef>
              <a:spcAft>
                <a:spcPts val="0"/>
              </a:spcAft>
              <a:buSzPts val="1071"/>
              <a:buChar char="●"/>
            </a:pPr>
            <a:r>
              <a:rPr lang="en-AU" sz="1071"/>
              <a:t>Senior Engineer</a:t>
            </a:r>
            <a:endParaRPr sz="1071"/>
          </a:p>
        </p:txBody>
      </p:sp>
      <p:sp>
        <p:nvSpPr>
          <p:cNvPr id="48" name="Google Shape;48;p1"/>
          <p:cNvSpPr txBox="1"/>
          <p:nvPr/>
        </p:nvSpPr>
        <p:spPr>
          <a:xfrm>
            <a:off x="184150" y="540900"/>
            <a:ext cx="8584500" cy="71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Cutting costs without either undermining the ticket price or supporting a higher ticket price. The current prices are based upon the average market prices. Need to realise the important areas of investment.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