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528" r:id="rId4"/>
    <p:sldId id="530" r:id="rId5"/>
    <p:sldId id="501" r:id="rId6"/>
    <p:sldId id="520" r:id="rId7"/>
    <p:sldId id="521" r:id="rId8"/>
    <p:sldId id="504" r:id="rId9"/>
    <p:sldId id="523" r:id="rId10"/>
    <p:sldId id="534" r:id="rId11"/>
    <p:sldId id="532" r:id="rId12"/>
    <p:sldId id="522" r:id="rId13"/>
    <p:sldId id="525" r:id="rId14"/>
    <p:sldId id="526" r:id="rId15"/>
    <p:sldId id="536" r:id="rId16"/>
    <p:sldId id="511" r:id="rId17"/>
    <p:sldId id="513" r:id="rId18"/>
    <p:sldId id="510" r:id="rId19"/>
  </p:sldIdLst>
  <p:sldSz cx="9144000" cy="6858000" type="screen4x3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48" autoAdjust="0"/>
  </p:normalViewPr>
  <p:slideViewPr>
    <p:cSldViewPr snapToGrid="0">
      <p:cViewPr>
        <p:scale>
          <a:sx n="84" d="100"/>
          <a:sy n="84" d="100"/>
        </p:scale>
        <p:origin x="13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CE24-0E24-45B0-85F5-CFE6AF4389AB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51C70-832C-4065-A10E-DC06353F24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32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037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給定一個拓譜</a:t>
            </a:r>
            <a:endParaRPr lang="en-US" altLang="zh-TW" dirty="0"/>
          </a:p>
          <a:p>
            <a:r>
              <a:rPr lang="zh-TW" altLang="en-US" dirty="0"/>
              <a:t>選擇</a:t>
            </a:r>
            <a:r>
              <a:rPr lang="en-US" altLang="zh-TW" dirty="0"/>
              <a:t>root</a:t>
            </a:r>
          </a:p>
          <a:p>
            <a:r>
              <a:rPr lang="zh-TW" altLang="en-US" dirty="0"/>
              <a:t>問某個</a:t>
            </a:r>
            <a:r>
              <a:rPr lang="en-US" altLang="zh-TW" dirty="0"/>
              <a:t>port (</a:t>
            </a:r>
            <a:r>
              <a:rPr lang="zh-TW" altLang="en-US" dirty="0"/>
              <a:t>誰倒到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zh-TW" altLang="en-US" dirty="0"/>
              <a:t>如果是 到</a:t>
            </a:r>
            <a:r>
              <a:rPr lang="en-US" altLang="zh-TW" dirty="0"/>
              <a:t>root-&gt;R port</a:t>
            </a:r>
            <a:r>
              <a:rPr lang="zh-TW" altLang="en-US" dirty="0"/>
              <a:t>，不再</a:t>
            </a:r>
            <a:r>
              <a:rPr lang="en-US" altLang="zh-TW" dirty="0"/>
              <a:t>STP</a:t>
            </a:r>
            <a:r>
              <a:rPr lang="zh-TW" altLang="en-US" dirty="0"/>
              <a:t>選定路線裡</a:t>
            </a:r>
            <a:r>
              <a:rPr lang="en-US" altLang="zh-TW" dirty="0"/>
              <a:t>-&gt;B port</a:t>
            </a:r>
            <a:r>
              <a:rPr lang="zh-TW" altLang="en-US" dirty="0"/>
              <a:t>，剩下都是</a:t>
            </a:r>
            <a:r>
              <a:rPr lang="en-US" altLang="zh-TW" dirty="0"/>
              <a:t>D Port(dedicate)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729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4, 10, 16, 45, 100, 155, 1000, 10000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701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316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881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E51C70-832C-4065-A10E-DC06353F24E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359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03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987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510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初始化環境不會的同學，請參考作業一，感謝 </a:t>
            </a:r>
            <a:r>
              <a:rPr lang="en-US" altLang="zh-TW" dirty="0"/>
              <a:t>!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初始化環境不會的同學，請參考作業一，感謝 </a:t>
            </a:r>
            <a:r>
              <a:rPr lang="en-US" altLang="zh-TW" dirty="0"/>
              <a:t>!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559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538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915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283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854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Root port</a:t>
            </a:r>
            <a:r>
              <a:rPr lang="zh-TW" altLang="en-US" dirty="0"/>
              <a:t>，</a:t>
            </a:r>
            <a:r>
              <a:rPr lang="en-US" altLang="zh-TW" dirty="0"/>
              <a:t>Designated port</a:t>
            </a:r>
            <a:r>
              <a:rPr lang="zh-TW" altLang="en-US" dirty="0"/>
              <a:t>，</a:t>
            </a:r>
            <a:r>
              <a:rPr lang="en-US" altLang="zh-TW" dirty="0"/>
              <a:t>Blocked port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483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Root port</a:t>
            </a:r>
            <a:r>
              <a:rPr lang="zh-TW" altLang="en-US" dirty="0"/>
              <a:t>，</a:t>
            </a:r>
            <a:r>
              <a:rPr lang="en-US" altLang="zh-TW" dirty="0"/>
              <a:t>Designated port</a:t>
            </a:r>
            <a:r>
              <a:rPr lang="zh-TW" altLang="en-US" dirty="0"/>
              <a:t>，</a:t>
            </a:r>
            <a:r>
              <a:rPr lang="en-US" altLang="zh-TW" dirty="0"/>
              <a:t>Blocked port</a:t>
            </a:r>
          </a:p>
          <a:p>
            <a:endParaRPr lang="en-US" altLang="zh-TW" dirty="0"/>
          </a:p>
          <a:p>
            <a:r>
              <a:rPr lang="zh-TW" altLang="en-US" dirty="0"/>
              <a:t>給定一個拓譜</a:t>
            </a:r>
            <a:endParaRPr lang="en-US" altLang="zh-TW" dirty="0"/>
          </a:p>
          <a:p>
            <a:r>
              <a:rPr lang="zh-TW" altLang="en-US" dirty="0"/>
              <a:t>選擇</a:t>
            </a:r>
            <a:r>
              <a:rPr lang="en-US" altLang="zh-TW" dirty="0"/>
              <a:t>root</a:t>
            </a:r>
          </a:p>
          <a:p>
            <a:r>
              <a:rPr lang="zh-TW" altLang="en-US" dirty="0"/>
              <a:t>問某個</a:t>
            </a:r>
            <a:r>
              <a:rPr lang="en-US" altLang="zh-TW" dirty="0"/>
              <a:t>port (</a:t>
            </a:r>
            <a:r>
              <a:rPr lang="zh-TW" altLang="en-US" dirty="0"/>
              <a:t>誰倒到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zh-TW" altLang="en-US" dirty="0"/>
              <a:t>如果是 到</a:t>
            </a:r>
            <a:r>
              <a:rPr lang="en-US" altLang="zh-TW" dirty="0"/>
              <a:t>root-&gt;R port</a:t>
            </a:r>
            <a:r>
              <a:rPr lang="zh-TW" altLang="en-US" dirty="0"/>
              <a:t>，不再</a:t>
            </a:r>
            <a:r>
              <a:rPr lang="en-US" altLang="zh-TW" dirty="0"/>
              <a:t>STP</a:t>
            </a:r>
            <a:r>
              <a:rPr lang="zh-TW" altLang="en-US" dirty="0"/>
              <a:t>選定路線裡</a:t>
            </a:r>
            <a:r>
              <a:rPr lang="en-US" altLang="zh-TW" dirty="0"/>
              <a:t>-&gt;B port</a:t>
            </a:r>
            <a:r>
              <a:rPr lang="zh-TW" altLang="en-US" dirty="0"/>
              <a:t>，剩下都是</a:t>
            </a:r>
            <a:r>
              <a:rPr lang="en-US" altLang="zh-TW" dirty="0"/>
              <a:t>D Port(dedicate)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2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294E-C8E0-42F2-973F-21AB709E98BA}" type="datetime1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58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33DF-7E26-4785-B2A0-3A849BE13806}" type="datetime1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74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E15A-B659-40B5-B352-C5F28BFD147A}" type="datetime1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00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50D7-1F29-4D90-903D-0161A46B11E2}" type="datetime1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35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C20F-A5AC-4992-9B10-19D7AB55D893}" type="datetime1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1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805F-BA74-4D83-93B3-DEAB00A5AEF9}" type="datetime1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08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A7A8-DD14-4955-9635-2C80BACC80DA}" type="datetime1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59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AFBC-793C-4D60-95FA-F95A2CAC2B72}" type="datetime1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59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F0C1-1B8E-405D-B5B0-1F7386C33F5A}" type="datetime1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05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1360-EDDD-424A-B380-8A9FA03B13E6}" type="datetime1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90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0B4C-17FE-4D40-B7D0-19D86769D548}" type="datetime1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69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E066C-4205-40C3-97FA-0253E28FE1D0}" type="datetime1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84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25383-C0F2-BD45-B865-C363FF582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58779"/>
            <a:ext cx="9144000" cy="2192152"/>
          </a:xfrm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雲端運算與網路作業二</a:t>
            </a:r>
            <a:endParaRPr lang="en-US" altLang="zh-TW" sz="2000" b="1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85BBFD-6F13-4D2F-A8FA-F1FDF90A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820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STP</a:t>
            </a:r>
            <a:endParaRPr lang="zh-TW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DFC0783-9096-43ED-913F-47A287F9A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4262"/>
            <a:ext cx="9144000" cy="547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4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STP</a:t>
            </a:r>
            <a:endParaRPr lang="zh-TW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1613"/>
            <a:ext cx="7886700" cy="51149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STP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執行步驟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spcBef>
                <a:spcPts val="18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19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初始化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：每個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將所有的連接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port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設為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blocked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18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19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 </a:t>
            </a:r>
            <a:r>
              <a:rPr lang="en-US" altLang="zh-TW" sz="19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</a:t>
            </a:r>
            <a:r>
              <a:rPr lang="zh-TW" altLang="en-US" sz="19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比較彼此的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ID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，選擇具有最低橋接器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作為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 switch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18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19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計算最短路徑：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每個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計算到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 switch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的最短路徑成本。如果存在多條路徑通往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，則根據路徑成本來進行選擇。</a:t>
            </a:r>
            <a:endParaRPr lang="en-US" altLang="zh-TW" sz="1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18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19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決定端口：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當資訊更新後，通往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root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的設定為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R-port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；根據通往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的拓譜，沒有路徑的設定為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B-port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，以避免迴路的行程；剩下可以走的路徑則將端口設為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D-port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18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19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拓撲變化檢測和更新：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switch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定期交換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BPDU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消息以檢測拓撲變化。當檢測到拓撲變化時，例如連接失效或新的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加入，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STP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重新計算最短路徑並更新拓撲。</a:t>
            </a:r>
            <a:endParaRPr lang="en-US" altLang="zh-TW" sz="1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用於 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maintain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網路，但本題沒有要做這個功能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76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STP</a:t>
            </a:r>
            <a:endParaRPr lang="zh-TW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8168"/>
            <a:ext cx="7886700" cy="4904706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路徑的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依照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link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的頻寬而定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 switch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的選舉依照以下順序：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比較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priority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，較小者贏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priority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相同，比較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，較小者贏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 switch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的路徑選擇順序：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若存在數條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link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通往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，比較路徑成本，較小者贏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D5591E0-C649-45DD-9A95-59A752702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47" y="2132262"/>
            <a:ext cx="7020905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4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STP</a:t>
            </a:r>
            <a:endParaRPr lang="zh-TW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8168"/>
            <a:ext cx="7886700" cy="4904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Input: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1: 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假設自己是一台運作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STP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，這台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ID, priority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2: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一個整數 </a:t>
            </a:r>
            <a:r>
              <a:rPr lang="en-US" altLang="zh-TW" sz="23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代表接下來自己會收到多少筆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的資訊</a:t>
            </a:r>
            <a:endParaRPr lang="en-US" altLang="zh-TW" sz="23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 </a:t>
            </a:r>
            <a:r>
              <a:rPr lang="en-US" altLang="zh-TW" sz="23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lines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每行包含兩個整數，分別表示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priority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接著一個整數 </a:t>
            </a:r>
            <a:r>
              <a:rPr lang="en-US" altLang="zh-TW" sz="23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，表示接下來會有 </a:t>
            </a:r>
            <a:r>
              <a:rPr lang="en-US" altLang="zh-TW" sz="23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 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link 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的資訊</a:t>
            </a:r>
            <a:endParaRPr lang="en-US" altLang="zh-TW" sz="23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</a:t>
            </a:r>
            <a:r>
              <a:rPr lang="en-US" altLang="zh-TW" sz="23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lines 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每行包含三個整數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x, y, bandwidth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，表示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 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 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的路徑，其路徑的頻寬為多少</a:t>
            </a:r>
            <a:endParaRPr lang="en-US" altLang="zh-TW" sz="23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altLang="zh-TW" sz="23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8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STP</a:t>
            </a:r>
            <a:endParaRPr lang="zh-TW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8168"/>
            <a:ext cx="7886700" cy="4904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依據詢問的橋接器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，印出相關資訊，包含：</a:t>
            </a:r>
            <a:endParaRPr lang="en-US" altLang="zh-TW" sz="23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                                        //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自己的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ID</a:t>
            </a:r>
          </a:p>
          <a:p>
            <a:pPr lvl="2"/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priority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優先度</a:t>
            </a:r>
            <a:endParaRPr lang="en-US" altLang="zh-TW" sz="1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 ID                                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  root ID</a:t>
            </a:r>
          </a:p>
          <a:p>
            <a:pPr lvl="2"/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 priority                          //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優先度</a:t>
            </a:r>
            <a:endParaRPr lang="en-US" altLang="zh-TW" sz="1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path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cost to root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到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root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的路徑成本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number of b-port             //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設為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blocked port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的數量</a:t>
            </a:r>
            <a:endParaRPr lang="en-US" altLang="zh-TW" sz="1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number of d-port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設為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designated port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的數量</a:t>
            </a:r>
            <a:endParaRPr lang="en-US" altLang="zh-TW" sz="1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endParaRPr lang="en-US" altLang="zh-TW" sz="1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endParaRPr lang="en-US" altLang="zh-TW" sz="1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2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STP</a:t>
            </a:r>
            <a:endParaRPr lang="zh-TW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40" y="1690690"/>
            <a:ext cx="4307141" cy="503078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input:</a:t>
            </a:r>
          </a:p>
          <a:p>
            <a:pPr marL="457200" lvl="1" indent="0">
              <a:buNone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11 32768</a:t>
            </a:r>
          </a:p>
          <a:p>
            <a:pPr marL="457200" lvl="1" indent="0">
              <a:buNone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</a:p>
          <a:p>
            <a:pPr marL="457200" lvl="1" indent="0">
              <a:buNone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30 32768</a:t>
            </a:r>
          </a:p>
          <a:p>
            <a:pPr marL="457200" lvl="1" indent="0">
              <a:buNone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2 4096</a:t>
            </a:r>
          </a:p>
          <a:p>
            <a:pPr marL="457200" lvl="1" indent="0">
              <a:buNone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7 32768</a:t>
            </a:r>
          </a:p>
          <a:p>
            <a:pPr marL="457200" lvl="1" indent="0">
              <a:buNone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23 4096</a:t>
            </a:r>
          </a:p>
          <a:p>
            <a:pPr marL="457200" lvl="1" indent="0">
              <a:buNone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14 32768</a:t>
            </a:r>
          </a:p>
          <a:p>
            <a:pPr marL="457200" lvl="1" indent="0">
              <a:buNone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</a:p>
          <a:p>
            <a:pPr marL="457200" lvl="1" indent="0">
              <a:buNone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2 30 16</a:t>
            </a:r>
          </a:p>
          <a:p>
            <a:pPr marL="457200" lvl="1" indent="0">
              <a:buNone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11 14 100</a:t>
            </a:r>
          </a:p>
          <a:p>
            <a:pPr marL="457200" lvl="1" indent="0">
              <a:buNone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7 30 10</a:t>
            </a:r>
          </a:p>
          <a:p>
            <a:pPr marL="457200" lvl="1" indent="0">
              <a:buNone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2 11 10</a:t>
            </a:r>
          </a:p>
          <a:p>
            <a:pPr marL="457200" lvl="1" indent="0">
              <a:buNone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7 23 45</a:t>
            </a:r>
          </a:p>
          <a:p>
            <a:pPr marL="457200" lvl="1" indent="0">
              <a:buNone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7 11 1000</a:t>
            </a:r>
          </a:p>
          <a:p>
            <a:pPr marL="457200" lvl="1" indent="0">
              <a:buNone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11 23 1000</a:t>
            </a:r>
          </a:p>
          <a:p>
            <a:pPr marL="457200" lvl="1" indent="0">
              <a:buNone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2 7 155</a:t>
            </a:r>
            <a:endParaRPr lang="en-US" altLang="zh-TW" sz="19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6A6425-441A-40B4-B82A-E5154D3281B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 txBox="1">
            <a:spLocks/>
          </p:cNvSpPr>
          <p:nvPr/>
        </p:nvSpPr>
        <p:spPr>
          <a:xfrm>
            <a:off x="3063321" y="3996381"/>
            <a:ext cx="3964132" cy="3337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32768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4096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18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4F07BB6C-8A21-4821-B022-DE771B07FFE7}"/>
              </a:ext>
            </a:extLst>
          </p:cNvPr>
          <p:cNvGrpSpPr/>
          <p:nvPr/>
        </p:nvGrpSpPr>
        <p:grpSpPr>
          <a:xfrm>
            <a:off x="5621719" y="573063"/>
            <a:ext cx="3234938" cy="2566227"/>
            <a:chOff x="3671762" y="365126"/>
            <a:chExt cx="3234938" cy="2566227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51850A71-2A5E-41FC-BE06-6B94313ECE69}"/>
                </a:ext>
              </a:extLst>
            </p:cNvPr>
            <p:cNvSpPr/>
            <p:nvPr/>
          </p:nvSpPr>
          <p:spPr>
            <a:xfrm>
              <a:off x="6476373" y="455465"/>
              <a:ext cx="427893" cy="42789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8FB3B825-5822-403B-B851-2B85EBE06BA7}"/>
                </a:ext>
              </a:extLst>
            </p:cNvPr>
            <p:cNvGrpSpPr/>
            <p:nvPr/>
          </p:nvGrpSpPr>
          <p:grpSpPr>
            <a:xfrm>
              <a:off x="3671762" y="365126"/>
              <a:ext cx="3234938" cy="2566227"/>
              <a:chOff x="4259804" y="348096"/>
              <a:chExt cx="3234938" cy="2566227"/>
            </a:xfrm>
          </p:grpSpPr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DECD259-9AE2-42DB-B924-30631C65C466}"/>
                  </a:ext>
                </a:extLst>
              </p:cNvPr>
              <p:cNvSpPr txBox="1"/>
              <p:nvPr/>
            </p:nvSpPr>
            <p:spPr>
              <a:xfrm>
                <a:off x="7066849" y="488904"/>
                <a:ext cx="427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30</a:t>
                </a:r>
                <a:endParaRPr lang="zh-TW" altLang="en-US" dirty="0"/>
              </a:p>
            </p:txBody>
          </p:sp>
          <p:grpSp>
            <p:nvGrpSpPr>
              <p:cNvPr id="56" name="群組 55">
                <a:extLst>
                  <a:ext uri="{FF2B5EF4-FFF2-40B4-BE49-F238E27FC236}">
                    <a16:creationId xmlns:a16="http://schemas.microsoft.com/office/drawing/2014/main" id="{00ADE254-06E9-4C5A-A997-6C561A50D918}"/>
                  </a:ext>
                </a:extLst>
              </p:cNvPr>
              <p:cNvGrpSpPr/>
              <p:nvPr/>
            </p:nvGrpSpPr>
            <p:grpSpPr>
              <a:xfrm>
                <a:off x="4259804" y="348096"/>
                <a:ext cx="2885464" cy="2566227"/>
                <a:chOff x="4259804" y="348096"/>
                <a:chExt cx="2885464" cy="2566227"/>
              </a:xfrm>
            </p:grpSpPr>
            <p:sp>
              <p:nvSpPr>
                <p:cNvPr id="4" name="橢圓 3">
                  <a:extLst>
                    <a:ext uri="{FF2B5EF4-FFF2-40B4-BE49-F238E27FC236}">
                      <a16:creationId xmlns:a16="http://schemas.microsoft.com/office/drawing/2014/main" id="{AEA14DEE-F7A2-406D-A1F0-108F5DDF0E30}"/>
                    </a:ext>
                  </a:extLst>
                </p:cNvPr>
                <p:cNvSpPr/>
                <p:nvPr/>
              </p:nvSpPr>
              <p:spPr>
                <a:xfrm>
                  <a:off x="4617933" y="465194"/>
                  <a:ext cx="427893" cy="427893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" name="橢圓 7">
                  <a:extLst>
                    <a:ext uri="{FF2B5EF4-FFF2-40B4-BE49-F238E27FC236}">
                      <a16:creationId xmlns:a16="http://schemas.microsoft.com/office/drawing/2014/main" id="{51D722D2-B566-4DD4-AC66-49F22829DA5A}"/>
                    </a:ext>
                  </a:extLst>
                </p:cNvPr>
                <p:cNvSpPr/>
                <p:nvPr/>
              </p:nvSpPr>
              <p:spPr>
                <a:xfrm>
                  <a:off x="5875324" y="459625"/>
                  <a:ext cx="427893" cy="427893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7</a:t>
                  </a:r>
                  <a:endParaRPr lang="zh-TW" altLang="en-US" dirty="0"/>
                </a:p>
              </p:txBody>
            </p:sp>
            <p:sp>
              <p:nvSpPr>
                <p:cNvPr id="9" name="橢圓 8">
                  <a:extLst>
                    <a:ext uri="{FF2B5EF4-FFF2-40B4-BE49-F238E27FC236}">
                      <a16:creationId xmlns:a16="http://schemas.microsoft.com/office/drawing/2014/main" id="{BAB87733-A1A9-495B-AB5E-C56B9ED3D64A}"/>
                    </a:ext>
                  </a:extLst>
                </p:cNvPr>
                <p:cNvSpPr/>
                <p:nvPr/>
              </p:nvSpPr>
              <p:spPr>
                <a:xfrm>
                  <a:off x="4617933" y="1431965"/>
                  <a:ext cx="427893" cy="427893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6F330D85-9C92-4B0C-BF75-D51DF7AC3F59}"/>
                    </a:ext>
                  </a:extLst>
                </p:cNvPr>
                <p:cNvSpPr/>
                <p:nvPr/>
              </p:nvSpPr>
              <p:spPr>
                <a:xfrm>
                  <a:off x="5879494" y="1404589"/>
                  <a:ext cx="427893" cy="427893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2</a:t>
                  </a:r>
                  <a:endParaRPr lang="zh-TW" altLang="en-US" dirty="0"/>
                </a:p>
              </p:txBody>
            </p:sp>
            <p:sp>
              <p:nvSpPr>
                <p:cNvPr id="11" name="橢圓 10">
                  <a:extLst>
                    <a:ext uri="{FF2B5EF4-FFF2-40B4-BE49-F238E27FC236}">
                      <a16:creationId xmlns:a16="http://schemas.microsoft.com/office/drawing/2014/main" id="{CAD051CC-FCB0-4CF9-9E6D-5C511637142F}"/>
                    </a:ext>
                  </a:extLst>
                </p:cNvPr>
                <p:cNvSpPr/>
                <p:nvPr/>
              </p:nvSpPr>
              <p:spPr>
                <a:xfrm>
                  <a:off x="4617934" y="2486430"/>
                  <a:ext cx="427893" cy="427893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63E7C0DB-4C95-4ACB-92D9-A687000E6B89}"/>
                    </a:ext>
                  </a:extLst>
                </p:cNvPr>
                <p:cNvSpPr txBox="1"/>
                <p:nvPr/>
              </p:nvSpPr>
              <p:spPr>
                <a:xfrm>
                  <a:off x="4634934" y="1465881"/>
                  <a:ext cx="5001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11</a:t>
                  </a:r>
                  <a:endParaRPr lang="zh-TW" altLang="en-US" dirty="0"/>
                </a:p>
              </p:txBody>
            </p:sp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1CA913AA-982F-4594-A83C-4208656DFE37}"/>
                    </a:ext>
                  </a:extLst>
                </p:cNvPr>
                <p:cNvSpPr txBox="1"/>
                <p:nvPr/>
              </p:nvSpPr>
              <p:spPr>
                <a:xfrm>
                  <a:off x="4632239" y="484270"/>
                  <a:ext cx="5988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23</a:t>
                  </a:r>
                  <a:endParaRPr lang="zh-TW" altLang="en-US" dirty="0"/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0D0CCF22-F241-484A-B40C-CE1780BA4838}"/>
                    </a:ext>
                  </a:extLst>
                </p:cNvPr>
                <p:cNvSpPr txBox="1"/>
                <p:nvPr/>
              </p:nvSpPr>
              <p:spPr>
                <a:xfrm>
                  <a:off x="4634934" y="2513806"/>
                  <a:ext cx="6392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14</a:t>
                  </a:r>
                  <a:endParaRPr lang="zh-TW" altLang="en-US" dirty="0"/>
                </a:p>
              </p:txBody>
            </p:sp>
            <p:cxnSp>
              <p:nvCxnSpPr>
                <p:cNvPr id="18" name="直線接點 17">
                  <a:extLst>
                    <a:ext uri="{FF2B5EF4-FFF2-40B4-BE49-F238E27FC236}">
                      <a16:creationId xmlns:a16="http://schemas.microsoft.com/office/drawing/2014/main" id="{4E7B8626-0883-4160-BC31-24CC36F2A7C3}"/>
                    </a:ext>
                  </a:extLst>
                </p:cNvPr>
                <p:cNvCxnSpPr>
                  <a:stCxn id="9" idx="4"/>
                  <a:endCxn id="11" idx="0"/>
                </p:cNvCxnSpPr>
                <p:nvPr/>
              </p:nvCxnSpPr>
              <p:spPr>
                <a:xfrm>
                  <a:off x="4831880" y="1859858"/>
                  <a:ext cx="1" cy="6265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8C5B8959-96E7-474A-BAD0-1830F4E0C26E}"/>
                    </a:ext>
                  </a:extLst>
                </p:cNvPr>
                <p:cNvCxnSpPr>
                  <a:cxnSpLocks/>
                  <a:stCxn id="4" idx="4"/>
                  <a:endCxn id="9" idx="0"/>
                </p:cNvCxnSpPr>
                <p:nvPr/>
              </p:nvCxnSpPr>
              <p:spPr>
                <a:xfrm>
                  <a:off x="4831880" y="893087"/>
                  <a:ext cx="0" cy="53887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A02319D9-10F1-4E31-80C1-C495F31FC5E6}"/>
                    </a:ext>
                  </a:extLst>
                </p:cNvPr>
                <p:cNvCxnSpPr>
                  <a:cxnSpLocks/>
                  <a:stCxn id="8" idx="3"/>
                  <a:endCxn id="9" idx="7"/>
                </p:cNvCxnSpPr>
                <p:nvPr/>
              </p:nvCxnSpPr>
              <p:spPr>
                <a:xfrm flipH="1">
                  <a:off x="4983163" y="824855"/>
                  <a:ext cx="954824" cy="66977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>
                  <a:extLst>
                    <a:ext uri="{FF2B5EF4-FFF2-40B4-BE49-F238E27FC236}">
                      <a16:creationId xmlns:a16="http://schemas.microsoft.com/office/drawing/2014/main" id="{B798E7FF-8A1E-4694-BBFC-DB903B03BDCA}"/>
                    </a:ext>
                  </a:extLst>
                </p:cNvPr>
                <p:cNvCxnSpPr>
                  <a:cxnSpLocks/>
                  <a:stCxn id="10" idx="0"/>
                  <a:endCxn id="8" idx="4"/>
                </p:cNvCxnSpPr>
                <p:nvPr/>
              </p:nvCxnSpPr>
              <p:spPr>
                <a:xfrm flipH="1" flipV="1">
                  <a:off x="6089271" y="887518"/>
                  <a:ext cx="4170" cy="51707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接點 29">
                  <a:extLst>
                    <a:ext uri="{FF2B5EF4-FFF2-40B4-BE49-F238E27FC236}">
                      <a16:creationId xmlns:a16="http://schemas.microsoft.com/office/drawing/2014/main" id="{A6FC9328-D4CD-4F0C-AD6B-8508E639375F}"/>
                    </a:ext>
                  </a:extLst>
                </p:cNvPr>
                <p:cNvCxnSpPr>
                  <a:cxnSpLocks/>
                  <a:endCxn id="10" idx="7"/>
                </p:cNvCxnSpPr>
                <p:nvPr/>
              </p:nvCxnSpPr>
              <p:spPr>
                <a:xfrm flipH="1">
                  <a:off x="6244724" y="824855"/>
                  <a:ext cx="900544" cy="64239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接點 32">
                  <a:extLst>
                    <a:ext uri="{FF2B5EF4-FFF2-40B4-BE49-F238E27FC236}">
                      <a16:creationId xmlns:a16="http://schemas.microsoft.com/office/drawing/2014/main" id="{06A10FC0-D33A-4701-B37C-A4DE61F82EC9}"/>
                    </a:ext>
                  </a:extLst>
                </p:cNvPr>
                <p:cNvCxnSpPr>
                  <a:cxnSpLocks/>
                  <a:stCxn id="8" idx="6"/>
                  <a:endCxn id="14" idx="1"/>
                </p:cNvCxnSpPr>
                <p:nvPr/>
              </p:nvCxnSpPr>
              <p:spPr>
                <a:xfrm flipV="1">
                  <a:off x="6303217" y="673570"/>
                  <a:ext cx="763632" cy="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FE8D22C0-AF99-440D-AF1A-6473483C71AD}"/>
                    </a:ext>
                  </a:extLst>
                </p:cNvPr>
                <p:cNvCxnSpPr>
                  <a:cxnSpLocks/>
                  <a:stCxn id="8" idx="2"/>
                  <a:endCxn id="4" idx="6"/>
                </p:cNvCxnSpPr>
                <p:nvPr/>
              </p:nvCxnSpPr>
              <p:spPr>
                <a:xfrm flipH="1">
                  <a:off x="5045826" y="673572"/>
                  <a:ext cx="829498" cy="556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>
                  <a:extLst>
                    <a:ext uri="{FF2B5EF4-FFF2-40B4-BE49-F238E27FC236}">
                      <a16:creationId xmlns:a16="http://schemas.microsoft.com/office/drawing/2014/main" id="{2FE31C43-1A1C-48A0-B2CA-0CC8A529FD68}"/>
                    </a:ext>
                  </a:extLst>
                </p:cNvPr>
                <p:cNvCxnSpPr>
                  <a:cxnSpLocks/>
                  <a:endCxn id="9" idx="6"/>
                </p:cNvCxnSpPr>
                <p:nvPr/>
              </p:nvCxnSpPr>
              <p:spPr>
                <a:xfrm flipH="1">
                  <a:off x="5045826" y="1643858"/>
                  <a:ext cx="829498" cy="205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F89FAB59-4F48-4255-82FE-C81B14AECB52}"/>
                    </a:ext>
                  </a:extLst>
                </p:cNvPr>
                <p:cNvSpPr txBox="1"/>
                <p:nvPr/>
              </p:nvSpPr>
              <p:spPr>
                <a:xfrm>
                  <a:off x="6565800" y="1065981"/>
                  <a:ext cx="4278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16</a:t>
                  </a:r>
                  <a:endParaRPr lang="zh-TW" altLang="en-US" dirty="0"/>
                </a:p>
              </p:txBody>
            </p:sp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86B486C2-12C4-4701-9CFB-E22CC3E531E6}"/>
                    </a:ext>
                  </a:extLst>
                </p:cNvPr>
                <p:cNvSpPr txBox="1"/>
                <p:nvPr/>
              </p:nvSpPr>
              <p:spPr>
                <a:xfrm>
                  <a:off x="4351187" y="2042001"/>
                  <a:ext cx="7839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100</a:t>
                  </a:r>
                  <a:endParaRPr lang="zh-TW" altLang="en-US" dirty="0"/>
                </a:p>
              </p:txBody>
            </p:sp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5C6195A4-829D-45D3-A41F-83A6A3E56BEF}"/>
                    </a:ext>
                  </a:extLst>
                </p:cNvPr>
                <p:cNvSpPr txBox="1"/>
                <p:nvPr/>
              </p:nvSpPr>
              <p:spPr>
                <a:xfrm>
                  <a:off x="6437848" y="363836"/>
                  <a:ext cx="6392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10</a:t>
                  </a:r>
                  <a:endParaRPr lang="zh-TW" altLang="en-US" dirty="0"/>
                </a:p>
              </p:txBody>
            </p:sp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E05A98FE-01F7-466D-813E-AEE26856E2EB}"/>
                    </a:ext>
                  </a:extLst>
                </p:cNvPr>
                <p:cNvSpPr txBox="1"/>
                <p:nvPr/>
              </p:nvSpPr>
              <p:spPr>
                <a:xfrm>
                  <a:off x="5235576" y="1602055"/>
                  <a:ext cx="4278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10</a:t>
                  </a:r>
                  <a:endParaRPr lang="zh-TW" altLang="en-US" dirty="0"/>
                </a:p>
              </p:txBody>
            </p:sp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FC43EC3B-3278-4172-A704-49152071FDFE}"/>
                    </a:ext>
                  </a:extLst>
                </p:cNvPr>
                <p:cNvSpPr txBox="1"/>
                <p:nvPr/>
              </p:nvSpPr>
              <p:spPr>
                <a:xfrm>
                  <a:off x="5244145" y="348096"/>
                  <a:ext cx="6392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45</a:t>
                  </a:r>
                  <a:endParaRPr lang="zh-TW" altLang="en-US" dirty="0"/>
                </a:p>
              </p:txBody>
            </p:sp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620E6CE8-8641-4244-94E1-50E1ED6689E9}"/>
                    </a:ext>
                  </a:extLst>
                </p:cNvPr>
                <p:cNvSpPr txBox="1"/>
                <p:nvPr/>
              </p:nvSpPr>
              <p:spPr>
                <a:xfrm>
                  <a:off x="5197108" y="1107880"/>
                  <a:ext cx="776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1000</a:t>
                  </a:r>
                  <a:endParaRPr lang="zh-TW" altLang="en-US" dirty="0"/>
                </a:p>
              </p:txBody>
            </p:sp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0B5314B3-01F0-4855-AB16-2BAF957A6169}"/>
                    </a:ext>
                  </a:extLst>
                </p:cNvPr>
                <p:cNvSpPr txBox="1"/>
                <p:nvPr/>
              </p:nvSpPr>
              <p:spPr>
                <a:xfrm>
                  <a:off x="4259804" y="950641"/>
                  <a:ext cx="783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1000</a:t>
                  </a:r>
                  <a:endParaRPr lang="zh-TW" altLang="en-US" dirty="0"/>
                </a:p>
              </p:txBody>
            </p:sp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CEDA5BC1-EB94-4D9E-B762-82E3012A9057}"/>
                    </a:ext>
                  </a:extLst>
                </p:cNvPr>
                <p:cNvSpPr txBox="1"/>
                <p:nvPr/>
              </p:nvSpPr>
              <p:spPr>
                <a:xfrm>
                  <a:off x="5842146" y="938418"/>
                  <a:ext cx="690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155</a:t>
                  </a:r>
                  <a:endParaRPr lang="zh-TW" altLang="en-US" dirty="0"/>
                </a:p>
              </p:txBody>
            </p:sp>
          </p:grpSp>
        </p:grp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0B33000D-3BD2-4FE0-B2B2-350480292E94}"/>
              </a:ext>
            </a:extLst>
          </p:cNvPr>
          <p:cNvGrpSpPr/>
          <p:nvPr/>
        </p:nvGrpSpPr>
        <p:grpSpPr>
          <a:xfrm>
            <a:off x="5962303" y="3972295"/>
            <a:ext cx="2876809" cy="2475888"/>
            <a:chOff x="4029891" y="455465"/>
            <a:chExt cx="2876809" cy="2475888"/>
          </a:xfrm>
        </p:grpSpPr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66DAC324-8E47-4D63-BE6D-9BBBAE3F910F}"/>
                </a:ext>
              </a:extLst>
            </p:cNvPr>
            <p:cNvSpPr/>
            <p:nvPr/>
          </p:nvSpPr>
          <p:spPr>
            <a:xfrm>
              <a:off x="6476373" y="455465"/>
              <a:ext cx="427893" cy="42789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7F1041AA-9A7E-4B95-9492-A7E57C90DFD7}"/>
                </a:ext>
              </a:extLst>
            </p:cNvPr>
            <p:cNvGrpSpPr/>
            <p:nvPr/>
          </p:nvGrpSpPr>
          <p:grpSpPr>
            <a:xfrm>
              <a:off x="4029891" y="476655"/>
              <a:ext cx="2876809" cy="2454698"/>
              <a:chOff x="4617933" y="459625"/>
              <a:chExt cx="2876809" cy="2454698"/>
            </a:xfrm>
          </p:grpSpPr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B467CBE4-BE55-4BC4-955A-37C5D290669B}"/>
                  </a:ext>
                </a:extLst>
              </p:cNvPr>
              <p:cNvSpPr txBox="1"/>
              <p:nvPr/>
            </p:nvSpPr>
            <p:spPr>
              <a:xfrm>
                <a:off x="7066849" y="488904"/>
                <a:ext cx="427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30</a:t>
                </a:r>
                <a:endParaRPr lang="zh-TW" altLang="en-US" dirty="0"/>
              </a:p>
            </p:txBody>
          </p:sp>
          <p:grpSp>
            <p:nvGrpSpPr>
              <p:cNvPr id="64" name="群組 63">
                <a:extLst>
                  <a:ext uri="{FF2B5EF4-FFF2-40B4-BE49-F238E27FC236}">
                    <a16:creationId xmlns:a16="http://schemas.microsoft.com/office/drawing/2014/main" id="{2378139C-DF8D-4A2B-98EF-506070AD7505}"/>
                  </a:ext>
                </a:extLst>
              </p:cNvPr>
              <p:cNvGrpSpPr/>
              <p:nvPr/>
            </p:nvGrpSpPr>
            <p:grpSpPr>
              <a:xfrm>
                <a:off x="4617933" y="459625"/>
                <a:ext cx="2527335" cy="2454698"/>
                <a:chOff x="4617933" y="459625"/>
                <a:chExt cx="2527335" cy="2454698"/>
              </a:xfrm>
            </p:grpSpPr>
            <p:sp>
              <p:nvSpPr>
                <p:cNvPr id="65" name="橢圓 64">
                  <a:extLst>
                    <a:ext uri="{FF2B5EF4-FFF2-40B4-BE49-F238E27FC236}">
                      <a16:creationId xmlns:a16="http://schemas.microsoft.com/office/drawing/2014/main" id="{DD30BA58-4BC8-4E4B-8085-7B4CC45D0C70}"/>
                    </a:ext>
                  </a:extLst>
                </p:cNvPr>
                <p:cNvSpPr/>
                <p:nvPr/>
              </p:nvSpPr>
              <p:spPr>
                <a:xfrm>
                  <a:off x="4617933" y="465194"/>
                  <a:ext cx="427893" cy="427893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6" name="橢圓 65">
                  <a:extLst>
                    <a:ext uri="{FF2B5EF4-FFF2-40B4-BE49-F238E27FC236}">
                      <a16:creationId xmlns:a16="http://schemas.microsoft.com/office/drawing/2014/main" id="{7FE6CD77-A06B-4993-9690-B3F2A2B2041E}"/>
                    </a:ext>
                  </a:extLst>
                </p:cNvPr>
                <p:cNvSpPr/>
                <p:nvPr/>
              </p:nvSpPr>
              <p:spPr>
                <a:xfrm>
                  <a:off x="5875324" y="459625"/>
                  <a:ext cx="427893" cy="427893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7</a:t>
                  </a:r>
                  <a:endParaRPr lang="zh-TW" altLang="en-US" dirty="0"/>
                </a:p>
              </p:txBody>
            </p:sp>
            <p:sp>
              <p:nvSpPr>
                <p:cNvPr id="67" name="橢圓 66">
                  <a:extLst>
                    <a:ext uri="{FF2B5EF4-FFF2-40B4-BE49-F238E27FC236}">
                      <a16:creationId xmlns:a16="http://schemas.microsoft.com/office/drawing/2014/main" id="{734BF4DF-98A7-44FD-9747-857DE8CFDFC7}"/>
                    </a:ext>
                  </a:extLst>
                </p:cNvPr>
                <p:cNvSpPr/>
                <p:nvPr/>
              </p:nvSpPr>
              <p:spPr>
                <a:xfrm>
                  <a:off x="4617933" y="1431965"/>
                  <a:ext cx="427893" cy="427893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8" name="橢圓 67">
                  <a:extLst>
                    <a:ext uri="{FF2B5EF4-FFF2-40B4-BE49-F238E27FC236}">
                      <a16:creationId xmlns:a16="http://schemas.microsoft.com/office/drawing/2014/main" id="{60B7423A-1F0E-483B-BC6D-BEEFE2E719EA}"/>
                    </a:ext>
                  </a:extLst>
                </p:cNvPr>
                <p:cNvSpPr/>
                <p:nvPr/>
              </p:nvSpPr>
              <p:spPr>
                <a:xfrm>
                  <a:off x="5879494" y="1404589"/>
                  <a:ext cx="427893" cy="427893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2</a:t>
                  </a:r>
                  <a:endParaRPr lang="zh-TW" altLang="en-US" dirty="0"/>
                </a:p>
              </p:txBody>
            </p:sp>
            <p:sp>
              <p:nvSpPr>
                <p:cNvPr id="69" name="橢圓 68">
                  <a:extLst>
                    <a:ext uri="{FF2B5EF4-FFF2-40B4-BE49-F238E27FC236}">
                      <a16:creationId xmlns:a16="http://schemas.microsoft.com/office/drawing/2014/main" id="{06FB9B2F-0821-4400-A859-760480A10FC0}"/>
                    </a:ext>
                  </a:extLst>
                </p:cNvPr>
                <p:cNvSpPr/>
                <p:nvPr/>
              </p:nvSpPr>
              <p:spPr>
                <a:xfrm>
                  <a:off x="4617934" y="2486430"/>
                  <a:ext cx="427893" cy="427893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0" name="文字方塊 69">
                  <a:extLst>
                    <a:ext uri="{FF2B5EF4-FFF2-40B4-BE49-F238E27FC236}">
                      <a16:creationId xmlns:a16="http://schemas.microsoft.com/office/drawing/2014/main" id="{58F212AD-97CC-48E7-97D2-7A7C81DDD05B}"/>
                    </a:ext>
                  </a:extLst>
                </p:cNvPr>
                <p:cNvSpPr txBox="1"/>
                <p:nvPr/>
              </p:nvSpPr>
              <p:spPr>
                <a:xfrm>
                  <a:off x="4634934" y="1465881"/>
                  <a:ext cx="5001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11</a:t>
                  </a:r>
                  <a:endParaRPr lang="zh-TW" altLang="en-US" dirty="0"/>
                </a:p>
              </p:txBody>
            </p:sp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1B10C5D1-003A-44F3-8D88-CC48C13FCD4D}"/>
                    </a:ext>
                  </a:extLst>
                </p:cNvPr>
                <p:cNvSpPr txBox="1"/>
                <p:nvPr/>
              </p:nvSpPr>
              <p:spPr>
                <a:xfrm>
                  <a:off x="4632239" y="484270"/>
                  <a:ext cx="5988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23</a:t>
                  </a:r>
                  <a:endParaRPr lang="zh-TW" altLang="en-US" dirty="0"/>
                </a:p>
              </p:txBody>
            </p:sp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B803640F-7E64-4415-AC4E-60F1E8F757E7}"/>
                    </a:ext>
                  </a:extLst>
                </p:cNvPr>
                <p:cNvSpPr txBox="1"/>
                <p:nvPr/>
              </p:nvSpPr>
              <p:spPr>
                <a:xfrm>
                  <a:off x="4634934" y="2513806"/>
                  <a:ext cx="6392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14</a:t>
                  </a:r>
                  <a:endParaRPr lang="zh-TW" altLang="en-US" dirty="0"/>
                </a:p>
              </p:txBody>
            </p:sp>
            <p:cxnSp>
              <p:nvCxnSpPr>
                <p:cNvPr id="73" name="直線接點 72">
                  <a:extLst>
                    <a:ext uri="{FF2B5EF4-FFF2-40B4-BE49-F238E27FC236}">
                      <a16:creationId xmlns:a16="http://schemas.microsoft.com/office/drawing/2014/main" id="{86D27AD9-EAC5-4685-B8A2-D14824BD7B65}"/>
                    </a:ext>
                  </a:extLst>
                </p:cNvPr>
                <p:cNvCxnSpPr>
                  <a:cxnSpLocks/>
                  <a:stCxn id="67" idx="4"/>
                  <a:endCxn id="69" idx="0"/>
                </p:cNvCxnSpPr>
                <p:nvPr/>
              </p:nvCxnSpPr>
              <p:spPr>
                <a:xfrm>
                  <a:off x="4831880" y="1859858"/>
                  <a:ext cx="1" cy="62657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接點 73">
                  <a:extLst>
                    <a:ext uri="{FF2B5EF4-FFF2-40B4-BE49-F238E27FC236}">
                      <a16:creationId xmlns:a16="http://schemas.microsoft.com/office/drawing/2014/main" id="{BB535B67-3951-4C49-96F4-BCBF2F2EEA34}"/>
                    </a:ext>
                  </a:extLst>
                </p:cNvPr>
                <p:cNvCxnSpPr>
                  <a:cxnSpLocks/>
                  <a:stCxn id="65" idx="4"/>
                  <a:endCxn id="67" idx="0"/>
                </p:cNvCxnSpPr>
                <p:nvPr/>
              </p:nvCxnSpPr>
              <p:spPr>
                <a:xfrm>
                  <a:off x="4831880" y="893087"/>
                  <a:ext cx="0" cy="5388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接點 74">
                  <a:extLst>
                    <a:ext uri="{FF2B5EF4-FFF2-40B4-BE49-F238E27FC236}">
                      <a16:creationId xmlns:a16="http://schemas.microsoft.com/office/drawing/2014/main" id="{7E96977E-3C5C-43D7-8096-56A28447C47C}"/>
                    </a:ext>
                  </a:extLst>
                </p:cNvPr>
                <p:cNvCxnSpPr>
                  <a:cxnSpLocks/>
                  <a:stCxn id="66" idx="3"/>
                  <a:endCxn id="67" idx="7"/>
                </p:cNvCxnSpPr>
                <p:nvPr/>
              </p:nvCxnSpPr>
              <p:spPr>
                <a:xfrm flipH="1">
                  <a:off x="4983163" y="824855"/>
                  <a:ext cx="954824" cy="66977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DF4FA5D1-5DE6-4636-A990-AED37842B5E9}"/>
                    </a:ext>
                  </a:extLst>
                </p:cNvPr>
                <p:cNvCxnSpPr>
                  <a:cxnSpLocks/>
                  <a:stCxn id="68" idx="0"/>
                  <a:endCxn id="66" idx="4"/>
                </p:cNvCxnSpPr>
                <p:nvPr/>
              </p:nvCxnSpPr>
              <p:spPr>
                <a:xfrm flipH="1" flipV="1">
                  <a:off x="6089271" y="887518"/>
                  <a:ext cx="4170" cy="51707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接點 76">
                  <a:extLst>
                    <a:ext uri="{FF2B5EF4-FFF2-40B4-BE49-F238E27FC236}">
                      <a16:creationId xmlns:a16="http://schemas.microsoft.com/office/drawing/2014/main" id="{65200F89-3BF0-4CD1-A799-3B31BE63264F}"/>
                    </a:ext>
                  </a:extLst>
                </p:cNvPr>
                <p:cNvCxnSpPr>
                  <a:cxnSpLocks/>
                  <a:endCxn id="68" idx="7"/>
                </p:cNvCxnSpPr>
                <p:nvPr/>
              </p:nvCxnSpPr>
              <p:spPr>
                <a:xfrm flipH="1">
                  <a:off x="6244724" y="824855"/>
                  <a:ext cx="900544" cy="642397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接點 77">
                  <a:extLst>
                    <a:ext uri="{FF2B5EF4-FFF2-40B4-BE49-F238E27FC236}">
                      <a16:creationId xmlns:a16="http://schemas.microsoft.com/office/drawing/2014/main" id="{955FCC3A-EDF3-47ED-B6E3-99EAB2F91D5E}"/>
                    </a:ext>
                  </a:extLst>
                </p:cNvPr>
                <p:cNvCxnSpPr>
                  <a:cxnSpLocks/>
                  <a:stCxn id="66" idx="6"/>
                  <a:endCxn id="63" idx="1"/>
                </p:cNvCxnSpPr>
                <p:nvPr/>
              </p:nvCxnSpPr>
              <p:spPr>
                <a:xfrm flipV="1">
                  <a:off x="6303217" y="673570"/>
                  <a:ext cx="763632" cy="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接點 78">
                  <a:extLst>
                    <a:ext uri="{FF2B5EF4-FFF2-40B4-BE49-F238E27FC236}">
                      <a16:creationId xmlns:a16="http://schemas.microsoft.com/office/drawing/2014/main" id="{B9525F0C-2F4E-4B6D-915B-E6D34D14856D}"/>
                    </a:ext>
                  </a:extLst>
                </p:cNvPr>
                <p:cNvCxnSpPr>
                  <a:cxnSpLocks/>
                  <a:stCxn id="66" idx="2"/>
                  <a:endCxn id="65" idx="6"/>
                </p:cNvCxnSpPr>
                <p:nvPr/>
              </p:nvCxnSpPr>
              <p:spPr>
                <a:xfrm flipH="1">
                  <a:off x="5045826" y="673572"/>
                  <a:ext cx="829498" cy="556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線接點 79">
                  <a:extLst>
                    <a:ext uri="{FF2B5EF4-FFF2-40B4-BE49-F238E27FC236}">
                      <a16:creationId xmlns:a16="http://schemas.microsoft.com/office/drawing/2014/main" id="{2B14767D-0A08-4B08-A7CE-A7763E9BD307}"/>
                    </a:ext>
                  </a:extLst>
                </p:cNvPr>
                <p:cNvCxnSpPr>
                  <a:cxnSpLocks/>
                  <a:endCxn id="67" idx="6"/>
                </p:cNvCxnSpPr>
                <p:nvPr/>
              </p:nvCxnSpPr>
              <p:spPr>
                <a:xfrm flipH="1">
                  <a:off x="5045826" y="1643858"/>
                  <a:ext cx="829498" cy="205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E9BFABF6-F51C-4EDB-B9B1-A434447F2AE0}"/>
              </a:ext>
            </a:extLst>
          </p:cNvPr>
          <p:cNvSpPr txBox="1"/>
          <p:nvPr/>
        </p:nvSpPr>
        <p:spPr>
          <a:xfrm>
            <a:off x="6222930" y="4691411"/>
            <a:ext cx="49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FE3F6DD6-7640-49D1-88E4-7000DDD64FF1}"/>
              </a:ext>
            </a:extLst>
          </p:cNvPr>
          <p:cNvSpPr txBox="1"/>
          <p:nvPr/>
        </p:nvSpPr>
        <p:spPr>
          <a:xfrm>
            <a:off x="5913275" y="5307145"/>
            <a:ext cx="49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A56B3B53-D863-4672-A3CF-69771DFA305D}"/>
              </a:ext>
            </a:extLst>
          </p:cNvPr>
          <p:cNvSpPr txBox="1"/>
          <p:nvPr/>
        </p:nvSpPr>
        <p:spPr>
          <a:xfrm>
            <a:off x="5916503" y="4674749"/>
            <a:ext cx="49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E7780B57-6FE7-40FC-9355-069C0AF5F610}"/>
              </a:ext>
            </a:extLst>
          </p:cNvPr>
          <p:cNvSpPr txBox="1"/>
          <p:nvPr/>
        </p:nvSpPr>
        <p:spPr>
          <a:xfrm>
            <a:off x="6287060" y="5115513"/>
            <a:ext cx="38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862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3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TW" altLang="en-US" sz="23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請製作 </a:t>
            </a:r>
            <a:r>
              <a:rPr lang="en-US" altLang="zh-TW" sz="23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File I/O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，一次讀取</a:t>
            </a:r>
            <a:r>
              <a:rPr lang="zh-TW" altLang="en-US" sz="23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同個資料夾內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sz="23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三筆資料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並寫出三筆資料。</a:t>
            </a:r>
            <a:endParaRPr lang="en-US" altLang="zh-TW" sz="23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檔案命名格式為：</a:t>
            </a:r>
            <a:endParaRPr lang="en-US" altLang="zh-TW" sz="23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[EIGRP/STP]_in_[1/2/3/4/5].txt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檔案命名格式為：</a:t>
            </a:r>
            <a:endParaRPr lang="en-US" altLang="zh-TW" sz="23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[EIGRP/STP]_out_[1/2/3/4/5].txt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FC52D9B-443E-476B-8DFD-79CA1DFDD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514" y="2361615"/>
            <a:ext cx="3766873" cy="425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3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3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在所有的題目中，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為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1~65535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測資保證任意一組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都有路徑可以抵達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即畫出來的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graph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不會產生兩個以上的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component )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altLang="zh-TW" sz="23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EIGRP </a:t>
            </a:r>
            <a:r>
              <a:rPr lang="zh-TW" altLang="en-US" sz="23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中，假如出現 </a:t>
            </a:r>
            <a:r>
              <a:rPr lang="en-US" altLang="zh-TW" sz="23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cost</a:t>
            </a:r>
            <a:r>
              <a:rPr lang="zh-TW" altLang="en-US" sz="23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相等的路徑，從中選擇一條印出即可。</a:t>
            </a:r>
            <a:endParaRPr lang="en-US" altLang="zh-TW" sz="23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01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3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第二題、第三題請用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C/C++</a:t>
            </a:r>
          </a:p>
          <a:p>
            <a:pPr lvl="1"/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若要使用其他程式語言，請自行找教授商量，感謝！</a:t>
            </a:r>
            <a:endParaRPr lang="en-US" altLang="zh-TW" sz="1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把你寫的所有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都壓成壓縮檔內並上傳</a:t>
            </a:r>
            <a:r>
              <a:rPr lang="en-US" altLang="zh-TW" sz="23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iLearning</a:t>
            </a:r>
            <a:endParaRPr lang="en-US" altLang="zh-TW" sz="23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壓縮檔名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]_Final.zip 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7z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 </a:t>
            </a:r>
            <a:r>
              <a:rPr lang="en-US" altLang="zh-TW" sz="1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rar</a:t>
            </a:r>
            <a:endParaRPr lang="en-US" altLang="zh-TW" sz="1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第一題檔名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[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]_[hw2-1].</a:t>
            </a:r>
            <a:r>
              <a:rPr lang="en-US" altLang="zh-TW" sz="1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ipynb</a:t>
            </a:r>
            <a:endParaRPr lang="en-US" altLang="zh-TW" sz="1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第二題、第三題檔名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[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]_[EIGRP/STP].cpp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能區分就好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繳交期限：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2022/6/11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晚上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11:59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65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0C8D2-49FE-4462-B406-95A5B5A5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04128D-5D25-4934-A3CC-B93AEA5F3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35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words</a:t>
            </a:r>
          </a:p>
          <a:p>
            <a:pPr>
              <a:spcBef>
                <a:spcPts val="135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40%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Interior Gateway Routing Protocol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(EIGRP)</a:t>
            </a:r>
          </a:p>
          <a:p>
            <a:pPr>
              <a:spcBef>
                <a:spcPts val="135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40%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Spanning Tree Protocol (STP)</a:t>
            </a:r>
          </a:p>
          <a:p>
            <a:pPr>
              <a:spcBef>
                <a:spcPts val="1350"/>
              </a:spcBef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11C8DC-AAEB-4D53-94B4-E5FF929C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52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Associated words</a:t>
            </a:r>
            <a:endParaRPr lang="zh-TW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8168"/>
            <a:ext cx="7886700" cy="490470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請同學利用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MapReduce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，尋找與目標字詞前三名最相關的字詞。</a:t>
            </a:r>
            <a:endParaRPr lang="en-US" altLang="zh-TW" sz="23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600"/>
              </a:spcAft>
            </a:pP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請在 </a:t>
            </a:r>
            <a:r>
              <a:rPr lang="en-US" altLang="zh-TW" sz="1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Colab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上完成你的作業。</a:t>
            </a:r>
            <a:endParaRPr lang="en-US" altLang="zh-TW" sz="1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600"/>
              </a:spcAft>
            </a:pP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請用到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MapReduce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的技巧，否則會斟酌扣分 </a:t>
            </a:r>
            <a:endParaRPr lang="en-US" altLang="zh-TW" sz="1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輸入為多行句子，句子中不包含任何標點符號，並以空格分開每個字詞。</a:t>
            </a:r>
            <a:endParaRPr lang="en-US" altLang="zh-TW" sz="23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只要有任何一個英文字母不同，就視為不同單字。</a:t>
            </a:r>
            <a:endParaRPr lang="en-US" altLang="zh-TW" sz="23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1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apple / apples , run / running , joe / Joe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第一行為目標字詞。</a:t>
            </a:r>
            <a:endParaRPr lang="en-US" altLang="zh-TW" sz="23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接著會有數行的句子作為輸入。</a:t>
            </a:r>
            <a:endParaRPr lang="en-US" altLang="zh-TW" sz="23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ts val="600"/>
              </a:spcAft>
            </a:pPr>
            <a:endParaRPr lang="en-US" altLang="zh-TW" sz="23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91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Associated words</a:t>
            </a:r>
            <a:endParaRPr lang="zh-TW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8168"/>
            <a:ext cx="7886700" cy="490470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範例輸入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apple   //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目標</a:t>
            </a:r>
            <a:endParaRPr lang="en-US" altLang="zh-TW" sz="1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there is an apple tree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apple is red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this apple is round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this apple tree is tall</a:t>
            </a:r>
          </a:p>
          <a:p>
            <a:pPr>
              <a:spcAft>
                <a:spcPts val="600"/>
              </a:spcAft>
            </a:pPr>
            <a:endParaRPr lang="en-US" altLang="zh-TW" sz="23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範例輸出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>
              <a:spcAft>
                <a:spcPts val="600"/>
              </a:spcAft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is, tree, this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5868E82-00D1-4833-A590-419ED4967A05}"/>
              </a:ext>
            </a:extLst>
          </p:cNvPr>
          <p:cNvSpPr txBox="1">
            <a:spLocks/>
          </p:cNvSpPr>
          <p:nvPr/>
        </p:nvSpPr>
        <p:spPr>
          <a:xfrm>
            <a:off x="3359278" y="5065901"/>
            <a:ext cx="3098672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 (is, 4)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 (tree, 2)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 (this, 2)</a:t>
            </a:r>
            <a:endParaRPr lang="en-US" altLang="zh-TW" sz="1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70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EIGRP</a:t>
            </a:r>
            <a:endParaRPr lang="zh-TW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8168"/>
            <a:ext cx="7886700" cy="4904706"/>
          </a:xfrm>
        </p:spPr>
        <p:txBody>
          <a:bodyPr>
            <a:normAutofit lnSpcReduction="10000"/>
          </a:bodyPr>
          <a:lstStyle/>
          <a:p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本題需要編寫一個運作 </a:t>
            </a:r>
            <a:r>
              <a:rPr lang="en-US" altLang="zh-TW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Interior Gateway Routing Protocol</a:t>
            </a:r>
            <a:r>
              <a:rPr lang="zh-TW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EIGRP) 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模擬程式。</a:t>
            </a:r>
            <a:endParaRPr lang="en-US" altLang="zh-TW" sz="23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2400"/>
              </a:spcBef>
              <a:buFont typeface="+mj-lt"/>
              <a:buAutoNum type="arabicPeriod"/>
            </a:pP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初始化時，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會發送 </a:t>
            </a:r>
            <a:r>
              <a:rPr lang="en-US" altLang="zh-TW" sz="19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Hello message</a:t>
            </a:r>
            <a:r>
              <a:rPr lang="zh-TW" altLang="en-US" sz="19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給周圍的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建立連線。</a:t>
            </a:r>
            <a:endParaRPr lang="en-US" altLang="zh-TW" sz="1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2400"/>
              </a:spcBef>
              <a:buFont typeface="+mj-lt"/>
              <a:buAutoNum type="arabicPeriod"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會</a:t>
            </a:r>
            <a:r>
              <a:rPr lang="zh-TW" altLang="en-US" sz="19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收到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來自其他相鄰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 </a:t>
            </a:r>
            <a:r>
              <a:rPr lang="en-US" altLang="zh-TW" sz="19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EIGRP</a:t>
            </a:r>
            <a:r>
              <a:rPr lang="zh-TW" altLang="en-US" sz="19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封包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2400"/>
              </a:spcBef>
              <a:buFont typeface="+mj-lt"/>
              <a:buAutoNum type="arabicPeriod"/>
            </a:pP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EIGRP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封包的內容，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判斷自己是否有需要</a:t>
            </a:r>
            <a:r>
              <a:rPr lang="zh-TW" altLang="en-US" sz="19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2400"/>
              </a:spcBef>
              <a:buFont typeface="+mj-lt"/>
              <a:buAutoNum type="arabicPeriod"/>
            </a:pP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當資訊更新後，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會發送更新後的資訊給周圍的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2400"/>
              </a:spcBef>
              <a:buFont typeface="+mj-lt"/>
              <a:buAutoNum type="arabicPeriod"/>
            </a:pP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根據內容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會判斷送來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EIGRP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的鄰居，是否需要更新資訊。</a:t>
            </a:r>
            <a:endParaRPr lang="en-US" altLang="zh-TW" sz="1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2400"/>
              </a:spcBef>
              <a:buFont typeface="+mj-lt"/>
              <a:buAutoNum type="arabicPeriod"/>
            </a:pP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如果需要，則回傳一個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UPDATE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給該鄰居。</a:t>
            </a:r>
            <a:endParaRPr lang="en-US" altLang="zh-TW" sz="1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2400"/>
              </a:spcBef>
              <a:buFont typeface="+mj-lt"/>
              <a:buAutoNum type="arabicPeriod"/>
            </a:pP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當網路狀態穩定後，不再有資訊更新，印出這台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的資訊。</a:t>
            </a:r>
            <a:endParaRPr lang="en-US" altLang="zh-TW" sz="1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43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EIGRP</a:t>
            </a:r>
            <a:endParaRPr lang="zh-TW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8168"/>
            <a:ext cx="7886700" cy="4904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1: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2: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一個整數 </a:t>
            </a:r>
            <a:r>
              <a:rPr lang="en-US" altLang="zh-TW" sz="23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代表這台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有多少條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link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 </a:t>
            </a:r>
            <a:r>
              <a:rPr lang="en-US" altLang="zh-TW" sz="23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lines: 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兩個整數 </a:t>
            </a:r>
            <a:r>
              <a:rPr lang="en-US" altLang="zh-TW" sz="23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3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zh-TW" sz="19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link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另一端的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19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為到他的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接著有一個整數 </a:t>
            </a:r>
            <a:r>
              <a:rPr lang="en-US" altLang="zh-TW" sz="23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zh-TW" altLang="en-US" sz="23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代表會收到幾個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EIGRP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訊息</a:t>
            </a:r>
            <a:endParaRPr lang="en-US" altLang="zh-TW" sz="23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3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zh-TW" altLang="en-US" sz="23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lines: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1: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送來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EIGRP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2: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一個整數 </a:t>
            </a:r>
            <a:r>
              <a:rPr lang="en-US" altLang="zh-TW" sz="19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指出這台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有多少條路由 </a:t>
            </a:r>
            <a:endParaRPr lang="en-US" altLang="zh-TW" sz="1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 </a:t>
            </a:r>
            <a:r>
              <a:rPr lang="en-US" altLang="zh-TW" sz="19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line: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兩個整數 </a:t>
            </a:r>
            <a:r>
              <a:rPr lang="en-US" altLang="zh-TW" sz="19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s, c</a:t>
            </a: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en-US" altLang="zh-TW" sz="19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zh-TW" altLang="en-US" sz="19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為目標的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19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為到該目標的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cost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13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EIGRP</a:t>
            </a:r>
            <a:endParaRPr lang="zh-TW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8168"/>
            <a:ext cx="7886700" cy="4904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1: “Hello”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依照每一組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EIGRP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，需要印出：</a:t>
            </a:r>
            <a:endParaRPr lang="en-US" altLang="zh-TW" sz="23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假如自己有更新：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”Hello”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假如對象需要更新：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”Update”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有更新且對象也需要更新：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”Update Hello”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之後印出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的資訊，包含：</a:t>
            </a:r>
            <a:endParaRPr lang="en-US" altLang="zh-TW" sz="23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Paths</a:t>
            </a: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TW" altLang="en-US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每條 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path </a:t>
            </a:r>
            <a:r>
              <a:rPr lang="zh-TW" altLang="en-US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 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destination ID, next hop, cost</a:t>
            </a: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path </a:t>
            </a:r>
            <a:r>
              <a:rPr lang="zh-TW" altLang="en-US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請依照 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destination</a:t>
            </a:r>
            <a:r>
              <a:rPr lang="zh-TW" altLang="en-US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</a:t>
            </a:r>
            <a:r>
              <a:rPr lang="zh-TW" altLang="en-US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來排序</a:t>
            </a:r>
            <a:endParaRPr lang="en-US" altLang="zh-TW" sz="17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33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EIGRP</a:t>
            </a:r>
            <a:endParaRPr lang="zh-TW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40" y="1690690"/>
            <a:ext cx="4307141" cy="5030786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input:</a:t>
            </a:r>
          </a:p>
          <a:p>
            <a:pPr marL="457200" lvl="1" indent="0">
              <a:buNone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	       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 switch ID</a:t>
            </a:r>
          </a:p>
          <a:p>
            <a:pPr marL="457200" lvl="1" indent="0">
              <a:buNone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	        // n</a:t>
            </a:r>
          </a:p>
          <a:p>
            <a:pPr marL="457200" lvl="1" indent="0">
              <a:buNone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10 100    // neighbor ID, cost</a:t>
            </a:r>
          </a:p>
          <a:p>
            <a:pPr marL="457200" lvl="1" indent="0">
              <a:buNone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12 25</a:t>
            </a:r>
          </a:p>
          <a:p>
            <a:pPr marL="457200" lvl="1" indent="0">
              <a:buNone/>
            </a:pPr>
            <a:r>
              <a:rPr lang="en-US" altLang="zh-TW" sz="19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      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 m</a:t>
            </a:r>
          </a:p>
          <a:p>
            <a:pPr marL="457200" lvl="1" indent="0">
              <a:buNone/>
            </a:pPr>
            <a:r>
              <a:rPr lang="en-US" altLang="zh-TW" sz="19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19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 receive from which switch</a:t>
            </a:r>
          </a:p>
          <a:p>
            <a:pPr marL="457200" lvl="1" indent="0">
              <a:buNone/>
            </a:pPr>
            <a:r>
              <a:rPr lang="en-US" altLang="zh-TW" sz="19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     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 k</a:t>
            </a:r>
          </a:p>
          <a:p>
            <a:pPr marL="457200" lvl="1" indent="0">
              <a:buNone/>
            </a:pPr>
            <a:r>
              <a:rPr lang="en-US" altLang="zh-TW" sz="19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5 50     </a:t>
            </a:r>
            <a:r>
              <a:rPr lang="zh-TW" altLang="en-US" sz="19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ID, cost</a:t>
            </a:r>
          </a:p>
          <a:p>
            <a:pPr marL="457200" lvl="1" indent="0">
              <a:buNone/>
            </a:pPr>
            <a:r>
              <a:rPr lang="en-US" altLang="zh-TW" sz="19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10 200</a:t>
            </a:r>
          </a:p>
          <a:p>
            <a:pPr marL="457200" lvl="1" indent="0">
              <a:buNone/>
            </a:pPr>
            <a:r>
              <a:rPr lang="en-US" altLang="zh-TW" sz="19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14 50</a:t>
            </a:r>
          </a:p>
          <a:p>
            <a:pPr marL="457200" lvl="1" indent="0">
              <a:buNone/>
            </a:pPr>
            <a:r>
              <a:rPr lang="en-US" altLang="zh-TW" sz="19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</a:t>
            </a:r>
            <a:r>
              <a:rPr lang="zh-TW" altLang="en-US" sz="19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8</a:t>
            </a:fld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 txBox="1">
            <a:spLocks/>
          </p:cNvSpPr>
          <p:nvPr/>
        </p:nvSpPr>
        <p:spPr>
          <a:xfrm>
            <a:off x="4924634" y="3384102"/>
            <a:ext cx="3964132" cy="3337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Hello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Update Hello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ID: 50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Paths: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ID: 5, next hop: 12, cost: 75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ID: 10, next hop: 10, cost: 100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ID: 12, next hop: 12, cost: 25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ID: 14, next hop: 12, cost: 75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ID: 50, next hop: 50, cost: 0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306" y="365126"/>
            <a:ext cx="2074506" cy="265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STP</a:t>
            </a:r>
            <a:endParaRPr lang="zh-TW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8168"/>
            <a:ext cx="7886700" cy="490470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請同學編寫一個程式，模擬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Spanning Tree Protocol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，規則如下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橋接器選擇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每個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都具有唯一的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地址和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priority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1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為求方便，本題用一個</a:t>
            </a:r>
            <a:r>
              <a:rPr lang="zh-TW" altLang="en-US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整數 </a:t>
            </a:r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  <a:r>
              <a:rPr lang="zh-TW" altLang="en-US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代替 </a:t>
            </a:r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1800"/>
              </a:spcBef>
              <a:spcAft>
                <a:spcPts val="600"/>
              </a:spcAft>
            </a:pP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每個非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 switch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之間計算一個最短路徑成本，</a:t>
            </a:r>
            <a:r>
              <a:rPr lang="zh-TW" altLang="en-US" sz="19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成本由頻寬決定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選擇一個最短路徑成本的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作為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橋接器。</a:t>
            </a:r>
            <a:endParaRPr lang="en-US" altLang="zh-TW" sz="1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1800"/>
              </a:spcBef>
              <a:spcAft>
                <a:spcPts val="600"/>
              </a:spcAft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Port: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根據最短路徑成本，每個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決定端口狀態，通往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的稱為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R-port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19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R-port</a:t>
            </a:r>
            <a:r>
              <a:rPr lang="zh-TW" altLang="en-US" sz="19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也屬於 </a:t>
            </a:r>
            <a:r>
              <a:rPr lang="en-US" altLang="zh-TW" sz="19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D-port</a:t>
            </a:r>
            <a:r>
              <a:rPr lang="zh-TW" altLang="en-US" sz="19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的一種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；用於連接非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的稱為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D-port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；不在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路徑上，用於防止迴路的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B-port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1800"/>
              </a:spcBef>
              <a:spcAft>
                <a:spcPts val="600"/>
              </a:spcAft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STP 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通過定期交換資訊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(BPDU)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來檢測拓譜變化。若有變化，更新；沒有則忽視 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(ignore)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該訊息。</a:t>
            </a:r>
            <a:endParaRPr lang="en-US" altLang="zh-TW" sz="1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altLang="zh-TW" sz="23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74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18629</TotalTime>
  <Words>1679</Words>
  <Application>Microsoft Office PowerPoint</Application>
  <PresentationFormat>如螢幕大小 (4:3)</PresentationFormat>
  <Paragraphs>243</Paragraphs>
  <Slides>18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標楷體</vt:lpstr>
      <vt:lpstr>Arial</vt:lpstr>
      <vt:lpstr>Calibri</vt:lpstr>
      <vt:lpstr>Calibri Light</vt:lpstr>
      <vt:lpstr>Times New Roman</vt:lpstr>
      <vt:lpstr>Office 佈景主題</vt:lpstr>
      <vt:lpstr>雲端運算與網路作業二</vt:lpstr>
      <vt:lpstr>Outline</vt:lpstr>
      <vt:lpstr>1. Associated words</vt:lpstr>
      <vt:lpstr>1. Associated words</vt:lpstr>
      <vt:lpstr>2. EIGRP</vt:lpstr>
      <vt:lpstr>2. EIGRP</vt:lpstr>
      <vt:lpstr>2. EIGRP</vt:lpstr>
      <vt:lpstr>2. EIGRP</vt:lpstr>
      <vt:lpstr>3. STP</vt:lpstr>
      <vt:lpstr>3. STP</vt:lpstr>
      <vt:lpstr>3. STP</vt:lpstr>
      <vt:lpstr>3. STP</vt:lpstr>
      <vt:lpstr>3. STP</vt:lpstr>
      <vt:lpstr>3. STP</vt:lpstr>
      <vt:lpstr>3. STP</vt:lpstr>
      <vt:lpstr>注意事項</vt:lpstr>
      <vt:lpstr>注意事項</vt:lpstr>
      <vt:lpstr>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 for Dynamic Network Slicing in IEEE 802.11 Networks Sibren De Bast∗, Rodolfo Torrea-Duran∗, Alessandro Chiumento†, Sofie Pollin∗, and Haris Gacanin‡ IEEE INFOCOM 2019 - IEEE Conference on Computer Communications Workshops (INFOCOM WKSHPS)</dc:title>
  <dc:creator>temp</dc:creator>
  <cp:lastModifiedBy>yucheng0326@outlook.com</cp:lastModifiedBy>
  <cp:revision>834</cp:revision>
  <cp:lastPrinted>2020-10-12T11:51:06Z</cp:lastPrinted>
  <dcterms:created xsi:type="dcterms:W3CDTF">2020-08-24T05:25:24Z</dcterms:created>
  <dcterms:modified xsi:type="dcterms:W3CDTF">2023-06-14T03:26:29Z</dcterms:modified>
</cp:coreProperties>
</file>