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340" r:id="rId2"/>
    <p:sldId id="336" r:id="rId3"/>
    <p:sldId id="337" r:id="rId4"/>
    <p:sldId id="329" r:id="rId5"/>
    <p:sldId id="338" r:id="rId6"/>
    <p:sldId id="339" r:id="rId7"/>
    <p:sldId id="256" r:id="rId8"/>
    <p:sldId id="335" r:id="rId9"/>
    <p:sldId id="341" r:id="rId10"/>
    <p:sldId id="356" r:id="rId11"/>
    <p:sldId id="357" r:id="rId12"/>
    <p:sldId id="342" r:id="rId13"/>
    <p:sldId id="343" r:id="rId14"/>
    <p:sldId id="344" r:id="rId15"/>
    <p:sldId id="345" r:id="rId16"/>
    <p:sldId id="346" r:id="rId17"/>
    <p:sldId id="348" r:id="rId18"/>
    <p:sldId id="351" r:id="rId19"/>
    <p:sldId id="354" r:id="rId20"/>
    <p:sldId id="352" r:id="rId21"/>
    <p:sldId id="353" r:id="rId22"/>
    <p:sldId id="35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AAD"/>
    <a:srgbClr val="4D4D4D"/>
    <a:srgbClr val="3E7AAB"/>
    <a:srgbClr val="B4C8E5"/>
    <a:srgbClr val="5FC9CC"/>
    <a:srgbClr val="4472C4"/>
    <a:srgbClr val="4590B0"/>
    <a:srgbClr val="75AADB"/>
    <a:srgbClr val="E6DFBC"/>
    <a:srgbClr val="F4F1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/>
    <p:restoredTop sz="73232" autoAdjust="0"/>
  </p:normalViewPr>
  <p:slideViewPr>
    <p:cSldViewPr snapToGrid="0">
      <p:cViewPr varScale="1">
        <p:scale>
          <a:sx n="68" d="100"/>
          <a:sy n="68" d="100"/>
        </p:scale>
        <p:origin x="17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06F098-4AEE-4471-B44E-BFDD8C8A6D01}" type="datetimeFigureOut">
              <a:rPr lang="en-US" smtClean="0"/>
              <a:t>7/17/23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0A29F9-F86E-41D1-8ACA-F7E721050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84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A29F9-F86E-41D1-8ACA-F7E721050A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141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Tables 101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A29F9-F86E-41D1-8ACA-F7E721050AB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27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Tables 101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A29F9-F86E-41D1-8ACA-F7E721050AB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973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Tables 101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A29F9-F86E-41D1-8ACA-F7E721050AB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828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Tables 101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A29F9-F86E-41D1-8ACA-F7E721050AB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351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Tables 101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A29F9-F86E-41D1-8ACA-F7E721050AB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9939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Tables 101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A29F9-F86E-41D1-8ACA-F7E721050AB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2951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Tables 101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A29F9-F86E-41D1-8ACA-F7E721050AB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668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Tables 101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A29F9-F86E-41D1-8ACA-F7E721050AB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6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Tables 101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A29F9-F86E-41D1-8ACA-F7E721050AB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2562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Tables 101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A29F9-F86E-41D1-8ACA-F7E721050AB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50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Tables 101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A29F9-F86E-41D1-8ACA-F7E721050A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23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Tables 101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A29F9-F86E-41D1-8ACA-F7E721050A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78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Tables 101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A29F9-F86E-41D1-8ACA-F7E721050A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06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A29F9-F86E-41D1-8ACA-F7E721050A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618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A29F9-F86E-41D1-8ACA-F7E721050AB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60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Tables 101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A29F9-F86E-41D1-8ACA-F7E721050AB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42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Tables 101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A29F9-F86E-41D1-8ACA-F7E721050AB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Tables 101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A29F9-F86E-41D1-8ACA-F7E721050AB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49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04527-EC41-5331-20F1-0EB10BB986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68299-BA41-6BC3-2919-4654132920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BF88B-A5D2-7E42-67A5-DF274C1AC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91A8-B692-428B-B5F2-4B8746F0F4D6}" type="datetime1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1CEB2-D695-4CBD-0D58-65E05EFD6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552A6-F3B3-3D2F-AB3C-6EE1A2D9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47510-4CA9-4130-87E0-E7537EAD6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312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534E1-497F-BE97-9A5C-9E9C57E83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55ED3E-6C76-C037-1665-A12EC50A0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54BCB-3520-DD84-5A36-A2E990F1B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6501-7A8C-4742-B2B6-504896244267}" type="datetime1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5B9A8-28C6-E338-9BFD-10913822E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7FE49-CFB2-C21E-2447-E623840AC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47510-4CA9-4130-87E0-E7537EAD6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09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4D2B30-E6B5-1AF5-B674-3548ADAF5E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2E45AF-83DA-C146-ED46-1E6BA07D72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D4A55-06C1-F3D8-B464-FAB4ED919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0DF4-9605-4746-9AD5-E752D0A502A4}" type="datetime1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67545-FF2D-3377-35E9-E44B44C54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4BB40-6A6B-1D89-ADA9-B1BC8EF50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47510-4CA9-4130-87E0-E7537EAD6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95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0591A-AA9D-9EED-F9CF-BD87CC8F2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E54C6-C8D9-A8F4-EB19-9C8E02CA1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E904B-5D4C-8942-5462-2448E9315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B0E13-0FF1-49F1-BF56-C1B475718E3C}" type="datetime1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BBC81-025E-2E44-B3E1-7EE0F0357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FA76E-FE0B-D281-B75B-DC033A8C2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47510-4CA9-4130-87E0-E7537EAD6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552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E6DA8-A64E-B29A-5DB1-5C6F34626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4281F-A7FF-F64F-CAD2-83535A774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4332E-701F-6764-8E77-AD970E96C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A28B-99EC-4BF2-A8C0-C4D73F3BD7BA}" type="datetime1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4068B-FF3E-B099-E510-9DF0EEE3F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180DC-8526-7F33-BA6C-A83E75D4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47510-4CA9-4130-87E0-E7537EAD6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98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E8E5F-4FD2-E98A-FCD1-14AE6CAD9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B68A1-62F1-CA83-77D5-6450EA0B63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4BC13F-0FFC-ADBE-716A-501540026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42040-FF10-373B-7C2C-57E733070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5BA1-8CBC-4DB7-987A-3F95F4375DED}" type="datetime1">
              <a:rPr lang="en-US" smtClean="0"/>
              <a:t>7/17/23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B0B46-87A0-BA24-CF28-40B58AC8D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AE832-698E-6AAF-379A-AC69A8DFB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47510-4CA9-4130-87E0-E7537EAD6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96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C0E3E-1C1C-2F67-C991-077586156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695E3-80DA-4234-A194-30CFEEB4E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686401-F0F5-C350-08A4-3253B4C7BF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BC794C-13B6-B56A-5363-6FD11A78E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F8A41-4E95-2251-E33C-CD3BDF6192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F17781-C93B-295C-97EE-D0F04A613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67FF-2F73-4537-BA1A-88742699787D}" type="datetime1">
              <a:rPr lang="en-US" smtClean="0"/>
              <a:t>7/17/23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060B09-6184-709F-BF32-6A25428CA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200616-DF2B-034E-FD0D-AE68AF1CC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47510-4CA9-4130-87E0-E7537EAD6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58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24B37-6929-77F3-2358-D6E82C87F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585048-1949-A821-308A-EE10EAE0D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D4C5C-BA67-4337-B103-85DB3FD49DF7}" type="datetime1">
              <a:rPr lang="en-US" smtClean="0"/>
              <a:t>7/17/23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410797-60FC-0F90-30FF-69BE63CE7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6733C3-61EC-F356-831C-059CAA210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47510-4CA9-4130-87E0-E7537EAD6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37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8E8A07-1070-9C7D-39B0-97EC78997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A7977-880F-4D85-BA3D-95D59B69FC05}" type="datetime1">
              <a:rPr lang="en-US" smtClean="0"/>
              <a:t>7/17/23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344185-139A-B158-76A0-D7A21C5F2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2C67A6-7870-FA3D-813F-09CA40D9B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47510-4CA9-4130-87E0-E7537EAD6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28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1F65A-2945-F3BE-C54E-69EF3DE1F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229A0-4020-3A35-BD76-B4851FD7B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C1B9ED-E2DD-ACD9-DF7E-BF67B4995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585B2-6F54-97B1-71CD-D130530E8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BDD9-AD3D-4D4E-A11A-4A94490F825A}" type="datetime1">
              <a:rPr lang="en-US" smtClean="0"/>
              <a:t>7/17/23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4F9B0-DC2A-3A4D-E33B-5BAAF6D3A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193B1-F4BE-84C9-0CCF-F66401833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47510-4CA9-4130-87E0-E7537EAD6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52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A03F1-4B6A-01AB-6DC8-D87EFD1CC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A4A561-20E2-8045-C56E-1DAAC5F0E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0D64F-C504-A950-0766-0940F0AA5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6B68DC-9603-557E-3F2F-D99CF7DAA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89135-68E9-4DD1-98E4-A103F207D1DF}" type="datetime1">
              <a:rPr lang="en-US" smtClean="0"/>
              <a:t>7/17/23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B06B22-F6AB-A658-A221-5BB129890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F6D71-39A7-27B6-F8C6-847283BBE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47510-4CA9-4130-87E0-E7537EAD6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3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A45551-A5C7-D9F6-5148-901F1F12D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65DF-C50F-2928-9E51-601839E11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1A2C3-359A-2898-8FA5-1716E7C346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5A442-072B-414A-890E-375CDA7E1445}" type="datetime1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D83AC-5A9B-F4E7-F818-5A4526F949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C6983-6557-48B9-6DE5-B9FF33449B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47510-4CA9-4130-87E0-E7537EAD6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500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767AABFA-A691-784C-55BA-D31BCCF5D4AD}"/>
              </a:ext>
            </a:extLst>
          </p:cNvPr>
          <p:cNvGrpSpPr/>
          <p:nvPr/>
        </p:nvGrpSpPr>
        <p:grpSpPr>
          <a:xfrm>
            <a:off x="1" y="-222648"/>
            <a:ext cx="10020924" cy="6885776"/>
            <a:chOff x="1" y="-222648"/>
            <a:chExt cx="9851855" cy="674608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1917B8D-DDFE-359D-9511-6FF243A666D5}"/>
                </a:ext>
              </a:extLst>
            </p:cNvPr>
            <p:cNvGrpSpPr/>
            <p:nvPr/>
          </p:nvGrpSpPr>
          <p:grpSpPr>
            <a:xfrm>
              <a:off x="1" y="-222648"/>
              <a:ext cx="9851855" cy="5851456"/>
              <a:chOff x="1" y="-222648"/>
              <a:chExt cx="9851855" cy="5851456"/>
            </a:xfrm>
          </p:grpSpPr>
          <p:pic>
            <p:nvPicPr>
              <p:cNvPr id="6" name="Picture 5" descr="A picture containing text, screenshot, design&#10;&#10;Description automatically generated">
                <a:extLst>
                  <a:ext uri="{FF2B5EF4-FFF2-40B4-BE49-F238E27FC236}">
                    <a16:creationId xmlns:a16="http://schemas.microsoft.com/office/drawing/2014/main" id="{809D0B7D-B301-C8C1-4C80-6EB2DA29AE9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55"/>
              <a:stretch/>
            </p:blipFill>
            <p:spPr>
              <a:xfrm>
                <a:off x="1" y="-222648"/>
                <a:ext cx="9851855" cy="5746524"/>
              </a:xfrm>
              <a:prstGeom prst="rect">
                <a:avLst/>
              </a:prstGeom>
            </p:spPr>
          </p:pic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33424E2-9190-74A6-69F3-1EC89798CA17}"/>
                  </a:ext>
                </a:extLst>
              </p:cNvPr>
              <p:cNvSpPr/>
              <p:nvPr/>
            </p:nvSpPr>
            <p:spPr>
              <a:xfrm>
                <a:off x="6445770" y="2323476"/>
                <a:ext cx="3222886" cy="3305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" name="Picture 11" descr="A black and yellow gears&#10;&#10;Description automatically generated with low confidence">
              <a:extLst>
                <a:ext uri="{FF2B5EF4-FFF2-40B4-BE49-F238E27FC236}">
                  <a16:creationId xmlns:a16="http://schemas.microsoft.com/office/drawing/2014/main" id="{55480BAC-04BB-D0A0-4DC4-7030DD28E6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403472">
              <a:off x="483282" y="5608958"/>
              <a:ext cx="3837003" cy="914479"/>
            </a:xfrm>
            <a:prstGeom prst="rect">
              <a:avLst/>
            </a:prstGeom>
          </p:spPr>
        </p:pic>
        <p:pic>
          <p:nvPicPr>
            <p:cNvPr id="13" name="Picture 12" descr="A black and yellow gears&#10;&#10;Description automatically generated with low confidence">
              <a:extLst>
                <a:ext uri="{FF2B5EF4-FFF2-40B4-BE49-F238E27FC236}">
                  <a16:creationId xmlns:a16="http://schemas.microsoft.com/office/drawing/2014/main" id="{228E821C-BE41-43D9-8F07-5F848B8DA6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15" r="50400" b="-1"/>
            <a:stretch/>
          </p:blipFill>
          <p:spPr>
            <a:xfrm rot="21406798">
              <a:off x="4307473" y="5520059"/>
              <a:ext cx="1903146" cy="86039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3228D6-2A03-2511-59EE-82DA72BCB73E}"/>
                </a:ext>
              </a:extLst>
            </p:cNvPr>
            <p:cNvSpPr/>
            <p:nvPr/>
          </p:nvSpPr>
          <p:spPr>
            <a:xfrm rot="20464278">
              <a:off x="224852" y="5950256"/>
              <a:ext cx="382250" cy="3381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A650C31-1353-68BC-369C-20E03A66962A}"/>
                </a:ext>
              </a:extLst>
            </p:cNvPr>
            <p:cNvSpPr/>
            <p:nvPr/>
          </p:nvSpPr>
          <p:spPr>
            <a:xfrm rot="18513601">
              <a:off x="424939" y="5759449"/>
              <a:ext cx="547260" cy="7837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87DE9C71-AFF1-71C4-9DDA-B0A976429EB3}"/>
              </a:ext>
            </a:extLst>
          </p:cNvPr>
          <p:cNvSpPr/>
          <p:nvPr/>
        </p:nvSpPr>
        <p:spPr>
          <a:xfrm>
            <a:off x="7292714" y="2508704"/>
            <a:ext cx="4362138" cy="3924521"/>
          </a:xfrm>
          <a:prstGeom prst="flowChartDocument">
            <a:avLst/>
          </a:prstGeom>
          <a:solidFill>
            <a:srgbClr val="004A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22D542-AA7D-9180-6DF0-51E3AE370804}"/>
              </a:ext>
            </a:extLst>
          </p:cNvPr>
          <p:cNvSpPr txBox="1"/>
          <p:nvPr/>
        </p:nvSpPr>
        <p:spPr>
          <a:xfrm>
            <a:off x="7603670" y="2764550"/>
            <a:ext cx="3740226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i="1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Session: </a:t>
            </a:r>
          </a:p>
          <a:p>
            <a:pPr algn="ctr"/>
            <a:endParaRPr lang="en-US" b="1" i="1" dirty="0">
              <a:solidFill>
                <a:schemeClr val="bg1"/>
              </a:solidFill>
              <a:latin typeface="Posterama" panose="020B0504020200020000" pitchFamily="34" charset="0"/>
              <a:cs typeface="Posterama" panose="020B0504020200020000" pitchFamily="34" charset="0"/>
            </a:endParaRPr>
          </a:p>
          <a:p>
            <a:pPr algn="ctr"/>
            <a:r>
              <a:rPr lang="en-US" sz="2200" b="1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Strategic Coding Practices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Nick Gotelli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Avenir Next LT Pro Demi" panose="020B0604020202020204" pitchFamily="34" charset="0"/>
              </a:rPr>
              <a:t>----------</a:t>
            </a:r>
            <a:endParaRPr lang="en-US" b="1" dirty="0">
              <a:solidFill>
                <a:schemeClr val="bg1"/>
              </a:solidFill>
              <a:latin typeface="Posterama" panose="020B0504020200020000" pitchFamily="34" charset="0"/>
              <a:cs typeface="Posterama" panose="020B0504020200020000" pitchFamily="34" charset="0"/>
            </a:endParaRPr>
          </a:p>
          <a:p>
            <a:pPr algn="ctr"/>
            <a:endParaRPr lang="en-US" b="1" dirty="0">
              <a:solidFill>
                <a:schemeClr val="bg1"/>
              </a:solidFill>
              <a:latin typeface="Avenir Next LT Pro Demi" panose="020B0604020202020204" pitchFamily="34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Avenir Next LT Pro Demi" panose="020B0604020202020204" pitchFamily="34" charset="0"/>
              </a:rPr>
              <a:t>Monday June 12, 2023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venir Next LT Pro Demi" panose="020B0604020202020204" pitchFamily="34" charset="0"/>
              </a:rPr>
              <a:t>9AM-12PM </a:t>
            </a:r>
          </a:p>
          <a:p>
            <a:pPr algn="ctr"/>
            <a:endParaRPr lang="en-US" sz="1000" b="1" dirty="0">
              <a:solidFill>
                <a:schemeClr val="bg1"/>
              </a:solidFill>
              <a:latin typeface="Avenir Next LT Pro Demi" panose="020B0604020202020204" pitchFamily="34" charset="0"/>
            </a:endParaRPr>
          </a:p>
          <a:p>
            <a:pPr algn="ctr"/>
            <a:endParaRPr lang="en-US" b="1" dirty="0">
              <a:solidFill>
                <a:srgbClr val="F4F1E3"/>
              </a:solidFill>
              <a:latin typeface="Avenir Next LT Pro Dem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445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E084D5-F762-E0D6-EC94-2FEB3945D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47510-4CA9-4130-87E0-E7537EAD67D0}" type="slidenum">
              <a:rPr lang="en-US" smtClean="0"/>
              <a:t>10</a:t>
            </a:fld>
            <a:endParaRPr lang="en-US"/>
          </a:p>
        </p:txBody>
      </p:sp>
      <p:pic>
        <p:nvPicPr>
          <p:cNvPr id="1026" name="Picture 2" descr="The Language of Maps: The biography of the species adaptation process ...">
            <a:extLst>
              <a:ext uri="{FF2B5EF4-FFF2-40B4-BE49-F238E27FC236}">
                <a16:creationId xmlns:a16="http://schemas.microsoft.com/office/drawing/2014/main" id="{978BEC38-C063-62A8-7218-E23CD56F4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088" y="0"/>
            <a:ext cx="7997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D44285-881C-BD77-7DA2-4C7D49CA9970}"/>
              </a:ext>
            </a:extLst>
          </p:cNvPr>
          <p:cNvSpPr txBox="1"/>
          <p:nvPr/>
        </p:nvSpPr>
        <p:spPr>
          <a:xfrm>
            <a:off x="335526" y="790337"/>
            <a:ext cx="248141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B</a:t>
            </a:r>
            <a:r>
              <a:rPr lang="en-US" sz="3600" dirty="0"/>
              <a:t>iodiversity </a:t>
            </a:r>
            <a:r>
              <a:rPr lang="en-US" sz="3600" b="1" dirty="0">
                <a:solidFill>
                  <a:srgbClr val="FF0000"/>
                </a:solidFill>
              </a:rPr>
              <a:t>A</a:t>
            </a:r>
            <a:r>
              <a:rPr lang="en-US" sz="3600" dirty="0"/>
              <a:t>nd </a:t>
            </a:r>
            <a:r>
              <a:rPr lang="en-US" sz="3600" b="1" dirty="0">
                <a:solidFill>
                  <a:srgbClr val="FF0000"/>
                </a:solidFill>
              </a:rPr>
              <a:t>R</a:t>
            </a:r>
            <a:r>
              <a:rPr lang="en-US" sz="3600" dirty="0"/>
              <a:t>ural </a:t>
            </a:r>
            <a:r>
              <a:rPr lang="en-US" sz="3600" b="1" dirty="0">
                <a:solidFill>
                  <a:srgbClr val="FF0000"/>
                </a:solidFill>
              </a:rPr>
              <a:t>R</a:t>
            </a:r>
            <a:r>
              <a:rPr lang="en-US" sz="3600" dirty="0"/>
              <a:t>esponse to </a:t>
            </a:r>
            <a:r>
              <a:rPr lang="en-US" sz="3600" b="1" dirty="0">
                <a:solidFill>
                  <a:srgbClr val="FF0000"/>
                </a:solidFill>
              </a:rPr>
              <a:t>C</a:t>
            </a:r>
            <a:r>
              <a:rPr lang="en-US" sz="3600" dirty="0"/>
              <a:t>limate Change </a:t>
            </a:r>
            <a:r>
              <a:rPr lang="en-US" sz="3600" b="1" dirty="0">
                <a:solidFill>
                  <a:srgbClr val="FF0000"/>
                </a:solidFill>
              </a:rPr>
              <a:t>U</a:t>
            </a:r>
            <a:r>
              <a:rPr lang="en-US" sz="3600" dirty="0"/>
              <a:t>sing </a:t>
            </a:r>
            <a:r>
              <a:rPr lang="en-US" sz="3600" b="1" dirty="0">
                <a:solidFill>
                  <a:srgbClr val="FF0000"/>
                </a:solidFill>
              </a:rPr>
              <a:t>D</a:t>
            </a:r>
            <a:r>
              <a:rPr lang="en-US" sz="3600" dirty="0"/>
              <a:t>ata </a:t>
            </a:r>
            <a:r>
              <a:rPr lang="en-US" sz="3600" b="1" dirty="0">
                <a:solidFill>
                  <a:srgbClr val="FF0000"/>
                </a:solidFill>
              </a:rPr>
              <a:t>A</a:t>
            </a:r>
            <a:r>
              <a:rPr lang="en-US" sz="3600" dirty="0"/>
              <a:t>nalysis</a:t>
            </a:r>
          </a:p>
        </p:txBody>
      </p:sp>
    </p:spTree>
    <p:extLst>
      <p:ext uri="{BB962C8B-B14F-4D97-AF65-F5344CB8AC3E}">
        <p14:creationId xmlns:p14="http://schemas.microsoft.com/office/powerpoint/2010/main" val="3748466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DB2E04-0DDE-7A3F-382E-7B31E29DD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1E89E88-0A93-4E1C-38AA-05354CA7C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dirty="0"/>
              <a:t>The Problem of Scaling</a:t>
            </a:r>
          </a:p>
          <a:p>
            <a:pPr>
              <a:buFontTx/>
              <a:buChar char="-"/>
            </a:pPr>
            <a:r>
              <a:rPr lang="en-US" dirty="0"/>
              <a:t>Set Up in RStudio</a:t>
            </a:r>
          </a:p>
          <a:p>
            <a:pPr>
              <a:buFontTx/>
              <a:buChar char="-"/>
            </a:pPr>
            <a:r>
              <a:rPr lang="en-US" dirty="0"/>
              <a:t>Organization of an RStudio Project</a:t>
            </a:r>
          </a:p>
          <a:p>
            <a:pPr>
              <a:buFontTx/>
              <a:buChar char="-"/>
            </a:pPr>
            <a:r>
              <a:rPr lang="en-US" dirty="0"/>
              <a:t>Annotation of Script Files and Data Files</a:t>
            </a:r>
          </a:p>
          <a:p>
            <a:pPr>
              <a:buFontTx/>
              <a:buChar char="-"/>
            </a:pPr>
            <a:r>
              <a:rPr lang="en-US" dirty="0"/>
              <a:t>Logging</a:t>
            </a:r>
          </a:p>
          <a:p>
            <a:pPr>
              <a:buFontTx/>
              <a:buChar char="-"/>
            </a:pPr>
            <a:r>
              <a:rPr lang="en-US" dirty="0"/>
              <a:t>Saving &amp; Restoring R data objects (RDS)</a:t>
            </a:r>
          </a:p>
          <a:p>
            <a:pPr>
              <a:buFontTx/>
              <a:buChar char="-"/>
            </a:pPr>
            <a:r>
              <a:rPr lang="en-US" dirty="0"/>
              <a:t>Useful Tools (progress bar, timer, padded labels)</a:t>
            </a:r>
          </a:p>
          <a:p>
            <a:pPr>
              <a:buFontTx/>
              <a:buChar char="-"/>
            </a:pPr>
            <a:r>
              <a:rPr lang="en-US" dirty="0"/>
              <a:t>User-defined Functions</a:t>
            </a:r>
          </a:p>
          <a:p>
            <a:pPr>
              <a:buFontTx/>
              <a:buChar char="-"/>
            </a:pPr>
            <a:r>
              <a:rPr lang="en-US" dirty="0"/>
              <a:t>Pseudocode &amp; Functional Programming</a:t>
            </a:r>
          </a:p>
          <a:p>
            <a:pPr marL="0" indent="0">
              <a:buNone/>
            </a:pP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-</a:t>
            </a:r>
            <a:r>
              <a:rPr lang="en-US" b="1" dirty="0">
                <a:solidFill>
                  <a:srgbClr val="FF0000"/>
                </a:solidFill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q_plot</a:t>
            </a:r>
            <a:r>
              <a:rPr lang="en-US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r>
              <a:rPr lang="en-US" dirty="0"/>
              <a:t>: 8 archetype visualizations and statistical tests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0CBC7F-3A73-5B7E-6435-E30BDD05B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47510-4CA9-4130-87E0-E7537EAD67D0}" type="slidenum">
              <a:rPr lang="en-US" smtClean="0"/>
              <a:t>11</a:t>
            </a:fld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CADB732-E0F0-B330-BAA6-9FA2D14014DD}"/>
              </a:ext>
            </a:extLst>
          </p:cNvPr>
          <p:cNvGrpSpPr/>
          <p:nvPr/>
        </p:nvGrpSpPr>
        <p:grpSpPr>
          <a:xfrm>
            <a:off x="-3" y="408131"/>
            <a:ext cx="12192000" cy="1116126"/>
            <a:chOff x="-1" y="225494"/>
            <a:chExt cx="12192000" cy="111612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83FD415-86A3-A7F7-5E3B-DB8F1C1EEEBE}"/>
                </a:ext>
              </a:extLst>
            </p:cNvPr>
            <p:cNvSpPr/>
            <p:nvPr/>
          </p:nvSpPr>
          <p:spPr>
            <a:xfrm>
              <a:off x="-1" y="225494"/>
              <a:ext cx="12192000" cy="1116126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941A83A-579C-0815-3F87-3EF2E560F078}"/>
                </a:ext>
              </a:extLst>
            </p:cNvPr>
            <p:cNvSpPr txBox="1"/>
            <p:nvPr/>
          </p:nvSpPr>
          <p:spPr>
            <a:xfrm>
              <a:off x="1619692" y="491169"/>
              <a:ext cx="89526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Posterama" panose="020B0504020200020000" pitchFamily="34" charset="0"/>
                  <a:cs typeface="Posterama" panose="020B0504020200020000" pitchFamily="34" charset="0"/>
                </a:rPr>
                <a:t>Strategic Coding Practices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22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DB2E04-0DDE-7A3F-382E-7B31E29DD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0CBC7F-3A73-5B7E-6435-E30BDD05B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47510-4CA9-4130-87E0-E7537EAD67D0}" type="slidenum">
              <a:rPr lang="en-US" smtClean="0"/>
              <a:t>12</a:t>
            </a:fld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CADB732-E0F0-B330-BAA6-9FA2D14014DD}"/>
              </a:ext>
            </a:extLst>
          </p:cNvPr>
          <p:cNvGrpSpPr/>
          <p:nvPr/>
        </p:nvGrpSpPr>
        <p:grpSpPr>
          <a:xfrm>
            <a:off x="-3" y="408131"/>
            <a:ext cx="12192000" cy="1116126"/>
            <a:chOff x="-1" y="225494"/>
            <a:chExt cx="12192000" cy="111612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83FD415-86A3-A7F7-5E3B-DB8F1C1EEEBE}"/>
                </a:ext>
              </a:extLst>
            </p:cNvPr>
            <p:cNvSpPr/>
            <p:nvPr/>
          </p:nvSpPr>
          <p:spPr>
            <a:xfrm>
              <a:off x="-1" y="225494"/>
              <a:ext cx="12192000" cy="1116126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941A83A-579C-0815-3F87-3EF2E560F078}"/>
                </a:ext>
              </a:extLst>
            </p:cNvPr>
            <p:cNvSpPr txBox="1"/>
            <p:nvPr/>
          </p:nvSpPr>
          <p:spPr>
            <a:xfrm>
              <a:off x="1619692" y="491169"/>
              <a:ext cx="89526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Posterama" panose="020B0504020200020000" pitchFamily="34" charset="0"/>
                  <a:cs typeface="Posterama" panose="020B0504020200020000" pitchFamily="34" charset="0"/>
                </a:rPr>
                <a:t>The Problem of Scaling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11E2465-7795-E4BC-6EAD-0602743118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514" y="1956363"/>
            <a:ext cx="5745086" cy="37330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1A2164-8B8D-2318-19E6-5414D6E6C392}"/>
              </a:ext>
            </a:extLst>
          </p:cNvPr>
          <p:cNvSpPr txBox="1"/>
          <p:nvPr/>
        </p:nvSpPr>
        <p:spPr>
          <a:xfrm>
            <a:off x="2865514" y="5838237"/>
            <a:ext cx="1772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King Kong (1933)</a:t>
            </a:r>
          </a:p>
        </p:txBody>
      </p:sp>
    </p:spTree>
    <p:extLst>
      <p:ext uri="{BB962C8B-B14F-4D97-AF65-F5344CB8AC3E}">
        <p14:creationId xmlns:p14="http://schemas.microsoft.com/office/powerpoint/2010/main" val="79071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DB2E04-0DDE-7A3F-382E-7B31E29DD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0CBC7F-3A73-5B7E-6435-E30BDD05B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47510-4CA9-4130-87E0-E7537EAD67D0}" type="slidenum">
              <a:rPr lang="en-US" smtClean="0"/>
              <a:t>13</a:t>
            </a:fld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CADB732-E0F0-B330-BAA6-9FA2D14014DD}"/>
              </a:ext>
            </a:extLst>
          </p:cNvPr>
          <p:cNvGrpSpPr/>
          <p:nvPr/>
        </p:nvGrpSpPr>
        <p:grpSpPr>
          <a:xfrm>
            <a:off x="-3" y="408131"/>
            <a:ext cx="12192000" cy="1116126"/>
            <a:chOff x="-1" y="225494"/>
            <a:chExt cx="12192000" cy="111612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83FD415-86A3-A7F7-5E3B-DB8F1C1EEEBE}"/>
                </a:ext>
              </a:extLst>
            </p:cNvPr>
            <p:cNvSpPr/>
            <p:nvPr/>
          </p:nvSpPr>
          <p:spPr>
            <a:xfrm>
              <a:off x="-1" y="225494"/>
              <a:ext cx="12192000" cy="1116126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941A83A-579C-0815-3F87-3EF2E560F078}"/>
                </a:ext>
              </a:extLst>
            </p:cNvPr>
            <p:cNvSpPr txBox="1"/>
            <p:nvPr/>
          </p:nvSpPr>
          <p:spPr>
            <a:xfrm>
              <a:off x="1619692" y="491169"/>
              <a:ext cx="89526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Posterama" panose="020B0504020200020000" pitchFamily="34" charset="0"/>
                  <a:cs typeface="Posterama" panose="020B0504020200020000" pitchFamily="34" charset="0"/>
                </a:rPr>
                <a:t>The Problem of Scaling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61A2164-8B8D-2318-19E6-5414D6E6C392}"/>
              </a:ext>
            </a:extLst>
          </p:cNvPr>
          <p:cNvSpPr txBox="1"/>
          <p:nvPr/>
        </p:nvSpPr>
        <p:spPr>
          <a:xfrm>
            <a:off x="2865514" y="5838237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Them (1954)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54A286-2B75-BF97-F1AE-5F316DDDDC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388" y="1956363"/>
            <a:ext cx="6429217" cy="373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138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DB2E04-0DDE-7A3F-382E-7B31E29DD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0CBC7F-3A73-5B7E-6435-E30BDD05B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47510-4CA9-4130-87E0-E7537EAD67D0}" type="slidenum">
              <a:rPr lang="en-US" smtClean="0"/>
              <a:t>14</a:t>
            </a:fld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CADB732-E0F0-B330-BAA6-9FA2D14014DD}"/>
              </a:ext>
            </a:extLst>
          </p:cNvPr>
          <p:cNvGrpSpPr/>
          <p:nvPr/>
        </p:nvGrpSpPr>
        <p:grpSpPr>
          <a:xfrm>
            <a:off x="-3" y="408131"/>
            <a:ext cx="12192000" cy="1116126"/>
            <a:chOff x="-1" y="225494"/>
            <a:chExt cx="12192000" cy="111612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83FD415-86A3-A7F7-5E3B-DB8F1C1EEEBE}"/>
                </a:ext>
              </a:extLst>
            </p:cNvPr>
            <p:cNvSpPr/>
            <p:nvPr/>
          </p:nvSpPr>
          <p:spPr>
            <a:xfrm>
              <a:off x="-1" y="225494"/>
              <a:ext cx="12192000" cy="1116126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941A83A-579C-0815-3F87-3EF2E560F078}"/>
                </a:ext>
              </a:extLst>
            </p:cNvPr>
            <p:cNvSpPr txBox="1"/>
            <p:nvPr/>
          </p:nvSpPr>
          <p:spPr>
            <a:xfrm>
              <a:off x="1619692" y="491169"/>
              <a:ext cx="89526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Posterama" panose="020B0504020200020000" pitchFamily="34" charset="0"/>
                  <a:cs typeface="Posterama" panose="020B0504020200020000" pitchFamily="34" charset="0"/>
                </a:rPr>
                <a:t>The Problem of Scaling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61A2164-8B8D-2318-19E6-5414D6E6C392}"/>
              </a:ext>
            </a:extLst>
          </p:cNvPr>
          <p:cNvSpPr txBox="1"/>
          <p:nvPr/>
        </p:nvSpPr>
        <p:spPr>
          <a:xfrm>
            <a:off x="3522403" y="6080537"/>
            <a:ext cx="3589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Incredible Shrinking Man (1957)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3AC593-8E2C-9B47-0D1B-21946B1792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403" y="1890961"/>
            <a:ext cx="5147187" cy="409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149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DB2E04-0DDE-7A3F-382E-7B31E29DD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0CBC7F-3A73-5B7E-6435-E30BDD05B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47510-4CA9-4130-87E0-E7537EAD67D0}" type="slidenum">
              <a:rPr lang="en-US" smtClean="0"/>
              <a:t>15</a:t>
            </a:fld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CADB732-E0F0-B330-BAA6-9FA2D14014DD}"/>
              </a:ext>
            </a:extLst>
          </p:cNvPr>
          <p:cNvGrpSpPr/>
          <p:nvPr/>
        </p:nvGrpSpPr>
        <p:grpSpPr>
          <a:xfrm>
            <a:off x="-3" y="408131"/>
            <a:ext cx="12192000" cy="1116126"/>
            <a:chOff x="-1" y="225494"/>
            <a:chExt cx="12192000" cy="111612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83FD415-86A3-A7F7-5E3B-DB8F1C1EEEBE}"/>
                </a:ext>
              </a:extLst>
            </p:cNvPr>
            <p:cNvSpPr/>
            <p:nvPr/>
          </p:nvSpPr>
          <p:spPr>
            <a:xfrm>
              <a:off x="-1" y="225494"/>
              <a:ext cx="12192000" cy="1116126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941A83A-579C-0815-3F87-3EF2E560F078}"/>
                </a:ext>
              </a:extLst>
            </p:cNvPr>
            <p:cNvSpPr txBox="1"/>
            <p:nvPr/>
          </p:nvSpPr>
          <p:spPr>
            <a:xfrm>
              <a:off x="1619692" y="491169"/>
              <a:ext cx="89526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Posterama" panose="020B0504020200020000" pitchFamily="34" charset="0"/>
                  <a:cs typeface="Posterama" panose="020B0504020200020000" pitchFamily="34" charset="0"/>
                </a:rPr>
                <a:t>The Problem of Scaling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61A2164-8B8D-2318-19E6-5414D6E6C392}"/>
              </a:ext>
            </a:extLst>
          </p:cNvPr>
          <p:cNvSpPr txBox="1"/>
          <p:nvPr/>
        </p:nvSpPr>
        <p:spPr>
          <a:xfrm>
            <a:off x="2209800" y="6305725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Alien (1979)</a:t>
            </a:r>
          </a:p>
        </p:txBody>
      </p:sp>
      <p:pic>
        <p:nvPicPr>
          <p:cNvPr id="7" name="Picture 6" descr="A picture containing dinosaur, mammal, skeleton, fossil&#10;&#10;Description automatically generated">
            <a:extLst>
              <a:ext uri="{FF2B5EF4-FFF2-40B4-BE49-F238E27FC236}">
                <a16:creationId xmlns:a16="http://schemas.microsoft.com/office/drawing/2014/main" id="{84542660-76A6-A3A5-DA3A-2676935780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812219"/>
            <a:ext cx="777240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346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AB7F9-AF79-2581-8A29-D74061A28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593173-DAB1-2882-BC58-7D764C608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write and save a script</a:t>
            </a:r>
          </a:p>
          <a:p>
            <a:r>
              <a:rPr lang="en-US" dirty="0"/>
              <a:t>Can use R syntax and available functions without errors</a:t>
            </a:r>
          </a:p>
          <a:p>
            <a:r>
              <a:rPr lang="en-US" dirty="0"/>
              <a:t>Can open a simple file, analyze it, generate graphs and 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0CBC7F-3A73-5B7E-6435-E30BDD05B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47510-4CA9-4130-87E0-E7537EAD67D0}" type="slidenum">
              <a:rPr lang="en-US" smtClean="0"/>
              <a:t>16</a:t>
            </a:fld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CADB732-E0F0-B330-BAA6-9FA2D14014DD}"/>
              </a:ext>
            </a:extLst>
          </p:cNvPr>
          <p:cNvGrpSpPr/>
          <p:nvPr/>
        </p:nvGrpSpPr>
        <p:grpSpPr>
          <a:xfrm>
            <a:off x="-3" y="408131"/>
            <a:ext cx="12192000" cy="1116126"/>
            <a:chOff x="-1" y="225494"/>
            <a:chExt cx="12192000" cy="111612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83FD415-86A3-A7F7-5E3B-DB8F1C1EEEBE}"/>
                </a:ext>
              </a:extLst>
            </p:cNvPr>
            <p:cNvSpPr/>
            <p:nvPr/>
          </p:nvSpPr>
          <p:spPr>
            <a:xfrm>
              <a:off x="-1" y="225494"/>
              <a:ext cx="12192000" cy="1116126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941A83A-579C-0815-3F87-3EF2E560F078}"/>
                </a:ext>
              </a:extLst>
            </p:cNvPr>
            <p:cNvSpPr txBox="1"/>
            <p:nvPr/>
          </p:nvSpPr>
          <p:spPr>
            <a:xfrm>
              <a:off x="1619692" y="491169"/>
              <a:ext cx="89526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Posterama" panose="020B0504020200020000" pitchFamily="34" charset="0"/>
                  <a:cs typeface="Posterama" panose="020B0504020200020000" pitchFamily="34" charset="0"/>
                </a:rPr>
                <a:t>Typical “R User”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525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AB7F9-AF79-2581-8A29-D74061A28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593173-DAB1-2882-BC58-7D764C608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have written a script to open a single data file and analyze results for a single species. You have 50 species and 50 data files.</a:t>
            </a:r>
          </a:p>
          <a:p>
            <a:r>
              <a:rPr lang="en-US" dirty="0"/>
              <a:t>Over a period of 4 weeks, you find it necessary to add 10 new data files, remove three others, and edit the contents of 12 of the original data files.</a:t>
            </a:r>
          </a:p>
          <a:p>
            <a:r>
              <a:rPr lang="en-US" dirty="0"/>
              <a:t>You create a model with 3 parameters, </a:t>
            </a:r>
            <a:r>
              <a:rPr lang="en-US" dirty="0" err="1"/>
              <a:t>a,b</a:t>
            </a:r>
            <a:r>
              <a:rPr lang="en-US" dirty="0"/>
              <a:t>, and c. Your script runs correctly using a pre-assigned value for each parameter. Now you need to run it for all combinations of 10 parameter levels (n = a*b*c = 1000 combinations).</a:t>
            </a:r>
          </a:p>
          <a:p>
            <a:r>
              <a:rPr lang="en-US" dirty="0"/>
              <a:t>A reviewer for your paper requests a statistical analysis of the residuals for each of the regression models in your study.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0CBC7F-3A73-5B7E-6435-E30BDD05B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47510-4CA9-4130-87E0-E7537EAD67D0}" type="slidenum">
              <a:rPr lang="en-US" smtClean="0"/>
              <a:t>17</a:t>
            </a:fld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CADB732-E0F0-B330-BAA6-9FA2D14014DD}"/>
              </a:ext>
            </a:extLst>
          </p:cNvPr>
          <p:cNvGrpSpPr/>
          <p:nvPr/>
        </p:nvGrpSpPr>
        <p:grpSpPr>
          <a:xfrm>
            <a:off x="-3" y="408131"/>
            <a:ext cx="12192000" cy="1116126"/>
            <a:chOff x="-1" y="225494"/>
            <a:chExt cx="12192000" cy="111612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83FD415-86A3-A7F7-5E3B-DB8F1C1EEEBE}"/>
                </a:ext>
              </a:extLst>
            </p:cNvPr>
            <p:cNvSpPr/>
            <p:nvPr/>
          </p:nvSpPr>
          <p:spPr>
            <a:xfrm>
              <a:off x="-1" y="225494"/>
              <a:ext cx="12192000" cy="1116126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941A83A-579C-0815-3F87-3EF2E560F078}"/>
                </a:ext>
              </a:extLst>
            </p:cNvPr>
            <p:cNvSpPr txBox="1"/>
            <p:nvPr/>
          </p:nvSpPr>
          <p:spPr>
            <a:xfrm>
              <a:off x="1619692" y="491169"/>
              <a:ext cx="89526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Posterama" panose="020B0504020200020000" pitchFamily="34" charset="0"/>
                  <a:cs typeface="Posterama" panose="020B0504020200020000" pitchFamily="34" charset="0"/>
                </a:rPr>
                <a:t>Typical Scaling Scenarios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7174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AB7F9-AF79-2581-8A29-D74061A28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593173-DAB1-2882-BC58-7D764C608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Copying and pasting many lines of code within a single script</a:t>
            </a:r>
          </a:p>
          <a:p>
            <a:r>
              <a:rPr lang="en-US" dirty="0"/>
              <a:t>Inconsistent formatting and obscure object and file names</a:t>
            </a:r>
          </a:p>
          <a:p>
            <a:r>
              <a:rPr lang="en-US" dirty="0"/>
              <a:t>Little or no annotation of code or data files</a:t>
            </a:r>
          </a:p>
          <a:p>
            <a:r>
              <a:rPr lang="en-US" dirty="0"/>
              <a:t>Copying, renaming, and editing entire script files</a:t>
            </a:r>
          </a:p>
          <a:p>
            <a:r>
              <a:rPr lang="en-US" dirty="0"/>
              <a:t>Running model variations by using “find and replace”</a:t>
            </a:r>
          </a:p>
          <a:p>
            <a:r>
              <a:rPr lang="en-US" dirty="0"/>
              <a:t>Copying numbers by hand from screen output</a:t>
            </a:r>
          </a:p>
          <a:p>
            <a:r>
              <a:rPr lang="en-US" dirty="0"/>
              <a:t>Saving graphics through GUI interface</a:t>
            </a:r>
          </a:p>
          <a:p>
            <a:r>
              <a:rPr lang="en-US" dirty="0"/>
              <a:t>Difficulty using the code to do anything other than its original task</a:t>
            </a:r>
          </a:p>
          <a:p>
            <a:r>
              <a:rPr lang="en-US" dirty="0"/>
              <a:t>Eventually, inability to fully reproduce the original analysis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0CBC7F-3A73-5B7E-6435-E30BDD05B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47510-4CA9-4130-87E0-E7537EAD67D0}" type="slidenum">
              <a:rPr lang="en-US" smtClean="0"/>
              <a:t>18</a:t>
            </a:fld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CADB732-E0F0-B330-BAA6-9FA2D14014DD}"/>
              </a:ext>
            </a:extLst>
          </p:cNvPr>
          <p:cNvGrpSpPr/>
          <p:nvPr/>
        </p:nvGrpSpPr>
        <p:grpSpPr>
          <a:xfrm>
            <a:off x="-3" y="408131"/>
            <a:ext cx="12192000" cy="1116126"/>
            <a:chOff x="-1" y="225494"/>
            <a:chExt cx="12192000" cy="111612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83FD415-86A3-A7F7-5E3B-DB8F1C1EEEBE}"/>
                </a:ext>
              </a:extLst>
            </p:cNvPr>
            <p:cNvSpPr/>
            <p:nvPr/>
          </p:nvSpPr>
          <p:spPr>
            <a:xfrm>
              <a:off x="-1" y="225494"/>
              <a:ext cx="12192000" cy="1116126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941A83A-579C-0815-3F87-3EF2E560F078}"/>
                </a:ext>
              </a:extLst>
            </p:cNvPr>
            <p:cNvSpPr txBox="1"/>
            <p:nvPr/>
          </p:nvSpPr>
          <p:spPr>
            <a:xfrm>
              <a:off x="1619692" y="491169"/>
              <a:ext cx="89526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Posterama" panose="020B0504020200020000" pitchFamily="34" charset="0"/>
                  <a:cs typeface="Posterama" panose="020B0504020200020000" pitchFamily="34" charset="0"/>
                </a:rPr>
                <a:t>Symptoms of Scaling Problems for R Users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6877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AB7F9-AF79-2581-8A29-D74061A28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593173-DAB1-2882-BC58-7D764C608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Well-organized project folders with informative file and object names</a:t>
            </a:r>
          </a:p>
          <a:p>
            <a:r>
              <a:rPr lang="en-US" dirty="0"/>
              <a:t>Extensive annotation of scripts and data files</a:t>
            </a:r>
          </a:p>
          <a:p>
            <a:r>
              <a:rPr lang="en-US" dirty="0"/>
              <a:t>Most code in user-defined functions (short, simple, limited input &amp; output)</a:t>
            </a:r>
          </a:p>
          <a:p>
            <a:r>
              <a:rPr lang="en-US" dirty="0"/>
              <a:t>Code can handle multiple input files through batch processing</a:t>
            </a:r>
          </a:p>
          <a:p>
            <a:r>
              <a:rPr lang="en-US" dirty="0"/>
              <a:t>Use of RDS objects for complex projects and collaborative coding</a:t>
            </a:r>
          </a:p>
          <a:p>
            <a:r>
              <a:rPr lang="en-US" dirty="0"/>
              <a:t>All output saved as .csv files or final-format image file</a:t>
            </a:r>
          </a:p>
          <a:p>
            <a:r>
              <a:rPr lang="en-US" dirty="0"/>
              <a:t>Relatively easy to add functionality, re-run analyses, explore new results</a:t>
            </a:r>
          </a:p>
          <a:p>
            <a:r>
              <a:rPr lang="en-US" dirty="0"/>
              <a:t>Holy grail: </a:t>
            </a:r>
            <a:r>
              <a:rPr lang="en-US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source(”Scripts/</a:t>
            </a:r>
            <a:r>
              <a:rPr lang="en-US" b="1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MainScript.R</a:t>
            </a:r>
            <a:r>
              <a:rPr lang="en-US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”)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0CBC7F-3A73-5B7E-6435-E30BDD05B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47510-4CA9-4130-87E0-E7537EAD67D0}" type="slidenum">
              <a:rPr lang="en-US" smtClean="0"/>
              <a:t>19</a:t>
            </a:fld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CADB732-E0F0-B330-BAA6-9FA2D14014DD}"/>
              </a:ext>
            </a:extLst>
          </p:cNvPr>
          <p:cNvGrpSpPr/>
          <p:nvPr/>
        </p:nvGrpSpPr>
        <p:grpSpPr>
          <a:xfrm>
            <a:off x="-3" y="408131"/>
            <a:ext cx="12192000" cy="1116126"/>
            <a:chOff x="-1" y="225494"/>
            <a:chExt cx="12192000" cy="111612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83FD415-86A3-A7F7-5E3B-DB8F1C1EEEBE}"/>
                </a:ext>
              </a:extLst>
            </p:cNvPr>
            <p:cNvSpPr/>
            <p:nvPr/>
          </p:nvSpPr>
          <p:spPr>
            <a:xfrm>
              <a:off x="-1" y="225494"/>
              <a:ext cx="12192000" cy="1116126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941A83A-579C-0815-3F87-3EF2E560F078}"/>
                </a:ext>
              </a:extLst>
            </p:cNvPr>
            <p:cNvSpPr txBox="1"/>
            <p:nvPr/>
          </p:nvSpPr>
          <p:spPr>
            <a:xfrm>
              <a:off x="1619692" y="491169"/>
              <a:ext cx="89526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Posterama" panose="020B0504020200020000" pitchFamily="34" charset="0"/>
                  <a:cs typeface="Posterama" panose="020B0504020200020000" pitchFamily="34" charset="0"/>
                </a:rPr>
                <a:t>Features of Code From an “R Programmer”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21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E084D5-F762-E0D6-EC94-2FEB3945D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47510-4CA9-4130-87E0-E7537EAD67D0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 descr="The Language of Maps: The biography of the species adaptation process ...">
            <a:extLst>
              <a:ext uri="{FF2B5EF4-FFF2-40B4-BE49-F238E27FC236}">
                <a16:creationId xmlns:a16="http://schemas.microsoft.com/office/drawing/2014/main" id="{978BEC38-C063-62A8-7218-E23CD56F4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088" y="0"/>
            <a:ext cx="7997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3806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DB2E04-0DDE-7A3F-382E-7B31E29DD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1E89E88-0A93-4E1C-38AA-05354CA7C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Char char="-"/>
            </a:pPr>
            <a:r>
              <a:rPr lang="en-US" dirty="0"/>
              <a:t>The Problem of Scaling</a:t>
            </a:r>
          </a:p>
          <a:p>
            <a:pPr>
              <a:buFontTx/>
              <a:buChar char="-"/>
            </a:pPr>
            <a:r>
              <a:rPr lang="en-US" dirty="0"/>
              <a:t>Set Up in RStudio</a:t>
            </a:r>
          </a:p>
          <a:p>
            <a:pPr>
              <a:buFontTx/>
              <a:buChar char="-"/>
            </a:pPr>
            <a:r>
              <a:rPr lang="en-US" dirty="0"/>
              <a:t>Organization of an RStudio Project</a:t>
            </a:r>
          </a:p>
          <a:p>
            <a:pPr>
              <a:buFontTx/>
              <a:buChar char="-"/>
            </a:pPr>
            <a:r>
              <a:rPr lang="en-US" dirty="0"/>
              <a:t>Annotation of Script Files and Data Files</a:t>
            </a:r>
          </a:p>
          <a:p>
            <a:pPr>
              <a:buFontTx/>
              <a:buChar char="-"/>
            </a:pPr>
            <a:r>
              <a:rPr lang="en-US" dirty="0"/>
              <a:t>Logging</a:t>
            </a:r>
          </a:p>
          <a:p>
            <a:pPr>
              <a:buFontTx/>
              <a:buChar char="-"/>
            </a:pPr>
            <a:r>
              <a:rPr lang="en-US" dirty="0"/>
              <a:t>Saving &amp; Restoring R data objects (RDS)</a:t>
            </a:r>
          </a:p>
          <a:p>
            <a:pPr>
              <a:buFontTx/>
              <a:buChar char="-"/>
            </a:pPr>
            <a:r>
              <a:rPr lang="en-US" dirty="0"/>
              <a:t>Useful Tools (progress bar, timer, padded labels)</a:t>
            </a:r>
          </a:p>
          <a:p>
            <a:pPr>
              <a:buFontTx/>
              <a:buChar char="-"/>
            </a:pPr>
            <a:r>
              <a:rPr lang="en-US" dirty="0"/>
              <a:t>User-defined Functions</a:t>
            </a:r>
          </a:p>
          <a:p>
            <a:pPr>
              <a:buFontTx/>
              <a:buChar char="-"/>
            </a:pPr>
            <a:r>
              <a:rPr lang="en-US" dirty="0"/>
              <a:t>Pseudocode &amp; Functional Programming</a:t>
            </a:r>
          </a:p>
          <a:p>
            <a:pPr marL="0" indent="0">
              <a:buNone/>
            </a:pPr>
            <a:r>
              <a:rPr lang="en-US" dirty="0">
                <a:ea typeface="Menlo" panose="020B0609030804020204" pitchFamily="49" charset="0"/>
                <a:cs typeface="Menlo" panose="020B0609030804020204" pitchFamily="49" charset="0"/>
              </a:rPr>
              <a:t>-</a:t>
            </a:r>
            <a:r>
              <a:rPr lang="en-US" b="1" dirty="0">
                <a:solidFill>
                  <a:srgbClr val="FF0000"/>
                </a:solidFill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q_plot</a:t>
            </a:r>
            <a:r>
              <a:rPr lang="en-US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r>
              <a:rPr lang="en-US" dirty="0"/>
              <a:t>: 6 archetype visualizations and statistical tests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0CBC7F-3A73-5B7E-6435-E30BDD05B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47510-4CA9-4130-87E0-E7537EAD67D0}" type="slidenum">
              <a:rPr lang="en-US" smtClean="0"/>
              <a:t>20</a:t>
            </a:fld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CADB732-E0F0-B330-BAA6-9FA2D14014DD}"/>
              </a:ext>
            </a:extLst>
          </p:cNvPr>
          <p:cNvGrpSpPr/>
          <p:nvPr/>
        </p:nvGrpSpPr>
        <p:grpSpPr>
          <a:xfrm>
            <a:off x="-3" y="408131"/>
            <a:ext cx="12192000" cy="1116126"/>
            <a:chOff x="-1" y="225494"/>
            <a:chExt cx="12192000" cy="111612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83FD415-86A3-A7F7-5E3B-DB8F1C1EEEBE}"/>
                </a:ext>
              </a:extLst>
            </p:cNvPr>
            <p:cNvSpPr/>
            <p:nvPr/>
          </p:nvSpPr>
          <p:spPr>
            <a:xfrm>
              <a:off x="-1" y="225494"/>
              <a:ext cx="12192000" cy="1116126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941A83A-579C-0815-3F87-3EF2E560F078}"/>
                </a:ext>
              </a:extLst>
            </p:cNvPr>
            <p:cNvSpPr txBox="1"/>
            <p:nvPr/>
          </p:nvSpPr>
          <p:spPr>
            <a:xfrm>
              <a:off x="1619692" y="491169"/>
              <a:ext cx="89526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Posterama" panose="020B0504020200020000" pitchFamily="34" charset="0"/>
                  <a:cs typeface="Posterama" panose="020B0504020200020000" pitchFamily="34" charset="0"/>
                </a:rPr>
                <a:t>Strategic Coding Practices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06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DB2E04-0DDE-7A3F-382E-7B31E29DD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1E89E88-0A93-4E1C-38AA-05354CA7C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My background</a:t>
            </a:r>
          </a:p>
          <a:p>
            <a:pPr>
              <a:buFontTx/>
              <a:buChar char="-"/>
            </a:pPr>
            <a:r>
              <a:rPr lang="en-US" dirty="0"/>
              <a:t>Beta-Testing Party! </a:t>
            </a:r>
          </a:p>
          <a:p>
            <a:pPr>
              <a:buFontTx/>
              <a:buChar char="-"/>
            </a:pPr>
            <a:r>
              <a:rPr lang="en-US" dirty="0"/>
              <a:t>Coding style is personal and subjective – no single “right” way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0CBC7F-3A73-5B7E-6435-E30BDD05B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47510-4CA9-4130-87E0-E7537EAD67D0}" type="slidenum">
              <a:rPr lang="en-US" smtClean="0"/>
              <a:t>21</a:t>
            </a:fld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CADB732-E0F0-B330-BAA6-9FA2D14014DD}"/>
              </a:ext>
            </a:extLst>
          </p:cNvPr>
          <p:cNvGrpSpPr/>
          <p:nvPr/>
        </p:nvGrpSpPr>
        <p:grpSpPr>
          <a:xfrm>
            <a:off x="-3" y="408131"/>
            <a:ext cx="12192000" cy="1116126"/>
            <a:chOff x="-1" y="225494"/>
            <a:chExt cx="12192000" cy="111612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83FD415-86A3-A7F7-5E3B-DB8F1C1EEEBE}"/>
                </a:ext>
              </a:extLst>
            </p:cNvPr>
            <p:cNvSpPr/>
            <p:nvPr/>
          </p:nvSpPr>
          <p:spPr>
            <a:xfrm>
              <a:off x="-1" y="225494"/>
              <a:ext cx="12192000" cy="1116126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941A83A-579C-0815-3F87-3EF2E560F078}"/>
                </a:ext>
              </a:extLst>
            </p:cNvPr>
            <p:cNvSpPr txBox="1"/>
            <p:nvPr/>
          </p:nvSpPr>
          <p:spPr>
            <a:xfrm>
              <a:off x="1619692" y="491169"/>
              <a:ext cx="89526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Posterama" panose="020B0504020200020000" pitchFamily="34" charset="0"/>
                  <a:cs typeface="Posterama" panose="020B0504020200020000" pitchFamily="34" charset="0"/>
                </a:rPr>
                <a:t>Caveats</a:t>
              </a:r>
            </a:p>
          </p:txBody>
        </p:sp>
      </p:grpSp>
      <p:pic>
        <p:nvPicPr>
          <p:cNvPr id="5" name="Graphic 4" descr="Dance with solid fill">
            <a:extLst>
              <a:ext uri="{FF2B5EF4-FFF2-40B4-BE49-F238E27FC236}">
                <a16:creationId xmlns:a16="http://schemas.microsoft.com/office/drawing/2014/main" id="{490B3CE8-3A37-080A-F094-9B993CAE40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31225" y="195636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341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DB2E04-0DDE-7A3F-382E-7B31E29DD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0CBC7F-3A73-5B7E-6435-E30BDD05B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47510-4CA9-4130-87E0-E7537EAD67D0}" type="slidenum">
              <a:rPr lang="en-US" smtClean="0"/>
              <a:t>22</a:t>
            </a:fld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CADB732-E0F0-B330-BAA6-9FA2D14014DD}"/>
              </a:ext>
            </a:extLst>
          </p:cNvPr>
          <p:cNvGrpSpPr/>
          <p:nvPr/>
        </p:nvGrpSpPr>
        <p:grpSpPr>
          <a:xfrm>
            <a:off x="-3" y="408131"/>
            <a:ext cx="12192000" cy="1116126"/>
            <a:chOff x="-1" y="225494"/>
            <a:chExt cx="12192000" cy="111612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83FD415-86A3-A7F7-5E3B-DB8F1C1EEEBE}"/>
                </a:ext>
              </a:extLst>
            </p:cNvPr>
            <p:cNvSpPr/>
            <p:nvPr/>
          </p:nvSpPr>
          <p:spPr>
            <a:xfrm>
              <a:off x="-1" y="225494"/>
              <a:ext cx="12192000" cy="1116126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941A83A-579C-0815-3F87-3EF2E560F078}"/>
                </a:ext>
              </a:extLst>
            </p:cNvPr>
            <p:cNvSpPr txBox="1"/>
            <p:nvPr/>
          </p:nvSpPr>
          <p:spPr>
            <a:xfrm>
              <a:off x="1619692" y="491169"/>
              <a:ext cx="89526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Posterama" panose="020B0504020200020000" pitchFamily="34" charset="0"/>
                  <a:cs typeface="Posterama" panose="020B0504020200020000" pitchFamily="34" charset="0"/>
                </a:rPr>
                <a:t>Let’s Get Started…</a:t>
              </a:r>
            </a:p>
          </p:txBody>
        </p:sp>
      </p:grpSp>
      <p:pic>
        <p:nvPicPr>
          <p:cNvPr id="5" name="Graphic 4" descr="Dance with solid fill">
            <a:extLst>
              <a:ext uri="{FF2B5EF4-FFF2-40B4-BE49-F238E27FC236}">
                <a16:creationId xmlns:a16="http://schemas.microsoft.com/office/drawing/2014/main" id="{490B3CE8-3A37-080A-F094-9B993CAE40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96600" y="4166062"/>
            <a:ext cx="914400" cy="914400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BF6A130-06D7-E858-3799-D6003874EA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166" y="1812978"/>
            <a:ext cx="8401661" cy="4725934"/>
          </a:xfrm>
        </p:spPr>
      </p:pic>
    </p:spTree>
    <p:extLst>
      <p:ext uri="{BB962C8B-B14F-4D97-AF65-F5344CB8AC3E}">
        <p14:creationId xmlns:p14="http://schemas.microsoft.com/office/powerpoint/2010/main" val="3725654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E084D5-F762-E0D6-EC94-2FEB3945D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47510-4CA9-4130-87E0-E7537EAD67D0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 descr="The Language of Maps: The biography of the species adaptation process ...">
            <a:extLst>
              <a:ext uri="{FF2B5EF4-FFF2-40B4-BE49-F238E27FC236}">
                <a16:creationId xmlns:a16="http://schemas.microsoft.com/office/drawing/2014/main" id="{978BEC38-C063-62A8-7218-E23CD56F4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088" y="0"/>
            <a:ext cx="7997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D44285-881C-BD77-7DA2-4C7D49CA9970}"/>
              </a:ext>
            </a:extLst>
          </p:cNvPr>
          <p:cNvSpPr txBox="1"/>
          <p:nvPr/>
        </p:nvSpPr>
        <p:spPr>
          <a:xfrm>
            <a:off x="335526" y="790337"/>
            <a:ext cx="248141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B</a:t>
            </a:r>
            <a:r>
              <a:rPr lang="en-US" sz="3600" dirty="0"/>
              <a:t>iodiversity </a:t>
            </a:r>
            <a:r>
              <a:rPr lang="en-US" sz="3600" b="1" dirty="0">
                <a:solidFill>
                  <a:srgbClr val="FF0000"/>
                </a:solidFill>
              </a:rPr>
              <a:t>A</a:t>
            </a:r>
            <a:r>
              <a:rPr lang="en-US" sz="3600" dirty="0"/>
              <a:t>nd </a:t>
            </a:r>
            <a:r>
              <a:rPr lang="en-US" sz="3600" b="1" dirty="0">
                <a:solidFill>
                  <a:srgbClr val="FF0000"/>
                </a:solidFill>
              </a:rPr>
              <a:t>R</a:t>
            </a:r>
            <a:r>
              <a:rPr lang="en-US" sz="3600" dirty="0"/>
              <a:t>ural </a:t>
            </a:r>
            <a:r>
              <a:rPr lang="en-US" sz="3600" b="1" dirty="0">
                <a:solidFill>
                  <a:srgbClr val="FF0000"/>
                </a:solidFill>
              </a:rPr>
              <a:t>R</a:t>
            </a:r>
            <a:r>
              <a:rPr lang="en-US" sz="3600" dirty="0"/>
              <a:t>esponse to </a:t>
            </a:r>
            <a:r>
              <a:rPr lang="en-US" sz="3600" b="1" dirty="0">
                <a:solidFill>
                  <a:srgbClr val="FF0000"/>
                </a:solidFill>
              </a:rPr>
              <a:t>C</a:t>
            </a:r>
            <a:r>
              <a:rPr lang="en-US" sz="3600" dirty="0"/>
              <a:t>limate Change </a:t>
            </a:r>
            <a:r>
              <a:rPr lang="en-US" sz="3600" b="1" dirty="0">
                <a:solidFill>
                  <a:srgbClr val="FF0000"/>
                </a:solidFill>
              </a:rPr>
              <a:t>U</a:t>
            </a:r>
            <a:r>
              <a:rPr lang="en-US" sz="3600" dirty="0"/>
              <a:t>sing </a:t>
            </a:r>
            <a:r>
              <a:rPr lang="en-US" sz="3600" b="1" dirty="0">
                <a:solidFill>
                  <a:srgbClr val="FF0000"/>
                </a:solidFill>
              </a:rPr>
              <a:t>D</a:t>
            </a:r>
            <a:r>
              <a:rPr lang="en-US" sz="3600" dirty="0"/>
              <a:t>ata </a:t>
            </a:r>
            <a:r>
              <a:rPr lang="en-US" sz="3600" b="1" dirty="0">
                <a:solidFill>
                  <a:srgbClr val="FF0000"/>
                </a:solidFill>
              </a:rPr>
              <a:t>A</a:t>
            </a:r>
            <a:r>
              <a:rPr lang="en-US" sz="3600" dirty="0"/>
              <a:t>nalysis</a:t>
            </a:r>
          </a:p>
        </p:txBody>
      </p:sp>
    </p:spTree>
    <p:extLst>
      <p:ext uri="{BB962C8B-B14F-4D97-AF65-F5344CB8AC3E}">
        <p14:creationId xmlns:p14="http://schemas.microsoft.com/office/powerpoint/2010/main" val="1499718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EAB76C-944F-E6E3-712B-083B714A3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DC3986-87F7-2926-6092-EBF68F45550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University of Maine</a:t>
            </a:r>
          </a:p>
          <a:p>
            <a:pPr lvl="1"/>
            <a:r>
              <a:rPr lang="en-US" dirty="0"/>
              <a:t>Brian McGill (ecology)</a:t>
            </a:r>
          </a:p>
          <a:p>
            <a:pPr lvl="1"/>
            <a:r>
              <a:rPr lang="en-US" dirty="0"/>
              <a:t>Tim Waring (economics)</a:t>
            </a:r>
          </a:p>
          <a:p>
            <a:pPr lvl="1"/>
            <a:r>
              <a:rPr lang="en-US" dirty="0"/>
              <a:t>Matthew Dube (computer science)</a:t>
            </a:r>
          </a:p>
          <a:p>
            <a:pPr lvl="1"/>
            <a:r>
              <a:rPr lang="en-US" dirty="0"/>
              <a:t>Kati </a:t>
            </a:r>
            <a:r>
              <a:rPr lang="en-US" dirty="0" err="1"/>
              <a:t>Corlew</a:t>
            </a:r>
            <a:r>
              <a:rPr lang="en-US" dirty="0"/>
              <a:t> (psychology)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849DF4-A47F-FC4F-3DA2-76427E3FF1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University of Vermont</a:t>
            </a:r>
          </a:p>
          <a:p>
            <a:pPr lvl="1"/>
            <a:r>
              <a:rPr lang="en-US" dirty="0"/>
              <a:t>Nick Gotelli (ecology)</a:t>
            </a:r>
          </a:p>
          <a:p>
            <a:pPr lvl="1"/>
            <a:r>
              <a:rPr lang="en-US" dirty="0"/>
              <a:t>Meredith Niles (food science)</a:t>
            </a:r>
          </a:p>
          <a:p>
            <a:pPr lvl="1"/>
            <a:r>
              <a:rPr lang="en-US" dirty="0"/>
              <a:t>Laurent Hebert-</a:t>
            </a:r>
            <a:r>
              <a:rPr lang="en-US" dirty="0" err="1"/>
              <a:t>Dufrense</a:t>
            </a:r>
            <a:r>
              <a:rPr lang="en-US" dirty="0"/>
              <a:t> (complex systems)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0CBC7F-3A73-5B7E-6435-E30BDD05B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47510-4CA9-4130-87E0-E7537EAD67D0}" type="slidenum">
              <a:rPr lang="en-US" smtClean="0"/>
              <a:t>4</a:t>
            </a:fld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CADB732-E0F0-B330-BAA6-9FA2D14014DD}"/>
              </a:ext>
            </a:extLst>
          </p:cNvPr>
          <p:cNvGrpSpPr/>
          <p:nvPr/>
        </p:nvGrpSpPr>
        <p:grpSpPr>
          <a:xfrm>
            <a:off x="-3" y="408131"/>
            <a:ext cx="12192000" cy="1116126"/>
            <a:chOff x="-1" y="225494"/>
            <a:chExt cx="12192000" cy="111612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83FD415-86A3-A7F7-5E3B-DB8F1C1EEEBE}"/>
                </a:ext>
              </a:extLst>
            </p:cNvPr>
            <p:cNvSpPr/>
            <p:nvPr/>
          </p:nvSpPr>
          <p:spPr>
            <a:xfrm>
              <a:off x="-1" y="225494"/>
              <a:ext cx="12192000" cy="1116126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941A83A-579C-0815-3F87-3EF2E560F078}"/>
                </a:ext>
              </a:extLst>
            </p:cNvPr>
            <p:cNvSpPr txBox="1"/>
            <p:nvPr/>
          </p:nvSpPr>
          <p:spPr>
            <a:xfrm>
              <a:off x="1619692" y="491169"/>
              <a:ext cx="89526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Posterama" panose="020B0504020200020000" pitchFamily="34" charset="0"/>
                  <a:cs typeface="Posterama" panose="020B0504020200020000" pitchFamily="34" charset="0"/>
                </a:rPr>
                <a:t>Barracuda Teams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084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9C3A7-7DBD-C63B-15D9-89A606416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0CBC7F-3A73-5B7E-6435-E30BDD05B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47510-4CA9-4130-87E0-E7537EAD67D0}" type="slidenum">
              <a:rPr lang="en-US" smtClean="0"/>
              <a:t>5</a:t>
            </a:fld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CADB732-E0F0-B330-BAA6-9FA2D14014DD}"/>
              </a:ext>
            </a:extLst>
          </p:cNvPr>
          <p:cNvGrpSpPr/>
          <p:nvPr/>
        </p:nvGrpSpPr>
        <p:grpSpPr>
          <a:xfrm>
            <a:off x="-3" y="408131"/>
            <a:ext cx="12192000" cy="1116126"/>
            <a:chOff x="-1" y="225494"/>
            <a:chExt cx="12192000" cy="111612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83FD415-86A3-A7F7-5E3B-DB8F1C1EEEBE}"/>
                </a:ext>
              </a:extLst>
            </p:cNvPr>
            <p:cNvSpPr/>
            <p:nvPr/>
          </p:nvSpPr>
          <p:spPr>
            <a:xfrm>
              <a:off x="-1" y="225494"/>
              <a:ext cx="12192000" cy="1116126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941A83A-579C-0815-3F87-3EF2E560F078}"/>
                </a:ext>
              </a:extLst>
            </p:cNvPr>
            <p:cNvSpPr txBox="1"/>
            <p:nvPr/>
          </p:nvSpPr>
          <p:spPr>
            <a:xfrm>
              <a:off x="1619692" y="491169"/>
              <a:ext cx="89526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Posterama" panose="020B0504020200020000" pitchFamily="34" charset="0"/>
                  <a:cs typeface="Posterama" panose="020B0504020200020000" pitchFamily="34" charset="0"/>
                </a:rPr>
                <a:t>Barracuda Research</a:t>
              </a:r>
            </a:p>
          </p:txBody>
        </p: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1E89E88-0A93-4E1C-38AA-05354CA7C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2098531"/>
            <a:ext cx="105156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Responses of humans and nature to climate change in rural New England</a:t>
            </a:r>
          </a:p>
          <a:p>
            <a:pPr lvl="1">
              <a:buFontTx/>
              <a:buChar char="-"/>
            </a:pPr>
            <a:r>
              <a:rPr lang="en-US" dirty="0"/>
              <a:t>Cultural evolution and behavioral adaptation</a:t>
            </a:r>
          </a:p>
          <a:p>
            <a:pPr lvl="1">
              <a:buFontTx/>
              <a:buChar char="-"/>
            </a:pPr>
            <a:r>
              <a:rPr lang="en-US" dirty="0"/>
              <a:t>Agricultural responses and adaptive planting strategies</a:t>
            </a:r>
          </a:p>
          <a:p>
            <a:pPr lvl="1">
              <a:buFontTx/>
              <a:buChar char="-"/>
            </a:pPr>
            <a:r>
              <a:rPr lang="en-US" dirty="0"/>
              <a:t>Spatially explicit demographic forecasting models of species ranges</a:t>
            </a:r>
          </a:p>
          <a:p>
            <a:pPr lvl="1">
              <a:buFontTx/>
              <a:buChar char="-"/>
            </a:pPr>
            <a:r>
              <a:rPr lang="en-US" dirty="0"/>
              <a:t>Specialized forecasting models for pests, disease, and crop yields</a:t>
            </a:r>
          </a:p>
          <a:p>
            <a:pPr lvl="1">
              <a:buFontTx/>
              <a:buChar char="-"/>
            </a:pPr>
            <a:r>
              <a:rPr lang="en-US" dirty="0"/>
              <a:t>Computational tools for analysis and visualization of space-time data</a:t>
            </a:r>
          </a:p>
          <a:p>
            <a:pPr lvl="1">
              <a:buFontTx/>
              <a:buChar char="-"/>
            </a:pPr>
            <a:r>
              <a:rPr lang="en-US" dirty="0"/>
              <a:t>Workforce development, outreach, education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27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9C3A7-7DBD-C63B-15D9-89A606416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0CBC7F-3A73-5B7E-6435-E30BDD05B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47510-4CA9-4130-87E0-E7537EAD67D0}" type="slidenum">
              <a:rPr lang="en-US" smtClean="0"/>
              <a:t>6</a:t>
            </a:fld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CADB732-E0F0-B330-BAA6-9FA2D14014DD}"/>
              </a:ext>
            </a:extLst>
          </p:cNvPr>
          <p:cNvGrpSpPr/>
          <p:nvPr/>
        </p:nvGrpSpPr>
        <p:grpSpPr>
          <a:xfrm>
            <a:off x="-3" y="408131"/>
            <a:ext cx="12192000" cy="1116126"/>
            <a:chOff x="-1" y="225494"/>
            <a:chExt cx="12192000" cy="111612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83FD415-86A3-A7F7-5E3B-DB8F1C1EEEBE}"/>
                </a:ext>
              </a:extLst>
            </p:cNvPr>
            <p:cNvSpPr/>
            <p:nvPr/>
          </p:nvSpPr>
          <p:spPr>
            <a:xfrm>
              <a:off x="-1" y="225494"/>
              <a:ext cx="12192000" cy="1116126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941A83A-579C-0815-3F87-3EF2E560F078}"/>
                </a:ext>
              </a:extLst>
            </p:cNvPr>
            <p:cNvSpPr txBox="1"/>
            <p:nvPr/>
          </p:nvSpPr>
          <p:spPr>
            <a:xfrm>
              <a:off x="1619692" y="491169"/>
              <a:ext cx="89526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Posterama" panose="020B0504020200020000" pitchFamily="34" charset="0"/>
                  <a:cs typeface="Posterama" panose="020B0504020200020000" pitchFamily="34" charset="0"/>
                </a:rPr>
                <a:t>Barracuda Research</a:t>
              </a:r>
            </a:p>
          </p:txBody>
        </p: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1E89E88-0A93-4E1C-38AA-05354CA7C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2098531"/>
            <a:ext cx="105156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Responses of humans and nature to climate change in rural New England</a:t>
            </a:r>
          </a:p>
          <a:p>
            <a:pPr lvl="1">
              <a:buFontTx/>
              <a:buChar char="-"/>
            </a:pPr>
            <a:r>
              <a:rPr lang="en-US" dirty="0"/>
              <a:t>Cultural evolution and behavioral adaptation</a:t>
            </a:r>
          </a:p>
          <a:p>
            <a:pPr lvl="1">
              <a:buFontTx/>
              <a:buChar char="-"/>
            </a:pPr>
            <a:r>
              <a:rPr lang="en-US" dirty="0"/>
              <a:t>Agricultural responses and adaptive planting strategies</a:t>
            </a:r>
          </a:p>
          <a:p>
            <a:pPr lvl="1">
              <a:buFontTx/>
              <a:buChar char="-"/>
            </a:pPr>
            <a:r>
              <a:rPr lang="en-US" dirty="0"/>
              <a:t>Spatially explicit demographic forecasting models of species ranges</a:t>
            </a:r>
          </a:p>
          <a:p>
            <a:pPr lvl="1">
              <a:buFontTx/>
              <a:buChar char="-"/>
            </a:pPr>
            <a:r>
              <a:rPr lang="en-US" dirty="0"/>
              <a:t>Specialized forecasting models for pests, disease, and crop yields</a:t>
            </a:r>
          </a:p>
          <a:p>
            <a:pPr lvl="1">
              <a:buFontTx/>
              <a:buChar char="-"/>
            </a:pPr>
            <a:r>
              <a:rPr lang="en-US" dirty="0">
                <a:solidFill>
                  <a:srgbClr val="FF0000"/>
                </a:solidFill>
              </a:rPr>
              <a:t>Computational tools for analysis and visualization of space-time data</a:t>
            </a:r>
          </a:p>
          <a:p>
            <a:pPr lvl="1">
              <a:buFontTx/>
              <a:buChar char="-"/>
            </a:pPr>
            <a:r>
              <a:rPr lang="en-US" dirty="0">
                <a:solidFill>
                  <a:srgbClr val="FF0000"/>
                </a:solidFill>
              </a:rPr>
              <a:t>Workforce development, outreach, education</a:t>
            </a:r>
          </a:p>
          <a:p>
            <a:pPr>
              <a:buFontTx/>
              <a:buChar char="-"/>
            </a:pPr>
            <a:endParaRPr lang="en-US" dirty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755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767AABFA-A691-784C-55BA-D31BCCF5D4AD}"/>
              </a:ext>
            </a:extLst>
          </p:cNvPr>
          <p:cNvGrpSpPr/>
          <p:nvPr/>
        </p:nvGrpSpPr>
        <p:grpSpPr>
          <a:xfrm>
            <a:off x="0" y="-147484"/>
            <a:ext cx="10020924" cy="6785244"/>
            <a:chOff x="1" y="-222648"/>
            <a:chExt cx="9851855" cy="664759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1917B8D-DDFE-359D-9511-6FF243A666D5}"/>
                </a:ext>
              </a:extLst>
            </p:cNvPr>
            <p:cNvGrpSpPr/>
            <p:nvPr/>
          </p:nvGrpSpPr>
          <p:grpSpPr>
            <a:xfrm>
              <a:off x="1" y="-222648"/>
              <a:ext cx="9851855" cy="5851455"/>
              <a:chOff x="1" y="-222648"/>
              <a:chExt cx="9851855" cy="5851455"/>
            </a:xfrm>
          </p:grpSpPr>
          <p:pic>
            <p:nvPicPr>
              <p:cNvPr id="6" name="Picture 5" descr="A picture containing text, screenshot, design&#10;&#10;Description automatically generated">
                <a:extLst>
                  <a:ext uri="{FF2B5EF4-FFF2-40B4-BE49-F238E27FC236}">
                    <a16:creationId xmlns:a16="http://schemas.microsoft.com/office/drawing/2014/main" id="{809D0B7D-B301-C8C1-4C80-6EB2DA29AE9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55"/>
              <a:stretch/>
            </p:blipFill>
            <p:spPr>
              <a:xfrm>
                <a:off x="1" y="-222648"/>
                <a:ext cx="9851855" cy="5746524"/>
              </a:xfrm>
              <a:prstGeom prst="rect">
                <a:avLst/>
              </a:prstGeom>
            </p:spPr>
          </p:pic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33424E2-9190-74A6-69F3-1EC89798CA17}"/>
                  </a:ext>
                </a:extLst>
              </p:cNvPr>
              <p:cNvSpPr/>
              <p:nvPr/>
            </p:nvSpPr>
            <p:spPr>
              <a:xfrm>
                <a:off x="6445770" y="2323476"/>
                <a:ext cx="3222886" cy="3305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3228D6-2A03-2511-59EE-82DA72BCB73E}"/>
                </a:ext>
              </a:extLst>
            </p:cNvPr>
            <p:cNvSpPr/>
            <p:nvPr/>
          </p:nvSpPr>
          <p:spPr>
            <a:xfrm rot="20464278">
              <a:off x="224852" y="5950256"/>
              <a:ext cx="382250" cy="3381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A650C31-1353-68BC-369C-20E03A66962A}"/>
                </a:ext>
              </a:extLst>
            </p:cNvPr>
            <p:cNvSpPr/>
            <p:nvPr/>
          </p:nvSpPr>
          <p:spPr>
            <a:xfrm rot="18513601">
              <a:off x="424939" y="5759449"/>
              <a:ext cx="547260" cy="7837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3E105625-C3F0-B554-6DE9-1FC8B5ACF5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3973" y="2451363"/>
            <a:ext cx="9274045" cy="397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028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57AC97-AFFF-26CA-0C38-60E00EAA3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1319F0-D8BD-1241-8DD8-122D8D7D7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”Code-along” with scripts</a:t>
            </a:r>
          </a:p>
          <a:p>
            <a:pPr lvl="1"/>
            <a:r>
              <a:rPr lang="en-US" sz="1600" dirty="0"/>
              <a:t>Files and Scripts provided for each session</a:t>
            </a:r>
          </a:p>
          <a:p>
            <a:pPr lvl="1"/>
            <a:r>
              <a:rPr lang="en-US" sz="1600" dirty="0"/>
              <a:t>Initially load libraries and files</a:t>
            </a:r>
          </a:p>
          <a:p>
            <a:pPr lvl="1"/>
            <a:r>
              <a:rPr lang="en-US" sz="1600" dirty="0"/>
              <a:t>Execute code one line at a time</a:t>
            </a:r>
          </a:p>
          <a:p>
            <a:pPr lvl="2"/>
            <a:r>
              <a:rPr lang="en-US" sz="1400" dirty="0"/>
              <a:t>Place cursor at the the start of line</a:t>
            </a:r>
          </a:p>
          <a:p>
            <a:pPr lvl="2"/>
            <a:r>
              <a:rPr lang="en-US" sz="14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&lt;ctrl&gt;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or </a:t>
            </a:r>
            <a:r>
              <a:rPr lang="en-US" sz="14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</a:t>
            </a:r>
            <a:r>
              <a:rPr lang="en-US" sz="1400" b="1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cmd</a:t>
            </a:r>
            <a:r>
              <a:rPr lang="en-US" sz="140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&gt;&lt;return&gt;</a:t>
            </a:r>
          </a:p>
          <a:p>
            <a:pPr lvl="2"/>
            <a:r>
              <a:rPr lang="en-US" sz="1400" dirty="0"/>
              <a:t>Watch what happens</a:t>
            </a:r>
          </a:p>
          <a:p>
            <a:r>
              <a:rPr lang="en-US" sz="2000" dirty="0"/>
              <a:t>Audio commentary from Barracuda instructors &amp; team members</a:t>
            </a:r>
          </a:p>
          <a:p>
            <a:r>
              <a:rPr lang="en-US" sz="2000" dirty="0"/>
              <a:t>Chat questions &amp; written commentary from audience</a:t>
            </a:r>
          </a:p>
          <a:p>
            <a:r>
              <a:rPr lang="en-US" sz="2000" dirty="0"/>
              <a:t>Audio commentary from audience</a:t>
            </a:r>
          </a:p>
          <a:p>
            <a:r>
              <a:rPr lang="en-US" sz="2000" dirty="0"/>
              <a:t>(1 or 2 short breaks)</a:t>
            </a:r>
          </a:p>
          <a:p>
            <a:r>
              <a:rPr lang="en-US" sz="2000" dirty="0"/>
              <a:t>Additional time for commentary &amp; questions at end of session (optional)</a:t>
            </a:r>
          </a:p>
          <a:p>
            <a:r>
              <a:rPr lang="en-US" sz="2000" dirty="0"/>
              <a:t>Sessions are unordered, independent, and stand-alone</a:t>
            </a:r>
          </a:p>
          <a:p>
            <a:endParaRPr lang="en-US" sz="2000" dirty="0"/>
          </a:p>
          <a:p>
            <a:pPr marL="457200" lvl="1" indent="0">
              <a:buNone/>
            </a:pPr>
            <a:r>
              <a:rPr lang="en-US" sz="1600" dirty="0"/>
              <a:t>	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0CBC7F-3A73-5B7E-6435-E30BDD05B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47510-4CA9-4130-87E0-E7537EAD67D0}" type="slidenum">
              <a:rPr lang="en-US" smtClean="0"/>
              <a:t>8</a:t>
            </a:fld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CADB732-E0F0-B330-BAA6-9FA2D14014DD}"/>
              </a:ext>
            </a:extLst>
          </p:cNvPr>
          <p:cNvGrpSpPr/>
          <p:nvPr/>
        </p:nvGrpSpPr>
        <p:grpSpPr>
          <a:xfrm>
            <a:off x="-3" y="408131"/>
            <a:ext cx="12192000" cy="1116126"/>
            <a:chOff x="-1" y="225494"/>
            <a:chExt cx="12192000" cy="111612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83FD415-86A3-A7F7-5E3B-DB8F1C1EEEBE}"/>
                </a:ext>
              </a:extLst>
            </p:cNvPr>
            <p:cNvSpPr/>
            <p:nvPr/>
          </p:nvSpPr>
          <p:spPr>
            <a:xfrm>
              <a:off x="-1" y="225494"/>
              <a:ext cx="12192000" cy="1116126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941A83A-579C-0815-3F87-3EF2E560F078}"/>
                </a:ext>
              </a:extLst>
            </p:cNvPr>
            <p:cNvSpPr txBox="1"/>
            <p:nvPr/>
          </p:nvSpPr>
          <p:spPr>
            <a:xfrm>
              <a:off x="1619695" y="437958"/>
              <a:ext cx="89526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Posterama" panose="020B0504020200020000" pitchFamily="34" charset="0"/>
                  <a:cs typeface="Posterama" panose="020B0504020200020000" pitchFamily="34" charset="0"/>
                </a:rPr>
                <a:t>Session Structure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677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DB2E04-0DDE-7A3F-382E-7B31E29DD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0CBC7F-3A73-5B7E-6435-E30BDD05B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47510-4CA9-4130-87E0-E7537EAD67D0}" type="slidenum">
              <a:rPr lang="en-US" smtClean="0"/>
              <a:t>9</a:t>
            </a:fld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CADB732-E0F0-B330-BAA6-9FA2D14014DD}"/>
              </a:ext>
            </a:extLst>
          </p:cNvPr>
          <p:cNvGrpSpPr/>
          <p:nvPr/>
        </p:nvGrpSpPr>
        <p:grpSpPr>
          <a:xfrm>
            <a:off x="-3" y="408131"/>
            <a:ext cx="12192000" cy="1116126"/>
            <a:chOff x="-1" y="225494"/>
            <a:chExt cx="12192000" cy="111612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83FD415-86A3-A7F7-5E3B-DB8F1C1EEEBE}"/>
                </a:ext>
              </a:extLst>
            </p:cNvPr>
            <p:cNvSpPr/>
            <p:nvPr/>
          </p:nvSpPr>
          <p:spPr>
            <a:xfrm>
              <a:off x="-1" y="225494"/>
              <a:ext cx="12192000" cy="1116126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941A83A-579C-0815-3F87-3EF2E560F078}"/>
                </a:ext>
              </a:extLst>
            </p:cNvPr>
            <p:cNvSpPr txBox="1"/>
            <p:nvPr/>
          </p:nvSpPr>
          <p:spPr>
            <a:xfrm>
              <a:off x="1619692" y="491169"/>
              <a:ext cx="89526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Posterama" panose="020B0504020200020000" pitchFamily="34" charset="0"/>
                  <a:cs typeface="Posterama" panose="020B0504020200020000" pitchFamily="34" charset="0"/>
                </a:rPr>
                <a:t>Strategic Coding Practices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58290EC-D1DE-CBDE-68E4-EE7A1D6B7C2A}"/>
              </a:ext>
            </a:extLst>
          </p:cNvPr>
          <p:cNvSpPr txBox="1"/>
          <p:nvPr/>
        </p:nvSpPr>
        <p:spPr>
          <a:xfrm>
            <a:off x="2295522" y="2767874"/>
            <a:ext cx="76009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Nicholas J. Gotelli</a:t>
            </a:r>
          </a:p>
          <a:p>
            <a:pPr algn="ctr"/>
            <a:r>
              <a:rPr lang="en-US" sz="3600" dirty="0"/>
              <a:t>Department of Biology</a:t>
            </a:r>
          </a:p>
          <a:p>
            <a:pPr algn="ctr"/>
            <a:r>
              <a:rPr lang="en-US" sz="3600" dirty="0"/>
              <a:t>University of Vermont</a:t>
            </a:r>
          </a:p>
          <a:p>
            <a:pPr algn="ctr"/>
            <a:endParaRPr lang="en-US" sz="3600" dirty="0"/>
          </a:p>
          <a:p>
            <a:pPr algn="ctr"/>
            <a:r>
              <a:rPr lang="en-US" sz="3600" dirty="0"/>
              <a:t>Federal University of Santa Maria</a:t>
            </a:r>
          </a:p>
          <a:p>
            <a:pPr algn="ctr"/>
            <a:r>
              <a:rPr lang="en-US" sz="3600" dirty="0"/>
              <a:t>19 July 2023</a:t>
            </a:r>
          </a:p>
        </p:txBody>
      </p:sp>
    </p:spTree>
    <p:extLst>
      <p:ext uri="{BB962C8B-B14F-4D97-AF65-F5344CB8AC3E}">
        <p14:creationId xmlns:p14="http://schemas.microsoft.com/office/powerpoint/2010/main" val="1921668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3690</TotalTime>
  <Words>918</Words>
  <Application>Microsoft Macintosh PowerPoint</Application>
  <PresentationFormat>Widescreen</PresentationFormat>
  <Paragraphs>181</Paragraphs>
  <Slides>22</Slides>
  <Notes>19</Notes>
  <HiddenSlides>9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Avenir Next LT Pro Demi</vt:lpstr>
      <vt:lpstr>Calibri</vt:lpstr>
      <vt:lpstr>Calibri Light</vt:lpstr>
      <vt:lpstr>Menlo</vt:lpstr>
      <vt:lpstr>Posterama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Bailey McLaughlin</dc:creator>
  <cp:lastModifiedBy>Nick Gotelli</cp:lastModifiedBy>
  <cp:revision>217</cp:revision>
  <dcterms:created xsi:type="dcterms:W3CDTF">2023-02-08T15:09:15Z</dcterms:created>
  <dcterms:modified xsi:type="dcterms:W3CDTF">2023-07-17T13:22:31Z</dcterms:modified>
</cp:coreProperties>
</file>