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Montserra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Montserra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JavaScript#Uses_outside_Web_pages" TargetMode="External"/><Relationship Id="rId3" Type="http://schemas.openxmlformats.org/officeDocument/2006/relationships/hyperlink" Target="https://developer.mozilla.org/es/docs/Glossary/Node.js" TargetMode="External"/><Relationship Id="rId4" Type="http://schemas.openxmlformats.org/officeDocument/2006/relationships/hyperlink" Target="https://couchdb.apache.org/" TargetMode="External"/><Relationship Id="rId5" Type="http://schemas.openxmlformats.org/officeDocument/2006/relationships/hyperlink" Target="https://www.adobe.com/devnet/acrobat/javascript.html" TargetMode="External"/><Relationship Id="rId6" Type="http://schemas.openxmlformats.org/officeDocument/2006/relationships/hyperlink" Target="https://developer.mozilla.org/es/docs/Glossary/Prototype-based_programming" TargetMode="External"/><Relationship Id="rId7" Type="http://schemas.openxmlformats.org/officeDocument/2006/relationships/hyperlink" Target="https://developer.mozilla.org/es/docs/Glossary/Prototype-based_programmin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93a2b2c1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93a2b2c1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0250aacc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0250aacc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93a2b2c1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93a2b2c1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70250aac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0250aac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93a2b2c1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93a2b2c1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93a2b2c1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93a2b2c1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8b10c33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8b10c33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https://www.bezkoder.com/angular-11-mongodb-node-js-express/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0250aacc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0250aacc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93a2b2c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f93a2b2c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f90231cab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f90231cab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https://www.bezkoder.com/react-node-express-mongodb-mern-stack/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f8b10c33d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f8b10c33d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C&amp;S es una empresa de tecnología, brinda soluciones de ingeniería de software a organizaciones que buscan aumentar su productividad y eficiencia.</a:t>
            </a:r>
            <a:endParaRPr/>
          </a:p>
          <a:p>
            <a:pPr indent="0" lvl="0" marL="0" rtl="0" algn="just">
              <a:spcBef>
                <a:spcPts val="0"/>
              </a:spcBef>
              <a:spcAft>
                <a:spcPts val="0"/>
              </a:spcAft>
              <a:buNone/>
            </a:pPr>
            <a:r>
              <a:rPr lang="es" sz="900">
                <a:solidFill>
                  <a:schemeClr val="dk1"/>
                </a:solidFill>
                <a:latin typeface="Gotham Book"/>
                <a:ea typeface="Gotham Book"/>
                <a:cs typeface="Gotham Book"/>
                <a:sym typeface="Gotham Book"/>
              </a:rPr>
              <a:t>I+D+i le sirve a C&amp;S para poder investigar, probar y transferir conocimiento relativo a tecnologías, prácticas metodológicas y áreas de conocimiento que sirva para explorar temas no explorados hasta el momento o mejorar la productividad, tiempos y simplicidad de desarrollo de los equipos de proyectos de Operaciones. La innovación es el diferencial central del área y define en primera instancia el punto de arranque de una iniciativa de I+D+i.</a:t>
            </a:r>
            <a:endParaRPr sz="900">
              <a:solidFill>
                <a:schemeClr val="dk1"/>
              </a:solidFill>
              <a:latin typeface="Gotham Book"/>
              <a:ea typeface="Gotham Book"/>
              <a:cs typeface="Gotham Book"/>
              <a:sym typeface="Gotham Book"/>
            </a:endParaRPr>
          </a:p>
          <a:p>
            <a:pPr indent="0" lvl="0" marL="0" rtl="0" algn="just">
              <a:spcBef>
                <a:spcPts val="0"/>
              </a:spcBef>
              <a:spcAft>
                <a:spcPts val="0"/>
              </a:spcAft>
              <a:buClr>
                <a:schemeClr val="dk1"/>
              </a:buClr>
              <a:buSzPts val="1100"/>
              <a:buFont typeface="Arial"/>
              <a:buNone/>
            </a:pPr>
            <a:r>
              <a:rPr lang="es" sz="900">
                <a:solidFill>
                  <a:schemeClr val="dk1"/>
                </a:solidFill>
                <a:latin typeface="Gotham Book"/>
                <a:ea typeface="Gotham Book"/>
                <a:cs typeface="Gotham Book"/>
                <a:sym typeface="Gotham Book"/>
              </a:rPr>
              <a:t>En I+D+i trabajamos en el desarrollo de iniciativas innovadoras para asistir a distintas áreas de C&amp;S para encarar temáticas novedosas en lo tecnológico, metodológico o de negocio.</a:t>
            </a:r>
            <a:endParaRPr sz="900">
              <a:solidFill>
                <a:schemeClr val="dk1"/>
              </a:solidFill>
              <a:latin typeface="Gotham Book"/>
              <a:ea typeface="Gotham Book"/>
              <a:cs typeface="Gotham Book"/>
              <a:sym typeface="Gotham Book"/>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f8b10c33d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f8b10c33d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rgbClr val="444444"/>
                </a:solidFill>
                <a:latin typeface="Montserrat"/>
                <a:ea typeface="Montserrat"/>
                <a:cs typeface="Montserrat"/>
                <a:sym typeface="Montserrat"/>
              </a:rPr>
              <a:t>El equipo de I+D+i logró sus primeras pruebas de concepto en un proyecto real dentro de la compañía para así continuar evolucionando la herramienta.</a:t>
            </a:r>
            <a:endParaRPr sz="1000">
              <a:solidFill>
                <a:srgbClr val="444444"/>
              </a:solidFill>
              <a:latin typeface="Montserrat"/>
              <a:ea typeface="Montserrat"/>
              <a:cs typeface="Montserrat"/>
              <a:sym typeface="Montserrat"/>
            </a:endParaRPr>
          </a:p>
          <a:p>
            <a:pPr indent="0" lvl="0" marL="0" rtl="0" algn="l">
              <a:spcBef>
                <a:spcPts val="0"/>
              </a:spcBef>
              <a:spcAft>
                <a:spcPts val="0"/>
              </a:spcAft>
              <a:buNone/>
            </a:pPr>
            <a:r>
              <a:t/>
            </a:r>
            <a:endParaRPr sz="1000">
              <a:solidFill>
                <a:srgbClr val="444444"/>
              </a:solidFill>
              <a:latin typeface="Montserrat"/>
              <a:ea typeface="Montserrat"/>
              <a:cs typeface="Montserrat"/>
              <a:sym typeface="Montserrat"/>
            </a:endParaRPr>
          </a:p>
          <a:p>
            <a:pPr indent="-292100" lvl="0" marL="457200" rtl="0" algn="l">
              <a:spcBef>
                <a:spcPts val="0"/>
              </a:spcBef>
              <a:spcAft>
                <a:spcPts val="0"/>
              </a:spcAft>
              <a:buClr>
                <a:srgbClr val="444444"/>
              </a:buClr>
              <a:buSzPts val="1000"/>
              <a:buFont typeface="Montserrat"/>
              <a:buChar char="●"/>
            </a:pPr>
            <a:r>
              <a:rPr lang="es" sz="1000">
                <a:solidFill>
                  <a:srgbClr val="444444"/>
                </a:solidFill>
                <a:latin typeface="Montserrat"/>
                <a:ea typeface="Montserrat"/>
                <a:cs typeface="Montserrat"/>
                <a:sym typeface="Montserrat"/>
              </a:rPr>
              <a:t>Actualmente , está en desarrollo para alcanzar la madurez suficiente</a:t>
            </a:r>
            <a:endParaRPr sz="1000">
              <a:solidFill>
                <a:srgbClr val="444444"/>
              </a:solidFill>
              <a:latin typeface="Montserrat"/>
              <a:ea typeface="Montserrat"/>
              <a:cs typeface="Montserrat"/>
              <a:sym typeface="Montserrat"/>
            </a:endParaRPr>
          </a:p>
          <a:p>
            <a:pPr indent="0" lvl="0" marL="450000" rtl="0" algn="l">
              <a:spcBef>
                <a:spcPts val="0"/>
              </a:spcBef>
              <a:spcAft>
                <a:spcPts val="0"/>
              </a:spcAft>
              <a:buNone/>
            </a:pPr>
            <a:r>
              <a:rPr lang="es" sz="1000">
                <a:solidFill>
                  <a:srgbClr val="444444"/>
                </a:solidFill>
                <a:latin typeface="Montserrat"/>
                <a:ea typeface="Montserrat"/>
                <a:cs typeface="Montserrat"/>
                <a:sym typeface="Montserrat"/>
              </a:rPr>
              <a:t>con el objetivo de formar parte del estándar de C&amp;S. </a:t>
            </a:r>
            <a:endParaRPr sz="1000">
              <a:solidFill>
                <a:srgbClr val="444444"/>
              </a:solidFill>
              <a:latin typeface="Montserrat"/>
              <a:ea typeface="Montserrat"/>
              <a:cs typeface="Montserrat"/>
              <a:sym typeface="Montserrat"/>
            </a:endParaRPr>
          </a:p>
          <a:p>
            <a:pPr indent="0" lvl="0" marL="450000" rtl="0" algn="l">
              <a:spcBef>
                <a:spcPts val="0"/>
              </a:spcBef>
              <a:spcAft>
                <a:spcPts val="0"/>
              </a:spcAft>
              <a:buNone/>
            </a:pPr>
            <a:r>
              <a:t/>
            </a:r>
            <a:endParaRPr sz="1000">
              <a:solidFill>
                <a:srgbClr val="444444"/>
              </a:solidFill>
              <a:latin typeface="Montserrat"/>
              <a:ea typeface="Montserrat"/>
              <a:cs typeface="Montserrat"/>
              <a:sym typeface="Montserrat"/>
            </a:endParaRPr>
          </a:p>
          <a:p>
            <a:pPr indent="-292100" lvl="0" marL="457200" rtl="0" algn="l">
              <a:spcBef>
                <a:spcPts val="0"/>
              </a:spcBef>
              <a:spcAft>
                <a:spcPts val="0"/>
              </a:spcAft>
              <a:buClr>
                <a:srgbClr val="444444"/>
              </a:buClr>
              <a:buSzPts val="1000"/>
              <a:buFont typeface="Montserrat"/>
              <a:buChar char="●"/>
            </a:pPr>
            <a:r>
              <a:rPr lang="es" sz="1000">
                <a:solidFill>
                  <a:srgbClr val="444444"/>
                </a:solidFill>
                <a:latin typeface="Montserrat"/>
                <a:ea typeface="Montserrat"/>
                <a:cs typeface="Montserrat"/>
                <a:sym typeface="Montserrat"/>
              </a:rPr>
              <a:t>El propósito es aportar a la empresa mejoras en su método de desarrollo a través de la arquitectura y las estrategias de diseño que se generan como resultado de la utilización de la herramienta.</a:t>
            </a:r>
            <a:endParaRPr sz="1000">
              <a:solidFill>
                <a:srgbClr val="444444"/>
              </a:solidFill>
              <a:latin typeface="Montserrat"/>
              <a:ea typeface="Montserrat"/>
              <a:cs typeface="Montserrat"/>
              <a:sym typeface="Montserrat"/>
            </a:endParaRPr>
          </a:p>
          <a:p>
            <a:pPr indent="0" lvl="0" marL="914400" rtl="0" algn="l">
              <a:spcBef>
                <a:spcPts val="0"/>
              </a:spcBef>
              <a:spcAft>
                <a:spcPts val="0"/>
              </a:spcAft>
              <a:buNone/>
            </a:pPr>
            <a:r>
              <a:t/>
            </a:r>
            <a:endParaRPr sz="1000">
              <a:solidFill>
                <a:srgbClr val="444444"/>
              </a:solidFill>
              <a:latin typeface="Montserrat"/>
              <a:ea typeface="Montserrat"/>
              <a:cs typeface="Montserrat"/>
              <a:sym typeface="Montserrat"/>
            </a:endParaRPr>
          </a:p>
          <a:p>
            <a:pPr indent="-292100" lvl="0" marL="457200" rtl="0" algn="l">
              <a:spcBef>
                <a:spcPts val="0"/>
              </a:spcBef>
              <a:spcAft>
                <a:spcPts val="0"/>
              </a:spcAft>
              <a:buClr>
                <a:srgbClr val="444444"/>
              </a:buClr>
              <a:buSzPts val="1000"/>
              <a:buFont typeface="Montserrat"/>
              <a:buChar char="●"/>
            </a:pPr>
            <a:r>
              <a:rPr lang="es" sz="1000">
                <a:solidFill>
                  <a:srgbClr val="444444"/>
                </a:solidFill>
                <a:latin typeface="Montserrat"/>
                <a:ea typeface="Montserrat"/>
                <a:cs typeface="Montserrat"/>
                <a:sym typeface="Montserrat"/>
              </a:rPr>
              <a:t>Trabajos a futuro, se quiere  dar la robustez necesaria para poder lanzar una versión estable de uso público.</a:t>
            </a:r>
            <a:endParaRPr sz="1000">
              <a:solidFill>
                <a:srgbClr val="444444"/>
              </a:solidFill>
              <a:latin typeface="Montserrat"/>
              <a:ea typeface="Montserrat"/>
              <a:cs typeface="Montserrat"/>
              <a:sym typeface="Montserra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f1182868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f118286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63c53603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63c53603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ac442e2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ac442e2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eff23d10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eff23d10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371600" rtl="0" algn="just">
              <a:lnSpc>
                <a:spcPct val="150000"/>
              </a:lnSpc>
              <a:spcBef>
                <a:spcPts val="0"/>
              </a:spcBef>
              <a:spcAft>
                <a:spcPts val="0"/>
              </a:spcAft>
              <a:buClr>
                <a:schemeClr val="dk1"/>
              </a:buClr>
              <a:buSzPts val="1100"/>
              <a:buFont typeface="Arial"/>
              <a:buNone/>
            </a:pPr>
            <a:r>
              <a:rPr lang="es" sz="1000">
                <a:solidFill>
                  <a:srgbClr val="444444"/>
                </a:solidFill>
                <a:latin typeface="Montserrat"/>
                <a:ea typeface="Montserrat"/>
                <a:cs typeface="Montserrat"/>
                <a:sym typeface="Montserrat"/>
              </a:rPr>
              <a:t>Dentro del mercado de software, orientar el desarrollo en la resolución de problemáticas es importante para ser competitivo.</a:t>
            </a:r>
            <a:endParaRPr sz="1000">
              <a:solidFill>
                <a:srgbClr val="444444"/>
              </a:solidFill>
              <a:latin typeface="Montserrat"/>
              <a:ea typeface="Montserrat"/>
              <a:cs typeface="Montserrat"/>
              <a:sym typeface="Montserrat"/>
            </a:endParaRPr>
          </a:p>
          <a:p>
            <a:pPr indent="0" lvl="0" marL="1371600" rtl="0" algn="just">
              <a:lnSpc>
                <a:spcPct val="150000"/>
              </a:lnSpc>
              <a:spcBef>
                <a:spcPts val="0"/>
              </a:spcBef>
              <a:spcAft>
                <a:spcPts val="0"/>
              </a:spcAft>
              <a:buClr>
                <a:schemeClr val="dk1"/>
              </a:buClr>
              <a:buSzPts val="1100"/>
              <a:buFont typeface="Arial"/>
              <a:buNone/>
            </a:pPr>
            <a:r>
              <a:t/>
            </a:r>
            <a:endParaRPr sz="1000">
              <a:solidFill>
                <a:srgbClr val="444444"/>
              </a:solidFill>
              <a:latin typeface="Montserrat"/>
              <a:ea typeface="Montserrat"/>
              <a:cs typeface="Montserrat"/>
              <a:sym typeface="Montserrat"/>
            </a:endParaRPr>
          </a:p>
          <a:p>
            <a:pPr indent="0" lvl="0" marL="1371600" rtl="0" algn="just">
              <a:lnSpc>
                <a:spcPct val="150000"/>
              </a:lnSpc>
              <a:spcBef>
                <a:spcPts val="0"/>
              </a:spcBef>
              <a:spcAft>
                <a:spcPts val="0"/>
              </a:spcAft>
              <a:buClr>
                <a:schemeClr val="dk1"/>
              </a:buClr>
              <a:buSzPts val="1100"/>
              <a:buFont typeface="Arial"/>
              <a:buNone/>
            </a:pPr>
            <a:r>
              <a:rPr lang="es" sz="1000">
                <a:solidFill>
                  <a:srgbClr val="444444"/>
                </a:solidFill>
                <a:latin typeface="Montserrat"/>
                <a:ea typeface="Montserrat"/>
                <a:cs typeface="Montserrat"/>
                <a:sym typeface="Montserrat"/>
              </a:rPr>
              <a:t>Enfocar los esfuerzos en el análisis de problemáticas es complejo cuando no se cuenta con una arquitectura predefinida así como generar una estructura de un proyecto desde cero, puede ser una tarea que ocupe tiempo no necesariamente productivo. </a:t>
            </a:r>
            <a:endParaRPr sz="100">
              <a:solidFill>
                <a:srgbClr val="444444"/>
              </a:solidFill>
              <a:latin typeface="Montserrat"/>
              <a:ea typeface="Montserrat"/>
              <a:cs typeface="Montserrat"/>
              <a:sym typeface="Montserrat"/>
            </a:endParaRPr>
          </a:p>
          <a:p>
            <a:pPr indent="0" lvl="0" marL="1371600" rtl="0" algn="just">
              <a:lnSpc>
                <a:spcPct val="150000"/>
              </a:lnSpc>
              <a:spcBef>
                <a:spcPts val="0"/>
              </a:spcBef>
              <a:spcAft>
                <a:spcPts val="0"/>
              </a:spcAft>
              <a:buClr>
                <a:schemeClr val="dk1"/>
              </a:buClr>
              <a:buSzPts val="1100"/>
              <a:buFont typeface="Arial"/>
              <a:buNone/>
            </a:pPr>
            <a:r>
              <a:rPr lang="es" sz="800">
                <a:solidFill>
                  <a:srgbClr val="444444"/>
                </a:solidFill>
                <a:latin typeface="Montserrat"/>
                <a:ea typeface="Montserrat"/>
                <a:cs typeface="Montserrat"/>
                <a:sym typeface="Montserrat"/>
              </a:rPr>
              <a:t>Desde esta premisa, el departamento de Investigación, Desarrollo e Innovación de C&amp;S analiza el desarrollo de una herramienta propia que permita crear una estructura base, orientada a proyectos de software web.</a:t>
            </a:r>
            <a:endParaRPr sz="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8b10c33d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8b10c33d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371600" rtl="0" algn="just">
              <a:lnSpc>
                <a:spcPct val="150000"/>
              </a:lnSpc>
              <a:spcBef>
                <a:spcPts val="0"/>
              </a:spcBef>
              <a:spcAft>
                <a:spcPts val="0"/>
              </a:spcAft>
              <a:buClr>
                <a:schemeClr val="dk1"/>
              </a:buClr>
              <a:buSzPts val="1100"/>
              <a:buFont typeface="Arial"/>
              <a:buNone/>
            </a:pPr>
            <a:r>
              <a:rPr b="1" lang="es" sz="1200">
                <a:solidFill>
                  <a:srgbClr val="444444"/>
                </a:solidFill>
                <a:latin typeface="Montserrat"/>
                <a:ea typeface="Montserrat"/>
                <a:cs typeface="Montserrat"/>
                <a:sym typeface="Montserrat"/>
              </a:rPr>
              <a:t>Javascript: </a:t>
            </a:r>
            <a:r>
              <a:rPr lang="es" sz="1200">
                <a:solidFill>
                  <a:srgbClr val="444444"/>
                </a:solidFill>
                <a:latin typeface="Montserrat"/>
                <a:ea typeface="Montserrat"/>
                <a:cs typeface="Montserrat"/>
                <a:sym typeface="Montserrat"/>
              </a:rPr>
              <a:t>lenguaje de programación </a:t>
            </a:r>
            <a:r>
              <a:rPr b="1" lang="es" sz="1200">
                <a:solidFill>
                  <a:srgbClr val="444444"/>
                </a:solidFill>
                <a:latin typeface="Montserrat"/>
                <a:ea typeface="Montserrat"/>
                <a:cs typeface="Montserrat"/>
                <a:sym typeface="Montserrat"/>
              </a:rPr>
              <a:t>ligero, interpretado, o compilado.</a:t>
            </a:r>
            <a:r>
              <a:rPr lang="es" sz="1200">
                <a:solidFill>
                  <a:srgbClr val="444444"/>
                </a:solidFill>
                <a:latin typeface="Montserrat"/>
                <a:ea typeface="Montserrat"/>
                <a:cs typeface="Montserrat"/>
                <a:sym typeface="Montserrat"/>
              </a:rPr>
              <a:t> Si bien es más conocido como un lenguaje de scripting para páginas web, y es usado en </a:t>
            </a:r>
            <a:r>
              <a:rPr lang="es" sz="1200">
                <a:solidFill>
                  <a:srgbClr val="444444"/>
                </a:solidFill>
                <a:uFill>
                  <a:noFill/>
                </a:uFill>
                <a:latin typeface="Montserrat"/>
                <a:ea typeface="Montserrat"/>
                <a:cs typeface="Montserrat"/>
                <a:sym typeface="Montserrat"/>
                <a:hlinkClick r:id="rId2">
                  <a:extLst>
                    <a:ext uri="{A12FA001-AC4F-418D-AE19-62706E023703}">
                      <ahyp:hlinkClr val="tx"/>
                    </a:ext>
                  </a:extLst>
                </a:hlinkClick>
              </a:rPr>
              <a:t>muchos entornos fuera del navegador</a:t>
            </a:r>
            <a:r>
              <a:rPr lang="es" sz="1200">
                <a:solidFill>
                  <a:srgbClr val="444444"/>
                </a:solidFill>
                <a:latin typeface="Montserrat"/>
                <a:ea typeface="Montserrat"/>
                <a:cs typeface="Montserrat"/>
                <a:sym typeface="Montserrat"/>
              </a:rPr>
              <a:t>,( tal como </a:t>
            </a:r>
            <a:r>
              <a:rPr lang="es" sz="1200">
                <a:solidFill>
                  <a:srgbClr val="444444"/>
                </a:solidFill>
                <a:uFill>
                  <a:noFill/>
                </a:uFill>
                <a:latin typeface="Montserrat"/>
                <a:ea typeface="Montserrat"/>
                <a:cs typeface="Montserrat"/>
                <a:sym typeface="Montserrat"/>
                <a:hlinkClick r:id="rId3">
                  <a:extLst>
                    <a:ext uri="{A12FA001-AC4F-418D-AE19-62706E023703}">
                      <ahyp:hlinkClr val="tx"/>
                    </a:ext>
                  </a:extLst>
                </a:hlinkClick>
              </a:rPr>
              <a:t>Node.js</a:t>
            </a:r>
            <a:r>
              <a:rPr lang="es" sz="1200">
                <a:solidFill>
                  <a:srgbClr val="444444"/>
                </a:solidFill>
                <a:latin typeface="Montserrat"/>
                <a:ea typeface="Montserrat"/>
                <a:cs typeface="Montserrat"/>
                <a:sym typeface="Montserrat"/>
              </a:rPr>
              <a:t>, </a:t>
            </a:r>
            <a:r>
              <a:rPr lang="es" sz="1200">
                <a:solidFill>
                  <a:srgbClr val="444444"/>
                </a:solidFill>
                <a:uFill>
                  <a:noFill/>
                </a:uFill>
                <a:latin typeface="Montserrat"/>
                <a:ea typeface="Montserrat"/>
                <a:cs typeface="Montserrat"/>
                <a:sym typeface="Montserrat"/>
                <a:hlinkClick r:id="rId4">
                  <a:extLst>
                    <a:ext uri="{A12FA001-AC4F-418D-AE19-62706E023703}">
                      <ahyp:hlinkClr val="tx"/>
                    </a:ext>
                  </a:extLst>
                </a:hlinkClick>
              </a:rPr>
              <a:t>Apache CouchDB</a:t>
            </a:r>
            <a:r>
              <a:rPr lang="es" sz="1200">
                <a:solidFill>
                  <a:srgbClr val="444444"/>
                </a:solidFill>
                <a:latin typeface="Montserrat"/>
                <a:ea typeface="Montserrat"/>
                <a:cs typeface="Montserrat"/>
                <a:sym typeface="Montserrat"/>
              </a:rPr>
              <a:t> y </a:t>
            </a:r>
            <a:r>
              <a:rPr lang="es" sz="1200">
                <a:solidFill>
                  <a:srgbClr val="444444"/>
                </a:solidFill>
                <a:uFill>
                  <a:noFill/>
                </a:uFill>
                <a:latin typeface="Montserrat"/>
                <a:ea typeface="Montserrat"/>
                <a:cs typeface="Montserrat"/>
                <a:sym typeface="Montserrat"/>
                <a:hlinkClick r:id="rId5">
                  <a:extLst>
                    <a:ext uri="{A12FA001-AC4F-418D-AE19-62706E023703}">
                      <ahyp:hlinkClr val="tx"/>
                    </a:ext>
                  </a:extLst>
                </a:hlinkClick>
              </a:rPr>
              <a:t>Adobe Acrobat</a:t>
            </a:r>
            <a:r>
              <a:rPr lang="es" sz="1200">
                <a:solidFill>
                  <a:srgbClr val="444444"/>
                </a:solidFill>
                <a:latin typeface="Montserrat"/>
                <a:ea typeface="Montserrat"/>
                <a:cs typeface="Montserrat"/>
                <a:sym typeface="Montserrat"/>
              </a:rPr>
              <a:t>).</a:t>
            </a:r>
            <a:endParaRPr sz="1200">
              <a:solidFill>
                <a:srgbClr val="444444"/>
              </a:solidFill>
              <a:latin typeface="Montserrat"/>
              <a:ea typeface="Montserrat"/>
              <a:cs typeface="Montserrat"/>
              <a:sym typeface="Montserrat"/>
            </a:endParaRPr>
          </a:p>
          <a:p>
            <a:pPr indent="0" lvl="0" marL="1371600" rtl="0" algn="just">
              <a:lnSpc>
                <a:spcPct val="150000"/>
              </a:lnSpc>
              <a:spcBef>
                <a:spcPts val="0"/>
              </a:spcBef>
              <a:spcAft>
                <a:spcPts val="0"/>
              </a:spcAft>
              <a:buClr>
                <a:schemeClr val="dk1"/>
              </a:buClr>
              <a:buSzPts val="1100"/>
              <a:buFont typeface="Arial"/>
              <a:buNone/>
            </a:pPr>
            <a:r>
              <a:rPr lang="es" sz="1200">
                <a:solidFill>
                  <a:srgbClr val="444444"/>
                </a:solidFill>
                <a:latin typeface="Montserrat"/>
                <a:ea typeface="Montserrat"/>
                <a:cs typeface="Montserrat"/>
                <a:sym typeface="Montserrat"/>
              </a:rPr>
              <a:t>JS es un lenguaje de </a:t>
            </a:r>
            <a:r>
              <a:rPr lang="es" sz="1200">
                <a:solidFill>
                  <a:srgbClr val="444444"/>
                </a:solidFill>
                <a:uFill>
                  <a:noFill/>
                </a:uFill>
                <a:latin typeface="Montserrat"/>
                <a:ea typeface="Montserrat"/>
                <a:cs typeface="Montserrat"/>
                <a:sym typeface="Montserrat"/>
                <a:hlinkClick r:id="rId6">
                  <a:extLst>
                    <a:ext uri="{A12FA001-AC4F-418D-AE19-62706E023703}">
                      <ahyp:hlinkClr val="tx"/>
                    </a:ext>
                  </a:extLst>
                </a:hlinkClick>
              </a:rPr>
              <a:t>programación basada en </a:t>
            </a:r>
            <a:r>
              <a:rPr b="1" lang="es" sz="1200">
                <a:solidFill>
                  <a:srgbClr val="444444"/>
                </a:solidFill>
                <a:uFill>
                  <a:noFill/>
                </a:uFill>
                <a:latin typeface="Montserrat"/>
                <a:ea typeface="Montserrat"/>
                <a:cs typeface="Montserrat"/>
                <a:sym typeface="Montserrat"/>
                <a:hlinkClick r:id="rId7">
                  <a:extLst>
                    <a:ext uri="{A12FA001-AC4F-418D-AE19-62706E023703}">
                      <ahyp:hlinkClr val="tx"/>
                    </a:ext>
                  </a:extLst>
                </a:hlinkClick>
              </a:rPr>
              <a:t>prototipos</a:t>
            </a:r>
            <a:r>
              <a:rPr b="1" lang="es" sz="1200">
                <a:solidFill>
                  <a:srgbClr val="444444"/>
                </a:solidFill>
                <a:latin typeface="Montserrat"/>
                <a:ea typeface="Montserrat"/>
                <a:cs typeface="Montserrat"/>
                <a:sym typeface="Montserrat"/>
              </a:rPr>
              <a:t>, multiparadigma, de un solo hilo, dinámico</a:t>
            </a:r>
            <a:r>
              <a:rPr lang="es" sz="1200">
                <a:solidFill>
                  <a:srgbClr val="444444"/>
                </a:solidFill>
                <a:latin typeface="Montserrat"/>
                <a:ea typeface="Montserrat"/>
                <a:cs typeface="Montserrat"/>
                <a:sym typeface="Montserrat"/>
              </a:rPr>
              <a:t>, con soporte para programación </a:t>
            </a:r>
            <a:r>
              <a:rPr b="1" lang="es" sz="1200">
                <a:solidFill>
                  <a:srgbClr val="444444"/>
                </a:solidFill>
                <a:latin typeface="Montserrat"/>
                <a:ea typeface="Montserrat"/>
                <a:cs typeface="Montserrat"/>
                <a:sym typeface="Montserrat"/>
              </a:rPr>
              <a:t>orientada a objetos, imperativa y declarativa</a:t>
            </a:r>
            <a:r>
              <a:rPr lang="es" sz="1200">
                <a:solidFill>
                  <a:srgbClr val="444444"/>
                </a:solidFill>
                <a:latin typeface="Montserrat"/>
                <a:ea typeface="Montserrat"/>
                <a:cs typeface="Montserrat"/>
                <a:sym typeface="Montserrat"/>
              </a:rPr>
              <a:t> (por ejemplo programación funcional). </a:t>
            </a:r>
            <a:endParaRPr sz="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8b10c33d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8b10c33d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371600" rtl="0" algn="just">
              <a:lnSpc>
                <a:spcPct val="150000"/>
              </a:lnSpc>
              <a:spcBef>
                <a:spcPts val="0"/>
              </a:spcBef>
              <a:spcAft>
                <a:spcPts val="0"/>
              </a:spcAft>
              <a:buNone/>
            </a:pPr>
            <a:r>
              <a:t/>
            </a:r>
            <a:endParaRPr sz="3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8b10c33d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8b10c33d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371600" rtl="0" algn="just">
              <a:lnSpc>
                <a:spcPct val="150000"/>
              </a:lnSpc>
              <a:spcBef>
                <a:spcPts val="0"/>
              </a:spcBef>
              <a:spcAft>
                <a:spcPts val="0"/>
              </a:spcAft>
              <a:buNone/>
            </a:pPr>
            <a:r>
              <a:rPr lang="es"/>
              <a:t>MEAN: es un conjunto de tecnologías basadas en JS que se utilizan para desarrollar los sitios web complejos y las apli-</a:t>
            </a:r>
            <a:endParaRPr/>
          </a:p>
          <a:p>
            <a:pPr indent="0" lvl="0" marL="1371600" rtl="0" algn="just">
              <a:lnSpc>
                <a:spcPct val="150000"/>
              </a:lnSpc>
              <a:spcBef>
                <a:spcPts val="0"/>
              </a:spcBef>
              <a:spcAft>
                <a:spcPts val="0"/>
              </a:spcAft>
              <a:buNone/>
            </a:pPr>
            <a:r>
              <a:rPr lang="es"/>
              <a:t>caciones web (progresivas o receptivas). En otras palabras, es un framework full-stack que simplifica y acelera el desarrollo de las apps y web debido a que ayuda a los desarrolladores y equipos a través de herramientas que reducen el tiempo de administración del sistema y permiten su despliegue de manera rápida. Una de las principales ventajas de MEAN es que emplea el mismo lenguaje de programación en todas las partes de la aplicación lo que permite que una persona pueda manejarse en todos los  ámbitos de una aplicación web moderna aunque se especialice en uno de ellos.</a:t>
            </a:r>
            <a:endParaRPr/>
          </a:p>
          <a:p>
            <a:pPr indent="0" lvl="0" marL="1371600" rtl="0" algn="just">
              <a:lnSpc>
                <a:spcPct val="150000"/>
              </a:lnSpc>
              <a:spcBef>
                <a:spcPts val="0"/>
              </a:spcBef>
              <a:spcAft>
                <a:spcPts val="0"/>
              </a:spcAft>
              <a:buNone/>
            </a:pPr>
            <a:r>
              <a:t/>
            </a:r>
            <a:endParaRPr/>
          </a:p>
          <a:p>
            <a:pPr indent="0" lvl="0" marL="1371600" rtl="0" algn="just">
              <a:lnSpc>
                <a:spcPct val="150000"/>
              </a:lnSpc>
              <a:spcBef>
                <a:spcPts val="0"/>
              </a:spcBef>
              <a:spcAft>
                <a:spcPts val="0"/>
              </a:spcAft>
              <a:buNone/>
            </a:pPr>
            <a:r>
              <a:t/>
            </a:r>
            <a:endParaRPr/>
          </a:p>
          <a:p>
            <a:pPr indent="0" lvl="0" marL="1371600" rtl="0" algn="just">
              <a:lnSpc>
                <a:spcPct val="150000"/>
              </a:lnSpc>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8b10c33d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8b10c33d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Elegir la infraestructura adecuada para cada negocio no es una decisión fácil. La tecnología está en constante cambio, la cual hace que al intentar mejorar la infraestructura se presenten desafíos. Algunos proyectos de C&amp;S están encontrando oportunidades para poder desarrollar partes de los sistemas en nuevas tecnologías. Una de las alternativas es el stack de Javascript. Si bien en C&amp;S se han realizado proyectos con estas herramientas, aún no hay un criterio unificado sobre una arquitectura de referencia y guías de desarrollo que permitan encarar un nuevo proyecto con una estructura predefinida. Para ello, desde el área de I+D+i se decidió crear un proyecto: GotenJS, el cuál define una arquitectura base de manera tal que el proceso de construcción de aplicaciones sea estandarizada, habiendo definido ciertas estrategias de diseño y desarrollo.</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2c28648c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2c28648c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2.jpg"/><Relationship Id="rId9"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14.jpg"/><Relationship Id="rId7" Type="http://schemas.openxmlformats.org/officeDocument/2006/relationships/image" Target="../media/image20.png"/><Relationship Id="rId8"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12.jpg"/><Relationship Id="rId6"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2.jpg"/><Relationship Id="rId5" Type="http://schemas.openxmlformats.org/officeDocument/2006/relationships/image" Target="../media/image15.png"/><Relationship Id="rId6"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26.png"/><Relationship Id="rId6" Type="http://schemas.openxmlformats.org/officeDocument/2006/relationships/image" Target="../media/image28.png"/><Relationship Id="rId7"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9.jpg"/><Relationship Id="rId5" Type="http://schemas.openxmlformats.org/officeDocument/2006/relationships/image" Target="../media/image3.jpg"/><Relationship Id="rId6" Type="http://schemas.openxmlformats.org/officeDocument/2006/relationships/image" Target="../media/image8.jpg"/><Relationship Id="rId7"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s://developer.mozilla.org/es/docs/Glossary/Prototype-based_programm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83F99"/>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509600" y="3951825"/>
            <a:ext cx="8124600" cy="59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7200">
                <a:latin typeface="Montserrat"/>
                <a:ea typeface="Montserrat"/>
                <a:cs typeface="Montserrat"/>
                <a:sym typeface="Montserrat"/>
              </a:rPr>
              <a:t>GotenJS</a:t>
            </a:r>
            <a:endParaRPr sz="7200">
              <a:latin typeface="Montserrat"/>
              <a:ea typeface="Montserrat"/>
              <a:cs typeface="Montserrat"/>
              <a:sym typeface="Montserrat"/>
            </a:endParaRPr>
          </a:p>
          <a:p>
            <a:pPr indent="0" lvl="0" marL="0" rtl="0" algn="just">
              <a:spcBef>
                <a:spcPts val="0"/>
              </a:spcBef>
              <a:spcAft>
                <a:spcPts val="0"/>
              </a:spcAft>
              <a:buNone/>
            </a:pPr>
            <a:r>
              <a:t/>
            </a:r>
            <a:endParaRPr sz="3600">
              <a:latin typeface="Montserrat"/>
              <a:ea typeface="Montserrat"/>
              <a:cs typeface="Montserrat"/>
              <a:sym typeface="Montserrat"/>
            </a:endParaRPr>
          </a:p>
          <a:p>
            <a:pPr indent="0" lvl="0" marL="0" rtl="0" algn="just">
              <a:spcBef>
                <a:spcPts val="0"/>
              </a:spcBef>
              <a:spcAft>
                <a:spcPts val="0"/>
              </a:spcAft>
              <a:buNone/>
            </a:pPr>
            <a:r>
              <a:rPr lang="es" sz="3200">
                <a:latin typeface="Montserrat"/>
                <a:ea typeface="Montserrat"/>
                <a:cs typeface="Montserrat"/>
                <a:sym typeface="Montserrat"/>
              </a:rPr>
              <a:t>Framework para generar la estructura base de una aplicación web.</a:t>
            </a:r>
            <a:endParaRPr sz="32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 name="Shape 142"/>
        <p:cNvGrpSpPr/>
        <p:nvPr/>
      </p:nvGrpSpPr>
      <p:grpSpPr>
        <a:xfrm>
          <a:off x="0" y="0"/>
          <a:ext cx="0" cy="0"/>
          <a:chOff x="0" y="0"/>
          <a:chExt cx="0" cy="0"/>
        </a:xfrm>
      </p:grpSpPr>
      <p:sp>
        <p:nvSpPr>
          <p:cNvPr id="143" name="Google Shape;143;p22"/>
          <p:cNvSpPr/>
          <p:nvPr/>
        </p:nvSpPr>
        <p:spPr>
          <a:xfrm>
            <a:off x="0" y="0"/>
            <a:ext cx="9144000" cy="894300"/>
          </a:xfrm>
          <a:prstGeom prst="rect">
            <a:avLst/>
          </a:prstGeom>
          <a:solidFill>
            <a:srgbClr val="583F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txBox="1"/>
          <p:nvPr>
            <p:ph type="ctrTitle"/>
          </p:nvPr>
        </p:nvSpPr>
        <p:spPr>
          <a:xfrm>
            <a:off x="1182650" y="128200"/>
            <a:ext cx="7701900" cy="596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400">
                <a:latin typeface="Montserrat"/>
                <a:ea typeface="Montserrat"/>
                <a:cs typeface="Montserrat"/>
                <a:sym typeface="Montserrat"/>
              </a:rPr>
              <a:t>GotenJS CLI</a:t>
            </a:r>
            <a:endParaRPr sz="2400">
              <a:latin typeface="Montserrat"/>
              <a:ea typeface="Montserrat"/>
              <a:cs typeface="Montserrat"/>
              <a:sym typeface="Montserrat"/>
            </a:endParaRPr>
          </a:p>
        </p:txBody>
      </p:sp>
      <p:pic>
        <p:nvPicPr>
          <p:cNvPr id="145" name="Google Shape;145;p22"/>
          <p:cNvPicPr preferRelativeResize="0"/>
          <p:nvPr/>
        </p:nvPicPr>
        <p:blipFill>
          <a:blip r:embed="rId3">
            <a:alphaModFix/>
          </a:blip>
          <a:stretch>
            <a:fillRect/>
          </a:stretch>
        </p:blipFill>
        <p:spPr>
          <a:xfrm>
            <a:off x="237500" y="204400"/>
            <a:ext cx="546650" cy="485500"/>
          </a:xfrm>
          <a:prstGeom prst="rect">
            <a:avLst/>
          </a:prstGeom>
          <a:noFill/>
          <a:ln>
            <a:noFill/>
          </a:ln>
        </p:spPr>
      </p:pic>
      <p:sp>
        <p:nvSpPr>
          <p:cNvPr id="146" name="Google Shape;146;p22"/>
          <p:cNvSpPr txBox="1"/>
          <p:nvPr/>
        </p:nvSpPr>
        <p:spPr>
          <a:xfrm>
            <a:off x="28825" y="936500"/>
            <a:ext cx="9019200" cy="4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nvSpPr>
        <p:spPr>
          <a:xfrm>
            <a:off x="6172200" y="2985500"/>
            <a:ext cx="3416100" cy="414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1900">
              <a:solidFill>
                <a:schemeClr val="lt1"/>
              </a:solidFill>
              <a:latin typeface="Montserrat"/>
              <a:ea typeface="Montserrat"/>
              <a:cs typeface="Montserrat"/>
              <a:sym typeface="Montserrat"/>
            </a:endParaRPr>
          </a:p>
        </p:txBody>
      </p:sp>
      <p:sp>
        <p:nvSpPr>
          <p:cNvPr id="148" name="Google Shape;148;p22"/>
          <p:cNvSpPr txBox="1"/>
          <p:nvPr/>
        </p:nvSpPr>
        <p:spPr>
          <a:xfrm>
            <a:off x="-75812" y="2728900"/>
            <a:ext cx="3416100" cy="414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1900">
              <a:solidFill>
                <a:schemeClr val="lt1"/>
              </a:solidFill>
              <a:latin typeface="Montserrat"/>
              <a:ea typeface="Montserrat"/>
              <a:cs typeface="Montserrat"/>
              <a:sym typeface="Montserrat"/>
            </a:endParaRPr>
          </a:p>
        </p:txBody>
      </p:sp>
      <p:sp>
        <p:nvSpPr>
          <p:cNvPr id="149" name="Google Shape;149;p22"/>
          <p:cNvSpPr txBox="1"/>
          <p:nvPr/>
        </p:nvSpPr>
        <p:spPr>
          <a:xfrm>
            <a:off x="2830375" y="894300"/>
            <a:ext cx="3416100" cy="4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i="1" lang="es" sz="1900">
                <a:solidFill>
                  <a:schemeClr val="lt1"/>
                </a:solidFill>
                <a:latin typeface="Montserrat"/>
                <a:ea typeface="Montserrat"/>
                <a:cs typeface="Montserrat"/>
                <a:sym typeface="Montserrat"/>
              </a:rPr>
              <a:t>goten --help</a:t>
            </a:r>
            <a:endParaRPr sz="1900">
              <a:solidFill>
                <a:schemeClr val="lt1"/>
              </a:solidFill>
              <a:latin typeface="Montserrat"/>
              <a:ea typeface="Montserrat"/>
              <a:cs typeface="Montserrat"/>
              <a:sym typeface="Montserrat"/>
            </a:endParaRPr>
          </a:p>
        </p:txBody>
      </p:sp>
      <p:pic>
        <p:nvPicPr>
          <p:cNvPr id="150" name="Google Shape;150;p22"/>
          <p:cNvPicPr preferRelativeResize="0"/>
          <p:nvPr/>
        </p:nvPicPr>
        <p:blipFill>
          <a:blip r:embed="rId4">
            <a:alphaModFix/>
          </a:blip>
          <a:stretch>
            <a:fillRect/>
          </a:stretch>
        </p:blipFill>
        <p:spPr>
          <a:xfrm>
            <a:off x="0" y="1576626"/>
            <a:ext cx="9144001" cy="32320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sp>
        <p:nvSpPr>
          <p:cNvPr id="155" name="Google Shape;155;p23"/>
          <p:cNvSpPr/>
          <p:nvPr/>
        </p:nvSpPr>
        <p:spPr>
          <a:xfrm>
            <a:off x="0" y="0"/>
            <a:ext cx="9144000" cy="894300"/>
          </a:xfrm>
          <a:prstGeom prst="rect">
            <a:avLst/>
          </a:prstGeom>
          <a:solidFill>
            <a:srgbClr val="583F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txBox="1"/>
          <p:nvPr>
            <p:ph type="ctrTitle"/>
          </p:nvPr>
        </p:nvSpPr>
        <p:spPr>
          <a:xfrm>
            <a:off x="1182650" y="128200"/>
            <a:ext cx="7701900" cy="596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400">
                <a:latin typeface="Montserrat"/>
                <a:ea typeface="Montserrat"/>
                <a:cs typeface="Montserrat"/>
                <a:sym typeface="Montserrat"/>
              </a:rPr>
              <a:t>Node</a:t>
            </a:r>
            <a:endParaRPr sz="2400">
              <a:latin typeface="Montserrat"/>
              <a:ea typeface="Montserrat"/>
              <a:cs typeface="Montserrat"/>
              <a:sym typeface="Montserrat"/>
            </a:endParaRPr>
          </a:p>
        </p:txBody>
      </p:sp>
      <p:pic>
        <p:nvPicPr>
          <p:cNvPr id="157" name="Google Shape;157;p23"/>
          <p:cNvPicPr preferRelativeResize="0"/>
          <p:nvPr/>
        </p:nvPicPr>
        <p:blipFill>
          <a:blip r:embed="rId3">
            <a:alphaModFix/>
          </a:blip>
          <a:stretch>
            <a:fillRect/>
          </a:stretch>
        </p:blipFill>
        <p:spPr>
          <a:xfrm>
            <a:off x="237500" y="204400"/>
            <a:ext cx="546650" cy="485500"/>
          </a:xfrm>
          <a:prstGeom prst="rect">
            <a:avLst/>
          </a:prstGeom>
          <a:noFill/>
          <a:ln>
            <a:noFill/>
          </a:ln>
        </p:spPr>
      </p:pic>
      <p:sp>
        <p:nvSpPr>
          <p:cNvPr id="158" name="Google Shape;158;p23"/>
          <p:cNvSpPr txBox="1"/>
          <p:nvPr/>
        </p:nvSpPr>
        <p:spPr>
          <a:xfrm>
            <a:off x="28825" y="936500"/>
            <a:ext cx="9019200" cy="4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9" name="Google Shape;159;p23"/>
          <p:cNvPicPr preferRelativeResize="0"/>
          <p:nvPr/>
        </p:nvPicPr>
        <p:blipFill>
          <a:blip r:embed="rId4">
            <a:alphaModFix/>
          </a:blip>
          <a:stretch>
            <a:fillRect/>
          </a:stretch>
        </p:blipFill>
        <p:spPr>
          <a:xfrm>
            <a:off x="703538" y="2021950"/>
            <a:ext cx="1857375" cy="590550"/>
          </a:xfrm>
          <a:prstGeom prst="rect">
            <a:avLst/>
          </a:prstGeom>
          <a:noFill/>
          <a:ln>
            <a:noFill/>
          </a:ln>
        </p:spPr>
      </p:pic>
      <p:pic>
        <p:nvPicPr>
          <p:cNvPr id="160" name="Google Shape;160;p23"/>
          <p:cNvPicPr preferRelativeResize="0"/>
          <p:nvPr/>
        </p:nvPicPr>
        <p:blipFill>
          <a:blip r:embed="rId5">
            <a:alphaModFix/>
          </a:blip>
          <a:stretch>
            <a:fillRect/>
          </a:stretch>
        </p:blipFill>
        <p:spPr>
          <a:xfrm>
            <a:off x="7063050" y="1279950"/>
            <a:ext cx="1440517" cy="1567825"/>
          </a:xfrm>
          <a:prstGeom prst="rect">
            <a:avLst/>
          </a:prstGeom>
          <a:noFill/>
          <a:ln>
            <a:noFill/>
          </a:ln>
        </p:spPr>
      </p:pic>
      <p:pic>
        <p:nvPicPr>
          <p:cNvPr id="161" name="Google Shape;161;p23"/>
          <p:cNvPicPr preferRelativeResize="0"/>
          <p:nvPr/>
        </p:nvPicPr>
        <p:blipFill>
          <a:blip r:embed="rId6">
            <a:alphaModFix/>
          </a:blip>
          <a:stretch>
            <a:fillRect/>
          </a:stretch>
        </p:blipFill>
        <p:spPr>
          <a:xfrm>
            <a:off x="3643325" y="1250425"/>
            <a:ext cx="2133600" cy="2133600"/>
          </a:xfrm>
          <a:prstGeom prst="rect">
            <a:avLst/>
          </a:prstGeom>
          <a:noFill/>
          <a:ln>
            <a:noFill/>
          </a:ln>
        </p:spPr>
      </p:pic>
      <p:pic>
        <p:nvPicPr>
          <p:cNvPr id="162" name="Google Shape;162;p23"/>
          <p:cNvPicPr preferRelativeResize="0"/>
          <p:nvPr/>
        </p:nvPicPr>
        <p:blipFill>
          <a:blip r:embed="rId7">
            <a:alphaModFix/>
          </a:blip>
          <a:stretch>
            <a:fillRect/>
          </a:stretch>
        </p:blipFill>
        <p:spPr>
          <a:xfrm>
            <a:off x="1012745" y="3572070"/>
            <a:ext cx="1238976" cy="1454450"/>
          </a:xfrm>
          <a:prstGeom prst="rect">
            <a:avLst/>
          </a:prstGeom>
          <a:noFill/>
          <a:ln>
            <a:noFill/>
          </a:ln>
        </p:spPr>
      </p:pic>
      <p:pic>
        <p:nvPicPr>
          <p:cNvPr id="163" name="Google Shape;163;p23"/>
          <p:cNvPicPr preferRelativeResize="0"/>
          <p:nvPr/>
        </p:nvPicPr>
        <p:blipFill>
          <a:blip r:embed="rId8">
            <a:alphaModFix/>
          </a:blip>
          <a:stretch>
            <a:fillRect/>
          </a:stretch>
        </p:blipFill>
        <p:spPr>
          <a:xfrm>
            <a:off x="3781450" y="3910138"/>
            <a:ext cx="1857375" cy="1118280"/>
          </a:xfrm>
          <a:prstGeom prst="rect">
            <a:avLst/>
          </a:prstGeom>
          <a:noFill/>
          <a:ln>
            <a:noFill/>
          </a:ln>
        </p:spPr>
      </p:pic>
      <p:pic>
        <p:nvPicPr>
          <p:cNvPr id="164" name="Google Shape;164;p23"/>
          <p:cNvPicPr preferRelativeResize="0"/>
          <p:nvPr/>
        </p:nvPicPr>
        <p:blipFill rotWithShape="1">
          <a:blip r:embed="rId9">
            <a:alphaModFix/>
          </a:blip>
          <a:srcRect b="0" l="-12850" r="12849" t="0"/>
          <a:stretch/>
        </p:blipFill>
        <p:spPr>
          <a:xfrm>
            <a:off x="6021575" y="3545475"/>
            <a:ext cx="2133600" cy="1312974"/>
          </a:xfrm>
          <a:prstGeom prst="rect">
            <a:avLst/>
          </a:prstGeom>
          <a:noFill/>
          <a:ln>
            <a:noFill/>
          </a:ln>
        </p:spPr>
      </p:pic>
      <p:sp>
        <p:nvSpPr>
          <p:cNvPr id="165" name="Google Shape;165;p23"/>
          <p:cNvSpPr txBox="1"/>
          <p:nvPr/>
        </p:nvSpPr>
        <p:spPr>
          <a:xfrm>
            <a:off x="6172200" y="2985500"/>
            <a:ext cx="3416100" cy="4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i="1" lang="es" sz="1900">
                <a:solidFill>
                  <a:schemeClr val="lt1"/>
                </a:solidFill>
                <a:latin typeface="Montserrat"/>
                <a:ea typeface="Montserrat"/>
                <a:cs typeface="Montserrat"/>
                <a:sym typeface="Montserrat"/>
              </a:rPr>
              <a:t>goten auth</a:t>
            </a:r>
            <a:endParaRPr sz="1900">
              <a:solidFill>
                <a:schemeClr val="lt1"/>
              </a:solidFill>
              <a:latin typeface="Montserrat"/>
              <a:ea typeface="Montserrat"/>
              <a:cs typeface="Montserrat"/>
              <a:sym typeface="Montserrat"/>
            </a:endParaRPr>
          </a:p>
        </p:txBody>
      </p:sp>
      <p:sp>
        <p:nvSpPr>
          <p:cNvPr id="166" name="Google Shape;166;p23"/>
          <p:cNvSpPr txBox="1"/>
          <p:nvPr/>
        </p:nvSpPr>
        <p:spPr>
          <a:xfrm>
            <a:off x="-75812" y="2728900"/>
            <a:ext cx="3416100" cy="4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i="1" lang="es" sz="1900">
                <a:solidFill>
                  <a:schemeClr val="lt1"/>
                </a:solidFill>
                <a:latin typeface="Montserrat"/>
                <a:ea typeface="Montserrat"/>
                <a:cs typeface="Montserrat"/>
                <a:sym typeface="Montserrat"/>
              </a:rPr>
              <a:t>goten abm</a:t>
            </a:r>
            <a:endParaRPr sz="1900">
              <a:solidFill>
                <a:schemeClr val="lt1"/>
              </a:solidFill>
              <a:latin typeface="Montserrat"/>
              <a:ea typeface="Montserrat"/>
              <a:cs typeface="Montserrat"/>
              <a:sym typeface="Montserrat"/>
            </a:endParaRPr>
          </a:p>
        </p:txBody>
      </p:sp>
      <p:sp>
        <p:nvSpPr>
          <p:cNvPr id="167" name="Google Shape;167;p23"/>
          <p:cNvSpPr txBox="1"/>
          <p:nvPr/>
        </p:nvSpPr>
        <p:spPr>
          <a:xfrm>
            <a:off x="3113625" y="3447825"/>
            <a:ext cx="3416100" cy="4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i="1" lang="es" sz="1900">
                <a:solidFill>
                  <a:schemeClr val="lt1"/>
                </a:solidFill>
                <a:latin typeface="Montserrat"/>
                <a:ea typeface="Montserrat"/>
                <a:cs typeface="Montserrat"/>
                <a:sym typeface="Montserrat"/>
              </a:rPr>
              <a:t>goten new</a:t>
            </a:r>
            <a:endParaRPr sz="1900">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1" name="Shape 171"/>
        <p:cNvGrpSpPr/>
        <p:nvPr/>
      </p:nvGrpSpPr>
      <p:grpSpPr>
        <a:xfrm>
          <a:off x="0" y="0"/>
          <a:ext cx="0" cy="0"/>
          <a:chOff x="0" y="0"/>
          <a:chExt cx="0" cy="0"/>
        </a:xfrm>
      </p:grpSpPr>
      <p:sp>
        <p:nvSpPr>
          <p:cNvPr id="172" name="Google Shape;172;p24"/>
          <p:cNvSpPr/>
          <p:nvPr/>
        </p:nvSpPr>
        <p:spPr>
          <a:xfrm>
            <a:off x="0" y="0"/>
            <a:ext cx="9144000" cy="894300"/>
          </a:xfrm>
          <a:prstGeom prst="rect">
            <a:avLst/>
          </a:prstGeom>
          <a:solidFill>
            <a:srgbClr val="583F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txBox="1"/>
          <p:nvPr>
            <p:ph type="ctrTitle"/>
          </p:nvPr>
        </p:nvSpPr>
        <p:spPr>
          <a:xfrm>
            <a:off x="1182650" y="128200"/>
            <a:ext cx="7701900" cy="596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400">
                <a:latin typeface="Montserrat"/>
                <a:ea typeface="Montserrat"/>
                <a:cs typeface="Montserrat"/>
                <a:sym typeface="Montserrat"/>
              </a:rPr>
              <a:t>Node</a:t>
            </a:r>
            <a:endParaRPr sz="2400">
              <a:latin typeface="Montserrat"/>
              <a:ea typeface="Montserrat"/>
              <a:cs typeface="Montserrat"/>
              <a:sym typeface="Montserrat"/>
            </a:endParaRPr>
          </a:p>
        </p:txBody>
      </p:sp>
      <p:pic>
        <p:nvPicPr>
          <p:cNvPr id="174" name="Google Shape;174;p24"/>
          <p:cNvPicPr preferRelativeResize="0"/>
          <p:nvPr/>
        </p:nvPicPr>
        <p:blipFill>
          <a:blip r:embed="rId3">
            <a:alphaModFix/>
          </a:blip>
          <a:stretch>
            <a:fillRect/>
          </a:stretch>
        </p:blipFill>
        <p:spPr>
          <a:xfrm>
            <a:off x="237500" y="204400"/>
            <a:ext cx="546650" cy="485500"/>
          </a:xfrm>
          <a:prstGeom prst="rect">
            <a:avLst/>
          </a:prstGeom>
          <a:noFill/>
          <a:ln>
            <a:noFill/>
          </a:ln>
        </p:spPr>
      </p:pic>
      <p:sp>
        <p:nvSpPr>
          <p:cNvPr id="175" name="Google Shape;175;p24"/>
          <p:cNvSpPr txBox="1"/>
          <p:nvPr/>
        </p:nvSpPr>
        <p:spPr>
          <a:xfrm>
            <a:off x="28825" y="936500"/>
            <a:ext cx="9019200" cy="4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txBox="1"/>
          <p:nvPr/>
        </p:nvSpPr>
        <p:spPr>
          <a:xfrm>
            <a:off x="6172200" y="2985500"/>
            <a:ext cx="3416100" cy="414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1900">
              <a:solidFill>
                <a:schemeClr val="lt1"/>
              </a:solidFill>
              <a:latin typeface="Montserrat"/>
              <a:ea typeface="Montserrat"/>
              <a:cs typeface="Montserrat"/>
              <a:sym typeface="Montserrat"/>
            </a:endParaRPr>
          </a:p>
        </p:txBody>
      </p:sp>
      <p:sp>
        <p:nvSpPr>
          <p:cNvPr id="177" name="Google Shape;177;p24"/>
          <p:cNvSpPr txBox="1"/>
          <p:nvPr/>
        </p:nvSpPr>
        <p:spPr>
          <a:xfrm>
            <a:off x="-75812" y="2728900"/>
            <a:ext cx="3416100" cy="414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1900">
              <a:solidFill>
                <a:schemeClr val="lt1"/>
              </a:solidFill>
              <a:latin typeface="Montserrat"/>
              <a:ea typeface="Montserrat"/>
              <a:cs typeface="Montserrat"/>
              <a:sym typeface="Montserrat"/>
            </a:endParaRPr>
          </a:p>
        </p:txBody>
      </p:sp>
      <p:sp>
        <p:nvSpPr>
          <p:cNvPr id="178" name="Google Shape;178;p24"/>
          <p:cNvSpPr txBox="1"/>
          <p:nvPr/>
        </p:nvSpPr>
        <p:spPr>
          <a:xfrm>
            <a:off x="2830375" y="894300"/>
            <a:ext cx="3416100" cy="4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i="1" lang="es" sz="1900">
                <a:solidFill>
                  <a:schemeClr val="lt1"/>
                </a:solidFill>
                <a:latin typeface="Montserrat"/>
                <a:ea typeface="Montserrat"/>
                <a:cs typeface="Montserrat"/>
                <a:sym typeface="Montserrat"/>
              </a:rPr>
              <a:t>goten new</a:t>
            </a:r>
            <a:endParaRPr sz="1900">
              <a:solidFill>
                <a:schemeClr val="lt1"/>
              </a:solidFill>
              <a:latin typeface="Montserrat"/>
              <a:ea typeface="Montserrat"/>
              <a:cs typeface="Montserrat"/>
              <a:sym typeface="Montserrat"/>
            </a:endParaRPr>
          </a:p>
        </p:txBody>
      </p:sp>
      <p:pic>
        <p:nvPicPr>
          <p:cNvPr id="179" name="Google Shape;179;p24"/>
          <p:cNvPicPr preferRelativeResize="0"/>
          <p:nvPr/>
        </p:nvPicPr>
        <p:blipFill>
          <a:blip r:embed="rId4">
            <a:alphaModFix/>
          </a:blip>
          <a:stretch>
            <a:fillRect/>
          </a:stretch>
        </p:blipFill>
        <p:spPr>
          <a:xfrm>
            <a:off x="614863" y="1563000"/>
            <a:ext cx="7914275" cy="2261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3" name="Shape 183"/>
        <p:cNvGrpSpPr/>
        <p:nvPr/>
      </p:nvGrpSpPr>
      <p:grpSpPr>
        <a:xfrm>
          <a:off x="0" y="0"/>
          <a:ext cx="0" cy="0"/>
          <a:chOff x="0" y="0"/>
          <a:chExt cx="0" cy="0"/>
        </a:xfrm>
      </p:grpSpPr>
      <p:sp>
        <p:nvSpPr>
          <p:cNvPr id="184" name="Google Shape;184;p25"/>
          <p:cNvSpPr/>
          <p:nvPr/>
        </p:nvSpPr>
        <p:spPr>
          <a:xfrm>
            <a:off x="0" y="0"/>
            <a:ext cx="9144000" cy="894300"/>
          </a:xfrm>
          <a:prstGeom prst="rect">
            <a:avLst/>
          </a:prstGeom>
          <a:solidFill>
            <a:srgbClr val="583F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txBox="1"/>
          <p:nvPr>
            <p:ph type="ctrTitle"/>
          </p:nvPr>
        </p:nvSpPr>
        <p:spPr>
          <a:xfrm>
            <a:off x="1182650" y="128200"/>
            <a:ext cx="7701900" cy="596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400">
                <a:latin typeface="Montserrat"/>
                <a:ea typeface="Montserrat"/>
                <a:cs typeface="Montserrat"/>
                <a:sym typeface="Montserrat"/>
              </a:rPr>
              <a:t>Angular</a:t>
            </a:r>
            <a:endParaRPr sz="2400">
              <a:latin typeface="Montserrat"/>
              <a:ea typeface="Montserrat"/>
              <a:cs typeface="Montserrat"/>
              <a:sym typeface="Montserrat"/>
            </a:endParaRPr>
          </a:p>
        </p:txBody>
      </p:sp>
      <p:pic>
        <p:nvPicPr>
          <p:cNvPr id="186" name="Google Shape;186;p25"/>
          <p:cNvPicPr preferRelativeResize="0"/>
          <p:nvPr/>
        </p:nvPicPr>
        <p:blipFill>
          <a:blip r:embed="rId3">
            <a:alphaModFix/>
          </a:blip>
          <a:stretch>
            <a:fillRect/>
          </a:stretch>
        </p:blipFill>
        <p:spPr>
          <a:xfrm>
            <a:off x="237500" y="204400"/>
            <a:ext cx="546650" cy="485500"/>
          </a:xfrm>
          <a:prstGeom prst="rect">
            <a:avLst/>
          </a:prstGeom>
          <a:noFill/>
          <a:ln>
            <a:noFill/>
          </a:ln>
        </p:spPr>
      </p:pic>
      <p:sp>
        <p:nvSpPr>
          <p:cNvPr id="187" name="Google Shape;187;p25"/>
          <p:cNvSpPr txBox="1"/>
          <p:nvPr/>
        </p:nvSpPr>
        <p:spPr>
          <a:xfrm>
            <a:off x="28825" y="936500"/>
            <a:ext cx="9019200" cy="41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i="1" sz="1900">
              <a:solidFill>
                <a:schemeClr val="lt1"/>
              </a:solidFill>
              <a:latin typeface="Montserrat"/>
              <a:ea typeface="Montserrat"/>
              <a:cs typeface="Montserrat"/>
              <a:sym typeface="Montserrat"/>
            </a:endParaRPr>
          </a:p>
        </p:txBody>
      </p:sp>
      <p:pic>
        <p:nvPicPr>
          <p:cNvPr id="188" name="Google Shape;188;p25"/>
          <p:cNvPicPr preferRelativeResize="0"/>
          <p:nvPr/>
        </p:nvPicPr>
        <p:blipFill>
          <a:blip r:embed="rId4">
            <a:alphaModFix/>
          </a:blip>
          <a:stretch>
            <a:fillRect/>
          </a:stretch>
        </p:blipFill>
        <p:spPr>
          <a:xfrm>
            <a:off x="3549150" y="2847787"/>
            <a:ext cx="1978525" cy="1978525"/>
          </a:xfrm>
          <a:prstGeom prst="rect">
            <a:avLst/>
          </a:prstGeom>
          <a:noFill/>
          <a:ln>
            <a:noFill/>
          </a:ln>
        </p:spPr>
      </p:pic>
      <p:pic>
        <p:nvPicPr>
          <p:cNvPr id="189" name="Google Shape;189;p25"/>
          <p:cNvPicPr preferRelativeResize="0"/>
          <p:nvPr/>
        </p:nvPicPr>
        <p:blipFill>
          <a:blip r:embed="rId5">
            <a:alphaModFix/>
          </a:blip>
          <a:stretch>
            <a:fillRect/>
          </a:stretch>
        </p:blipFill>
        <p:spPr>
          <a:xfrm>
            <a:off x="784138" y="1852900"/>
            <a:ext cx="1857375" cy="590550"/>
          </a:xfrm>
          <a:prstGeom prst="rect">
            <a:avLst/>
          </a:prstGeom>
          <a:noFill/>
          <a:ln>
            <a:noFill/>
          </a:ln>
        </p:spPr>
      </p:pic>
      <p:pic>
        <p:nvPicPr>
          <p:cNvPr id="190" name="Google Shape;190;p25"/>
          <p:cNvPicPr preferRelativeResize="0"/>
          <p:nvPr/>
        </p:nvPicPr>
        <p:blipFill>
          <a:blip r:embed="rId6">
            <a:alphaModFix/>
          </a:blip>
          <a:stretch>
            <a:fillRect/>
          </a:stretch>
        </p:blipFill>
        <p:spPr>
          <a:xfrm>
            <a:off x="7063050" y="1279950"/>
            <a:ext cx="1440517" cy="1567825"/>
          </a:xfrm>
          <a:prstGeom prst="rect">
            <a:avLst/>
          </a:prstGeom>
          <a:noFill/>
          <a:ln>
            <a:noFill/>
          </a:ln>
        </p:spPr>
      </p:pic>
      <p:sp>
        <p:nvSpPr>
          <p:cNvPr id="191" name="Google Shape;191;p25"/>
          <p:cNvSpPr txBox="1"/>
          <p:nvPr/>
        </p:nvSpPr>
        <p:spPr>
          <a:xfrm>
            <a:off x="314626" y="2543750"/>
            <a:ext cx="2841300" cy="4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i="1" lang="es" sz="1900">
                <a:solidFill>
                  <a:schemeClr val="lt1"/>
                </a:solidFill>
                <a:latin typeface="Montserrat"/>
                <a:ea typeface="Montserrat"/>
                <a:cs typeface="Montserrat"/>
                <a:sym typeface="Montserrat"/>
              </a:rPr>
              <a:t>goten abm-angular</a:t>
            </a:r>
            <a:endParaRPr b="1" i="1" sz="1900">
              <a:solidFill>
                <a:schemeClr val="lt1"/>
              </a:solidFill>
              <a:latin typeface="Montserrat"/>
              <a:ea typeface="Montserrat"/>
              <a:cs typeface="Montserrat"/>
              <a:sym typeface="Montserrat"/>
            </a:endParaRPr>
          </a:p>
        </p:txBody>
      </p:sp>
      <p:sp>
        <p:nvSpPr>
          <p:cNvPr id="192" name="Google Shape;192;p25"/>
          <p:cNvSpPr txBox="1"/>
          <p:nvPr/>
        </p:nvSpPr>
        <p:spPr>
          <a:xfrm>
            <a:off x="6172200" y="2985500"/>
            <a:ext cx="3416100" cy="4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i="1" lang="es" sz="1900">
                <a:solidFill>
                  <a:schemeClr val="lt1"/>
                </a:solidFill>
                <a:latin typeface="Montserrat"/>
                <a:ea typeface="Montserrat"/>
                <a:cs typeface="Montserrat"/>
                <a:sym typeface="Montserrat"/>
              </a:rPr>
              <a:t>goten auth-angular</a:t>
            </a:r>
            <a:endParaRPr sz="1900">
              <a:solidFill>
                <a:schemeClr val="lt1"/>
              </a:solidFill>
              <a:latin typeface="Montserrat"/>
              <a:ea typeface="Montserrat"/>
              <a:cs typeface="Montserrat"/>
              <a:sym typeface="Montserrat"/>
            </a:endParaRPr>
          </a:p>
        </p:txBody>
      </p:sp>
      <p:sp>
        <p:nvSpPr>
          <p:cNvPr id="193" name="Google Shape;193;p25"/>
          <p:cNvSpPr txBox="1"/>
          <p:nvPr/>
        </p:nvSpPr>
        <p:spPr>
          <a:xfrm>
            <a:off x="5672750" y="3537525"/>
            <a:ext cx="885300" cy="4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900">
              <a:solidFill>
                <a:schemeClr val="lt1"/>
              </a:solidFill>
              <a:latin typeface="Montserrat"/>
              <a:ea typeface="Montserrat"/>
              <a:cs typeface="Montserrat"/>
              <a:sym typeface="Montserrat"/>
            </a:endParaRPr>
          </a:p>
        </p:txBody>
      </p:sp>
      <p:sp>
        <p:nvSpPr>
          <p:cNvPr id="194" name="Google Shape;194;p25"/>
          <p:cNvSpPr txBox="1"/>
          <p:nvPr/>
        </p:nvSpPr>
        <p:spPr>
          <a:xfrm>
            <a:off x="7345025" y="3537525"/>
            <a:ext cx="885300" cy="414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1900">
              <a:solidFill>
                <a:schemeClr val="lt1"/>
              </a:solidFill>
              <a:latin typeface="Montserrat"/>
              <a:ea typeface="Montserrat"/>
              <a:cs typeface="Montserrat"/>
              <a:sym typeface="Montserrat"/>
            </a:endParaRPr>
          </a:p>
        </p:txBody>
      </p:sp>
      <p:sp>
        <p:nvSpPr>
          <p:cNvPr id="195" name="Google Shape;195;p25"/>
          <p:cNvSpPr txBox="1"/>
          <p:nvPr/>
        </p:nvSpPr>
        <p:spPr>
          <a:xfrm>
            <a:off x="4137038" y="3537525"/>
            <a:ext cx="671400" cy="414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1900">
              <a:solidFill>
                <a:schemeClr val="lt1"/>
              </a:solidFill>
              <a:latin typeface="Montserrat"/>
              <a:ea typeface="Montserrat"/>
              <a:cs typeface="Montserrat"/>
              <a:sym typeface="Montserrat"/>
            </a:endParaRPr>
          </a:p>
        </p:txBody>
      </p:sp>
      <p:sp>
        <p:nvSpPr>
          <p:cNvPr id="196" name="Google Shape;196;p25"/>
          <p:cNvSpPr txBox="1"/>
          <p:nvPr/>
        </p:nvSpPr>
        <p:spPr>
          <a:xfrm>
            <a:off x="2830363" y="4678700"/>
            <a:ext cx="3416100" cy="4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i="1" lang="es" sz="1900">
                <a:solidFill>
                  <a:schemeClr val="lt1"/>
                </a:solidFill>
                <a:latin typeface="Montserrat"/>
                <a:ea typeface="Montserrat"/>
                <a:cs typeface="Montserrat"/>
                <a:sym typeface="Montserrat"/>
              </a:rPr>
              <a:t>goten new-angular</a:t>
            </a:r>
            <a:endParaRPr sz="1900">
              <a:solidFill>
                <a:schemeClr val="lt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0" name="Shape 200"/>
        <p:cNvGrpSpPr/>
        <p:nvPr/>
      </p:nvGrpSpPr>
      <p:grpSpPr>
        <a:xfrm>
          <a:off x="0" y="0"/>
          <a:ext cx="0" cy="0"/>
          <a:chOff x="0" y="0"/>
          <a:chExt cx="0" cy="0"/>
        </a:xfrm>
      </p:grpSpPr>
      <p:sp>
        <p:nvSpPr>
          <p:cNvPr id="201" name="Google Shape;201;p26"/>
          <p:cNvSpPr/>
          <p:nvPr/>
        </p:nvSpPr>
        <p:spPr>
          <a:xfrm>
            <a:off x="0" y="0"/>
            <a:ext cx="9144000" cy="894300"/>
          </a:xfrm>
          <a:prstGeom prst="rect">
            <a:avLst/>
          </a:prstGeom>
          <a:solidFill>
            <a:srgbClr val="583F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txBox="1"/>
          <p:nvPr>
            <p:ph type="ctrTitle"/>
          </p:nvPr>
        </p:nvSpPr>
        <p:spPr>
          <a:xfrm>
            <a:off x="1182650" y="128200"/>
            <a:ext cx="7701900" cy="596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400">
                <a:latin typeface="Montserrat"/>
                <a:ea typeface="Montserrat"/>
                <a:cs typeface="Montserrat"/>
                <a:sym typeface="Montserrat"/>
              </a:rPr>
              <a:t>Angular</a:t>
            </a:r>
            <a:endParaRPr sz="2400">
              <a:latin typeface="Montserrat"/>
              <a:ea typeface="Montserrat"/>
              <a:cs typeface="Montserrat"/>
              <a:sym typeface="Montserrat"/>
            </a:endParaRPr>
          </a:p>
        </p:txBody>
      </p:sp>
      <p:pic>
        <p:nvPicPr>
          <p:cNvPr id="203" name="Google Shape;203;p26"/>
          <p:cNvPicPr preferRelativeResize="0"/>
          <p:nvPr/>
        </p:nvPicPr>
        <p:blipFill>
          <a:blip r:embed="rId3">
            <a:alphaModFix/>
          </a:blip>
          <a:stretch>
            <a:fillRect/>
          </a:stretch>
        </p:blipFill>
        <p:spPr>
          <a:xfrm>
            <a:off x="237500" y="204400"/>
            <a:ext cx="546650" cy="485500"/>
          </a:xfrm>
          <a:prstGeom prst="rect">
            <a:avLst/>
          </a:prstGeom>
          <a:noFill/>
          <a:ln>
            <a:noFill/>
          </a:ln>
        </p:spPr>
      </p:pic>
      <p:sp>
        <p:nvSpPr>
          <p:cNvPr id="204" name="Google Shape;204;p26"/>
          <p:cNvSpPr txBox="1"/>
          <p:nvPr/>
        </p:nvSpPr>
        <p:spPr>
          <a:xfrm>
            <a:off x="28825" y="936500"/>
            <a:ext cx="9019200" cy="4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txBox="1"/>
          <p:nvPr/>
        </p:nvSpPr>
        <p:spPr>
          <a:xfrm>
            <a:off x="6172200" y="2985500"/>
            <a:ext cx="3416100" cy="414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1900">
              <a:solidFill>
                <a:schemeClr val="lt1"/>
              </a:solidFill>
              <a:latin typeface="Montserrat"/>
              <a:ea typeface="Montserrat"/>
              <a:cs typeface="Montserrat"/>
              <a:sym typeface="Montserrat"/>
            </a:endParaRPr>
          </a:p>
        </p:txBody>
      </p:sp>
      <p:sp>
        <p:nvSpPr>
          <p:cNvPr id="206" name="Google Shape;206;p26"/>
          <p:cNvSpPr txBox="1"/>
          <p:nvPr/>
        </p:nvSpPr>
        <p:spPr>
          <a:xfrm>
            <a:off x="-75812" y="2728900"/>
            <a:ext cx="3416100" cy="414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1900">
              <a:solidFill>
                <a:schemeClr val="lt1"/>
              </a:solidFill>
              <a:latin typeface="Montserrat"/>
              <a:ea typeface="Montserrat"/>
              <a:cs typeface="Montserrat"/>
              <a:sym typeface="Montserrat"/>
            </a:endParaRPr>
          </a:p>
        </p:txBody>
      </p:sp>
      <p:sp>
        <p:nvSpPr>
          <p:cNvPr id="207" name="Google Shape;207;p26"/>
          <p:cNvSpPr txBox="1"/>
          <p:nvPr/>
        </p:nvSpPr>
        <p:spPr>
          <a:xfrm>
            <a:off x="2830375" y="894300"/>
            <a:ext cx="3416100" cy="4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i="1" lang="es" sz="1900">
                <a:solidFill>
                  <a:schemeClr val="lt1"/>
                </a:solidFill>
                <a:latin typeface="Montserrat"/>
                <a:ea typeface="Montserrat"/>
                <a:cs typeface="Montserrat"/>
                <a:sym typeface="Montserrat"/>
              </a:rPr>
              <a:t>goten new-angular</a:t>
            </a:r>
            <a:endParaRPr sz="1900">
              <a:solidFill>
                <a:schemeClr val="lt1"/>
              </a:solidFill>
              <a:latin typeface="Montserrat"/>
              <a:ea typeface="Montserrat"/>
              <a:cs typeface="Montserrat"/>
              <a:sym typeface="Montserrat"/>
            </a:endParaRPr>
          </a:p>
        </p:txBody>
      </p:sp>
      <p:pic>
        <p:nvPicPr>
          <p:cNvPr id="208" name="Google Shape;208;p26"/>
          <p:cNvPicPr preferRelativeResize="0"/>
          <p:nvPr/>
        </p:nvPicPr>
        <p:blipFill>
          <a:blip r:embed="rId4">
            <a:alphaModFix/>
          </a:blip>
          <a:stretch>
            <a:fillRect/>
          </a:stretch>
        </p:blipFill>
        <p:spPr>
          <a:xfrm>
            <a:off x="614863" y="1563000"/>
            <a:ext cx="7914275" cy="2261225"/>
          </a:xfrm>
          <a:prstGeom prst="rect">
            <a:avLst/>
          </a:prstGeom>
          <a:noFill/>
          <a:ln>
            <a:noFill/>
          </a:ln>
        </p:spPr>
      </p:pic>
      <p:pic>
        <p:nvPicPr>
          <p:cNvPr id="209" name="Google Shape;209;p26"/>
          <p:cNvPicPr preferRelativeResize="0"/>
          <p:nvPr/>
        </p:nvPicPr>
        <p:blipFill>
          <a:blip r:embed="rId5">
            <a:alphaModFix/>
          </a:blip>
          <a:stretch>
            <a:fillRect/>
          </a:stretch>
        </p:blipFill>
        <p:spPr>
          <a:xfrm>
            <a:off x="126350" y="1428775"/>
            <a:ext cx="8891326" cy="3355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3" name="Shape 213"/>
        <p:cNvGrpSpPr/>
        <p:nvPr/>
      </p:nvGrpSpPr>
      <p:grpSpPr>
        <a:xfrm>
          <a:off x="0" y="0"/>
          <a:ext cx="0" cy="0"/>
          <a:chOff x="0" y="0"/>
          <a:chExt cx="0" cy="0"/>
        </a:xfrm>
      </p:grpSpPr>
      <p:sp>
        <p:nvSpPr>
          <p:cNvPr id="214" name="Google Shape;214;p27"/>
          <p:cNvSpPr/>
          <p:nvPr/>
        </p:nvSpPr>
        <p:spPr>
          <a:xfrm>
            <a:off x="0" y="0"/>
            <a:ext cx="9144000" cy="894300"/>
          </a:xfrm>
          <a:prstGeom prst="rect">
            <a:avLst/>
          </a:prstGeom>
          <a:solidFill>
            <a:srgbClr val="583F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txBox="1"/>
          <p:nvPr>
            <p:ph type="ctrTitle"/>
          </p:nvPr>
        </p:nvSpPr>
        <p:spPr>
          <a:xfrm>
            <a:off x="1182650" y="128200"/>
            <a:ext cx="7701900" cy="596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400">
                <a:latin typeface="Montserrat"/>
                <a:ea typeface="Montserrat"/>
                <a:cs typeface="Montserrat"/>
                <a:sym typeface="Montserrat"/>
              </a:rPr>
              <a:t>Angular</a:t>
            </a:r>
            <a:endParaRPr sz="2400">
              <a:latin typeface="Montserrat"/>
              <a:ea typeface="Montserrat"/>
              <a:cs typeface="Montserrat"/>
              <a:sym typeface="Montserrat"/>
            </a:endParaRPr>
          </a:p>
        </p:txBody>
      </p:sp>
      <p:pic>
        <p:nvPicPr>
          <p:cNvPr id="216" name="Google Shape;216;p27"/>
          <p:cNvPicPr preferRelativeResize="0"/>
          <p:nvPr/>
        </p:nvPicPr>
        <p:blipFill>
          <a:blip r:embed="rId3">
            <a:alphaModFix/>
          </a:blip>
          <a:stretch>
            <a:fillRect/>
          </a:stretch>
        </p:blipFill>
        <p:spPr>
          <a:xfrm>
            <a:off x="237500" y="204400"/>
            <a:ext cx="546650" cy="485500"/>
          </a:xfrm>
          <a:prstGeom prst="rect">
            <a:avLst/>
          </a:prstGeom>
          <a:noFill/>
          <a:ln>
            <a:noFill/>
          </a:ln>
        </p:spPr>
      </p:pic>
      <p:sp>
        <p:nvSpPr>
          <p:cNvPr id="217" name="Google Shape;217;p27"/>
          <p:cNvSpPr txBox="1"/>
          <p:nvPr/>
        </p:nvSpPr>
        <p:spPr>
          <a:xfrm>
            <a:off x="28825" y="936500"/>
            <a:ext cx="9019200" cy="4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txBox="1"/>
          <p:nvPr/>
        </p:nvSpPr>
        <p:spPr>
          <a:xfrm>
            <a:off x="6172200" y="2985500"/>
            <a:ext cx="3416100" cy="414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1900">
              <a:solidFill>
                <a:schemeClr val="lt1"/>
              </a:solidFill>
              <a:latin typeface="Montserrat"/>
              <a:ea typeface="Montserrat"/>
              <a:cs typeface="Montserrat"/>
              <a:sym typeface="Montserrat"/>
            </a:endParaRPr>
          </a:p>
        </p:txBody>
      </p:sp>
      <p:sp>
        <p:nvSpPr>
          <p:cNvPr id="219" name="Google Shape;219;p27"/>
          <p:cNvSpPr txBox="1"/>
          <p:nvPr/>
        </p:nvSpPr>
        <p:spPr>
          <a:xfrm>
            <a:off x="-75812" y="2728900"/>
            <a:ext cx="3416100" cy="414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1900">
              <a:solidFill>
                <a:schemeClr val="lt1"/>
              </a:solidFill>
              <a:latin typeface="Montserrat"/>
              <a:ea typeface="Montserrat"/>
              <a:cs typeface="Montserrat"/>
              <a:sym typeface="Montserrat"/>
            </a:endParaRPr>
          </a:p>
        </p:txBody>
      </p:sp>
      <p:sp>
        <p:nvSpPr>
          <p:cNvPr id="220" name="Google Shape;220;p27"/>
          <p:cNvSpPr txBox="1"/>
          <p:nvPr/>
        </p:nvSpPr>
        <p:spPr>
          <a:xfrm>
            <a:off x="2830375" y="894300"/>
            <a:ext cx="3416100" cy="4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i="1" lang="es" sz="1900">
                <a:solidFill>
                  <a:schemeClr val="lt1"/>
                </a:solidFill>
                <a:latin typeface="Montserrat"/>
                <a:ea typeface="Montserrat"/>
                <a:cs typeface="Montserrat"/>
                <a:sym typeface="Montserrat"/>
              </a:rPr>
              <a:t>goten abm-angular</a:t>
            </a:r>
            <a:endParaRPr sz="1900">
              <a:solidFill>
                <a:schemeClr val="lt1"/>
              </a:solidFill>
              <a:latin typeface="Montserrat"/>
              <a:ea typeface="Montserrat"/>
              <a:cs typeface="Montserrat"/>
              <a:sym typeface="Montserrat"/>
            </a:endParaRPr>
          </a:p>
        </p:txBody>
      </p:sp>
      <p:pic>
        <p:nvPicPr>
          <p:cNvPr id="221" name="Google Shape;221;p27"/>
          <p:cNvPicPr preferRelativeResize="0"/>
          <p:nvPr/>
        </p:nvPicPr>
        <p:blipFill>
          <a:blip r:embed="rId4">
            <a:alphaModFix/>
          </a:blip>
          <a:stretch>
            <a:fillRect/>
          </a:stretch>
        </p:blipFill>
        <p:spPr>
          <a:xfrm>
            <a:off x="179916" y="1738216"/>
            <a:ext cx="8784176" cy="2395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5" name="Shape 225"/>
        <p:cNvGrpSpPr/>
        <p:nvPr/>
      </p:nvGrpSpPr>
      <p:grpSpPr>
        <a:xfrm>
          <a:off x="0" y="0"/>
          <a:ext cx="0" cy="0"/>
          <a:chOff x="0" y="0"/>
          <a:chExt cx="0" cy="0"/>
        </a:xfrm>
      </p:grpSpPr>
      <p:sp>
        <p:nvSpPr>
          <p:cNvPr id="226" name="Google Shape;226;p28"/>
          <p:cNvSpPr/>
          <p:nvPr/>
        </p:nvSpPr>
        <p:spPr>
          <a:xfrm>
            <a:off x="0" y="0"/>
            <a:ext cx="9144000" cy="894300"/>
          </a:xfrm>
          <a:prstGeom prst="rect">
            <a:avLst/>
          </a:prstGeom>
          <a:solidFill>
            <a:srgbClr val="583F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8"/>
          <p:cNvSpPr txBox="1"/>
          <p:nvPr>
            <p:ph type="ctrTitle"/>
          </p:nvPr>
        </p:nvSpPr>
        <p:spPr>
          <a:xfrm>
            <a:off x="1182650" y="128200"/>
            <a:ext cx="7701900" cy="596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400">
                <a:latin typeface="Montserrat"/>
                <a:ea typeface="Montserrat"/>
                <a:cs typeface="Montserrat"/>
                <a:sym typeface="Montserrat"/>
              </a:rPr>
              <a:t>Arquitectura Angular + Node</a:t>
            </a:r>
            <a:endParaRPr sz="2400">
              <a:latin typeface="Montserrat"/>
              <a:ea typeface="Montserrat"/>
              <a:cs typeface="Montserrat"/>
              <a:sym typeface="Montserrat"/>
            </a:endParaRPr>
          </a:p>
        </p:txBody>
      </p:sp>
      <p:pic>
        <p:nvPicPr>
          <p:cNvPr id="228" name="Google Shape;228;p28"/>
          <p:cNvPicPr preferRelativeResize="0"/>
          <p:nvPr/>
        </p:nvPicPr>
        <p:blipFill>
          <a:blip r:embed="rId3">
            <a:alphaModFix/>
          </a:blip>
          <a:stretch>
            <a:fillRect/>
          </a:stretch>
        </p:blipFill>
        <p:spPr>
          <a:xfrm>
            <a:off x="237500" y="204400"/>
            <a:ext cx="546650" cy="485500"/>
          </a:xfrm>
          <a:prstGeom prst="rect">
            <a:avLst/>
          </a:prstGeom>
          <a:noFill/>
          <a:ln>
            <a:noFill/>
          </a:ln>
        </p:spPr>
      </p:pic>
      <p:sp>
        <p:nvSpPr>
          <p:cNvPr id="229" name="Google Shape;229;p28"/>
          <p:cNvSpPr txBox="1"/>
          <p:nvPr/>
        </p:nvSpPr>
        <p:spPr>
          <a:xfrm>
            <a:off x="28825" y="936500"/>
            <a:ext cx="9019200" cy="4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txBox="1"/>
          <p:nvPr/>
        </p:nvSpPr>
        <p:spPr>
          <a:xfrm>
            <a:off x="-617525" y="1208775"/>
            <a:ext cx="9302100" cy="3543000"/>
          </a:xfrm>
          <a:prstGeom prst="rect">
            <a:avLst/>
          </a:prstGeom>
          <a:noFill/>
          <a:ln>
            <a:noFill/>
          </a:ln>
        </p:spPr>
        <p:txBody>
          <a:bodyPr anchorCtr="0" anchor="t" bIns="91425" lIns="91425" spcFirstLastPara="1" rIns="91425" wrap="square" tIns="91425">
            <a:noAutofit/>
          </a:bodyPr>
          <a:lstStyle/>
          <a:p>
            <a:pPr indent="0" lvl="0" marL="1371600" rtl="0" algn="ctr">
              <a:lnSpc>
                <a:spcPct val="150000"/>
              </a:lnSpc>
              <a:spcBef>
                <a:spcPts val="0"/>
              </a:spcBef>
              <a:spcAft>
                <a:spcPts val="0"/>
              </a:spcAft>
              <a:buNone/>
            </a:pPr>
            <a:r>
              <a:rPr lang="es" sz="1800">
                <a:solidFill>
                  <a:srgbClr val="444444"/>
                </a:solidFill>
                <a:latin typeface="Montserrat"/>
                <a:ea typeface="Montserrat"/>
                <a:cs typeface="Montserrat"/>
                <a:sym typeface="Montserrat"/>
              </a:rPr>
              <a:t>In</a:t>
            </a:r>
            <a:r>
              <a:rPr lang="es" sz="1800">
                <a:solidFill>
                  <a:srgbClr val="444444"/>
                </a:solidFill>
                <a:latin typeface="Montserrat"/>
                <a:ea typeface="Montserrat"/>
                <a:cs typeface="Montserrat"/>
                <a:sym typeface="Montserrat"/>
              </a:rPr>
              <a:t>terfaz de consola que genera proyectos con una</a:t>
            </a:r>
            <a:endParaRPr sz="1800">
              <a:solidFill>
                <a:srgbClr val="444444"/>
              </a:solidFill>
              <a:latin typeface="Montserrat"/>
              <a:ea typeface="Montserrat"/>
              <a:cs typeface="Montserrat"/>
              <a:sym typeface="Montserrat"/>
            </a:endParaRPr>
          </a:p>
          <a:p>
            <a:pPr indent="0" lvl="0" marL="1371600" rtl="0" algn="ctr">
              <a:lnSpc>
                <a:spcPct val="150000"/>
              </a:lnSpc>
              <a:spcBef>
                <a:spcPts val="0"/>
              </a:spcBef>
              <a:spcAft>
                <a:spcPts val="0"/>
              </a:spcAft>
              <a:buNone/>
            </a:pPr>
            <a:r>
              <a:rPr lang="es" sz="1800">
                <a:solidFill>
                  <a:srgbClr val="444444"/>
                </a:solidFill>
                <a:latin typeface="Montserrat"/>
                <a:ea typeface="Montserrat"/>
                <a:cs typeface="Montserrat"/>
                <a:sym typeface="Montserrat"/>
              </a:rPr>
              <a:t>estructura predefinida. Estos proyectos son aplicaciones web conectadas a una base de datos , un backend y un frontend.</a:t>
            </a:r>
            <a:endParaRPr sz="1800">
              <a:solidFill>
                <a:srgbClr val="444444"/>
              </a:solidFill>
              <a:latin typeface="Montserrat"/>
              <a:ea typeface="Montserrat"/>
              <a:cs typeface="Montserrat"/>
              <a:sym typeface="Montserrat"/>
            </a:endParaRPr>
          </a:p>
          <a:p>
            <a:pPr indent="0" lvl="0" marL="1371600" rtl="0" algn="ctr">
              <a:lnSpc>
                <a:spcPct val="150000"/>
              </a:lnSpc>
              <a:spcBef>
                <a:spcPts val="0"/>
              </a:spcBef>
              <a:spcAft>
                <a:spcPts val="0"/>
              </a:spcAft>
              <a:buNone/>
            </a:pPr>
            <a:r>
              <a:t/>
            </a:r>
            <a:endParaRPr sz="1800">
              <a:solidFill>
                <a:srgbClr val="444444"/>
              </a:solidFill>
              <a:latin typeface="Montserrat"/>
              <a:ea typeface="Montserrat"/>
              <a:cs typeface="Montserrat"/>
              <a:sym typeface="Montserrat"/>
            </a:endParaRPr>
          </a:p>
          <a:p>
            <a:pPr indent="0" lvl="0" marL="1371600" rtl="0" algn="ctr">
              <a:lnSpc>
                <a:spcPct val="150000"/>
              </a:lnSpc>
              <a:spcBef>
                <a:spcPts val="0"/>
              </a:spcBef>
              <a:spcAft>
                <a:spcPts val="0"/>
              </a:spcAft>
              <a:buNone/>
            </a:pPr>
            <a:r>
              <a:rPr lang="es" sz="1800">
                <a:solidFill>
                  <a:srgbClr val="444444"/>
                </a:solidFill>
                <a:latin typeface="Montserrat"/>
                <a:ea typeface="Montserrat"/>
                <a:cs typeface="Montserrat"/>
                <a:sym typeface="Montserrat"/>
              </a:rPr>
              <a:t>Cada comando realiza una acción coherente con el nombre del propio comando y la tecnología especificada como parámetro. </a:t>
            </a:r>
            <a:endParaRPr sz="1800">
              <a:solidFill>
                <a:srgbClr val="444444"/>
              </a:solidFill>
              <a:latin typeface="Montserrat"/>
              <a:ea typeface="Montserrat"/>
              <a:cs typeface="Montserrat"/>
              <a:sym typeface="Montserrat"/>
            </a:endParaRPr>
          </a:p>
        </p:txBody>
      </p:sp>
      <p:pic>
        <p:nvPicPr>
          <p:cNvPr id="231" name="Google Shape;231;p28"/>
          <p:cNvPicPr preferRelativeResize="0"/>
          <p:nvPr/>
        </p:nvPicPr>
        <p:blipFill>
          <a:blip r:embed="rId4">
            <a:alphaModFix/>
          </a:blip>
          <a:stretch>
            <a:fillRect/>
          </a:stretch>
        </p:blipFill>
        <p:spPr>
          <a:xfrm>
            <a:off x="324450" y="1208775"/>
            <a:ext cx="8723575" cy="3091900"/>
          </a:xfrm>
          <a:prstGeom prst="rect">
            <a:avLst/>
          </a:prstGeom>
          <a:noFill/>
          <a:ln>
            <a:noFill/>
          </a:ln>
        </p:spPr>
      </p:pic>
      <p:pic>
        <p:nvPicPr>
          <p:cNvPr id="232" name="Google Shape;232;p28"/>
          <p:cNvPicPr preferRelativeResize="0"/>
          <p:nvPr/>
        </p:nvPicPr>
        <p:blipFill>
          <a:blip r:embed="rId5">
            <a:alphaModFix/>
          </a:blip>
          <a:stretch>
            <a:fillRect/>
          </a:stretch>
        </p:blipFill>
        <p:spPr>
          <a:xfrm>
            <a:off x="343401" y="1290250"/>
            <a:ext cx="8800600" cy="292425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6" name="Shape 236"/>
        <p:cNvGrpSpPr/>
        <p:nvPr/>
      </p:nvGrpSpPr>
      <p:grpSpPr>
        <a:xfrm>
          <a:off x="0" y="0"/>
          <a:ext cx="0" cy="0"/>
          <a:chOff x="0" y="0"/>
          <a:chExt cx="0" cy="0"/>
        </a:xfrm>
      </p:grpSpPr>
      <p:sp>
        <p:nvSpPr>
          <p:cNvPr id="237" name="Google Shape;237;p29"/>
          <p:cNvSpPr/>
          <p:nvPr/>
        </p:nvSpPr>
        <p:spPr>
          <a:xfrm>
            <a:off x="0" y="0"/>
            <a:ext cx="9144000" cy="894300"/>
          </a:xfrm>
          <a:prstGeom prst="rect">
            <a:avLst/>
          </a:prstGeom>
          <a:solidFill>
            <a:srgbClr val="583F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txBox="1"/>
          <p:nvPr>
            <p:ph type="ctrTitle"/>
          </p:nvPr>
        </p:nvSpPr>
        <p:spPr>
          <a:xfrm>
            <a:off x="1182650" y="128200"/>
            <a:ext cx="7701900" cy="596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400">
                <a:latin typeface="Montserrat"/>
                <a:ea typeface="Montserrat"/>
                <a:cs typeface="Montserrat"/>
                <a:sym typeface="Montserrat"/>
              </a:rPr>
              <a:t>React (Context-Redux)</a:t>
            </a:r>
            <a:endParaRPr sz="2400">
              <a:latin typeface="Montserrat"/>
              <a:ea typeface="Montserrat"/>
              <a:cs typeface="Montserrat"/>
              <a:sym typeface="Montserrat"/>
            </a:endParaRPr>
          </a:p>
        </p:txBody>
      </p:sp>
      <p:pic>
        <p:nvPicPr>
          <p:cNvPr id="239" name="Google Shape;239;p29"/>
          <p:cNvPicPr preferRelativeResize="0"/>
          <p:nvPr/>
        </p:nvPicPr>
        <p:blipFill>
          <a:blip r:embed="rId3">
            <a:alphaModFix/>
          </a:blip>
          <a:stretch>
            <a:fillRect/>
          </a:stretch>
        </p:blipFill>
        <p:spPr>
          <a:xfrm>
            <a:off x="237500" y="204400"/>
            <a:ext cx="546650" cy="485500"/>
          </a:xfrm>
          <a:prstGeom prst="rect">
            <a:avLst/>
          </a:prstGeom>
          <a:noFill/>
          <a:ln>
            <a:noFill/>
          </a:ln>
        </p:spPr>
      </p:pic>
      <p:sp>
        <p:nvSpPr>
          <p:cNvPr id="240" name="Google Shape;240;p29"/>
          <p:cNvSpPr txBox="1"/>
          <p:nvPr/>
        </p:nvSpPr>
        <p:spPr>
          <a:xfrm>
            <a:off x="28825" y="936500"/>
            <a:ext cx="9019200" cy="4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29"/>
          <p:cNvPicPr preferRelativeResize="0"/>
          <p:nvPr/>
        </p:nvPicPr>
        <p:blipFill>
          <a:blip r:embed="rId4">
            <a:alphaModFix/>
          </a:blip>
          <a:stretch>
            <a:fillRect/>
          </a:stretch>
        </p:blipFill>
        <p:spPr>
          <a:xfrm>
            <a:off x="784138" y="1852900"/>
            <a:ext cx="1857375" cy="590550"/>
          </a:xfrm>
          <a:prstGeom prst="rect">
            <a:avLst/>
          </a:prstGeom>
          <a:noFill/>
          <a:ln>
            <a:noFill/>
          </a:ln>
        </p:spPr>
      </p:pic>
      <p:pic>
        <p:nvPicPr>
          <p:cNvPr id="242" name="Google Shape;242;p29"/>
          <p:cNvPicPr preferRelativeResize="0"/>
          <p:nvPr/>
        </p:nvPicPr>
        <p:blipFill>
          <a:blip r:embed="rId5">
            <a:alphaModFix/>
          </a:blip>
          <a:stretch>
            <a:fillRect/>
          </a:stretch>
        </p:blipFill>
        <p:spPr>
          <a:xfrm>
            <a:off x="7063050" y="1279950"/>
            <a:ext cx="1440517" cy="1567825"/>
          </a:xfrm>
          <a:prstGeom prst="rect">
            <a:avLst/>
          </a:prstGeom>
          <a:noFill/>
          <a:ln>
            <a:noFill/>
          </a:ln>
        </p:spPr>
      </p:pic>
      <p:pic>
        <p:nvPicPr>
          <p:cNvPr id="243" name="Google Shape;243;p29"/>
          <p:cNvPicPr preferRelativeResize="0"/>
          <p:nvPr/>
        </p:nvPicPr>
        <p:blipFill>
          <a:blip r:embed="rId6">
            <a:alphaModFix/>
          </a:blip>
          <a:stretch>
            <a:fillRect/>
          </a:stretch>
        </p:blipFill>
        <p:spPr>
          <a:xfrm>
            <a:off x="3192038" y="3192700"/>
            <a:ext cx="3114675" cy="1466850"/>
          </a:xfrm>
          <a:prstGeom prst="rect">
            <a:avLst/>
          </a:prstGeom>
          <a:noFill/>
          <a:ln>
            <a:noFill/>
          </a:ln>
        </p:spPr>
      </p:pic>
      <p:sp>
        <p:nvSpPr>
          <p:cNvPr id="244" name="Google Shape;244;p29"/>
          <p:cNvSpPr txBox="1"/>
          <p:nvPr/>
        </p:nvSpPr>
        <p:spPr>
          <a:xfrm>
            <a:off x="6172200" y="2985500"/>
            <a:ext cx="3416100" cy="4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i="1" lang="es" sz="1900">
                <a:solidFill>
                  <a:schemeClr val="lt1"/>
                </a:solidFill>
                <a:latin typeface="Montserrat"/>
                <a:ea typeface="Montserrat"/>
                <a:cs typeface="Montserrat"/>
                <a:sym typeface="Montserrat"/>
              </a:rPr>
              <a:t>goten auth-react</a:t>
            </a:r>
            <a:endParaRPr sz="1900">
              <a:solidFill>
                <a:schemeClr val="lt1"/>
              </a:solidFill>
              <a:latin typeface="Montserrat"/>
              <a:ea typeface="Montserrat"/>
              <a:cs typeface="Montserrat"/>
              <a:sym typeface="Montserrat"/>
            </a:endParaRPr>
          </a:p>
        </p:txBody>
      </p:sp>
      <p:sp>
        <p:nvSpPr>
          <p:cNvPr id="245" name="Google Shape;245;p29"/>
          <p:cNvSpPr txBox="1"/>
          <p:nvPr/>
        </p:nvSpPr>
        <p:spPr>
          <a:xfrm>
            <a:off x="4788" y="2571200"/>
            <a:ext cx="3416100" cy="4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i="1" lang="es" sz="1900">
                <a:solidFill>
                  <a:schemeClr val="lt1"/>
                </a:solidFill>
                <a:latin typeface="Montserrat"/>
                <a:ea typeface="Montserrat"/>
                <a:cs typeface="Montserrat"/>
                <a:sym typeface="Montserrat"/>
              </a:rPr>
              <a:t>goten abm-react</a:t>
            </a:r>
            <a:endParaRPr sz="1900">
              <a:solidFill>
                <a:schemeClr val="lt1"/>
              </a:solidFill>
              <a:latin typeface="Montserrat"/>
              <a:ea typeface="Montserrat"/>
              <a:cs typeface="Montserrat"/>
              <a:sym typeface="Montserrat"/>
            </a:endParaRPr>
          </a:p>
        </p:txBody>
      </p:sp>
      <p:sp>
        <p:nvSpPr>
          <p:cNvPr id="246" name="Google Shape;246;p29"/>
          <p:cNvSpPr txBox="1"/>
          <p:nvPr/>
        </p:nvSpPr>
        <p:spPr>
          <a:xfrm>
            <a:off x="3041338" y="4729200"/>
            <a:ext cx="3416100" cy="4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i="1" lang="es" sz="1900">
                <a:solidFill>
                  <a:schemeClr val="lt1"/>
                </a:solidFill>
                <a:latin typeface="Montserrat"/>
                <a:ea typeface="Montserrat"/>
                <a:cs typeface="Montserrat"/>
                <a:sym typeface="Montserrat"/>
              </a:rPr>
              <a:t>goten new-react</a:t>
            </a:r>
            <a:endParaRPr sz="1900">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0" name="Shape 250"/>
        <p:cNvGrpSpPr/>
        <p:nvPr/>
      </p:nvGrpSpPr>
      <p:grpSpPr>
        <a:xfrm>
          <a:off x="0" y="0"/>
          <a:ext cx="0" cy="0"/>
          <a:chOff x="0" y="0"/>
          <a:chExt cx="0" cy="0"/>
        </a:xfrm>
      </p:grpSpPr>
      <p:sp>
        <p:nvSpPr>
          <p:cNvPr id="251" name="Google Shape;251;p30"/>
          <p:cNvSpPr/>
          <p:nvPr/>
        </p:nvSpPr>
        <p:spPr>
          <a:xfrm>
            <a:off x="0" y="0"/>
            <a:ext cx="9144000" cy="894300"/>
          </a:xfrm>
          <a:prstGeom prst="rect">
            <a:avLst/>
          </a:prstGeom>
          <a:solidFill>
            <a:srgbClr val="583F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txBox="1"/>
          <p:nvPr>
            <p:ph type="ctrTitle"/>
          </p:nvPr>
        </p:nvSpPr>
        <p:spPr>
          <a:xfrm>
            <a:off x="1182650" y="128200"/>
            <a:ext cx="7701900" cy="596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400">
                <a:latin typeface="Montserrat"/>
                <a:ea typeface="Montserrat"/>
                <a:cs typeface="Montserrat"/>
                <a:sym typeface="Montserrat"/>
              </a:rPr>
              <a:t>React</a:t>
            </a:r>
            <a:endParaRPr sz="2400">
              <a:latin typeface="Montserrat"/>
              <a:ea typeface="Montserrat"/>
              <a:cs typeface="Montserrat"/>
              <a:sym typeface="Montserrat"/>
            </a:endParaRPr>
          </a:p>
        </p:txBody>
      </p:sp>
      <p:pic>
        <p:nvPicPr>
          <p:cNvPr id="253" name="Google Shape;253;p30"/>
          <p:cNvPicPr preferRelativeResize="0"/>
          <p:nvPr/>
        </p:nvPicPr>
        <p:blipFill>
          <a:blip r:embed="rId3">
            <a:alphaModFix/>
          </a:blip>
          <a:stretch>
            <a:fillRect/>
          </a:stretch>
        </p:blipFill>
        <p:spPr>
          <a:xfrm>
            <a:off x="237500" y="204400"/>
            <a:ext cx="546650" cy="485500"/>
          </a:xfrm>
          <a:prstGeom prst="rect">
            <a:avLst/>
          </a:prstGeom>
          <a:noFill/>
          <a:ln>
            <a:noFill/>
          </a:ln>
        </p:spPr>
      </p:pic>
      <p:sp>
        <p:nvSpPr>
          <p:cNvPr id="254" name="Google Shape;254;p30"/>
          <p:cNvSpPr txBox="1"/>
          <p:nvPr/>
        </p:nvSpPr>
        <p:spPr>
          <a:xfrm>
            <a:off x="28825" y="936500"/>
            <a:ext cx="9019200" cy="4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txBox="1"/>
          <p:nvPr/>
        </p:nvSpPr>
        <p:spPr>
          <a:xfrm>
            <a:off x="6172200" y="2985500"/>
            <a:ext cx="3416100" cy="414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1900">
              <a:solidFill>
                <a:schemeClr val="lt1"/>
              </a:solidFill>
              <a:latin typeface="Montserrat"/>
              <a:ea typeface="Montserrat"/>
              <a:cs typeface="Montserrat"/>
              <a:sym typeface="Montserrat"/>
            </a:endParaRPr>
          </a:p>
        </p:txBody>
      </p:sp>
      <p:sp>
        <p:nvSpPr>
          <p:cNvPr id="256" name="Google Shape;256;p30"/>
          <p:cNvSpPr txBox="1"/>
          <p:nvPr/>
        </p:nvSpPr>
        <p:spPr>
          <a:xfrm>
            <a:off x="-75812" y="2728900"/>
            <a:ext cx="3416100" cy="414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1900">
              <a:solidFill>
                <a:schemeClr val="lt1"/>
              </a:solidFill>
              <a:latin typeface="Montserrat"/>
              <a:ea typeface="Montserrat"/>
              <a:cs typeface="Montserrat"/>
              <a:sym typeface="Montserrat"/>
            </a:endParaRPr>
          </a:p>
        </p:txBody>
      </p:sp>
      <p:sp>
        <p:nvSpPr>
          <p:cNvPr id="257" name="Google Shape;257;p30"/>
          <p:cNvSpPr txBox="1"/>
          <p:nvPr/>
        </p:nvSpPr>
        <p:spPr>
          <a:xfrm>
            <a:off x="2830375" y="894300"/>
            <a:ext cx="3416100" cy="4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i="1" lang="es" sz="1900">
                <a:solidFill>
                  <a:schemeClr val="lt1"/>
                </a:solidFill>
                <a:latin typeface="Montserrat"/>
                <a:ea typeface="Montserrat"/>
                <a:cs typeface="Montserrat"/>
                <a:sym typeface="Montserrat"/>
              </a:rPr>
              <a:t>goten new-react</a:t>
            </a:r>
            <a:endParaRPr sz="1900">
              <a:solidFill>
                <a:schemeClr val="lt1"/>
              </a:solidFill>
              <a:latin typeface="Montserrat"/>
              <a:ea typeface="Montserrat"/>
              <a:cs typeface="Montserrat"/>
              <a:sym typeface="Montserrat"/>
            </a:endParaRPr>
          </a:p>
        </p:txBody>
      </p:sp>
      <p:pic>
        <p:nvPicPr>
          <p:cNvPr id="258" name="Google Shape;258;p30"/>
          <p:cNvPicPr preferRelativeResize="0"/>
          <p:nvPr/>
        </p:nvPicPr>
        <p:blipFill>
          <a:blip r:embed="rId4">
            <a:alphaModFix/>
          </a:blip>
          <a:stretch>
            <a:fillRect/>
          </a:stretch>
        </p:blipFill>
        <p:spPr>
          <a:xfrm>
            <a:off x="614863" y="1563000"/>
            <a:ext cx="7914275" cy="2261225"/>
          </a:xfrm>
          <a:prstGeom prst="rect">
            <a:avLst/>
          </a:prstGeom>
          <a:noFill/>
          <a:ln>
            <a:noFill/>
          </a:ln>
        </p:spPr>
      </p:pic>
      <p:pic>
        <p:nvPicPr>
          <p:cNvPr id="259" name="Google Shape;259;p30"/>
          <p:cNvPicPr preferRelativeResize="0"/>
          <p:nvPr/>
        </p:nvPicPr>
        <p:blipFill>
          <a:blip r:embed="rId5">
            <a:alphaModFix/>
          </a:blip>
          <a:stretch>
            <a:fillRect/>
          </a:stretch>
        </p:blipFill>
        <p:spPr>
          <a:xfrm>
            <a:off x="4429125" y="2471738"/>
            <a:ext cx="285750" cy="200025"/>
          </a:xfrm>
          <a:prstGeom prst="rect">
            <a:avLst/>
          </a:prstGeom>
          <a:noFill/>
          <a:ln>
            <a:noFill/>
          </a:ln>
        </p:spPr>
      </p:pic>
      <p:pic>
        <p:nvPicPr>
          <p:cNvPr id="260" name="Google Shape;260;p30"/>
          <p:cNvPicPr preferRelativeResize="0"/>
          <p:nvPr/>
        </p:nvPicPr>
        <p:blipFill>
          <a:blip r:embed="rId6">
            <a:alphaModFix/>
          </a:blip>
          <a:stretch>
            <a:fillRect/>
          </a:stretch>
        </p:blipFill>
        <p:spPr>
          <a:xfrm>
            <a:off x="4581525" y="2624138"/>
            <a:ext cx="285750" cy="200025"/>
          </a:xfrm>
          <a:prstGeom prst="rect">
            <a:avLst/>
          </a:prstGeom>
          <a:noFill/>
          <a:ln>
            <a:noFill/>
          </a:ln>
        </p:spPr>
      </p:pic>
      <p:pic>
        <p:nvPicPr>
          <p:cNvPr id="261" name="Google Shape;261;p30"/>
          <p:cNvPicPr preferRelativeResize="0"/>
          <p:nvPr/>
        </p:nvPicPr>
        <p:blipFill>
          <a:blip r:embed="rId7">
            <a:alphaModFix/>
          </a:blip>
          <a:stretch>
            <a:fillRect/>
          </a:stretch>
        </p:blipFill>
        <p:spPr>
          <a:xfrm>
            <a:off x="614875" y="1563000"/>
            <a:ext cx="8109675" cy="2261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5" name="Shape 265"/>
        <p:cNvGrpSpPr/>
        <p:nvPr/>
      </p:nvGrpSpPr>
      <p:grpSpPr>
        <a:xfrm>
          <a:off x="0" y="0"/>
          <a:ext cx="0" cy="0"/>
          <a:chOff x="0" y="0"/>
          <a:chExt cx="0" cy="0"/>
        </a:xfrm>
      </p:grpSpPr>
      <p:sp>
        <p:nvSpPr>
          <p:cNvPr id="266" name="Google Shape;266;p31"/>
          <p:cNvSpPr/>
          <p:nvPr/>
        </p:nvSpPr>
        <p:spPr>
          <a:xfrm>
            <a:off x="0" y="0"/>
            <a:ext cx="9144000" cy="894300"/>
          </a:xfrm>
          <a:prstGeom prst="rect">
            <a:avLst/>
          </a:prstGeom>
          <a:solidFill>
            <a:srgbClr val="583F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txBox="1"/>
          <p:nvPr>
            <p:ph type="ctrTitle"/>
          </p:nvPr>
        </p:nvSpPr>
        <p:spPr>
          <a:xfrm>
            <a:off x="1182650" y="128200"/>
            <a:ext cx="7701900" cy="596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400">
                <a:latin typeface="Montserrat"/>
                <a:ea typeface="Montserrat"/>
                <a:cs typeface="Montserrat"/>
                <a:sym typeface="Montserrat"/>
              </a:rPr>
              <a:t>Arquitectura React+ NodeJS</a:t>
            </a:r>
            <a:endParaRPr sz="2400">
              <a:latin typeface="Montserrat"/>
              <a:ea typeface="Montserrat"/>
              <a:cs typeface="Montserrat"/>
              <a:sym typeface="Montserrat"/>
            </a:endParaRPr>
          </a:p>
        </p:txBody>
      </p:sp>
      <p:pic>
        <p:nvPicPr>
          <p:cNvPr id="268" name="Google Shape;268;p31"/>
          <p:cNvPicPr preferRelativeResize="0"/>
          <p:nvPr/>
        </p:nvPicPr>
        <p:blipFill>
          <a:blip r:embed="rId3">
            <a:alphaModFix/>
          </a:blip>
          <a:stretch>
            <a:fillRect/>
          </a:stretch>
        </p:blipFill>
        <p:spPr>
          <a:xfrm>
            <a:off x="237500" y="204400"/>
            <a:ext cx="546650" cy="485500"/>
          </a:xfrm>
          <a:prstGeom prst="rect">
            <a:avLst/>
          </a:prstGeom>
          <a:noFill/>
          <a:ln>
            <a:noFill/>
          </a:ln>
        </p:spPr>
      </p:pic>
      <p:sp>
        <p:nvSpPr>
          <p:cNvPr id="269" name="Google Shape;269;p31"/>
          <p:cNvSpPr txBox="1"/>
          <p:nvPr/>
        </p:nvSpPr>
        <p:spPr>
          <a:xfrm>
            <a:off x="28825" y="936500"/>
            <a:ext cx="9019200" cy="4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1"/>
          <p:cNvSpPr txBox="1"/>
          <p:nvPr/>
        </p:nvSpPr>
        <p:spPr>
          <a:xfrm>
            <a:off x="-617525" y="1208775"/>
            <a:ext cx="9302100" cy="3543000"/>
          </a:xfrm>
          <a:prstGeom prst="rect">
            <a:avLst/>
          </a:prstGeom>
          <a:noFill/>
          <a:ln>
            <a:noFill/>
          </a:ln>
        </p:spPr>
        <p:txBody>
          <a:bodyPr anchorCtr="0" anchor="t" bIns="91425" lIns="91425" spcFirstLastPara="1" rIns="91425" wrap="square" tIns="91425">
            <a:noAutofit/>
          </a:bodyPr>
          <a:lstStyle/>
          <a:p>
            <a:pPr indent="0" lvl="0" marL="1371600" rtl="0" algn="ctr">
              <a:lnSpc>
                <a:spcPct val="150000"/>
              </a:lnSpc>
              <a:spcBef>
                <a:spcPts val="0"/>
              </a:spcBef>
              <a:spcAft>
                <a:spcPts val="0"/>
              </a:spcAft>
              <a:buNone/>
            </a:pPr>
            <a:r>
              <a:t/>
            </a:r>
            <a:endParaRPr sz="1800">
              <a:solidFill>
                <a:srgbClr val="444444"/>
              </a:solidFill>
              <a:latin typeface="Montserrat"/>
              <a:ea typeface="Montserrat"/>
              <a:cs typeface="Montserrat"/>
              <a:sym typeface="Montserrat"/>
            </a:endParaRPr>
          </a:p>
        </p:txBody>
      </p:sp>
      <p:pic>
        <p:nvPicPr>
          <p:cNvPr id="271" name="Google Shape;271;p31"/>
          <p:cNvPicPr preferRelativeResize="0"/>
          <p:nvPr/>
        </p:nvPicPr>
        <p:blipFill>
          <a:blip r:embed="rId4">
            <a:alphaModFix/>
          </a:blip>
          <a:stretch>
            <a:fillRect/>
          </a:stretch>
        </p:blipFill>
        <p:spPr>
          <a:xfrm>
            <a:off x="324450" y="1208775"/>
            <a:ext cx="8723575" cy="3091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83F99"/>
        </a:solidFill>
      </p:bgPr>
    </p:bg>
    <p:spTree>
      <p:nvGrpSpPr>
        <p:cNvPr id="58" name="Shape 58"/>
        <p:cNvGrpSpPr/>
        <p:nvPr/>
      </p:nvGrpSpPr>
      <p:grpSpPr>
        <a:xfrm>
          <a:off x="0" y="0"/>
          <a:ext cx="0" cy="0"/>
          <a:chOff x="0" y="0"/>
          <a:chExt cx="0" cy="0"/>
        </a:xfrm>
      </p:grpSpPr>
      <p:sp>
        <p:nvSpPr>
          <p:cNvPr id="59" name="Google Shape;59;p14"/>
          <p:cNvSpPr txBox="1"/>
          <p:nvPr/>
        </p:nvSpPr>
        <p:spPr>
          <a:xfrm>
            <a:off x="509700" y="543500"/>
            <a:ext cx="8124600" cy="596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3400">
                <a:solidFill>
                  <a:srgbClr val="FFFFFF"/>
                </a:solidFill>
                <a:latin typeface="Montserrat"/>
                <a:ea typeface="Montserrat"/>
                <a:cs typeface="Montserrat"/>
                <a:sym typeface="Montserrat"/>
              </a:rPr>
              <a:t>¿Quiénes somos?</a:t>
            </a:r>
            <a:endParaRPr sz="3400">
              <a:solidFill>
                <a:srgbClr val="FFFFFF"/>
              </a:solidFill>
              <a:latin typeface="Montserrat"/>
              <a:ea typeface="Montserrat"/>
              <a:cs typeface="Montserrat"/>
              <a:sym typeface="Montserrat"/>
            </a:endParaRPr>
          </a:p>
        </p:txBody>
      </p:sp>
      <p:pic>
        <p:nvPicPr>
          <p:cNvPr id="60" name="Google Shape;60;p14"/>
          <p:cNvPicPr preferRelativeResize="0"/>
          <p:nvPr/>
        </p:nvPicPr>
        <p:blipFill rotWithShape="1">
          <a:blip r:embed="rId3">
            <a:alphaModFix/>
          </a:blip>
          <a:srcRect b="0" l="0" r="0" t="0"/>
          <a:stretch/>
        </p:blipFill>
        <p:spPr>
          <a:xfrm>
            <a:off x="2146725" y="1972184"/>
            <a:ext cx="1425925" cy="1425925"/>
          </a:xfrm>
          <a:prstGeom prst="rect">
            <a:avLst/>
          </a:prstGeom>
          <a:noFill/>
          <a:ln>
            <a:noFill/>
          </a:ln>
        </p:spPr>
      </p:pic>
      <p:pic>
        <p:nvPicPr>
          <p:cNvPr id="61" name="Google Shape;61;p14"/>
          <p:cNvPicPr preferRelativeResize="0"/>
          <p:nvPr/>
        </p:nvPicPr>
        <p:blipFill rotWithShape="1">
          <a:blip r:embed="rId4">
            <a:alphaModFix/>
          </a:blip>
          <a:srcRect b="0" l="0" r="0" t="0"/>
          <a:stretch/>
        </p:blipFill>
        <p:spPr>
          <a:xfrm>
            <a:off x="613750" y="1972175"/>
            <a:ext cx="1425925" cy="1425925"/>
          </a:xfrm>
          <a:prstGeom prst="rect">
            <a:avLst/>
          </a:prstGeom>
          <a:noFill/>
          <a:ln>
            <a:noFill/>
          </a:ln>
        </p:spPr>
      </p:pic>
      <p:sp>
        <p:nvSpPr>
          <p:cNvPr id="62" name="Google Shape;62;p14"/>
          <p:cNvSpPr txBox="1"/>
          <p:nvPr/>
        </p:nvSpPr>
        <p:spPr>
          <a:xfrm>
            <a:off x="757763" y="3537525"/>
            <a:ext cx="1137900" cy="4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1900">
                <a:solidFill>
                  <a:srgbClr val="FFFFFF"/>
                </a:solidFill>
                <a:latin typeface="Montserrat"/>
                <a:ea typeface="Montserrat"/>
                <a:cs typeface="Montserrat"/>
                <a:sym typeface="Montserrat"/>
              </a:rPr>
              <a:t>Cintia</a:t>
            </a:r>
            <a:endParaRPr sz="1900">
              <a:solidFill>
                <a:srgbClr val="FFFFFF"/>
              </a:solidFill>
              <a:latin typeface="Montserrat"/>
              <a:ea typeface="Montserrat"/>
              <a:cs typeface="Montserrat"/>
              <a:sym typeface="Montserrat"/>
            </a:endParaRPr>
          </a:p>
        </p:txBody>
      </p:sp>
      <p:sp>
        <p:nvSpPr>
          <p:cNvPr id="63" name="Google Shape;63;p14"/>
          <p:cNvSpPr txBox="1"/>
          <p:nvPr/>
        </p:nvSpPr>
        <p:spPr>
          <a:xfrm>
            <a:off x="2248875" y="3537525"/>
            <a:ext cx="1221600" cy="4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1900">
                <a:solidFill>
                  <a:srgbClr val="FFFFFF"/>
                </a:solidFill>
                <a:latin typeface="Montserrat"/>
                <a:ea typeface="Montserrat"/>
                <a:cs typeface="Montserrat"/>
                <a:sym typeface="Montserrat"/>
              </a:rPr>
              <a:t>Reyna</a:t>
            </a:r>
            <a:endParaRPr sz="1900">
              <a:solidFill>
                <a:srgbClr val="FFFFFF"/>
              </a:solidFill>
              <a:latin typeface="Montserrat"/>
              <a:ea typeface="Montserrat"/>
              <a:cs typeface="Montserrat"/>
              <a:sym typeface="Montserrat"/>
            </a:endParaRPr>
          </a:p>
        </p:txBody>
      </p:sp>
      <p:sp>
        <p:nvSpPr>
          <p:cNvPr id="64" name="Google Shape;64;p14"/>
          <p:cNvSpPr txBox="1"/>
          <p:nvPr/>
        </p:nvSpPr>
        <p:spPr>
          <a:xfrm>
            <a:off x="5672750" y="3537525"/>
            <a:ext cx="885300" cy="4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1900">
                <a:solidFill>
                  <a:srgbClr val="FFFFFF"/>
                </a:solidFill>
                <a:latin typeface="Montserrat"/>
                <a:ea typeface="Montserrat"/>
                <a:cs typeface="Montserrat"/>
                <a:sym typeface="Montserrat"/>
              </a:rPr>
              <a:t>Jon</a:t>
            </a:r>
            <a:endParaRPr sz="1900">
              <a:solidFill>
                <a:srgbClr val="FFFFFF"/>
              </a:solidFill>
              <a:latin typeface="Montserrat"/>
              <a:ea typeface="Montserrat"/>
              <a:cs typeface="Montserrat"/>
              <a:sym typeface="Montserrat"/>
            </a:endParaRPr>
          </a:p>
        </p:txBody>
      </p:sp>
      <p:pic>
        <p:nvPicPr>
          <p:cNvPr id="65" name="Google Shape;65;p14"/>
          <p:cNvPicPr preferRelativeResize="0"/>
          <p:nvPr/>
        </p:nvPicPr>
        <p:blipFill rotWithShape="1">
          <a:blip r:embed="rId5">
            <a:alphaModFix/>
          </a:blip>
          <a:srcRect b="0" l="0" r="0" t="0"/>
          <a:stretch/>
        </p:blipFill>
        <p:spPr>
          <a:xfrm>
            <a:off x="7045100" y="1942563"/>
            <a:ext cx="1485150" cy="1485150"/>
          </a:xfrm>
          <a:prstGeom prst="rect">
            <a:avLst/>
          </a:prstGeom>
          <a:noFill/>
          <a:ln>
            <a:noFill/>
          </a:ln>
        </p:spPr>
      </p:pic>
      <p:sp>
        <p:nvSpPr>
          <p:cNvPr id="66" name="Google Shape;66;p14"/>
          <p:cNvSpPr txBox="1"/>
          <p:nvPr/>
        </p:nvSpPr>
        <p:spPr>
          <a:xfrm>
            <a:off x="7345025" y="3537525"/>
            <a:ext cx="885300" cy="414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s" sz="1900">
                <a:solidFill>
                  <a:srgbClr val="FFFFFF"/>
                </a:solidFill>
                <a:latin typeface="Montserrat"/>
                <a:ea typeface="Montserrat"/>
                <a:cs typeface="Montserrat"/>
                <a:sym typeface="Montserrat"/>
              </a:rPr>
              <a:t>Pablo</a:t>
            </a:r>
            <a:endParaRPr sz="1900">
              <a:solidFill>
                <a:srgbClr val="FFFFFF"/>
              </a:solidFill>
              <a:latin typeface="Montserrat"/>
              <a:ea typeface="Montserrat"/>
              <a:cs typeface="Montserrat"/>
              <a:sym typeface="Montserrat"/>
            </a:endParaRPr>
          </a:p>
        </p:txBody>
      </p:sp>
      <p:pic>
        <p:nvPicPr>
          <p:cNvPr id="67" name="Google Shape;67;p14"/>
          <p:cNvPicPr preferRelativeResize="0"/>
          <p:nvPr/>
        </p:nvPicPr>
        <p:blipFill rotWithShape="1">
          <a:blip r:embed="rId6">
            <a:alphaModFix/>
          </a:blip>
          <a:srcRect b="0" l="0" r="0" t="0"/>
          <a:stretch/>
        </p:blipFill>
        <p:spPr>
          <a:xfrm>
            <a:off x="3759775" y="1972175"/>
            <a:ext cx="1425925" cy="1425925"/>
          </a:xfrm>
          <a:prstGeom prst="rect">
            <a:avLst/>
          </a:prstGeom>
          <a:noFill/>
          <a:ln>
            <a:noFill/>
          </a:ln>
        </p:spPr>
      </p:pic>
      <p:sp>
        <p:nvSpPr>
          <p:cNvPr id="68" name="Google Shape;68;p14"/>
          <p:cNvSpPr txBox="1"/>
          <p:nvPr/>
        </p:nvSpPr>
        <p:spPr>
          <a:xfrm>
            <a:off x="4137038" y="3537525"/>
            <a:ext cx="671400" cy="414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s" sz="1900">
                <a:solidFill>
                  <a:srgbClr val="FFFFFF"/>
                </a:solidFill>
                <a:latin typeface="Montserrat"/>
                <a:ea typeface="Montserrat"/>
                <a:cs typeface="Montserrat"/>
                <a:sym typeface="Montserrat"/>
              </a:rPr>
              <a:t>Ciro</a:t>
            </a:r>
            <a:endParaRPr sz="1900">
              <a:solidFill>
                <a:srgbClr val="FFFFFF"/>
              </a:solidFill>
              <a:latin typeface="Montserrat"/>
              <a:ea typeface="Montserrat"/>
              <a:cs typeface="Montserrat"/>
              <a:sym typeface="Montserrat"/>
            </a:endParaRPr>
          </a:p>
        </p:txBody>
      </p:sp>
      <p:pic>
        <p:nvPicPr>
          <p:cNvPr id="69" name="Google Shape;69;p14"/>
          <p:cNvPicPr preferRelativeResize="0"/>
          <p:nvPr/>
        </p:nvPicPr>
        <p:blipFill rotWithShape="1">
          <a:blip r:embed="rId7">
            <a:alphaModFix/>
          </a:blip>
          <a:srcRect b="0" l="0" r="0" t="0"/>
          <a:stretch/>
        </p:blipFill>
        <p:spPr>
          <a:xfrm>
            <a:off x="5372825" y="1942560"/>
            <a:ext cx="1485150" cy="1485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5" name="Shape 275"/>
        <p:cNvGrpSpPr/>
        <p:nvPr/>
      </p:nvGrpSpPr>
      <p:grpSpPr>
        <a:xfrm>
          <a:off x="0" y="0"/>
          <a:ext cx="0" cy="0"/>
          <a:chOff x="0" y="0"/>
          <a:chExt cx="0" cy="0"/>
        </a:xfrm>
      </p:grpSpPr>
      <p:sp>
        <p:nvSpPr>
          <p:cNvPr id="276" name="Google Shape;276;p32"/>
          <p:cNvSpPr/>
          <p:nvPr/>
        </p:nvSpPr>
        <p:spPr>
          <a:xfrm>
            <a:off x="0" y="0"/>
            <a:ext cx="9144000" cy="894300"/>
          </a:xfrm>
          <a:prstGeom prst="rect">
            <a:avLst/>
          </a:prstGeom>
          <a:solidFill>
            <a:srgbClr val="583F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
          <p:cNvSpPr txBox="1"/>
          <p:nvPr>
            <p:ph type="ctrTitle"/>
          </p:nvPr>
        </p:nvSpPr>
        <p:spPr>
          <a:xfrm>
            <a:off x="1182650" y="128200"/>
            <a:ext cx="7701900" cy="59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400">
                <a:latin typeface="Montserrat"/>
                <a:ea typeface="Montserrat"/>
                <a:cs typeface="Montserrat"/>
                <a:sym typeface="Montserrat"/>
              </a:rPr>
              <a:t>Conclusiones</a:t>
            </a:r>
            <a:endParaRPr sz="2400">
              <a:latin typeface="Montserrat"/>
              <a:ea typeface="Montserrat"/>
              <a:cs typeface="Montserrat"/>
              <a:sym typeface="Montserrat"/>
            </a:endParaRPr>
          </a:p>
        </p:txBody>
      </p:sp>
      <p:pic>
        <p:nvPicPr>
          <p:cNvPr id="278" name="Google Shape;278;p32"/>
          <p:cNvPicPr preferRelativeResize="0"/>
          <p:nvPr/>
        </p:nvPicPr>
        <p:blipFill>
          <a:blip r:embed="rId3">
            <a:alphaModFix/>
          </a:blip>
          <a:stretch>
            <a:fillRect/>
          </a:stretch>
        </p:blipFill>
        <p:spPr>
          <a:xfrm>
            <a:off x="237500" y="204400"/>
            <a:ext cx="546650" cy="485500"/>
          </a:xfrm>
          <a:prstGeom prst="rect">
            <a:avLst/>
          </a:prstGeom>
          <a:noFill/>
          <a:ln>
            <a:noFill/>
          </a:ln>
        </p:spPr>
      </p:pic>
      <p:sp>
        <p:nvSpPr>
          <p:cNvPr id="279" name="Google Shape;279;p32"/>
          <p:cNvSpPr txBox="1"/>
          <p:nvPr/>
        </p:nvSpPr>
        <p:spPr>
          <a:xfrm>
            <a:off x="28825" y="936500"/>
            <a:ext cx="9019200" cy="4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444444"/>
              </a:solidFill>
              <a:latin typeface="Montserrat"/>
              <a:ea typeface="Montserrat"/>
              <a:cs typeface="Montserrat"/>
              <a:sym typeface="Montserrat"/>
            </a:endParaRPr>
          </a:p>
        </p:txBody>
      </p:sp>
      <p:sp>
        <p:nvSpPr>
          <p:cNvPr id="280" name="Google Shape;280;p32"/>
          <p:cNvSpPr txBox="1"/>
          <p:nvPr/>
        </p:nvSpPr>
        <p:spPr>
          <a:xfrm>
            <a:off x="234300" y="1187050"/>
            <a:ext cx="86754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444444"/>
                </a:solidFill>
                <a:latin typeface="Montserrat"/>
                <a:ea typeface="Montserrat"/>
                <a:cs typeface="Montserrat"/>
                <a:sym typeface="Montserrat"/>
              </a:rPr>
              <a:t>El equipo de I+D+i logró sus primeras pruebas de concepto en un proyecto real dentro de la compañía para así continuar evolucionando la herramienta.</a:t>
            </a:r>
            <a:endParaRPr sz="1800">
              <a:solidFill>
                <a:srgbClr val="444444"/>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444444"/>
              </a:solidFill>
              <a:latin typeface="Montserrat"/>
              <a:ea typeface="Montserrat"/>
              <a:cs typeface="Montserrat"/>
              <a:sym typeface="Montserrat"/>
            </a:endParaRPr>
          </a:p>
          <a:p>
            <a:pPr indent="-342900" lvl="0" marL="457200" rtl="0" algn="l">
              <a:spcBef>
                <a:spcPts val="0"/>
              </a:spcBef>
              <a:spcAft>
                <a:spcPts val="0"/>
              </a:spcAft>
              <a:buClr>
                <a:srgbClr val="444444"/>
              </a:buClr>
              <a:buSzPts val="1800"/>
              <a:buFont typeface="Montserrat"/>
              <a:buChar char="●"/>
            </a:pPr>
            <a:r>
              <a:rPr b="1" lang="es" sz="1800">
                <a:solidFill>
                  <a:srgbClr val="444444"/>
                </a:solidFill>
                <a:latin typeface="Montserrat"/>
                <a:ea typeface="Montserrat"/>
                <a:cs typeface="Montserrat"/>
                <a:sym typeface="Montserrat"/>
              </a:rPr>
              <a:t>Objetivo actual:</a:t>
            </a:r>
            <a:r>
              <a:rPr lang="es" sz="1800">
                <a:solidFill>
                  <a:srgbClr val="444444"/>
                </a:solidFill>
                <a:latin typeface="Montserrat"/>
                <a:ea typeface="Montserrat"/>
                <a:cs typeface="Montserrat"/>
                <a:sym typeface="Montserrat"/>
              </a:rPr>
              <a:t> Formar parte del estándar de C&amp;S. </a:t>
            </a:r>
            <a:endParaRPr sz="1800">
              <a:solidFill>
                <a:srgbClr val="444444"/>
              </a:solidFill>
              <a:latin typeface="Montserrat"/>
              <a:ea typeface="Montserrat"/>
              <a:cs typeface="Montserrat"/>
              <a:sym typeface="Montserrat"/>
            </a:endParaRPr>
          </a:p>
          <a:p>
            <a:pPr indent="0" lvl="0" marL="450000" rtl="0" algn="l">
              <a:spcBef>
                <a:spcPts val="0"/>
              </a:spcBef>
              <a:spcAft>
                <a:spcPts val="0"/>
              </a:spcAft>
              <a:buNone/>
            </a:pPr>
            <a:r>
              <a:t/>
            </a:r>
            <a:endParaRPr sz="1800">
              <a:solidFill>
                <a:srgbClr val="444444"/>
              </a:solidFill>
              <a:latin typeface="Montserrat"/>
              <a:ea typeface="Montserrat"/>
              <a:cs typeface="Montserrat"/>
              <a:sym typeface="Montserrat"/>
            </a:endParaRPr>
          </a:p>
          <a:p>
            <a:pPr indent="-342900" lvl="0" marL="457200" rtl="0" algn="l">
              <a:spcBef>
                <a:spcPts val="0"/>
              </a:spcBef>
              <a:spcAft>
                <a:spcPts val="0"/>
              </a:spcAft>
              <a:buClr>
                <a:srgbClr val="444444"/>
              </a:buClr>
              <a:buSzPts val="1800"/>
              <a:buFont typeface="Montserrat"/>
              <a:buChar char="●"/>
            </a:pPr>
            <a:r>
              <a:rPr b="1" lang="es" sz="1800">
                <a:solidFill>
                  <a:srgbClr val="444444"/>
                </a:solidFill>
                <a:latin typeface="Montserrat"/>
                <a:ea typeface="Montserrat"/>
                <a:cs typeface="Montserrat"/>
                <a:sym typeface="Montserrat"/>
              </a:rPr>
              <a:t>Propósito:</a:t>
            </a:r>
            <a:r>
              <a:rPr lang="es" sz="1800">
                <a:solidFill>
                  <a:srgbClr val="444444"/>
                </a:solidFill>
                <a:latin typeface="Montserrat"/>
                <a:ea typeface="Montserrat"/>
                <a:cs typeface="Montserrat"/>
                <a:sym typeface="Montserrat"/>
              </a:rPr>
              <a:t> mejorar el método de desarrollo mediante la arquitectura y las estrategias de diseño.</a:t>
            </a:r>
            <a:endParaRPr sz="1800">
              <a:solidFill>
                <a:srgbClr val="444444"/>
              </a:solidFill>
              <a:latin typeface="Montserrat"/>
              <a:ea typeface="Montserrat"/>
              <a:cs typeface="Montserrat"/>
              <a:sym typeface="Montserrat"/>
            </a:endParaRPr>
          </a:p>
          <a:p>
            <a:pPr indent="0" lvl="0" marL="914400" rtl="0" algn="l">
              <a:spcBef>
                <a:spcPts val="0"/>
              </a:spcBef>
              <a:spcAft>
                <a:spcPts val="0"/>
              </a:spcAft>
              <a:buNone/>
            </a:pPr>
            <a:r>
              <a:t/>
            </a:r>
            <a:endParaRPr sz="1800">
              <a:solidFill>
                <a:srgbClr val="444444"/>
              </a:solidFill>
              <a:latin typeface="Montserrat"/>
              <a:ea typeface="Montserrat"/>
              <a:cs typeface="Montserrat"/>
              <a:sym typeface="Montserrat"/>
            </a:endParaRPr>
          </a:p>
          <a:p>
            <a:pPr indent="-342900" lvl="0" marL="457200" rtl="0" algn="l">
              <a:spcBef>
                <a:spcPts val="0"/>
              </a:spcBef>
              <a:spcAft>
                <a:spcPts val="0"/>
              </a:spcAft>
              <a:buClr>
                <a:srgbClr val="444444"/>
              </a:buClr>
              <a:buSzPts val="1800"/>
              <a:buFont typeface="Montserrat"/>
              <a:buChar char="●"/>
            </a:pPr>
            <a:r>
              <a:rPr b="1" lang="es" sz="1800">
                <a:solidFill>
                  <a:srgbClr val="444444"/>
                </a:solidFill>
                <a:latin typeface="Montserrat"/>
                <a:ea typeface="Montserrat"/>
                <a:cs typeface="Montserrat"/>
                <a:sym typeface="Montserrat"/>
              </a:rPr>
              <a:t>Trabajos a futuro:</a:t>
            </a:r>
            <a:r>
              <a:rPr lang="es" sz="1800">
                <a:solidFill>
                  <a:srgbClr val="444444"/>
                </a:solidFill>
                <a:latin typeface="Montserrat"/>
                <a:ea typeface="Montserrat"/>
                <a:cs typeface="Montserrat"/>
                <a:sym typeface="Montserrat"/>
              </a:rPr>
              <a:t> lanzar una versión estable de uso público.</a:t>
            </a:r>
            <a:endParaRPr sz="1800">
              <a:solidFill>
                <a:srgbClr val="444444"/>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83F99"/>
        </a:solidFill>
      </p:bgPr>
    </p:bg>
    <p:spTree>
      <p:nvGrpSpPr>
        <p:cNvPr id="284" name="Shape 284"/>
        <p:cNvGrpSpPr/>
        <p:nvPr/>
      </p:nvGrpSpPr>
      <p:grpSpPr>
        <a:xfrm>
          <a:off x="0" y="0"/>
          <a:ext cx="0" cy="0"/>
          <a:chOff x="0" y="0"/>
          <a:chExt cx="0" cy="0"/>
        </a:xfrm>
      </p:grpSpPr>
      <p:sp>
        <p:nvSpPr>
          <p:cNvPr id="285" name="Google Shape;285;p33"/>
          <p:cNvSpPr txBox="1"/>
          <p:nvPr>
            <p:ph type="ctrTitle"/>
          </p:nvPr>
        </p:nvSpPr>
        <p:spPr>
          <a:xfrm rot="-1712403">
            <a:off x="131052" y="1214566"/>
            <a:ext cx="8124571" cy="596172"/>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5300">
                <a:latin typeface="Montserrat"/>
                <a:ea typeface="Montserrat"/>
                <a:cs typeface="Montserrat"/>
                <a:sym typeface="Montserrat"/>
              </a:rPr>
              <a:t>¿Preguntas?</a:t>
            </a:r>
            <a:endParaRPr sz="5300">
              <a:latin typeface="Montserrat"/>
              <a:ea typeface="Montserrat"/>
              <a:cs typeface="Montserrat"/>
              <a:sym typeface="Montserrat"/>
            </a:endParaRPr>
          </a:p>
        </p:txBody>
      </p:sp>
      <p:pic>
        <p:nvPicPr>
          <p:cNvPr id="286" name="Google Shape;286;p33"/>
          <p:cNvPicPr preferRelativeResize="0"/>
          <p:nvPr/>
        </p:nvPicPr>
        <p:blipFill>
          <a:blip r:embed="rId3">
            <a:alphaModFix/>
          </a:blip>
          <a:stretch>
            <a:fillRect/>
          </a:stretch>
        </p:blipFill>
        <p:spPr>
          <a:xfrm>
            <a:off x="599225" y="3918050"/>
            <a:ext cx="610850" cy="651175"/>
          </a:xfrm>
          <a:prstGeom prst="rect">
            <a:avLst/>
          </a:prstGeom>
          <a:noFill/>
          <a:ln>
            <a:noFill/>
          </a:ln>
        </p:spPr>
      </p:pic>
      <p:sp>
        <p:nvSpPr>
          <p:cNvPr id="287" name="Google Shape;287;p33"/>
          <p:cNvSpPr txBox="1"/>
          <p:nvPr/>
        </p:nvSpPr>
        <p:spPr>
          <a:xfrm>
            <a:off x="1386175" y="4076450"/>
            <a:ext cx="3000000" cy="44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p>
        </p:txBody>
      </p:sp>
      <p:pic>
        <p:nvPicPr>
          <p:cNvPr id="288" name="Google Shape;288;p33"/>
          <p:cNvPicPr preferRelativeResize="0"/>
          <p:nvPr/>
        </p:nvPicPr>
        <p:blipFill>
          <a:blip r:embed="rId4">
            <a:alphaModFix/>
          </a:blip>
          <a:stretch>
            <a:fillRect/>
          </a:stretch>
        </p:blipFill>
        <p:spPr>
          <a:xfrm>
            <a:off x="4812173" y="628313"/>
            <a:ext cx="3277300" cy="3886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83F99"/>
        </a:solidFill>
      </p:bgPr>
    </p:bg>
    <p:spTree>
      <p:nvGrpSpPr>
        <p:cNvPr id="292" name="Shape 292"/>
        <p:cNvGrpSpPr/>
        <p:nvPr/>
      </p:nvGrpSpPr>
      <p:grpSpPr>
        <a:xfrm>
          <a:off x="0" y="0"/>
          <a:ext cx="0" cy="0"/>
          <a:chOff x="0" y="0"/>
          <a:chExt cx="0" cy="0"/>
        </a:xfrm>
      </p:grpSpPr>
      <p:sp>
        <p:nvSpPr>
          <p:cNvPr id="293" name="Google Shape;293;p34"/>
          <p:cNvSpPr txBox="1"/>
          <p:nvPr>
            <p:ph type="ctrTitle"/>
          </p:nvPr>
        </p:nvSpPr>
        <p:spPr>
          <a:xfrm>
            <a:off x="738200" y="1461250"/>
            <a:ext cx="8124600" cy="59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4800">
                <a:latin typeface="Montserrat"/>
                <a:ea typeface="Montserrat"/>
                <a:cs typeface="Montserrat"/>
                <a:sym typeface="Montserrat"/>
              </a:rPr>
              <a:t>¡Muchas gracias!</a:t>
            </a:r>
            <a:endParaRPr sz="4800">
              <a:latin typeface="Montserrat"/>
              <a:ea typeface="Montserrat"/>
              <a:cs typeface="Montserrat"/>
              <a:sym typeface="Montserrat"/>
            </a:endParaRPr>
          </a:p>
        </p:txBody>
      </p:sp>
      <p:pic>
        <p:nvPicPr>
          <p:cNvPr id="294" name="Google Shape;294;p34"/>
          <p:cNvPicPr preferRelativeResize="0"/>
          <p:nvPr/>
        </p:nvPicPr>
        <p:blipFill>
          <a:blip r:embed="rId3">
            <a:alphaModFix/>
          </a:blip>
          <a:stretch>
            <a:fillRect/>
          </a:stretch>
        </p:blipFill>
        <p:spPr>
          <a:xfrm>
            <a:off x="3086337" y="2057350"/>
            <a:ext cx="3428331" cy="278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3" name="Shape 73"/>
        <p:cNvGrpSpPr/>
        <p:nvPr/>
      </p:nvGrpSpPr>
      <p:grpSpPr>
        <a:xfrm>
          <a:off x="0" y="0"/>
          <a:ext cx="0" cy="0"/>
          <a:chOff x="0" y="0"/>
          <a:chExt cx="0" cy="0"/>
        </a:xfrm>
      </p:grpSpPr>
      <p:sp>
        <p:nvSpPr>
          <p:cNvPr id="74" name="Google Shape;74;p15"/>
          <p:cNvSpPr/>
          <p:nvPr/>
        </p:nvSpPr>
        <p:spPr>
          <a:xfrm>
            <a:off x="0" y="0"/>
            <a:ext cx="9144000" cy="894300"/>
          </a:xfrm>
          <a:prstGeom prst="rect">
            <a:avLst/>
          </a:prstGeom>
          <a:solidFill>
            <a:srgbClr val="583F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ph type="ctrTitle"/>
          </p:nvPr>
        </p:nvSpPr>
        <p:spPr>
          <a:xfrm>
            <a:off x="1182650" y="128200"/>
            <a:ext cx="7701900" cy="596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400">
                <a:latin typeface="Montserrat"/>
                <a:ea typeface="Montserrat"/>
                <a:cs typeface="Montserrat"/>
                <a:sym typeface="Montserrat"/>
              </a:rPr>
              <a:t>Agenda</a:t>
            </a:r>
            <a:endParaRPr sz="2400">
              <a:latin typeface="Montserrat"/>
              <a:ea typeface="Montserrat"/>
              <a:cs typeface="Montserrat"/>
              <a:sym typeface="Montserrat"/>
            </a:endParaRPr>
          </a:p>
        </p:txBody>
      </p:sp>
      <p:pic>
        <p:nvPicPr>
          <p:cNvPr id="76" name="Google Shape;76;p15"/>
          <p:cNvPicPr preferRelativeResize="0"/>
          <p:nvPr/>
        </p:nvPicPr>
        <p:blipFill>
          <a:blip r:embed="rId3">
            <a:alphaModFix/>
          </a:blip>
          <a:stretch>
            <a:fillRect/>
          </a:stretch>
        </p:blipFill>
        <p:spPr>
          <a:xfrm>
            <a:off x="237500" y="204400"/>
            <a:ext cx="546650" cy="485500"/>
          </a:xfrm>
          <a:prstGeom prst="rect">
            <a:avLst/>
          </a:prstGeom>
          <a:noFill/>
          <a:ln>
            <a:noFill/>
          </a:ln>
        </p:spPr>
      </p:pic>
      <p:sp>
        <p:nvSpPr>
          <p:cNvPr id="77" name="Google Shape;77;p15"/>
          <p:cNvSpPr txBox="1"/>
          <p:nvPr/>
        </p:nvSpPr>
        <p:spPr>
          <a:xfrm>
            <a:off x="409625" y="595025"/>
            <a:ext cx="5270400" cy="3550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800">
              <a:solidFill>
                <a:srgbClr val="444444"/>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¿Quienes somos?</a:t>
            </a:r>
            <a:endParaRPr sz="1800">
              <a:solidFill>
                <a:srgbClr val="444444"/>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Contexto</a:t>
            </a:r>
            <a:endParaRPr sz="1800">
              <a:solidFill>
                <a:srgbClr val="444444"/>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Marco Teórico</a:t>
            </a:r>
            <a:endParaRPr sz="1800">
              <a:solidFill>
                <a:srgbClr val="444444"/>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Propuesta Creativa: GotenJS</a:t>
            </a:r>
            <a:endParaRPr sz="1800">
              <a:solidFill>
                <a:srgbClr val="444444"/>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GotenJS CLI</a:t>
            </a:r>
            <a:endParaRPr sz="1800">
              <a:solidFill>
                <a:srgbClr val="444444"/>
              </a:solidFill>
              <a:latin typeface="Montserrat"/>
              <a:ea typeface="Montserrat"/>
              <a:cs typeface="Montserrat"/>
              <a:sym typeface="Montserrat"/>
            </a:endParaRPr>
          </a:p>
          <a:p>
            <a:pPr indent="-342900" lvl="1" marL="914400" rtl="0" algn="l">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Node</a:t>
            </a:r>
            <a:endParaRPr sz="1800">
              <a:solidFill>
                <a:srgbClr val="444444"/>
              </a:solidFill>
              <a:latin typeface="Montserrat"/>
              <a:ea typeface="Montserrat"/>
              <a:cs typeface="Montserrat"/>
              <a:sym typeface="Montserrat"/>
            </a:endParaRPr>
          </a:p>
          <a:p>
            <a:pPr indent="-342900" lvl="1" marL="914400" rtl="0" algn="l">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Angular</a:t>
            </a:r>
            <a:endParaRPr sz="1800">
              <a:solidFill>
                <a:srgbClr val="444444"/>
              </a:solidFill>
              <a:latin typeface="Montserrat"/>
              <a:ea typeface="Montserrat"/>
              <a:cs typeface="Montserrat"/>
              <a:sym typeface="Montserrat"/>
            </a:endParaRPr>
          </a:p>
          <a:p>
            <a:pPr indent="-342900" lvl="1" marL="914400" rtl="0" algn="l">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React</a:t>
            </a:r>
            <a:endParaRPr sz="1800">
              <a:solidFill>
                <a:srgbClr val="444444"/>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Conclusiones</a:t>
            </a:r>
            <a:endParaRPr sz="1800">
              <a:solidFill>
                <a:srgbClr val="444444"/>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Preguntas</a:t>
            </a:r>
            <a:endParaRPr sz="1800">
              <a:solidFill>
                <a:srgbClr val="444444"/>
              </a:solidFill>
              <a:latin typeface="Montserrat"/>
              <a:ea typeface="Montserrat"/>
              <a:cs typeface="Montserrat"/>
              <a:sym typeface="Montserrat"/>
            </a:endParaRPr>
          </a:p>
        </p:txBody>
      </p:sp>
      <p:pic>
        <p:nvPicPr>
          <p:cNvPr id="78" name="Google Shape;78;p15"/>
          <p:cNvPicPr preferRelativeResize="0"/>
          <p:nvPr/>
        </p:nvPicPr>
        <p:blipFill>
          <a:blip r:embed="rId4">
            <a:alphaModFix/>
          </a:blip>
          <a:stretch>
            <a:fillRect/>
          </a:stretch>
        </p:blipFill>
        <p:spPr>
          <a:xfrm>
            <a:off x="5816800" y="1046700"/>
            <a:ext cx="2259489" cy="394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 name="Shape 82"/>
        <p:cNvGrpSpPr/>
        <p:nvPr/>
      </p:nvGrpSpPr>
      <p:grpSpPr>
        <a:xfrm>
          <a:off x="0" y="0"/>
          <a:ext cx="0" cy="0"/>
          <a:chOff x="0" y="0"/>
          <a:chExt cx="0" cy="0"/>
        </a:xfrm>
      </p:grpSpPr>
      <p:sp>
        <p:nvSpPr>
          <p:cNvPr id="83" name="Google Shape;83;p16"/>
          <p:cNvSpPr/>
          <p:nvPr/>
        </p:nvSpPr>
        <p:spPr>
          <a:xfrm>
            <a:off x="0" y="0"/>
            <a:ext cx="9144000" cy="894300"/>
          </a:xfrm>
          <a:prstGeom prst="rect">
            <a:avLst/>
          </a:prstGeom>
          <a:solidFill>
            <a:srgbClr val="583F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ph type="ctrTitle"/>
          </p:nvPr>
        </p:nvSpPr>
        <p:spPr>
          <a:xfrm>
            <a:off x="1182650" y="128200"/>
            <a:ext cx="7701900" cy="59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400">
                <a:latin typeface="Montserrat"/>
                <a:ea typeface="Montserrat"/>
                <a:cs typeface="Montserrat"/>
                <a:sym typeface="Montserrat"/>
              </a:rPr>
              <a:t>Contexto</a:t>
            </a:r>
            <a:endParaRPr sz="2400">
              <a:latin typeface="Montserrat"/>
              <a:ea typeface="Montserrat"/>
              <a:cs typeface="Montserrat"/>
              <a:sym typeface="Montserrat"/>
            </a:endParaRPr>
          </a:p>
        </p:txBody>
      </p:sp>
      <p:pic>
        <p:nvPicPr>
          <p:cNvPr id="85" name="Google Shape;85;p16"/>
          <p:cNvPicPr preferRelativeResize="0"/>
          <p:nvPr/>
        </p:nvPicPr>
        <p:blipFill>
          <a:blip r:embed="rId3">
            <a:alphaModFix/>
          </a:blip>
          <a:stretch>
            <a:fillRect/>
          </a:stretch>
        </p:blipFill>
        <p:spPr>
          <a:xfrm>
            <a:off x="237500" y="204400"/>
            <a:ext cx="546650" cy="485500"/>
          </a:xfrm>
          <a:prstGeom prst="rect">
            <a:avLst/>
          </a:prstGeom>
          <a:noFill/>
          <a:ln>
            <a:noFill/>
          </a:ln>
        </p:spPr>
      </p:pic>
      <p:sp>
        <p:nvSpPr>
          <p:cNvPr id="86" name="Google Shape;86;p16"/>
          <p:cNvSpPr txBox="1"/>
          <p:nvPr/>
        </p:nvSpPr>
        <p:spPr>
          <a:xfrm>
            <a:off x="28825" y="936500"/>
            <a:ext cx="9019200" cy="4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nvSpPr>
        <p:spPr>
          <a:xfrm>
            <a:off x="-617525" y="1208775"/>
            <a:ext cx="9302100" cy="3543000"/>
          </a:xfrm>
          <a:prstGeom prst="rect">
            <a:avLst/>
          </a:prstGeom>
          <a:noFill/>
          <a:ln>
            <a:noFill/>
          </a:ln>
        </p:spPr>
        <p:txBody>
          <a:bodyPr anchorCtr="0" anchor="t" bIns="91425" lIns="91425" spcFirstLastPara="1" rIns="91425" wrap="square" tIns="91425">
            <a:noAutofit/>
          </a:bodyPr>
          <a:lstStyle/>
          <a:p>
            <a:pPr indent="-342900" lvl="0" marL="1710000" rtl="0" algn="just">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Orientar el desarrollo en la resolución de problemáticas es importante para ser competitivo.</a:t>
            </a:r>
            <a:endParaRPr sz="1800">
              <a:solidFill>
                <a:srgbClr val="444444"/>
              </a:solidFill>
              <a:latin typeface="Montserrat"/>
              <a:ea typeface="Montserrat"/>
              <a:cs typeface="Montserrat"/>
              <a:sym typeface="Montserrat"/>
            </a:endParaRPr>
          </a:p>
          <a:p>
            <a:pPr indent="0" lvl="0" marL="1371600" rtl="0" algn="just">
              <a:lnSpc>
                <a:spcPct val="150000"/>
              </a:lnSpc>
              <a:spcBef>
                <a:spcPts val="0"/>
              </a:spcBef>
              <a:spcAft>
                <a:spcPts val="0"/>
              </a:spcAft>
              <a:buNone/>
            </a:pPr>
            <a:r>
              <a:t/>
            </a:r>
            <a:endParaRPr sz="1800">
              <a:solidFill>
                <a:srgbClr val="444444"/>
              </a:solidFill>
              <a:latin typeface="Montserrat"/>
              <a:ea typeface="Montserrat"/>
              <a:cs typeface="Montserrat"/>
              <a:sym typeface="Montserrat"/>
            </a:endParaRPr>
          </a:p>
          <a:p>
            <a:pPr indent="-342900" lvl="0" marL="1710000" rtl="0" algn="just">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Enfocar los esfuerzos en el análisis de problemáticas es complejo.</a:t>
            </a:r>
            <a:endParaRPr sz="1800">
              <a:solidFill>
                <a:srgbClr val="444444"/>
              </a:solidFill>
              <a:latin typeface="Montserrat"/>
              <a:ea typeface="Montserrat"/>
              <a:cs typeface="Montserrat"/>
              <a:sym typeface="Montserrat"/>
            </a:endParaRPr>
          </a:p>
          <a:p>
            <a:pPr indent="0" lvl="0" marL="1371600" rtl="0" algn="just">
              <a:lnSpc>
                <a:spcPct val="150000"/>
              </a:lnSpc>
              <a:spcBef>
                <a:spcPts val="0"/>
              </a:spcBef>
              <a:spcAft>
                <a:spcPts val="0"/>
              </a:spcAft>
              <a:buNone/>
            </a:pPr>
            <a:r>
              <a:t/>
            </a:r>
            <a:endParaRPr sz="1800">
              <a:solidFill>
                <a:srgbClr val="444444"/>
              </a:solidFill>
              <a:latin typeface="Montserrat"/>
              <a:ea typeface="Montserrat"/>
              <a:cs typeface="Montserrat"/>
              <a:sym typeface="Montserrat"/>
            </a:endParaRPr>
          </a:p>
          <a:p>
            <a:pPr indent="-342900" lvl="0" marL="1710000" rtl="0" algn="just">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Generar una estructura de un proyecto desde cero ocupa tiempo no necesariamente productivo. </a:t>
            </a:r>
            <a:endParaRPr sz="1800">
              <a:solidFill>
                <a:srgbClr val="444444"/>
              </a:solidFill>
              <a:latin typeface="Montserrat"/>
              <a:ea typeface="Montserrat"/>
              <a:cs typeface="Montserrat"/>
              <a:sym typeface="Montserrat"/>
            </a:endParaRPr>
          </a:p>
          <a:p>
            <a:pPr indent="0" lvl="0" marL="1371600" rtl="0" algn="ctr">
              <a:lnSpc>
                <a:spcPct val="150000"/>
              </a:lnSpc>
              <a:spcBef>
                <a:spcPts val="0"/>
              </a:spcBef>
              <a:spcAft>
                <a:spcPts val="0"/>
              </a:spcAft>
              <a:buNone/>
            </a:pPr>
            <a:r>
              <a:t/>
            </a:r>
            <a:endParaRPr sz="1800">
              <a:solidFill>
                <a:srgbClr val="444444"/>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17"/>
          <p:cNvSpPr/>
          <p:nvPr/>
        </p:nvSpPr>
        <p:spPr>
          <a:xfrm>
            <a:off x="0" y="0"/>
            <a:ext cx="9144000" cy="894300"/>
          </a:xfrm>
          <a:prstGeom prst="rect">
            <a:avLst/>
          </a:prstGeom>
          <a:solidFill>
            <a:srgbClr val="583F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latin typeface="Montserrat"/>
                <a:ea typeface="Montserrat"/>
                <a:cs typeface="Montserrat"/>
                <a:sym typeface="Montserrat"/>
              </a:rPr>
              <a:t>Marco teórico</a:t>
            </a:r>
            <a:endParaRPr sz="2400">
              <a:latin typeface="Montserrat"/>
              <a:ea typeface="Montserrat"/>
              <a:cs typeface="Montserrat"/>
              <a:sym typeface="Montserrat"/>
            </a:endParaRPr>
          </a:p>
        </p:txBody>
      </p:sp>
      <p:pic>
        <p:nvPicPr>
          <p:cNvPr id="94" name="Google Shape;94;p17"/>
          <p:cNvPicPr preferRelativeResize="0"/>
          <p:nvPr/>
        </p:nvPicPr>
        <p:blipFill>
          <a:blip r:embed="rId3">
            <a:alphaModFix/>
          </a:blip>
          <a:stretch>
            <a:fillRect/>
          </a:stretch>
        </p:blipFill>
        <p:spPr>
          <a:xfrm>
            <a:off x="237500" y="204400"/>
            <a:ext cx="546650" cy="485500"/>
          </a:xfrm>
          <a:prstGeom prst="rect">
            <a:avLst/>
          </a:prstGeom>
          <a:noFill/>
          <a:ln>
            <a:noFill/>
          </a:ln>
        </p:spPr>
      </p:pic>
      <p:sp>
        <p:nvSpPr>
          <p:cNvPr id="95" name="Google Shape;95;p17"/>
          <p:cNvSpPr txBox="1"/>
          <p:nvPr/>
        </p:nvSpPr>
        <p:spPr>
          <a:xfrm>
            <a:off x="280500" y="1412875"/>
            <a:ext cx="8583000" cy="625200"/>
          </a:xfrm>
          <a:prstGeom prst="rect">
            <a:avLst/>
          </a:prstGeom>
          <a:noFill/>
          <a:ln>
            <a:noFill/>
          </a:ln>
        </p:spPr>
        <p:txBody>
          <a:bodyPr anchorCtr="0" anchor="t" bIns="91425" lIns="91425" spcFirstLastPara="1" rIns="91425" wrap="square" tIns="91425">
            <a:noAutofit/>
          </a:bodyPr>
          <a:lstStyle/>
          <a:p>
            <a:pPr indent="0" lvl="0" marL="719999" rtl="0" algn="just">
              <a:lnSpc>
                <a:spcPct val="150000"/>
              </a:lnSpc>
              <a:spcBef>
                <a:spcPts val="0"/>
              </a:spcBef>
              <a:spcAft>
                <a:spcPts val="0"/>
              </a:spcAft>
              <a:buNone/>
            </a:pPr>
            <a:r>
              <a:rPr b="1" lang="es" sz="1800">
                <a:solidFill>
                  <a:srgbClr val="444444"/>
                </a:solidFill>
                <a:latin typeface="Montserrat"/>
                <a:ea typeface="Montserrat"/>
                <a:cs typeface="Montserrat"/>
                <a:sym typeface="Montserrat"/>
              </a:rPr>
              <a:t>Javascript </a:t>
            </a:r>
            <a:r>
              <a:rPr lang="es" sz="1800">
                <a:solidFill>
                  <a:srgbClr val="444444"/>
                </a:solidFill>
                <a:latin typeface="Montserrat"/>
                <a:ea typeface="Montserrat"/>
                <a:cs typeface="Montserrat"/>
                <a:sym typeface="Montserrat"/>
              </a:rPr>
              <a:t>soporta la </a:t>
            </a:r>
            <a:r>
              <a:rPr lang="es" sz="1800">
                <a:solidFill>
                  <a:srgbClr val="444444"/>
                </a:solidFill>
                <a:latin typeface="Montserrat"/>
                <a:ea typeface="Montserrat"/>
                <a:cs typeface="Montserrat"/>
                <a:sym typeface="Montserrat"/>
              </a:rPr>
              <a:t>programación orientada a objetos, imperativa y declarativa.</a:t>
            </a:r>
            <a:endParaRPr sz="1800">
              <a:solidFill>
                <a:srgbClr val="444444"/>
              </a:solidFill>
              <a:latin typeface="Montserrat"/>
              <a:ea typeface="Montserrat"/>
              <a:cs typeface="Montserrat"/>
              <a:sym typeface="Montserrat"/>
            </a:endParaRPr>
          </a:p>
          <a:p>
            <a:pPr indent="0" lvl="0" marL="0" rtl="0" algn="just">
              <a:lnSpc>
                <a:spcPct val="150000"/>
              </a:lnSpc>
              <a:spcBef>
                <a:spcPts val="0"/>
              </a:spcBef>
              <a:spcAft>
                <a:spcPts val="0"/>
              </a:spcAft>
              <a:buNone/>
            </a:pPr>
            <a:r>
              <a:t/>
            </a:r>
            <a:endParaRPr sz="1800">
              <a:solidFill>
                <a:srgbClr val="444444"/>
              </a:solidFill>
              <a:latin typeface="Montserrat"/>
              <a:ea typeface="Montserrat"/>
              <a:cs typeface="Montserrat"/>
              <a:sym typeface="Montserrat"/>
            </a:endParaRPr>
          </a:p>
          <a:p>
            <a:pPr indent="0" lvl="0" marL="1371600" rtl="0" algn="just">
              <a:lnSpc>
                <a:spcPct val="150000"/>
              </a:lnSpc>
              <a:spcBef>
                <a:spcPts val="0"/>
              </a:spcBef>
              <a:spcAft>
                <a:spcPts val="0"/>
              </a:spcAft>
              <a:buNone/>
            </a:pPr>
            <a:r>
              <a:t/>
            </a:r>
            <a:endParaRPr sz="1800">
              <a:solidFill>
                <a:srgbClr val="444444"/>
              </a:solidFill>
              <a:latin typeface="Montserrat"/>
              <a:ea typeface="Montserrat"/>
              <a:cs typeface="Montserrat"/>
              <a:sym typeface="Montserrat"/>
            </a:endParaRPr>
          </a:p>
        </p:txBody>
      </p:sp>
      <p:sp>
        <p:nvSpPr>
          <p:cNvPr id="96" name="Google Shape;96;p17"/>
          <p:cNvSpPr txBox="1"/>
          <p:nvPr>
            <p:ph idx="1" type="body"/>
          </p:nvPr>
        </p:nvSpPr>
        <p:spPr>
          <a:xfrm>
            <a:off x="311700" y="2556650"/>
            <a:ext cx="3999900" cy="1426500"/>
          </a:xfrm>
          <a:prstGeom prst="rect">
            <a:avLst/>
          </a:prstGeom>
        </p:spPr>
        <p:txBody>
          <a:bodyPr anchorCtr="0" anchor="t" bIns="91425" lIns="91425" spcFirstLastPara="1" rIns="91425" wrap="square" tIns="91425">
            <a:noAutofit/>
          </a:bodyPr>
          <a:lstStyle/>
          <a:p>
            <a:pPr indent="-342900" lvl="0" marL="1080000" rtl="0" algn="just">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Li</a:t>
            </a:r>
            <a:r>
              <a:rPr lang="es" sz="1800">
                <a:solidFill>
                  <a:srgbClr val="444444"/>
                </a:solidFill>
                <a:latin typeface="Montserrat"/>
                <a:ea typeface="Montserrat"/>
                <a:cs typeface="Montserrat"/>
                <a:sym typeface="Montserrat"/>
              </a:rPr>
              <a:t>gero</a:t>
            </a:r>
            <a:endParaRPr sz="1800">
              <a:solidFill>
                <a:srgbClr val="444444"/>
              </a:solidFill>
              <a:latin typeface="Montserrat"/>
              <a:ea typeface="Montserrat"/>
              <a:cs typeface="Montserrat"/>
              <a:sym typeface="Montserrat"/>
            </a:endParaRPr>
          </a:p>
          <a:p>
            <a:pPr indent="-342900" lvl="0" marL="1080000" rtl="0" algn="just">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Interpretado</a:t>
            </a:r>
            <a:endParaRPr sz="1800">
              <a:solidFill>
                <a:srgbClr val="444444"/>
              </a:solidFill>
              <a:latin typeface="Montserrat"/>
              <a:ea typeface="Montserrat"/>
              <a:cs typeface="Montserrat"/>
              <a:sym typeface="Montserrat"/>
            </a:endParaRPr>
          </a:p>
          <a:p>
            <a:pPr indent="-342900" lvl="0" marL="1080000" rtl="0" algn="just">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Compilado</a:t>
            </a:r>
            <a:endParaRPr sz="1800">
              <a:solidFill>
                <a:srgbClr val="444444"/>
              </a:solidFill>
              <a:latin typeface="Montserrat"/>
              <a:ea typeface="Montserrat"/>
              <a:cs typeface="Montserrat"/>
              <a:sym typeface="Montserrat"/>
            </a:endParaRPr>
          </a:p>
          <a:p>
            <a:pPr indent="0" lvl="0" marL="0" rtl="0" algn="just">
              <a:lnSpc>
                <a:spcPct val="150000"/>
              </a:lnSpc>
              <a:spcBef>
                <a:spcPts val="0"/>
              </a:spcBef>
              <a:spcAft>
                <a:spcPts val="0"/>
              </a:spcAft>
              <a:buNone/>
            </a:pPr>
            <a:r>
              <a:t/>
            </a:r>
            <a:endParaRPr/>
          </a:p>
        </p:txBody>
      </p:sp>
      <p:sp>
        <p:nvSpPr>
          <p:cNvPr id="97" name="Google Shape;97;p17"/>
          <p:cNvSpPr txBox="1"/>
          <p:nvPr>
            <p:ph idx="2" type="body"/>
          </p:nvPr>
        </p:nvSpPr>
        <p:spPr>
          <a:xfrm>
            <a:off x="4832400" y="2556650"/>
            <a:ext cx="3999900" cy="1375800"/>
          </a:xfrm>
          <a:prstGeom prst="rect">
            <a:avLst/>
          </a:prstGeom>
        </p:spPr>
        <p:txBody>
          <a:bodyPr anchorCtr="0" anchor="t" bIns="91425" lIns="91425" spcFirstLastPara="1" rIns="91425" wrap="square" tIns="91425">
            <a:noAutofit/>
          </a:bodyPr>
          <a:lstStyle/>
          <a:p>
            <a:pPr indent="-342900" lvl="0" marL="1080000" rtl="0" algn="just">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Basado </a:t>
            </a:r>
            <a:r>
              <a:rPr lang="es" sz="1800">
                <a:solidFill>
                  <a:srgbClr val="444444"/>
                </a:solidFill>
                <a:uFill>
                  <a:noFill/>
                </a:uFill>
                <a:latin typeface="Montserrat"/>
                <a:ea typeface="Montserrat"/>
                <a:cs typeface="Montserrat"/>
                <a:sym typeface="Montserrat"/>
                <a:hlinkClick r:id="rId4">
                  <a:extLst>
                    <a:ext uri="{A12FA001-AC4F-418D-AE19-62706E023703}">
                      <ahyp:hlinkClr val="tx"/>
                    </a:ext>
                  </a:extLst>
                </a:hlinkClick>
              </a:rPr>
              <a:t>en Prototipos</a:t>
            </a:r>
            <a:endParaRPr sz="1800">
              <a:solidFill>
                <a:srgbClr val="444444"/>
              </a:solidFill>
              <a:latin typeface="Montserrat"/>
              <a:ea typeface="Montserrat"/>
              <a:cs typeface="Montserrat"/>
              <a:sym typeface="Montserrat"/>
            </a:endParaRPr>
          </a:p>
          <a:p>
            <a:pPr indent="-342900" lvl="0" marL="1080000" rtl="0" algn="just">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Multiparadigma</a:t>
            </a:r>
            <a:endParaRPr sz="1800">
              <a:solidFill>
                <a:srgbClr val="444444"/>
              </a:solidFill>
              <a:latin typeface="Montserrat"/>
              <a:ea typeface="Montserrat"/>
              <a:cs typeface="Montserrat"/>
              <a:sym typeface="Montserrat"/>
            </a:endParaRPr>
          </a:p>
          <a:p>
            <a:pPr indent="-342900" lvl="0" marL="1080000" rtl="0" algn="just">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Dinámico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1" name="Shape 101"/>
        <p:cNvGrpSpPr/>
        <p:nvPr/>
      </p:nvGrpSpPr>
      <p:grpSpPr>
        <a:xfrm>
          <a:off x="0" y="0"/>
          <a:ext cx="0" cy="0"/>
          <a:chOff x="0" y="0"/>
          <a:chExt cx="0" cy="0"/>
        </a:xfrm>
      </p:grpSpPr>
      <p:sp>
        <p:nvSpPr>
          <p:cNvPr id="102" name="Google Shape;102;p18"/>
          <p:cNvSpPr/>
          <p:nvPr/>
        </p:nvSpPr>
        <p:spPr>
          <a:xfrm>
            <a:off x="0" y="0"/>
            <a:ext cx="9144000" cy="894300"/>
          </a:xfrm>
          <a:prstGeom prst="rect">
            <a:avLst/>
          </a:prstGeom>
          <a:solidFill>
            <a:srgbClr val="583F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type="ctrTitle"/>
          </p:nvPr>
        </p:nvSpPr>
        <p:spPr>
          <a:xfrm>
            <a:off x="1182650" y="128200"/>
            <a:ext cx="7701900" cy="59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400">
                <a:latin typeface="Montserrat"/>
                <a:ea typeface="Montserrat"/>
                <a:cs typeface="Montserrat"/>
                <a:sym typeface="Montserrat"/>
              </a:rPr>
              <a:t>Marco teórico</a:t>
            </a:r>
            <a:endParaRPr sz="2400">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237500" y="204400"/>
            <a:ext cx="546650" cy="485500"/>
          </a:xfrm>
          <a:prstGeom prst="rect">
            <a:avLst/>
          </a:prstGeom>
          <a:noFill/>
          <a:ln>
            <a:noFill/>
          </a:ln>
        </p:spPr>
      </p:pic>
      <p:sp>
        <p:nvSpPr>
          <p:cNvPr id="105" name="Google Shape;105;p18"/>
          <p:cNvSpPr txBox="1"/>
          <p:nvPr/>
        </p:nvSpPr>
        <p:spPr>
          <a:xfrm>
            <a:off x="28825" y="936500"/>
            <a:ext cx="9019200" cy="4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nvSpPr>
        <p:spPr>
          <a:xfrm>
            <a:off x="-633300" y="1243250"/>
            <a:ext cx="9302100" cy="3543000"/>
          </a:xfrm>
          <a:prstGeom prst="rect">
            <a:avLst/>
          </a:prstGeom>
          <a:noFill/>
          <a:ln>
            <a:noFill/>
          </a:ln>
        </p:spPr>
        <p:txBody>
          <a:bodyPr anchorCtr="0" anchor="t" bIns="91425" lIns="91425" spcFirstLastPara="1" rIns="91425" wrap="square" tIns="91425">
            <a:noAutofit/>
          </a:bodyPr>
          <a:lstStyle/>
          <a:p>
            <a:pPr indent="0" lvl="0" marL="1371600" rtl="0" algn="just">
              <a:lnSpc>
                <a:spcPct val="150000"/>
              </a:lnSpc>
              <a:spcBef>
                <a:spcPts val="0"/>
              </a:spcBef>
              <a:spcAft>
                <a:spcPts val="0"/>
              </a:spcAft>
              <a:buNone/>
            </a:pPr>
            <a:r>
              <a:rPr b="1" lang="es" sz="1800">
                <a:solidFill>
                  <a:srgbClr val="444444"/>
                </a:solidFill>
                <a:latin typeface="Montserrat"/>
                <a:ea typeface="Montserrat"/>
                <a:cs typeface="Montserrat"/>
                <a:sym typeface="Montserrat"/>
              </a:rPr>
              <a:t>Stack: </a:t>
            </a:r>
            <a:r>
              <a:rPr lang="es" sz="1800">
                <a:solidFill>
                  <a:srgbClr val="444444"/>
                </a:solidFill>
                <a:latin typeface="Montserrat"/>
                <a:ea typeface="Montserrat"/>
                <a:cs typeface="Montserrat"/>
                <a:sym typeface="Montserrat"/>
              </a:rPr>
              <a:t>cualquier combinación de lenguajes de programación y tecnologías, o una combinación de productos de software. </a:t>
            </a:r>
            <a:endParaRPr sz="1800">
              <a:solidFill>
                <a:srgbClr val="444444"/>
              </a:solidFill>
              <a:latin typeface="Montserrat"/>
              <a:ea typeface="Montserrat"/>
              <a:cs typeface="Montserrat"/>
              <a:sym typeface="Montserrat"/>
            </a:endParaRPr>
          </a:p>
          <a:p>
            <a:pPr indent="0" lvl="0" marL="1371600" rtl="0" algn="just">
              <a:lnSpc>
                <a:spcPct val="150000"/>
              </a:lnSpc>
              <a:spcBef>
                <a:spcPts val="0"/>
              </a:spcBef>
              <a:spcAft>
                <a:spcPts val="0"/>
              </a:spcAft>
              <a:buNone/>
            </a:pPr>
            <a:r>
              <a:t/>
            </a:r>
            <a:endParaRPr b="1" sz="1800">
              <a:solidFill>
                <a:srgbClr val="444444"/>
              </a:solidFill>
              <a:latin typeface="Montserrat"/>
              <a:ea typeface="Montserrat"/>
              <a:cs typeface="Montserrat"/>
              <a:sym typeface="Montserrat"/>
            </a:endParaRPr>
          </a:p>
          <a:p>
            <a:pPr indent="0" lvl="0" marL="1371600" rtl="0" algn="just">
              <a:lnSpc>
                <a:spcPct val="150000"/>
              </a:lnSpc>
              <a:spcBef>
                <a:spcPts val="0"/>
              </a:spcBef>
              <a:spcAft>
                <a:spcPts val="0"/>
              </a:spcAft>
              <a:buNone/>
            </a:pPr>
            <a:r>
              <a:rPr b="1" lang="es" sz="1800">
                <a:solidFill>
                  <a:srgbClr val="444444"/>
                </a:solidFill>
                <a:latin typeface="Montserrat"/>
                <a:ea typeface="Montserrat"/>
                <a:cs typeface="Montserrat"/>
                <a:sym typeface="Montserrat"/>
              </a:rPr>
              <a:t>Full Stack:</a:t>
            </a:r>
            <a:r>
              <a:rPr lang="es" sz="1800">
                <a:solidFill>
                  <a:srgbClr val="444444"/>
                </a:solidFill>
                <a:latin typeface="Montserrat"/>
                <a:ea typeface="Montserrat"/>
                <a:cs typeface="Montserrat"/>
                <a:sym typeface="Montserrat"/>
              </a:rPr>
              <a:t> va ligado tanto al dominio, como al conocimiento y al interés de los distintos stacks, que tiene cualquier modelo de software usando tecnologías que posee a su alcance.</a:t>
            </a:r>
            <a:endParaRPr sz="1800">
              <a:solidFill>
                <a:srgbClr val="444444"/>
              </a:solidFill>
              <a:latin typeface="Montserrat"/>
              <a:ea typeface="Montserrat"/>
              <a:cs typeface="Montserrat"/>
              <a:sym typeface="Montserrat"/>
            </a:endParaRPr>
          </a:p>
          <a:p>
            <a:pPr indent="0" lvl="0" marL="1371600" rtl="0" algn="just">
              <a:lnSpc>
                <a:spcPct val="150000"/>
              </a:lnSpc>
              <a:spcBef>
                <a:spcPts val="0"/>
              </a:spcBef>
              <a:spcAft>
                <a:spcPts val="0"/>
              </a:spcAft>
              <a:buNone/>
            </a:pPr>
            <a:r>
              <a:t/>
            </a:r>
            <a:endParaRPr b="1" sz="1800">
              <a:solidFill>
                <a:srgbClr val="444444"/>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19"/>
          <p:cNvSpPr/>
          <p:nvPr/>
        </p:nvSpPr>
        <p:spPr>
          <a:xfrm>
            <a:off x="0" y="0"/>
            <a:ext cx="9144000" cy="894300"/>
          </a:xfrm>
          <a:prstGeom prst="rect">
            <a:avLst/>
          </a:prstGeom>
          <a:solidFill>
            <a:srgbClr val="583F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latin typeface="Montserrat"/>
                <a:ea typeface="Montserrat"/>
                <a:cs typeface="Montserrat"/>
                <a:sym typeface="Montserrat"/>
              </a:rPr>
              <a:t>Marco teórico</a:t>
            </a:r>
            <a:endParaRPr sz="2400">
              <a:latin typeface="Montserrat"/>
              <a:ea typeface="Montserrat"/>
              <a:cs typeface="Montserrat"/>
              <a:sym typeface="Montserrat"/>
            </a:endParaRPr>
          </a:p>
        </p:txBody>
      </p:sp>
      <p:pic>
        <p:nvPicPr>
          <p:cNvPr id="113" name="Google Shape;113;p19"/>
          <p:cNvPicPr preferRelativeResize="0"/>
          <p:nvPr/>
        </p:nvPicPr>
        <p:blipFill>
          <a:blip r:embed="rId3">
            <a:alphaModFix/>
          </a:blip>
          <a:stretch>
            <a:fillRect/>
          </a:stretch>
        </p:blipFill>
        <p:spPr>
          <a:xfrm>
            <a:off x="237500" y="204400"/>
            <a:ext cx="546650" cy="485500"/>
          </a:xfrm>
          <a:prstGeom prst="rect">
            <a:avLst/>
          </a:prstGeom>
          <a:noFill/>
          <a:ln>
            <a:noFill/>
          </a:ln>
        </p:spPr>
      </p:pic>
      <p:sp>
        <p:nvSpPr>
          <p:cNvPr id="114" name="Google Shape;114;p19"/>
          <p:cNvSpPr txBox="1"/>
          <p:nvPr/>
        </p:nvSpPr>
        <p:spPr>
          <a:xfrm>
            <a:off x="28825" y="936500"/>
            <a:ext cx="9019200" cy="4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txBox="1"/>
          <p:nvPr/>
        </p:nvSpPr>
        <p:spPr>
          <a:xfrm>
            <a:off x="-633300" y="1243250"/>
            <a:ext cx="9302100" cy="3543000"/>
          </a:xfrm>
          <a:prstGeom prst="rect">
            <a:avLst/>
          </a:prstGeom>
          <a:noFill/>
          <a:ln>
            <a:noFill/>
          </a:ln>
        </p:spPr>
        <p:txBody>
          <a:bodyPr anchorCtr="0" anchor="t" bIns="91425" lIns="91425" spcFirstLastPara="1" rIns="91425" wrap="square" tIns="91425">
            <a:noAutofit/>
          </a:bodyPr>
          <a:lstStyle/>
          <a:p>
            <a:pPr indent="0" lvl="0" marL="1371600" rtl="0" algn="just">
              <a:lnSpc>
                <a:spcPct val="150000"/>
              </a:lnSpc>
              <a:spcBef>
                <a:spcPts val="0"/>
              </a:spcBef>
              <a:spcAft>
                <a:spcPts val="0"/>
              </a:spcAft>
              <a:buNone/>
            </a:pPr>
            <a:r>
              <a:t/>
            </a:r>
            <a:endParaRPr sz="1800">
              <a:solidFill>
                <a:srgbClr val="444444"/>
              </a:solidFill>
              <a:latin typeface="Montserrat"/>
              <a:ea typeface="Montserrat"/>
              <a:cs typeface="Montserrat"/>
              <a:sym typeface="Montserrat"/>
            </a:endParaRPr>
          </a:p>
          <a:p>
            <a:pPr indent="0" lvl="0" marL="1371600" rtl="0" algn="just">
              <a:lnSpc>
                <a:spcPct val="150000"/>
              </a:lnSpc>
              <a:spcBef>
                <a:spcPts val="0"/>
              </a:spcBef>
              <a:spcAft>
                <a:spcPts val="0"/>
              </a:spcAft>
              <a:buNone/>
            </a:pPr>
            <a:r>
              <a:t/>
            </a:r>
            <a:endParaRPr sz="1800">
              <a:solidFill>
                <a:srgbClr val="444444"/>
              </a:solidFill>
              <a:latin typeface="Montserrat"/>
              <a:ea typeface="Montserrat"/>
              <a:cs typeface="Montserrat"/>
              <a:sym typeface="Montserrat"/>
            </a:endParaRPr>
          </a:p>
          <a:p>
            <a:pPr indent="0" lvl="0" marL="1371600" rtl="0" algn="just">
              <a:lnSpc>
                <a:spcPct val="150000"/>
              </a:lnSpc>
              <a:spcBef>
                <a:spcPts val="0"/>
              </a:spcBef>
              <a:spcAft>
                <a:spcPts val="0"/>
              </a:spcAft>
              <a:buNone/>
            </a:pPr>
            <a:r>
              <a:t/>
            </a:r>
            <a:endParaRPr b="1" sz="1800">
              <a:solidFill>
                <a:srgbClr val="444444"/>
              </a:solidFill>
              <a:latin typeface="Montserrat"/>
              <a:ea typeface="Montserrat"/>
              <a:cs typeface="Montserrat"/>
              <a:sym typeface="Montserrat"/>
            </a:endParaRPr>
          </a:p>
        </p:txBody>
      </p:sp>
      <p:sp>
        <p:nvSpPr>
          <p:cNvPr id="116" name="Google Shape;116;p19"/>
          <p:cNvSpPr txBox="1"/>
          <p:nvPr>
            <p:ph idx="1" type="body"/>
          </p:nvPr>
        </p:nvSpPr>
        <p:spPr>
          <a:xfrm>
            <a:off x="311700" y="1676600"/>
            <a:ext cx="3999900" cy="3416400"/>
          </a:xfrm>
          <a:prstGeom prst="rect">
            <a:avLst/>
          </a:prstGeom>
        </p:spPr>
        <p:txBody>
          <a:bodyPr anchorCtr="0" anchor="t" bIns="91425" lIns="91425" spcFirstLastPara="1" rIns="91425" wrap="square" tIns="91425">
            <a:noAutofit/>
          </a:bodyPr>
          <a:lstStyle/>
          <a:p>
            <a:pPr indent="0" lvl="0" marL="89999" rtl="0" algn="ctr">
              <a:lnSpc>
                <a:spcPct val="150000"/>
              </a:lnSpc>
              <a:spcBef>
                <a:spcPts val="0"/>
              </a:spcBef>
              <a:spcAft>
                <a:spcPts val="0"/>
              </a:spcAft>
              <a:buNone/>
            </a:pPr>
            <a:r>
              <a:rPr b="1" lang="es" sz="1800">
                <a:solidFill>
                  <a:srgbClr val="444444"/>
                </a:solidFill>
                <a:latin typeface="Montserrat"/>
                <a:ea typeface="Montserrat"/>
                <a:cs typeface="Montserrat"/>
                <a:sym typeface="Montserrat"/>
              </a:rPr>
              <a:t>MEAN Stack </a:t>
            </a:r>
            <a:endParaRPr b="1" sz="1800">
              <a:solidFill>
                <a:srgbClr val="444444"/>
              </a:solidFill>
              <a:latin typeface="Montserrat"/>
              <a:ea typeface="Montserrat"/>
              <a:cs typeface="Montserrat"/>
              <a:sym typeface="Montserrat"/>
            </a:endParaRPr>
          </a:p>
          <a:p>
            <a:pPr indent="0" lvl="0" marL="89999" rtl="0" algn="ctr">
              <a:lnSpc>
                <a:spcPct val="150000"/>
              </a:lnSpc>
              <a:spcBef>
                <a:spcPts val="0"/>
              </a:spcBef>
              <a:spcAft>
                <a:spcPts val="0"/>
              </a:spcAft>
              <a:buNone/>
            </a:pPr>
            <a:r>
              <a:t/>
            </a:r>
            <a:endParaRPr b="1" sz="1800">
              <a:solidFill>
                <a:srgbClr val="444444"/>
              </a:solidFill>
              <a:latin typeface="Montserrat"/>
              <a:ea typeface="Montserrat"/>
              <a:cs typeface="Montserrat"/>
              <a:sym typeface="Montserrat"/>
            </a:endParaRPr>
          </a:p>
          <a:p>
            <a:pPr indent="-342900" lvl="0" marL="457200" rtl="0" algn="just">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MongoDB</a:t>
            </a:r>
            <a:endParaRPr sz="1800">
              <a:solidFill>
                <a:srgbClr val="444444"/>
              </a:solidFill>
              <a:latin typeface="Montserrat"/>
              <a:ea typeface="Montserrat"/>
              <a:cs typeface="Montserrat"/>
              <a:sym typeface="Montserrat"/>
            </a:endParaRPr>
          </a:p>
          <a:p>
            <a:pPr indent="-342900" lvl="0" marL="457200" rtl="0" algn="just">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Express</a:t>
            </a:r>
            <a:endParaRPr sz="1800">
              <a:solidFill>
                <a:srgbClr val="444444"/>
              </a:solidFill>
              <a:latin typeface="Montserrat"/>
              <a:ea typeface="Montserrat"/>
              <a:cs typeface="Montserrat"/>
              <a:sym typeface="Montserrat"/>
            </a:endParaRPr>
          </a:p>
          <a:p>
            <a:pPr indent="-342900" lvl="0" marL="457200" rtl="0" algn="just">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Angular</a:t>
            </a:r>
            <a:endParaRPr sz="1800">
              <a:solidFill>
                <a:srgbClr val="444444"/>
              </a:solidFill>
              <a:latin typeface="Montserrat"/>
              <a:ea typeface="Montserrat"/>
              <a:cs typeface="Montserrat"/>
              <a:sym typeface="Montserrat"/>
            </a:endParaRPr>
          </a:p>
          <a:p>
            <a:pPr indent="-342900" lvl="0" marL="457200" rtl="0" algn="just">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Node</a:t>
            </a:r>
            <a:endParaRPr b="1" sz="1800">
              <a:solidFill>
                <a:srgbClr val="444444"/>
              </a:solidFill>
              <a:latin typeface="Montserrat"/>
              <a:ea typeface="Montserrat"/>
              <a:cs typeface="Montserrat"/>
              <a:sym typeface="Montserrat"/>
            </a:endParaRPr>
          </a:p>
        </p:txBody>
      </p:sp>
      <p:sp>
        <p:nvSpPr>
          <p:cNvPr id="117" name="Google Shape;117;p19"/>
          <p:cNvSpPr txBox="1"/>
          <p:nvPr>
            <p:ph idx="2" type="body"/>
          </p:nvPr>
        </p:nvSpPr>
        <p:spPr>
          <a:xfrm>
            <a:off x="4832400" y="1676600"/>
            <a:ext cx="3999900" cy="34164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s" sz="1800">
                <a:solidFill>
                  <a:srgbClr val="444444"/>
                </a:solidFill>
                <a:latin typeface="Montserrat"/>
                <a:ea typeface="Montserrat"/>
                <a:cs typeface="Montserrat"/>
                <a:sym typeface="Montserrat"/>
              </a:rPr>
              <a:t>MERN Stack</a:t>
            </a:r>
            <a:endParaRPr sz="1800">
              <a:solidFill>
                <a:srgbClr val="444444"/>
              </a:solidFill>
              <a:latin typeface="Montserrat"/>
              <a:ea typeface="Montserrat"/>
              <a:cs typeface="Montserrat"/>
              <a:sym typeface="Montserrat"/>
            </a:endParaRPr>
          </a:p>
          <a:p>
            <a:pPr indent="0" lvl="0" marL="0" rtl="0" algn="just">
              <a:lnSpc>
                <a:spcPct val="150000"/>
              </a:lnSpc>
              <a:spcBef>
                <a:spcPts val="0"/>
              </a:spcBef>
              <a:spcAft>
                <a:spcPts val="0"/>
              </a:spcAft>
              <a:buNone/>
            </a:pPr>
            <a:r>
              <a:t/>
            </a:r>
            <a:endParaRPr sz="1800">
              <a:solidFill>
                <a:srgbClr val="444444"/>
              </a:solidFill>
              <a:latin typeface="Montserrat"/>
              <a:ea typeface="Montserrat"/>
              <a:cs typeface="Montserrat"/>
              <a:sym typeface="Montserrat"/>
            </a:endParaRPr>
          </a:p>
          <a:p>
            <a:pPr indent="-342900" lvl="0" marL="457200" rtl="0" algn="just">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MongoDB</a:t>
            </a:r>
            <a:endParaRPr sz="1800">
              <a:solidFill>
                <a:srgbClr val="444444"/>
              </a:solidFill>
              <a:latin typeface="Montserrat"/>
              <a:ea typeface="Montserrat"/>
              <a:cs typeface="Montserrat"/>
              <a:sym typeface="Montserrat"/>
            </a:endParaRPr>
          </a:p>
          <a:p>
            <a:pPr indent="-342900" lvl="0" marL="457200" rtl="0" algn="just">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Express</a:t>
            </a:r>
            <a:endParaRPr sz="1800">
              <a:solidFill>
                <a:srgbClr val="444444"/>
              </a:solidFill>
              <a:latin typeface="Montserrat"/>
              <a:ea typeface="Montserrat"/>
              <a:cs typeface="Montserrat"/>
              <a:sym typeface="Montserrat"/>
            </a:endParaRPr>
          </a:p>
          <a:p>
            <a:pPr indent="-342900" lvl="0" marL="457200" rtl="0" algn="just">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React </a:t>
            </a:r>
            <a:endParaRPr sz="1800">
              <a:solidFill>
                <a:srgbClr val="444444"/>
              </a:solidFill>
              <a:latin typeface="Montserrat"/>
              <a:ea typeface="Montserrat"/>
              <a:cs typeface="Montserrat"/>
              <a:sym typeface="Montserrat"/>
            </a:endParaRPr>
          </a:p>
          <a:p>
            <a:pPr indent="-342900" lvl="0" marL="457200" rtl="0" algn="just">
              <a:lnSpc>
                <a:spcPct val="150000"/>
              </a:lnSpc>
              <a:spcBef>
                <a:spcPts val="0"/>
              </a:spcBef>
              <a:spcAft>
                <a:spcPts val="0"/>
              </a:spcAft>
              <a:buClr>
                <a:srgbClr val="444444"/>
              </a:buClr>
              <a:buSzPts val="1800"/>
              <a:buFont typeface="Montserrat"/>
              <a:buChar char="●"/>
            </a:pPr>
            <a:r>
              <a:rPr lang="es" sz="1800">
                <a:solidFill>
                  <a:srgbClr val="444444"/>
                </a:solidFill>
                <a:latin typeface="Montserrat"/>
                <a:ea typeface="Montserrat"/>
                <a:cs typeface="Montserrat"/>
                <a:sym typeface="Montserrat"/>
              </a:rPr>
              <a:t>Node</a:t>
            </a:r>
            <a:endParaRPr/>
          </a:p>
        </p:txBody>
      </p:sp>
      <p:pic>
        <p:nvPicPr>
          <p:cNvPr id="118" name="Google Shape;118;p19"/>
          <p:cNvPicPr preferRelativeResize="0"/>
          <p:nvPr/>
        </p:nvPicPr>
        <p:blipFill rotWithShape="1">
          <a:blip r:embed="rId4">
            <a:alphaModFix/>
          </a:blip>
          <a:srcRect b="0" l="0" r="57598" t="0"/>
          <a:stretch/>
        </p:blipFill>
        <p:spPr>
          <a:xfrm>
            <a:off x="1425125" y="1137450"/>
            <a:ext cx="2156725" cy="1133475"/>
          </a:xfrm>
          <a:prstGeom prst="rect">
            <a:avLst/>
          </a:prstGeom>
          <a:noFill/>
          <a:ln>
            <a:noFill/>
          </a:ln>
        </p:spPr>
      </p:pic>
      <p:pic>
        <p:nvPicPr>
          <p:cNvPr id="119" name="Google Shape;119;p19"/>
          <p:cNvPicPr preferRelativeResize="0"/>
          <p:nvPr/>
        </p:nvPicPr>
        <p:blipFill rotWithShape="1">
          <a:blip r:embed="rId5">
            <a:alphaModFix/>
          </a:blip>
          <a:srcRect b="0" l="57598" r="0" t="0"/>
          <a:stretch/>
        </p:blipFill>
        <p:spPr>
          <a:xfrm>
            <a:off x="5754000" y="1243250"/>
            <a:ext cx="2156725" cy="1027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3" name="Shape 123"/>
        <p:cNvGrpSpPr/>
        <p:nvPr/>
      </p:nvGrpSpPr>
      <p:grpSpPr>
        <a:xfrm>
          <a:off x="0" y="0"/>
          <a:ext cx="0" cy="0"/>
          <a:chOff x="0" y="0"/>
          <a:chExt cx="0" cy="0"/>
        </a:xfrm>
      </p:grpSpPr>
      <p:sp>
        <p:nvSpPr>
          <p:cNvPr id="124" name="Google Shape;124;p20"/>
          <p:cNvSpPr/>
          <p:nvPr/>
        </p:nvSpPr>
        <p:spPr>
          <a:xfrm>
            <a:off x="0" y="0"/>
            <a:ext cx="9144000" cy="894300"/>
          </a:xfrm>
          <a:prstGeom prst="rect">
            <a:avLst/>
          </a:prstGeom>
          <a:solidFill>
            <a:srgbClr val="583F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txBox="1"/>
          <p:nvPr>
            <p:ph type="ctrTitle"/>
          </p:nvPr>
        </p:nvSpPr>
        <p:spPr>
          <a:xfrm>
            <a:off x="1182650" y="128200"/>
            <a:ext cx="7701900" cy="59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400">
                <a:latin typeface="Montserrat"/>
                <a:ea typeface="Montserrat"/>
                <a:cs typeface="Montserrat"/>
                <a:sym typeface="Montserrat"/>
              </a:rPr>
              <a:t>Propuesta Creativa: </a:t>
            </a:r>
            <a:r>
              <a:rPr lang="es" sz="2400">
                <a:latin typeface="Montserrat"/>
                <a:ea typeface="Montserrat"/>
                <a:cs typeface="Montserrat"/>
                <a:sym typeface="Montserrat"/>
              </a:rPr>
              <a:t>GotenJS</a:t>
            </a:r>
            <a:endParaRPr sz="2400">
              <a:latin typeface="Montserrat"/>
              <a:ea typeface="Montserrat"/>
              <a:cs typeface="Montserrat"/>
              <a:sym typeface="Montserrat"/>
            </a:endParaRPr>
          </a:p>
        </p:txBody>
      </p:sp>
      <p:pic>
        <p:nvPicPr>
          <p:cNvPr id="126" name="Google Shape;126;p20"/>
          <p:cNvPicPr preferRelativeResize="0"/>
          <p:nvPr/>
        </p:nvPicPr>
        <p:blipFill>
          <a:blip r:embed="rId3">
            <a:alphaModFix/>
          </a:blip>
          <a:stretch>
            <a:fillRect/>
          </a:stretch>
        </p:blipFill>
        <p:spPr>
          <a:xfrm>
            <a:off x="237500" y="204400"/>
            <a:ext cx="546650" cy="485500"/>
          </a:xfrm>
          <a:prstGeom prst="rect">
            <a:avLst/>
          </a:prstGeom>
          <a:noFill/>
          <a:ln>
            <a:noFill/>
          </a:ln>
        </p:spPr>
      </p:pic>
      <p:sp>
        <p:nvSpPr>
          <p:cNvPr id="127" name="Google Shape;127;p20"/>
          <p:cNvSpPr txBox="1"/>
          <p:nvPr/>
        </p:nvSpPr>
        <p:spPr>
          <a:xfrm>
            <a:off x="28825" y="936500"/>
            <a:ext cx="9019200" cy="4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txBox="1"/>
          <p:nvPr/>
        </p:nvSpPr>
        <p:spPr>
          <a:xfrm>
            <a:off x="-333525" y="1035225"/>
            <a:ext cx="9302100" cy="3543000"/>
          </a:xfrm>
          <a:prstGeom prst="rect">
            <a:avLst/>
          </a:prstGeom>
          <a:noFill/>
          <a:ln>
            <a:noFill/>
          </a:ln>
        </p:spPr>
        <p:txBody>
          <a:bodyPr anchorCtr="0" anchor="t" bIns="91425" lIns="91425" spcFirstLastPara="1" rIns="91425" wrap="square" tIns="91425">
            <a:noAutofit/>
          </a:bodyPr>
          <a:lstStyle/>
          <a:p>
            <a:pPr indent="0" lvl="0" marL="1371600" rtl="0" algn="ctr">
              <a:lnSpc>
                <a:spcPct val="150000"/>
              </a:lnSpc>
              <a:spcBef>
                <a:spcPts val="0"/>
              </a:spcBef>
              <a:spcAft>
                <a:spcPts val="0"/>
              </a:spcAft>
              <a:buNone/>
            </a:pPr>
            <a:r>
              <a:rPr lang="es" sz="1800">
                <a:solidFill>
                  <a:srgbClr val="444444"/>
                </a:solidFill>
                <a:latin typeface="Montserrat"/>
                <a:ea typeface="Montserrat"/>
                <a:cs typeface="Montserrat"/>
                <a:sym typeface="Montserrat"/>
              </a:rPr>
              <a:t>GotenJS es un framework que se estructura en módulos que interactúan dependiendo de la tecnología a utilizar.</a:t>
            </a:r>
            <a:endParaRPr sz="1800">
              <a:solidFill>
                <a:srgbClr val="444444"/>
              </a:solidFill>
              <a:latin typeface="Montserrat"/>
              <a:ea typeface="Montserrat"/>
              <a:cs typeface="Montserrat"/>
              <a:sym typeface="Montserrat"/>
            </a:endParaRPr>
          </a:p>
          <a:p>
            <a:pPr indent="0" lvl="0" marL="1371600" rtl="0" algn="ctr">
              <a:lnSpc>
                <a:spcPct val="150000"/>
              </a:lnSpc>
              <a:spcBef>
                <a:spcPts val="0"/>
              </a:spcBef>
              <a:spcAft>
                <a:spcPts val="0"/>
              </a:spcAft>
              <a:buNone/>
            </a:pPr>
            <a:r>
              <a:t/>
            </a:r>
            <a:endParaRPr sz="1800">
              <a:solidFill>
                <a:srgbClr val="444444"/>
              </a:solidFill>
              <a:latin typeface="Montserrat"/>
              <a:ea typeface="Montserrat"/>
              <a:cs typeface="Montserrat"/>
              <a:sym typeface="Montserrat"/>
            </a:endParaRPr>
          </a:p>
          <a:p>
            <a:pPr indent="0" lvl="0" marL="1371600" rtl="0" algn="ctr">
              <a:lnSpc>
                <a:spcPct val="150000"/>
              </a:lnSpc>
              <a:spcBef>
                <a:spcPts val="0"/>
              </a:spcBef>
              <a:spcAft>
                <a:spcPts val="0"/>
              </a:spcAft>
              <a:buNone/>
            </a:pPr>
            <a:r>
              <a:t/>
            </a:r>
            <a:endParaRPr sz="1800">
              <a:solidFill>
                <a:srgbClr val="444444"/>
              </a:solidFill>
              <a:latin typeface="Montserrat"/>
              <a:ea typeface="Montserrat"/>
              <a:cs typeface="Montserrat"/>
              <a:sym typeface="Montserrat"/>
            </a:endParaRPr>
          </a:p>
        </p:txBody>
      </p:sp>
      <p:pic>
        <p:nvPicPr>
          <p:cNvPr id="129" name="Google Shape;129;p20"/>
          <p:cNvPicPr preferRelativeResize="0"/>
          <p:nvPr/>
        </p:nvPicPr>
        <p:blipFill>
          <a:blip r:embed="rId4">
            <a:alphaModFix/>
          </a:blip>
          <a:stretch>
            <a:fillRect/>
          </a:stretch>
        </p:blipFill>
        <p:spPr>
          <a:xfrm>
            <a:off x="1344224" y="1962174"/>
            <a:ext cx="6621425" cy="2944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3" name="Shape 133"/>
        <p:cNvGrpSpPr/>
        <p:nvPr/>
      </p:nvGrpSpPr>
      <p:grpSpPr>
        <a:xfrm>
          <a:off x="0" y="0"/>
          <a:ext cx="0" cy="0"/>
          <a:chOff x="0" y="0"/>
          <a:chExt cx="0" cy="0"/>
        </a:xfrm>
      </p:grpSpPr>
      <p:sp>
        <p:nvSpPr>
          <p:cNvPr id="134" name="Google Shape;134;p21"/>
          <p:cNvSpPr/>
          <p:nvPr/>
        </p:nvSpPr>
        <p:spPr>
          <a:xfrm>
            <a:off x="0" y="0"/>
            <a:ext cx="9144000" cy="894300"/>
          </a:xfrm>
          <a:prstGeom prst="rect">
            <a:avLst/>
          </a:prstGeom>
          <a:solidFill>
            <a:srgbClr val="583F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ph type="ctrTitle"/>
          </p:nvPr>
        </p:nvSpPr>
        <p:spPr>
          <a:xfrm>
            <a:off x="1182650" y="128200"/>
            <a:ext cx="7701900" cy="596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400">
                <a:latin typeface="Montserrat"/>
                <a:ea typeface="Montserrat"/>
                <a:cs typeface="Montserrat"/>
                <a:sym typeface="Montserrat"/>
              </a:rPr>
              <a:t>GotenJS CLI</a:t>
            </a:r>
            <a:endParaRPr sz="2400">
              <a:latin typeface="Montserrat"/>
              <a:ea typeface="Montserrat"/>
              <a:cs typeface="Montserrat"/>
              <a:sym typeface="Montserrat"/>
            </a:endParaRPr>
          </a:p>
        </p:txBody>
      </p:sp>
      <p:pic>
        <p:nvPicPr>
          <p:cNvPr id="136" name="Google Shape;136;p21"/>
          <p:cNvPicPr preferRelativeResize="0"/>
          <p:nvPr/>
        </p:nvPicPr>
        <p:blipFill>
          <a:blip r:embed="rId3">
            <a:alphaModFix/>
          </a:blip>
          <a:stretch>
            <a:fillRect/>
          </a:stretch>
        </p:blipFill>
        <p:spPr>
          <a:xfrm>
            <a:off x="237500" y="204400"/>
            <a:ext cx="546650" cy="485500"/>
          </a:xfrm>
          <a:prstGeom prst="rect">
            <a:avLst/>
          </a:prstGeom>
          <a:noFill/>
          <a:ln>
            <a:noFill/>
          </a:ln>
        </p:spPr>
      </p:pic>
      <p:sp>
        <p:nvSpPr>
          <p:cNvPr id="137" name="Google Shape;137;p21"/>
          <p:cNvSpPr txBox="1"/>
          <p:nvPr/>
        </p:nvSpPr>
        <p:spPr>
          <a:xfrm>
            <a:off x="28825" y="936500"/>
            <a:ext cx="9019200" cy="4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nvSpPr>
        <p:spPr>
          <a:xfrm>
            <a:off x="-945875" y="1099400"/>
            <a:ext cx="10197300" cy="3830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800">
              <a:solidFill>
                <a:srgbClr val="444444"/>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800">
              <a:solidFill>
                <a:srgbClr val="444444"/>
              </a:solidFill>
              <a:latin typeface="Montserrat"/>
              <a:ea typeface="Montserrat"/>
              <a:cs typeface="Montserrat"/>
              <a:sym typeface="Montserrat"/>
            </a:endParaRPr>
          </a:p>
          <a:p>
            <a:pPr indent="0" lvl="0" marL="1371600" rtl="0" algn="l">
              <a:lnSpc>
                <a:spcPct val="150000"/>
              </a:lnSpc>
              <a:spcBef>
                <a:spcPts val="0"/>
              </a:spcBef>
              <a:spcAft>
                <a:spcPts val="0"/>
              </a:spcAft>
              <a:buNone/>
            </a:pPr>
            <a:r>
              <a:rPr lang="es" sz="1800">
                <a:solidFill>
                  <a:srgbClr val="444444"/>
                </a:solidFill>
                <a:latin typeface="Montserrat"/>
                <a:ea typeface="Montserrat"/>
                <a:cs typeface="Montserrat"/>
                <a:sym typeface="Montserrat"/>
              </a:rPr>
              <a:t>Permite crear proyectos desde cero pudiendo elegir la tecnología a utilizar</a:t>
            </a:r>
            <a:endParaRPr sz="1800">
              <a:solidFill>
                <a:srgbClr val="444444"/>
              </a:solidFill>
              <a:latin typeface="Montserrat"/>
              <a:ea typeface="Montserrat"/>
              <a:cs typeface="Montserrat"/>
              <a:sym typeface="Montserrat"/>
            </a:endParaRPr>
          </a:p>
          <a:p>
            <a:pPr indent="0" lvl="0" marL="1371600" rtl="0" algn="l">
              <a:lnSpc>
                <a:spcPct val="150000"/>
              </a:lnSpc>
              <a:spcBef>
                <a:spcPts val="0"/>
              </a:spcBef>
              <a:spcAft>
                <a:spcPts val="0"/>
              </a:spcAft>
              <a:buNone/>
            </a:pPr>
            <a:r>
              <a:t/>
            </a:r>
            <a:endParaRPr sz="1800">
              <a:solidFill>
                <a:srgbClr val="444444"/>
              </a:solidFill>
              <a:latin typeface="Montserrat"/>
              <a:ea typeface="Montserrat"/>
              <a:cs typeface="Montserrat"/>
              <a:sym typeface="Montserrat"/>
            </a:endParaRPr>
          </a:p>
          <a:p>
            <a:pPr indent="0" lvl="0" marL="1371600" rtl="0" algn="l">
              <a:lnSpc>
                <a:spcPct val="150000"/>
              </a:lnSpc>
              <a:spcBef>
                <a:spcPts val="0"/>
              </a:spcBef>
              <a:spcAft>
                <a:spcPts val="0"/>
              </a:spcAft>
              <a:buNone/>
            </a:pPr>
            <a:r>
              <a:rPr b="1" lang="es" sz="1800">
                <a:solidFill>
                  <a:srgbClr val="444444"/>
                </a:solidFill>
                <a:latin typeface="Montserrat"/>
                <a:ea typeface="Montserrat"/>
                <a:cs typeface="Montserrat"/>
                <a:sym typeface="Montserrat"/>
              </a:rPr>
              <a:t>Frontend</a:t>
            </a:r>
            <a:r>
              <a:rPr lang="es" sz="1800">
                <a:solidFill>
                  <a:srgbClr val="444444"/>
                </a:solidFill>
                <a:latin typeface="Montserrat"/>
                <a:ea typeface="Montserrat"/>
                <a:cs typeface="Montserrat"/>
                <a:sym typeface="Montserrat"/>
              </a:rPr>
              <a:t> : Angular o React (redux o context)</a:t>
            </a:r>
            <a:endParaRPr sz="1800">
              <a:solidFill>
                <a:srgbClr val="444444"/>
              </a:solidFill>
              <a:latin typeface="Montserrat"/>
              <a:ea typeface="Montserrat"/>
              <a:cs typeface="Montserrat"/>
              <a:sym typeface="Montserrat"/>
            </a:endParaRPr>
          </a:p>
          <a:p>
            <a:pPr indent="0" lvl="0" marL="1371600" rtl="0" algn="l">
              <a:lnSpc>
                <a:spcPct val="150000"/>
              </a:lnSpc>
              <a:spcBef>
                <a:spcPts val="0"/>
              </a:spcBef>
              <a:spcAft>
                <a:spcPts val="0"/>
              </a:spcAft>
              <a:buNone/>
            </a:pPr>
            <a:r>
              <a:rPr b="1" lang="es" sz="1800">
                <a:solidFill>
                  <a:srgbClr val="444444"/>
                </a:solidFill>
                <a:latin typeface="Montserrat"/>
                <a:ea typeface="Montserrat"/>
                <a:cs typeface="Montserrat"/>
                <a:sym typeface="Montserrat"/>
              </a:rPr>
              <a:t>Backend</a:t>
            </a:r>
            <a:r>
              <a:rPr lang="es" sz="1800">
                <a:solidFill>
                  <a:srgbClr val="444444"/>
                </a:solidFill>
                <a:latin typeface="Montserrat"/>
                <a:ea typeface="Montserrat"/>
                <a:cs typeface="Montserrat"/>
                <a:sym typeface="Montserrat"/>
              </a:rPr>
              <a:t>: Node</a:t>
            </a:r>
            <a:endParaRPr sz="1800">
              <a:solidFill>
                <a:srgbClr val="444444"/>
              </a:solidFill>
              <a:latin typeface="Montserrat"/>
              <a:ea typeface="Montserrat"/>
              <a:cs typeface="Montserrat"/>
              <a:sym typeface="Montserrat"/>
            </a:endParaRPr>
          </a:p>
          <a:p>
            <a:pPr indent="0" lvl="0" marL="1371600" rtl="0" algn="l">
              <a:lnSpc>
                <a:spcPct val="150000"/>
              </a:lnSpc>
              <a:spcBef>
                <a:spcPts val="0"/>
              </a:spcBef>
              <a:spcAft>
                <a:spcPts val="0"/>
              </a:spcAft>
              <a:buNone/>
            </a:pPr>
            <a:r>
              <a:rPr b="1" lang="es" sz="1800">
                <a:solidFill>
                  <a:srgbClr val="444444"/>
                </a:solidFill>
                <a:latin typeface="Montserrat"/>
                <a:ea typeface="Montserrat"/>
                <a:cs typeface="Montserrat"/>
                <a:sym typeface="Montserrat"/>
              </a:rPr>
              <a:t>Base de datos</a:t>
            </a:r>
            <a:r>
              <a:rPr lang="es" sz="1800">
                <a:solidFill>
                  <a:srgbClr val="444444"/>
                </a:solidFill>
                <a:latin typeface="Montserrat"/>
                <a:ea typeface="Montserrat"/>
                <a:cs typeface="Montserrat"/>
                <a:sym typeface="Montserrat"/>
              </a:rPr>
              <a:t>: MongoDB, SQL o MariaDB</a:t>
            </a:r>
            <a:endParaRPr sz="1800">
              <a:solidFill>
                <a:srgbClr val="444444"/>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