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30"/>
    <a:srgbClr val="99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0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30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9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5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6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43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69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8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76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67FD-228B-4DE3-922B-F3DE9E8B880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D715-874C-4343-B294-156255D72C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0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/>
          <a:stretch/>
        </p:blipFill>
        <p:spPr>
          <a:xfrm flipH="1">
            <a:off x="9032583" y="4070136"/>
            <a:ext cx="2772520" cy="262088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998" b="1"/>
          <a:stretch/>
        </p:blipFill>
        <p:spPr>
          <a:xfrm>
            <a:off x="0" y="0"/>
            <a:ext cx="12192000" cy="82424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206726" y="930708"/>
            <a:ext cx="7348578" cy="28480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3102" y="929958"/>
            <a:ext cx="892911" cy="836017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3020" y="1905761"/>
            <a:ext cx="1958490" cy="18677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9715257" y="941863"/>
            <a:ext cx="2308579" cy="2836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1148599" y="929958"/>
            <a:ext cx="892911" cy="836017"/>
          </a:xfrm>
          <a:prstGeom prst="rect">
            <a:avLst/>
          </a:prstGeom>
          <a:solidFill>
            <a:srgbClr val="99FF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2201464" y="1064061"/>
            <a:ext cx="7353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Pedidos Aprovados – Visão Hora / Hora</a:t>
            </a:r>
            <a:endParaRPr lang="pt-BR" sz="12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0" y="1107169"/>
            <a:ext cx="105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Visão </a:t>
            </a:r>
          </a:p>
          <a:p>
            <a:pPr algn="ctr"/>
            <a:r>
              <a:rPr lang="pt-BR" sz="1200" b="1" dirty="0" smtClean="0"/>
              <a:t>Pedido</a:t>
            </a:r>
            <a:endParaRPr lang="pt-BR" sz="12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068621" y="1127490"/>
            <a:ext cx="105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Visão</a:t>
            </a:r>
            <a:br>
              <a:rPr lang="pt-BR" sz="1200" b="1" dirty="0" smtClean="0"/>
            </a:br>
            <a:r>
              <a:rPr lang="pt-BR" sz="1200" b="1" dirty="0" smtClean="0"/>
              <a:t>Valor</a:t>
            </a:r>
            <a:endParaRPr lang="pt-BR" sz="12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3020" y="1949086"/>
            <a:ext cx="1907668" cy="28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Filtros</a:t>
            </a:r>
            <a:endParaRPr lang="pt-BR" sz="1200" b="1" dirty="0"/>
          </a:p>
        </p:txBody>
      </p:sp>
      <p:grpSp>
        <p:nvGrpSpPr>
          <p:cNvPr id="53" name="Grupo 52"/>
          <p:cNvGrpSpPr/>
          <p:nvPr/>
        </p:nvGrpSpPr>
        <p:grpSpPr>
          <a:xfrm>
            <a:off x="264318" y="2248467"/>
            <a:ext cx="1608606" cy="346427"/>
            <a:chOff x="349536" y="2355339"/>
            <a:chExt cx="1608606" cy="346427"/>
          </a:xfrm>
        </p:grpSpPr>
        <p:sp>
          <p:nvSpPr>
            <p:cNvPr id="54" name="Retângulo 53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ID </a:t>
              </a:r>
              <a:r>
                <a:rPr lang="pt-BR" sz="1200" b="1" dirty="0" smtClean="0"/>
                <a:t>Loja</a:t>
              </a:r>
              <a:endParaRPr lang="pt-BR" sz="1200" b="1" dirty="0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258563" y="2741001"/>
            <a:ext cx="1608606" cy="346427"/>
            <a:chOff x="349536" y="2355339"/>
            <a:chExt cx="1608606" cy="346427"/>
          </a:xfrm>
        </p:grpSpPr>
        <p:sp>
          <p:nvSpPr>
            <p:cNvPr id="60" name="Retângulo 59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Cluster</a:t>
              </a:r>
              <a:endParaRPr lang="pt-BR" sz="1200" b="1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255925" y="3237322"/>
            <a:ext cx="1608606" cy="346427"/>
            <a:chOff x="349536" y="2355339"/>
            <a:chExt cx="1608606" cy="346427"/>
          </a:xfrm>
        </p:grpSpPr>
        <p:sp>
          <p:nvSpPr>
            <p:cNvPr id="63" name="Retângulo 62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Desempenho</a:t>
              </a:r>
              <a:endParaRPr lang="pt-BR" sz="1200" b="1" dirty="0"/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9715258" y="1062069"/>
            <a:ext cx="2302422" cy="27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Pedidos Aprovados – Visão Diária</a:t>
            </a:r>
            <a:endParaRPr lang="pt-BR" sz="1200" b="1" dirty="0"/>
          </a:p>
        </p:txBody>
      </p:sp>
      <p:sp>
        <p:nvSpPr>
          <p:cNvPr id="67" name="Retângulo 66"/>
          <p:cNvSpPr/>
          <p:nvPr/>
        </p:nvSpPr>
        <p:spPr>
          <a:xfrm>
            <a:off x="83020" y="3901837"/>
            <a:ext cx="2308579" cy="2761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67934" y="4123919"/>
            <a:ext cx="232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Top 10 vendas – Melhores Performances</a:t>
            </a:r>
            <a:endParaRPr lang="pt-BR" sz="1200" b="1" dirty="0"/>
          </a:p>
        </p:txBody>
      </p:sp>
      <p:grpSp>
        <p:nvGrpSpPr>
          <p:cNvPr id="70" name="Grupo 69"/>
          <p:cNvGrpSpPr/>
          <p:nvPr/>
        </p:nvGrpSpPr>
        <p:grpSpPr>
          <a:xfrm>
            <a:off x="2537663" y="3901835"/>
            <a:ext cx="3082264" cy="2761975"/>
            <a:chOff x="1684095" y="2654410"/>
            <a:chExt cx="2611189" cy="1851555"/>
          </a:xfrm>
        </p:grpSpPr>
        <p:sp>
          <p:nvSpPr>
            <p:cNvPr id="74" name="Retângulo 73"/>
            <p:cNvSpPr/>
            <p:nvPr/>
          </p:nvSpPr>
          <p:spPr>
            <a:xfrm>
              <a:off x="1695208" y="2654410"/>
              <a:ext cx="2600076" cy="1851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684095" y="2767192"/>
              <a:ext cx="2597019" cy="18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Visão de pedidos por status </a:t>
              </a:r>
              <a:endParaRPr lang="pt-BR" sz="1200" b="1" dirty="0"/>
            </a:p>
          </p:txBody>
        </p:sp>
      </p:grpSp>
      <p:pic>
        <p:nvPicPr>
          <p:cNvPr id="76" name="Imagem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r="6382"/>
          <a:stretch/>
        </p:blipFill>
        <p:spPr>
          <a:xfrm rot="16200000" flipV="1">
            <a:off x="3726044" y="3777692"/>
            <a:ext cx="1884101" cy="3331283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/>
          <a:stretch/>
        </p:blipFill>
        <p:spPr>
          <a:xfrm flipH="1">
            <a:off x="5792572" y="4123919"/>
            <a:ext cx="2772520" cy="2620884"/>
          </a:xfrm>
          <a:prstGeom prst="rect">
            <a:avLst/>
          </a:prstGeom>
        </p:spPr>
      </p:pic>
      <p:sp>
        <p:nvSpPr>
          <p:cNvPr id="79" name="CaixaDeTexto 78"/>
          <p:cNvSpPr txBox="1"/>
          <p:nvPr/>
        </p:nvSpPr>
        <p:spPr>
          <a:xfrm>
            <a:off x="5743904" y="4095222"/>
            <a:ext cx="307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Atraso Entrega - Visão Semanal</a:t>
            </a:r>
            <a:endParaRPr lang="pt-BR" sz="1200" b="1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8952600" y="4070136"/>
            <a:ext cx="3074140" cy="285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Atraso Expedição - Visão Semanal</a:t>
            </a:r>
            <a:endParaRPr lang="pt-BR" sz="1200" b="1" dirty="0"/>
          </a:p>
        </p:txBody>
      </p:sp>
      <p:sp>
        <p:nvSpPr>
          <p:cNvPr id="2" name="Retângulo 1"/>
          <p:cNvSpPr/>
          <p:nvPr/>
        </p:nvSpPr>
        <p:spPr>
          <a:xfrm>
            <a:off x="6606862" y="168275"/>
            <a:ext cx="3953814" cy="594158"/>
          </a:xfrm>
          <a:prstGeom prst="rect">
            <a:avLst/>
          </a:prstGeom>
          <a:solidFill>
            <a:srgbClr val="00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5750055" y="3897564"/>
            <a:ext cx="3069146" cy="2761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8957593" y="3885262"/>
            <a:ext cx="3069146" cy="2761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2437836" y="4611728"/>
            <a:ext cx="142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b="1" dirty="0" smtClean="0"/>
              <a:t>Pendente Aprovação</a:t>
            </a:r>
            <a:endParaRPr lang="pt-BR" sz="900" b="1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437702" y="4885928"/>
            <a:ext cx="142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b="1" dirty="0" smtClean="0"/>
              <a:t>Aprovado</a:t>
            </a:r>
            <a:endParaRPr lang="pt-BR" sz="9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434117" y="5208747"/>
            <a:ext cx="142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b="1" dirty="0" smtClean="0"/>
              <a:t>Enviado</a:t>
            </a:r>
            <a:endParaRPr lang="pt-BR" sz="9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2434116" y="5517215"/>
            <a:ext cx="142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b="1" dirty="0" smtClean="0"/>
              <a:t>Parcialmente Enviado</a:t>
            </a:r>
            <a:endParaRPr lang="pt-BR" sz="9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444972" y="5835927"/>
            <a:ext cx="142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b="1" dirty="0" smtClean="0"/>
              <a:t>Entregue</a:t>
            </a:r>
            <a:endParaRPr lang="pt-BR" sz="900" b="1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444971" y="6173063"/>
            <a:ext cx="142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b="1" dirty="0" smtClean="0"/>
              <a:t>Parcialmente Entregue</a:t>
            </a:r>
            <a:endParaRPr lang="pt-BR" sz="9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11042" y="272735"/>
            <a:ext cx="404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chemeClr val="bg1"/>
                </a:solidFill>
              </a:rPr>
              <a:t>Visão Black Friday Qualidade</a:t>
            </a:r>
            <a:endParaRPr lang="pt-BR" sz="2400" b="1" dirty="0">
              <a:solidFill>
                <a:schemeClr val="bg1"/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327018" y="531389"/>
            <a:ext cx="499963" cy="379359"/>
            <a:chOff x="343108" y="384317"/>
            <a:chExt cx="608548" cy="505849"/>
          </a:xfrm>
        </p:grpSpPr>
        <p:sp>
          <p:nvSpPr>
            <p:cNvPr id="73" name="Elipse 72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343108" y="386354"/>
              <a:ext cx="60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01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349143" y="529799"/>
            <a:ext cx="499963" cy="379359"/>
            <a:chOff x="343108" y="384317"/>
            <a:chExt cx="608548" cy="505849"/>
          </a:xfrm>
        </p:grpSpPr>
        <p:sp>
          <p:nvSpPr>
            <p:cNvPr id="85" name="Elipse 84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02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9205610" y="757979"/>
            <a:ext cx="499963" cy="379359"/>
            <a:chOff x="343108" y="384317"/>
            <a:chExt cx="608548" cy="505849"/>
          </a:xfrm>
        </p:grpSpPr>
        <p:sp>
          <p:nvSpPr>
            <p:cNvPr id="88" name="Elipse 87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04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1698228" y="720257"/>
            <a:ext cx="499963" cy="379359"/>
            <a:chOff x="343108" y="384317"/>
            <a:chExt cx="608548" cy="505849"/>
          </a:xfrm>
        </p:grpSpPr>
        <p:sp>
          <p:nvSpPr>
            <p:cNvPr id="91" name="Elipse 90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05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1691496" y="1799192"/>
            <a:ext cx="499963" cy="379359"/>
            <a:chOff x="343108" y="384317"/>
            <a:chExt cx="608548" cy="505849"/>
          </a:xfrm>
        </p:grpSpPr>
        <p:sp>
          <p:nvSpPr>
            <p:cNvPr id="94" name="Elipse 93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03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2037699" y="3805912"/>
            <a:ext cx="499963" cy="379359"/>
            <a:chOff x="343108" y="384317"/>
            <a:chExt cx="608548" cy="505849"/>
          </a:xfrm>
        </p:grpSpPr>
        <p:sp>
          <p:nvSpPr>
            <p:cNvPr id="97" name="Elipse 96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06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5241629" y="3828935"/>
            <a:ext cx="499963" cy="379359"/>
            <a:chOff x="343108" y="384317"/>
            <a:chExt cx="608548" cy="505849"/>
          </a:xfrm>
        </p:grpSpPr>
        <p:sp>
          <p:nvSpPr>
            <p:cNvPr id="100" name="Elipse 99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07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8487755" y="3813223"/>
            <a:ext cx="499963" cy="379359"/>
            <a:chOff x="343108" y="384317"/>
            <a:chExt cx="608548" cy="505849"/>
          </a:xfrm>
        </p:grpSpPr>
        <p:sp>
          <p:nvSpPr>
            <p:cNvPr id="103" name="Elipse 102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08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11667713" y="3827227"/>
            <a:ext cx="499963" cy="379359"/>
            <a:chOff x="343108" y="384317"/>
            <a:chExt cx="608548" cy="505849"/>
          </a:xfrm>
        </p:grpSpPr>
        <p:sp>
          <p:nvSpPr>
            <p:cNvPr id="106" name="Elipse 105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09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07" y="-193016"/>
            <a:ext cx="4876800" cy="4876800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65" y="1290601"/>
            <a:ext cx="2077849" cy="2077849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/>
          <a:stretch/>
        </p:blipFill>
        <p:spPr>
          <a:xfrm flipH="1">
            <a:off x="82842" y="4455922"/>
            <a:ext cx="2173055" cy="2054205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3400023" y="3554251"/>
            <a:ext cx="50877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9829965" y="3087428"/>
            <a:ext cx="20778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998" b="1"/>
          <a:stretch/>
        </p:blipFill>
        <p:spPr>
          <a:xfrm>
            <a:off x="0" y="0"/>
            <a:ext cx="12192000" cy="82424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606862" y="168275"/>
            <a:ext cx="3953814" cy="594158"/>
          </a:xfrm>
          <a:prstGeom prst="rect">
            <a:avLst/>
          </a:prstGeom>
          <a:solidFill>
            <a:srgbClr val="00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11042" y="272735"/>
            <a:ext cx="404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chemeClr val="bg1"/>
                </a:solidFill>
              </a:rPr>
              <a:t>Visão Black Friday Qualidade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45960" y="824248"/>
            <a:ext cx="119000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3F30"/>
                </a:solidFill>
              </a:rPr>
              <a:t>Especificações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4030"/>
                </a:solidFill>
              </a:rPr>
              <a:t>1)</a:t>
            </a:r>
            <a:r>
              <a:rPr lang="pt-BR" dirty="0" smtClean="0"/>
              <a:t> </a:t>
            </a:r>
            <a:r>
              <a:rPr lang="pt-BR" b="1" u="sng" dirty="0" smtClean="0">
                <a:solidFill>
                  <a:srgbClr val="004030"/>
                </a:solidFill>
              </a:rPr>
              <a:t>Visão Pedido:</a:t>
            </a:r>
            <a:r>
              <a:rPr lang="pt-BR" b="1" dirty="0" smtClean="0">
                <a:solidFill>
                  <a:srgbClr val="004030"/>
                </a:solidFill>
              </a:rPr>
              <a:t> </a:t>
            </a:r>
            <a:r>
              <a:rPr lang="pt-BR" dirty="0" smtClean="0"/>
              <a:t>botão para </a:t>
            </a:r>
            <a:r>
              <a:rPr lang="pt-BR" dirty="0"/>
              <a:t>seleção de visão por </a:t>
            </a:r>
            <a:r>
              <a:rPr lang="pt-BR" dirty="0" smtClean="0"/>
              <a:t>pedido</a:t>
            </a:r>
          </a:p>
          <a:p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2) </a:t>
            </a:r>
            <a:r>
              <a:rPr lang="pt-BR" b="1" u="sng" dirty="0">
                <a:solidFill>
                  <a:srgbClr val="004030"/>
                </a:solidFill>
              </a:rPr>
              <a:t>Visão Valor: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botão para seleção de visão por </a:t>
            </a:r>
            <a:r>
              <a:rPr lang="pt-BR" dirty="0" smtClean="0"/>
              <a:t>valor</a:t>
            </a:r>
          </a:p>
          <a:p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3) </a:t>
            </a:r>
            <a:r>
              <a:rPr lang="pt-BR" b="1" u="sng" dirty="0">
                <a:solidFill>
                  <a:srgbClr val="004030"/>
                </a:solidFill>
              </a:rPr>
              <a:t>Filtros: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b="1" dirty="0" smtClean="0">
                <a:solidFill>
                  <a:srgbClr val="004030"/>
                </a:solidFill>
              </a:rPr>
              <a:t>  </a:t>
            </a:r>
            <a:r>
              <a:rPr lang="pt-BR" dirty="0" smtClean="0"/>
              <a:t>ID </a:t>
            </a:r>
            <a:r>
              <a:rPr lang="pt-BR" dirty="0" smtClean="0"/>
              <a:t>Loja </a:t>
            </a:r>
            <a:r>
              <a:rPr lang="pt-BR" dirty="0"/>
              <a:t>(seleção de lojas específicas) </a:t>
            </a:r>
            <a:br>
              <a:rPr lang="pt-BR" dirty="0"/>
            </a:br>
            <a:r>
              <a:rPr lang="pt-BR" dirty="0"/>
              <a:t>	  </a:t>
            </a:r>
            <a:r>
              <a:rPr lang="pt-BR" dirty="0" smtClean="0"/>
              <a:t>Cluster </a:t>
            </a:r>
            <a:r>
              <a:rPr lang="pt-BR" dirty="0"/>
              <a:t>(seleção do cluster das lojas: AAA / AA / A / Setup)</a:t>
            </a:r>
            <a:br>
              <a:rPr lang="pt-BR" dirty="0"/>
            </a:br>
            <a:r>
              <a:rPr lang="pt-BR" dirty="0"/>
              <a:t>	  Desempenho (seleção da performance das lojas: Excelente / Bom / Regular / Ruim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4) </a:t>
            </a:r>
            <a:r>
              <a:rPr lang="pt-BR" b="1" u="sng" dirty="0">
                <a:solidFill>
                  <a:srgbClr val="004030"/>
                </a:solidFill>
              </a:rPr>
              <a:t>Pedidos Aprovados – Visão Hora / Hora: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 smtClean="0"/>
              <a:t>gráfico de linhas com pedidos aprovados nas últimas 24 horas com sinalização quando ultrapassar a média dos últimos 03 meses</a:t>
            </a:r>
          </a:p>
          <a:p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5) </a:t>
            </a:r>
            <a:r>
              <a:rPr lang="pt-BR" b="1" u="sng" dirty="0">
                <a:solidFill>
                  <a:srgbClr val="004030"/>
                </a:solidFill>
              </a:rPr>
              <a:t>Pedidos Aprovados – Visão Diária: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linhas com </a:t>
            </a:r>
            <a:r>
              <a:rPr lang="pt-BR" dirty="0" smtClean="0"/>
              <a:t>pedidos </a:t>
            </a:r>
            <a:r>
              <a:rPr lang="pt-BR" dirty="0"/>
              <a:t>aprovados </a:t>
            </a:r>
            <a:r>
              <a:rPr lang="pt-BR" dirty="0" smtClean="0"/>
              <a:t>na Black Friday e dias posteriores com </a:t>
            </a:r>
            <a:r>
              <a:rPr lang="pt-BR" dirty="0"/>
              <a:t>sinalização quando ultrapassar a média dos últimos 03 </a:t>
            </a:r>
            <a:r>
              <a:rPr lang="pt-BR" dirty="0" smtClean="0"/>
              <a:t>meses</a:t>
            </a:r>
          </a:p>
          <a:p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6) </a:t>
            </a:r>
            <a:r>
              <a:rPr lang="pt-BR" b="1" u="sng" dirty="0">
                <a:solidFill>
                  <a:srgbClr val="004030"/>
                </a:solidFill>
              </a:rPr>
              <a:t>Top 10 - Melhore Performances: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 </a:t>
            </a:r>
            <a:r>
              <a:rPr lang="pt-BR" dirty="0"/>
              <a:t>volume de pedidos aprovados. Possibilidade de extrair relatório com dados de todas as lojas. Colunas: ID Loja / Nome da loja / Cluster / Status (Ativo ou Inativo) / Total de pedidos aprovados / GMV </a:t>
            </a:r>
            <a:r>
              <a:rPr lang="pt-BR" dirty="0" smtClean="0"/>
              <a:t>Aprovado</a:t>
            </a:r>
          </a:p>
        </p:txBody>
      </p:sp>
    </p:spTree>
    <p:extLst>
      <p:ext uri="{BB962C8B-B14F-4D97-AF65-F5344CB8AC3E}">
        <p14:creationId xmlns:p14="http://schemas.microsoft.com/office/powerpoint/2010/main" val="38709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998" b="1"/>
          <a:stretch/>
        </p:blipFill>
        <p:spPr>
          <a:xfrm>
            <a:off x="0" y="0"/>
            <a:ext cx="12192000" cy="82424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606862" y="168275"/>
            <a:ext cx="3953814" cy="594158"/>
          </a:xfrm>
          <a:prstGeom prst="rect">
            <a:avLst/>
          </a:prstGeom>
          <a:solidFill>
            <a:srgbClr val="00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11042" y="272735"/>
            <a:ext cx="404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chemeClr val="bg1"/>
                </a:solidFill>
              </a:rPr>
              <a:t>Visão Black Friday Qualidade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45960" y="824248"/>
            <a:ext cx="11900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3F30"/>
                </a:solidFill>
              </a:rPr>
              <a:t>Especificações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4030"/>
                </a:solidFill>
              </a:rPr>
              <a:t>7</a:t>
            </a:r>
            <a:r>
              <a:rPr lang="pt-BR" b="1" dirty="0">
                <a:solidFill>
                  <a:srgbClr val="004030"/>
                </a:solidFill>
              </a:rPr>
              <a:t>) </a:t>
            </a:r>
            <a:r>
              <a:rPr lang="pt-BR" b="1" u="sng" dirty="0">
                <a:solidFill>
                  <a:srgbClr val="004030"/>
                </a:solidFill>
              </a:rPr>
              <a:t>Visão de pedidos por status: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horizontais com representatividade de pedidos </a:t>
            </a:r>
            <a:r>
              <a:rPr lang="pt-BR" dirty="0" smtClean="0"/>
              <a:t>realizados na Black Friday por </a:t>
            </a:r>
            <a:r>
              <a:rPr lang="pt-BR" dirty="0"/>
              <a:t>status (pendente aprovação / aprovado / enviado / parcialmente enviado / entregue / parcialmente entregue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8) </a:t>
            </a:r>
            <a:r>
              <a:rPr lang="pt-BR" b="1" u="sng" dirty="0">
                <a:solidFill>
                  <a:srgbClr val="004030"/>
                </a:solidFill>
              </a:rPr>
              <a:t>Atraso Entrega: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 </a:t>
            </a:r>
            <a:r>
              <a:rPr lang="pt-BR" dirty="0"/>
              <a:t>volume de atrasos na entrega </a:t>
            </a:r>
            <a:r>
              <a:rPr lang="pt-BR" dirty="0" smtClean="0"/>
              <a:t>de pedidos realizados na Black Friday</a:t>
            </a:r>
          </a:p>
          <a:p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9) </a:t>
            </a:r>
            <a:r>
              <a:rPr lang="pt-BR" b="1" u="sng" dirty="0">
                <a:solidFill>
                  <a:srgbClr val="004030"/>
                </a:solidFill>
              </a:rPr>
              <a:t>Atraso Expedição: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</a:t>
            </a:r>
            <a:r>
              <a:rPr lang="pt-BR" dirty="0" smtClean="0"/>
              <a:t>barras verticais </a:t>
            </a:r>
            <a:r>
              <a:rPr lang="pt-BR" dirty="0"/>
              <a:t>com volume de atrasos na </a:t>
            </a:r>
            <a:r>
              <a:rPr lang="pt-BR" dirty="0" smtClean="0"/>
              <a:t>expedição de </a:t>
            </a:r>
            <a:r>
              <a:rPr lang="pt-BR" dirty="0"/>
              <a:t>pedidos realizados na Black Friday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58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189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Martins Lopes</dc:creator>
  <cp:lastModifiedBy>Fernando Martins Lopes</cp:lastModifiedBy>
  <cp:revision>45</cp:revision>
  <dcterms:created xsi:type="dcterms:W3CDTF">2020-10-09T12:00:16Z</dcterms:created>
  <dcterms:modified xsi:type="dcterms:W3CDTF">2020-10-14T18:50:26Z</dcterms:modified>
</cp:coreProperties>
</file>