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30"/>
    <a:srgbClr val="003F30"/>
    <a:srgbClr val="003300"/>
    <a:srgbClr val="99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70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2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30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9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25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6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43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69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8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76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0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"/>
          <a:stretch/>
        </p:blipFill>
        <p:spPr>
          <a:xfrm flipH="1">
            <a:off x="3936596" y="339638"/>
            <a:ext cx="3628058" cy="410413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/>
          <a:stretch/>
        </p:blipFill>
        <p:spPr>
          <a:xfrm flipH="1">
            <a:off x="8615813" y="3803445"/>
            <a:ext cx="3184506" cy="34426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"/>
          <a:stretch/>
        </p:blipFill>
        <p:spPr>
          <a:xfrm flipH="1">
            <a:off x="8777712" y="1152228"/>
            <a:ext cx="2874183" cy="283425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1998" b="1"/>
          <a:stretch/>
        </p:blipFill>
        <p:spPr>
          <a:xfrm>
            <a:off x="0" y="0"/>
            <a:ext cx="12192000" cy="82424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392406" y="977074"/>
            <a:ext cx="4991740" cy="2757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58907" y="950281"/>
            <a:ext cx="892911" cy="836017"/>
          </a:xfrm>
          <a:prstGeom prst="rect">
            <a:avLst/>
          </a:prstGeom>
          <a:solidFill>
            <a:srgbClr val="99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447763" y="3949701"/>
            <a:ext cx="2890568" cy="2734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3993" y="2001391"/>
            <a:ext cx="1958490" cy="2596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>
            <a:off x="8567652" y="3961522"/>
            <a:ext cx="3442690" cy="2722613"/>
            <a:chOff x="1654750" y="2657042"/>
            <a:chExt cx="2600076" cy="1833092"/>
          </a:xfrm>
        </p:grpSpPr>
        <p:sp>
          <p:nvSpPr>
            <p:cNvPr id="16" name="Retângulo 15"/>
            <p:cNvSpPr/>
            <p:nvPr/>
          </p:nvSpPr>
          <p:spPr>
            <a:xfrm>
              <a:off x="1654750" y="2657042"/>
              <a:ext cx="2600076" cy="18330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656659" y="2774723"/>
              <a:ext cx="2598165" cy="186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Atraso na expedição </a:t>
              </a:r>
              <a:r>
                <a:rPr lang="pt-BR" sz="1200" b="1" dirty="0"/>
                <a:t>(</a:t>
              </a:r>
              <a:r>
                <a:rPr lang="pt-BR" sz="1200" b="1" dirty="0" smtClean="0"/>
                <a:t>Visão Mensal)</a:t>
              </a:r>
              <a:endParaRPr lang="pt-BR" sz="1200" b="1" dirty="0"/>
            </a:p>
          </p:txBody>
        </p:sp>
      </p:grpSp>
      <p:sp>
        <p:nvSpPr>
          <p:cNvPr id="18" name="Retângulo 17"/>
          <p:cNvSpPr/>
          <p:nvPr/>
        </p:nvSpPr>
        <p:spPr>
          <a:xfrm>
            <a:off x="8567652" y="977073"/>
            <a:ext cx="3442690" cy="2757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567652" y="1166281"/>
            <a:ext cx="344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Atraso na Entrega (Semanal)</a:t>
            </a:r>
            <a:endParaRPr lang="pt-BR" sz="1200" b="1" dirty="0"/>
          </a:p>
        </p:txBody>
      </p:sp>
      <p:sp>
        <p:nvSpPr>
          <p:cNvPr id="20" name="Retângulo 19"/>
          <p:cNvSpPr/>
          <p:nvPr/>
        </p:nvSpPr>
        <p:spPr>
          <a:xfrm>
            <a:off x="158907" y="4797288"/>
            <a:ext cx="2157081" cy="18868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73993" y="4896310"/>
            <a:ext cx="21419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Visão Pedidos Correios x Courriers</a:t>
            </a:r>
            <a:endParaRPr lang="pt-BR" sz="1050" b="1" dirty="0"/>
          </a:p>
        </p:txBody>
      </p:sp>
      <p:grpSp>
        <p:nvGrpSpPr>
          <p:cNvPr id="22" name="Grupo 21"/>
          <p:cNvGrpSpPr/>
          <p:nvPr/>
        </p:nvGrpSpPr>
        <p:grpSpPr>
          <a:xfrm>
            <a:off x="2539516" y="3948621"/>
            <a:ext cx="2676400" cy="2735514"/>
            <a:chOff x="1689568" y="2654411"/>
            <a:chExt cx="2605716" cy="1833092"/>
          </a:xfrm>
        </p:grpSpPr>
        <p:sp>
          <p:nvSpPr>
            <p:cNvPr id="23" name="Retângulo 22"/>
            <p:cNvSpPr/>
            <p:nvPr/>
          </p:nvSpPr>
          <p:spPr>
            <a:xfrm>
              <a:off x="1695208" y="2654411"/>
              <a:ext cx="2600076" cy="18330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689568" y="2790122"/>
              <a:ext cx="2600205" cy="175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 smtClean="0"/>
                <a:t>Visão Atraso na entrega por cluster</a:t>
              </a:r>
              <a:endParaRPr lang="pt-BR" sz="1100" b="1" dirty="0"/>
            </a:p>
          </p:txBody>
        </p:sp>
      </p:grpSp>
      <p:sp>
        <p:nvSpPr>
          <p:cNvPr id="26" name="Retângulo 25"/>
          <p:cNvSpPr/>
          <p:nvPr/>
        </p:nvSpPr>
        <p:spPr>
          <a:xfrm>
            <a:off x="1239572" y="964882"/>
            <a:ext cx="892911" cy="836017"/>
          </a:xfrm>
          <a:prstGeom prst="rect">
            <a:avLst/>
          </a:prstGeom>
          <a:solidFill>
            <a:srgbClr val="99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2315989" y="977074"/>
            <a:ext cx="892911" cy="836017"/>
          </a:xfrm>
          <a:prstGeom prst="rect">
            <a:avLst/>
          </a:prstGeom>
          <a:solidFill>
            <a:srgbClr val="99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2315988" y="2179503"/>
            <a:ext cx="892912" cy="1241713"/>
            <a:chOff x="2264473" y="1983204"/>
            <a:chExt cx="892912" cy="1241713"/>
          </a:xfrm>
          <a:solidFill>
            <a:srgbClr val="99FF66"/>
          </a:solidFill>
        </p:grpSpPr>
        <p:sp>
          <p:nvSpPr>
            <p:cNvPr id="28" name="Retângulo 27"/>
            <p:cNvSpPr/>
            <p:nvPr/>
          </p:nvSpPr>
          <p:spPr>
            <a:xfrm>
              <a:off x="2264474" y="1983204"/>
              <a:ext cx="892911" cy="62519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264473" y="2599722"/>
              <a:ext cx="892911" cy="62519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9" y="5171330"/>
            <a:ext cx="1349728" cy="134972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8803" r="28714"/>
          <a:stretch/>
        </p:blipFill>
        <p:spPr>
          <a:xfrm>
            <a:off x="2805738" y="4449921"/>
            <a:ext cx="2090488" cy="1982704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3401570" y="1112945"/>
            <a:ext cx="498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Atraso na Entrega (YoY)</a:t>
            </a:r>
            <a:endParaRPr lang="pt-BR" sz="12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90973" y="1127492"/>
            <a:ext cx="105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Valor</a:t>
            </a:r>
            <a:br>
              <a:rPr lang="pt-BR" sz="1200" b="1" dirty="0" smtClean="0"/>
            </a:br>
            <a:r>
              <a:rPr lang="pt-BR" sz="1200" b="1" dirty="0" smtClean="0"/>
              <a:t>Aprovado</a:t>
            </a:r>
            <a:endParaRPr lang="pt-BR" sz="1200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236012" y="2272078"/>
            <a:ext cx="105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Visão </a:t>
            </a:r>
            <a:br>
              <a:rPr lang="pt-BR" sz="1200" b="1" dirty="0" smtClean="0"/>
            </a:br>
            <a:r>
              <a:rPr lang="pt-BR" sz="1200" b="1" dirty="0" smtClean="0"/>
              <a:t>Pedido</a:t>
            </a:r>
            <a:endParaRPr lang="pt-BR" sz="12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223617" y="2887481"/>
            <a:ext cx="105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Visão </a:t>
            </a:r>
            <a:br>
              <a:rPr lang="pt-BR" sz="1200" b="1" dirty="0" smtClean="0"/>
            </a:br>
            <a:r>
              <a:rPr lang="pt-BR" sz="1200" b="1" dirty="0" smtClean="0"/>
              <a:t>Valor</a:t>
            </a:r>
            <a:endParaRPr lang="pt-BR" sz="12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159594" y="1044238"/>
            <a:ext cx="105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Valor</a:t>
            </a:r>
            <a:br>
              <a:rPr lang="pt-BR" sz="1200" b="1" dirty="0" smtClean="0"/>
            </a:br>
            <a:r>
              <a:rPr lang="pt-BR" sz="1200" b="1" dirty="0" smtClean="0"/>
              <a:t>Atraso Entrega</a:t>
            </a:r>
            <a:endParaRPr lang="pt-BR" sz="12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240594" y="1031702"/>
            <a:ext cx="105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Valor</a:t>
            </a:r>
            <a:br>
              <a:rPr lang="pt-BR" sz="1200" b="1" dirty="0" smtClean="0"/>
            </a:br>
            <a:r>
              <a:rPr lang="pt-BR" sz="1200" b="1" dirty="0" smtClean="0"/>
              <a:t>Atraso</a:t>
            </a:r>
          </a:p>
          <a:p>
            <a:pPr algn="ctr"/>
            <a:r>
              <a:rPr lang="pt-BR" sz="1200" b="1" dirty="0" smtClean="0"/>
              <a:t>Expedição</a:t>
            </a:r>
            <a:endParaRPr lang="pt-BR" sz="12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73993" y="2044716"/>
            <a:ext cx="1907668" cy="28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Filtros</a:t>
            </a:r>
            <a:endParaRPr lang="pt-BR" sz="1200" b="1" dirty="0"/>
          </a:p>
        </p:txBody>
      </p:sp>
      <p:grpSp>
        <p:nvGrpSpPr>
          <p:cNvPr id="52" name="Grupo 51"/>
          <p:cNvGrpSpPr/>
          <p:nvPr/>
        </p:nvGrpSpPr>
        <p:grpSpPr>
          <a:xfrm>
            <a:off x="349536" y="2355339"/>
            <a:ext cx="1608606" cy="346427"/>
            <a:chOff x="349536" y="2355339"/>
            <a:chExt cx="1608606" cy="346427"/>
          </a:xfrm>
        </p:grpSpPr>
        <p:sp>
          <p:nvSpPr>
            <p:cNvPr id="47" name="Retângulo 46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Período</a:t>
              </a:r>
              <a:endParaRPr lang="pt-BR" sz="1200" b="1" dirty="0"/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55291" y="2796021"/>
            <a:ext cx="1608606" cy="346427"/>
            <a:chOff x="349536" y="2355339"/>
            <a:chExt cx="1608606" cy="346427"/>
          </a:xfrm>
        </p:grpSpPr>
        <p:sp>
          <p:nvSpPr>
            <p:cNvPr id="54" name="Retângulo 53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ID Loja</a:t>
              </a:r>
              <a:endParaRPr lang="pt-BR" sz="1200" b="1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298237" y="3197238"/>
            <a:ext cx="1666623" cy="381703"/>
            <a:chOff x="291519" y="2320063"/>
            <a:chExt cx="1666623" cy="381703"/>
          </a:xfrm>
        </p:grpSpPr>
        <p:sp>
          <p:nvSpPr>
            <p:cNvPr id="57" name="Retângulo 56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291519" y="2320063"/>
              <a:ext cx="9288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 smtClean="0"/>
                <a:t>Ativo</a:t>
              </a:r>
              <a:endParaRPr lang="pt-BR" sz="1050" b="1" dirty="0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349536" y="3676197"/>
            <a:ext cx="1608606" cy="346427"/>
            <a:chOff x="349536" y="2355339"/>
            <a:chExt cx="1608606" cy="346427"/>
          </a:xfrm>
        </p:grpSpPr>
        <p:sp>
          <p:nvSpPr>
            <p:cNvPr id="60" name="Retângulo 59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Cluster</a:t>
              </a:r>
              <a:endParaRPr lang="pt-BR" sz="1200" b="1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58601" y="4111212"/>
            <a:ext cx="1608606" cy="346427"/>
            <a:chOff x="349536" y="2355339"/>
            <a:chExt cx="1608606" cy="346427"/>
          </a:xfrm>
        </p:grpSpPr>
        <p:sp>
          <p:nvSpPr>
            <p:cNvPr id="63" name="Retângulo 62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Desempenho</a:t>
              </a:r>
              <a:endParaRPr lang="pt-BR" sz="1200" b="1" dirty="0"/>
            </a:p>
          </p:txBody>
        </p:sp>
      </p:grpSp>
      <p:sp>
        <p:nvSpPr>
          <p:cNvPr id="65" name="CaixaDeTexto 64"/>
          <p:cNvSpPr txBox="1"/>
          <p:nvPr/>
        </p:nvSpPr>
        <p:spPr>
          <a:xfrm>
            <a:off x="1084390" y="3184525"/>
            <a:ext cx="928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Inativo</a:t>
            </a:r>
            <a:endParaRPr lang="pt-BR" sz="1050" b="1" dirty="0"/>
          </a:p>
        </p:txBody>
      </p:sp>
      <p:cxnSp>
        <p:nvCxnSpPr>
          <p:cNvPr id="71" name="Conector reto 70"/>
          <p:cNvCxnSpPr>
            <a:endCxn id="57" idx="2"/>
          </p:cNvCxnSpPr>
          <p:nvPr/>
        </p:nvCxnSpPr>
        <p:spPr>
          <a:xfrm>
            <a:off x="1159594" y="3232514"/>
            <a:ext cx="963" cy="346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308517" y="3350024"/>
            <a:ext cx="928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5000</a:t>
            </a:r>
            <a:endParaRPr lang="pt-BR" sz="105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1051818" y="3349146"/>
            <a:ext cx="928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/>
              <a:t>2</a:t>
            </a:r>
            <a:r>
              <a:rPr lang="pt-BR" sz="1050" b="1" dirty="0" smtClean="0"/>
              <a:t>000</a:t>
            </a:r>
            <a:endParaRPr lang="pt-BR" sz="105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53801" y="4136309"/>
            <a:ext cx="2884530" cy="27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Visão de pedidos por status </a:t>
            </a:r>
            <a:endParaRPr lang="pt-BR" sz="1200" b="1" dirty="0"/>
          </a:p>
        </p:txBody>
      </p:sp>
      <p:pic>
        <p:nvPicPr>
          <p:cNvPr id="79" name="Imagem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r="6382"/>
          <a:stretch/>
        </p:blipFill>
        <p:spPr>
          <a:xfrm rot="16200000" flipV="1">
            <a:off x="6636418" y="4031175"/>
            <a:ext cx="1819091" cy="2899928"/>
          </a:xfrm>
          <a:prstGeom prst="rect">
            <a:avLst/>
          </a:prstGeom>
        </p:spPr>
      </p:pic>
      <p:sp>
        <p:nvSpPr>
          <p:cNvPr id="80" name="CaixaDeTexto 79"/>
          <p:cNvSpPr txBox="1"/>
          <p:nvPr/>
        </p:nvSpPr>
        <p:spPr>
          <a:xfrm>
            <a:off x="5392315" y="4612309"/>
            <a:ext cx="142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Pendente Aprovação</a:t>
            </a:r>
            <a:endParaRPr lang="pt-BR" sz="1000" b="1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5392181" y="4886509"/>
            <a:ext cx="142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Aprovado</a:t>
            </a:r>
            <a:endParaRPr lang="pt-BR" sz="1000" b="1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5388596" y="5209328"/>
            <a:ext cx="142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Enviado</a:t>
            </a:r>
            <a:endParaRPr lang="pt-BR" sz="1000" b="1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5388595" y="5517796"/>
            <a:ext cx="142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Parcialmente Enviado</a:t>
            </a:r>
            <a:endParaRPr lang="pt-BR" sz="1000" b="1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5399451" y="5836508"/>
            <a:ext cx="142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Entregue</a:t>
            </a:r>
            <a:endParaRPr lang="pt-BR" sz="1000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399450" y="6173644"/>
            <a:ext cx="142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Parcialmente Entregue</a:t>
            </a:r>
            <a:endParaRPr lang="pt-BR" sz="1000" b="1" dirty="0"/>
          </a:p>
        </p:txBody>
      </p:sp>
      <p:grpSp>
        <p:nvGrpSpPr>
          <p:cNvPr id="108" name="Grupo 107"/>
          <p:cNvGrpSpPr/>
          <p:nvPr/>
        </p:nvGrpSpPr>
        <p:grpSpPr>
          <a:xfrm>
            <a:off x="1486004" y="569086"/>
            <a:ext cx="499963" cy="379359"/>
            <a:chOff x="343108" y="384317"/>
            <a:chExt cx="608548" cy="505849"/>
          </a:xfrm>
        </p:grpSpPr>
        <p:sp>
          <p:nvSpPr>
            <p:cNvPr id="109" name="Elipse 108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02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2526624" y="581480"/>
            <a:ext cx="499963" cy="379359"/>
            <a:chOff x="343108" y="384317"/>
            <a:chExt cx="608548" cy="505849"/>
          </a:xfrm>
        </p:grpSpPr>
        <p:sp>
          <p:nvSpPr>
            <p:cNvPr id="112" name="Elipse 111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03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1816025" y="1866153"/>
            <a:ext cx="499963" cy="379359"/>
            <a:chOff x="343108" y="384317"/>
            <a:chExt cx="608548" cy="505849"/>
          </a:xfrm>
        </p:grpSpPr>
        <p:sp>
          <p:nvSpPr>
            <p:cNvPr id="115" name="Elipse 114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04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387186" y="558015"/>
            <a:ext cx="499963" cy="379359"/>
            <a:chOff x="343108" y="384317"/>
            <a:chExt cx="608548" cy="505849"/>
          </a:xfrm>
        </p:grpSpPr>
        <p:sp>
          <p:nvSpPr>
            <p:cNvPr id="118" name="Elipse 117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343108" y="386354"/>
              <a:ext cx="6085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01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8038573" y="880843"/>
            <a:ext cx="499963" cy="379359"/>
            <a:chOff x="343108" y="384317"/>
            <a:chExt cx="608548" cy="505849"/>
          </a:xfrm>
        </p:grpSpPr>
        <p:sp>
          <p:nvSpPr>
            <p:cNvPr id="121" name="Elipse 120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CaixaDeTexto 121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06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11654321" y="898327"/>
            <a:ext cx="499963" cy="379359"/>
            <a:chOff x="343108" y="384317"/>
            <a:chExt cx="608548" cy="505849"/>
          </a:xfrm>
        </p:grpSpPr>
        <p:sp>
          <p:nvSpPr>
            <p:cNvPr id="124" name="Elipse 123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07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2079709" y="4564024"/>
            <a:ext cx="499963" cy="379359"/>
            <a:chOff x="343108" y="384317"/>
            <a:chExt cx="608548" cy="505849"/>
          </a:xfrm>
        </p:grpSpPr>
        <p:sp>
          <p:nvSpPr>
            <p:cNvPr id="127" name="Elipse 126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08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4886929" y="3789617"/>
            <a:ext cx="499963" cy="379359"/>
            <a:chOff x="343108" y="384317"/>
            <a:chExt cx="608548" cy="505849"/>
          </a:xfrm>
        </p:grpSpPr>
        <p:sp>
          <p:nvSpPr>
            <p:cNvPr id="130" name="Elipse 129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09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Grupo 131"/>
          <p:cNvGrpSpPr/>
          <p:nvPr/>
        </p:nvGrpSpPr>
        <p:grpSpPr>
          <a:xfrm>
            <a:off x="8017541" y="3803446"/>
            <a:ext cx="499963" cy="379359"/>
            <a:chOff x="343108" y="384317"/>
            <a:chExt cx="608548" cy="505849"/>
          </a:xfrm>
        </p:grpSpPr>
        <p:sp>
          <p:nvSpPr>
            <p:cNvPr id="133" name="Elipse 132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10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11661902" y="3803445"/>
            <a:ext cx="499963" cy="379359"/>
            <a:chOff x="343108" y="384317"/>
            <a:chExt cx="608548" cy="505849"/>
          </a:xfrm>
        </p:grpSpPr>
        <p:sp>
          <p:nvSpPr>
            <p:cNvPr id="136" name="Elipse 135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1</a:t>
              </a:r>
              <a:r>
                <a:rPr lang="pt-BR" b="1" dirty="0" smtClean="0">
                  <a:solidFill>
                    <a:schemeClr val="bg1"/>
                  </a:solidFill>
                </a:rPr>
                <a:t>1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upo 137"/>
          <p:cNvGrpSpPr/>
          <p:nvPr/>
        </p:nvGrpSpPr>
        <p:grpSpPr>
          <a:xfrm>
            <a:off x="2908097" y="1880554"/>
            <a:ext cx="499963" cy="379359"/>
            <a:chOff x="343108" y="384317"/>
            <a:chExt cx="608548" cy="505849"/>
          </a:xfrm>
        </p:grpSpPr>
        <p:sp>
          <p:nvSpPr>
            <p:cNvPr id="139" name="Elipse 138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CaixaDeTexto 139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05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CaixaDeTexto 2"/>
          <p:cNvSpPr txBox="1"/>
          <p:nvPr/>
        </p:nvSpPr>
        <p:spPr>
          <a:xfrm>
            <a:off x="4092948" y="5126820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AAA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CaixaDeTexto 2"/>
          <p:cNvSpPr txBox="1"/>
          <p:nvPr/>
        </p:nvSpPr>
        <p:spPr>
          <a:xfrm>
            <a:off x="3401570" y="5917811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CaixaDeTexto 2"/>
          <p:cNvSpPr txBox="1"/>
          <p:nvPr/>
        </p:nvSpPr>
        <p:spPr>
          <a:xfrm>
            <a:off x="3013146" y="4627165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AA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CaixaDeTexto 2"/>
          <p:cNvSpPr txBox="1"/>
          <p:nvPr/>
        </p:nvSpPr>
        <p:spPr>
          <a:xfrm>
            <a:off x="2694032" y="5307904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Setup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CaixaDeTexto 2"/>
          <p:cNvSpPr txBox="1"/>
          <p:nvPr/>
        </p:nvSpPr>
        <p:spPr>
          <a:xfrm>
            <a:off x="548110" y="5769111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50,0%</a:t>
            </a:r>
            <a:br>
              <a:rPr kumimoji="0" lang="pt-BR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pt-BR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Correios</a:t>
            </a:r>
            <a:endParaRPr kumimoji="0" lang="pt-BR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2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m 9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/>
          <a:stretch/>
        </p:blipFill>
        <p:spPr>
          <a:xfrm flipH="1">
            <a:off x="9266936" y="4023796"/>
            <a:ext cx="2276429" cy="2659568"/>
          </a:xfrm>
          <a:prstGeom prst="rect">
            <a:avLst/>
          </a:prstGeom>
        </p:spPr>
      </p:pic>
      <p:sp>
        <p:nvSpPr>
          <p:cNvPr id="89" name="Retângulo 88"/>
          <p:cNvSpPr/>
          <p:nvPr/>
        </p:nvSpPr>
        <p:spPr>
          <a:xfrm>
            <a:off x="9451940" y="990492"/>
            <a:ext cx="2442790" cy="2675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/>
          <a:stretch/>
        </p:blipFill>
        <p:spPr>
          <a:xfrm flipH="1">
            <a:off x="2282840" y="735871"/>
            <a:ext cx="3045501" cy="35580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1998" b="1"/>
          <a:stretch/>
        </p:blipFill>
        <p:spPr>
          <a:xfrm>
            <a:off x="0" y="0"/>
            <a:ext cx="12192000" cy="82424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79827" y="1012623"/>
            <a:ext cx="1682265" cy="2653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075742" y="1000099"/>
            <a:ext cx="3655967" cy="2666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6" name="CaixaDeTexto 5"/>
          <p:cNvSpPr txBox="1"/>
          <p:nvPr/>
        </p:nvSpPr>
        <p:spPr>
          <a:xfrm>
            <a:off x="2075742" y="1107904"/>
            <a:ext cx="365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Visão Top 10 Atrasos por </a:t>
            </a:r>
            <a:r>
              <a:rPr lang="pt-BR" sz="1200" b="1" dirty="0" smtClean="0"/>
              <a:t>transportadora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b="1" dirty="0" smtClean="0"/>
              <a:t>(entregas </a:t>
            </a:r>
            <a:r>
              <a:rPr lang="pt-BR" sz="1200" b="1" dirty="0" smtClean="0"/>
              <a:t>atrasadas x </a:t>
            </a:r>
            <a:r>
              <a:rPr lang="pt-BR" sz="1200" b="1" dirty="0" smtClean="0"/>
              <a:t>entregas prometidas</a:t>
            </a:r>
            <a:r>
              <a:rPr lang="pt-BR" sz="1200" b="1" dirty="0" smtClean="0"/>
              <a:t>)</a:t>
            </a:r>
            <a:endParaRPr lang="pt-BR" sz="1200" b="1" dirty="0"/>
          </a:p>
        </p:txBody>
      </p:sp>
      <p:sp>
        <p:nvSpPr>
          <p:cNvPr id="7" name="Retângulo 6"/>
          <p:cNvSpPr/>
          <p:nvPr/>
        </p:nvSpPr>
        <p:spPr>
          <a:xfrm>
            <a:off x="5872269" y="1012622"/>
            <a:ext cx="3452036" cy="2668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872268" y="1100934"/>
            <a:ext cx="3452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Visão Atraso por região</a:t>
            </a:r>
            <a:endParaRPr lang="pt-BR" sz="1200" b="1" dirty="0"/>
          </a:p>
        </p:txBody>
      </p:sp>
      <p:sp>
        <p:nvSpPr>
          <p:cNvPr id="9" name="Retângulo 8"/>
          <p:cNvSpPr/>
          <p:nvPr/>
        </p:nvSpPr>
        <p:spPr>
          <a:xfrm>
            <a:off x="279827" y="3847262"/>
            <a:ext cx="2590407" cy="2772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" name="CaixaDeTexto 9"/>
          <p:cNvSpPr txBox="1"/>
          <p:nvPr/>
        </p:nvSpPr>
        <p:spPr>
          <a:xfrm>
            <a:off x="279827" y="3979838"/>
            <a:ext cx="259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Risco de atraso</a:t>
            </a:r>
            <a:br>
              <a:rPr lang="pt-BR" sz="1200" b="1" dirty="0" smtClean="0"/>
            </a:br>
            <a:r>
              <a:rPr lang="pt-BR" sz="1200" b="1" dirty="0" smtClean="0"/>
              <a:t>(Visão 03 últimos meses)</a:t>
            </a:r>
            <a:endParaRPr lang="pt-BR" sz="1200" b="1" dirty="0"/>
          </a:p>
        </p:txBody>
      </p:sp>
      <p:sp>
        <p:nvSpPr>
          <p:cNvPr id="11" name="Retângulo 10"/>
          <p:cNvSpPr/>
          <p:nvPr/>
        </p:nvSpPr>
        <p:spPr>
          <a:xfrm>
            <a:off x="3076297" y="3847262"/>
            <a:ext cx="2732075" cy="2772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" name="CaixaDeTexto 11"/>
          <p:cNvSpPr txBox="1"/>
          <p:nvPr/>
        </p:nvSpPr>
        <p:spPr>
          <a:xfrm>
            <a:off x="6014434" y="4107626"/>
            <a:ext cx="2828113" cy="280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Tabela - Top 10 Lojas Ofensoras</a:t>
            </a:r>
            <a:endParaRPr lang="pt-BR" sz="1200" b="1" dirty="0"/>
          </a:p>
        </p:txBody>
      </p:sp>
      <p:sp>
        <p:nvSpPr>
          <p:cNvPr id="13" name="Retângulo 12"/>
          <p:cNvSpPr/>
          <p:nvPr/>
        </p:nvSpPr>
        <p:spPr>
          <a:xfrm>
            <a:off x="6014435" y="3847262"/>
            <a:ext cx="2828112" cy="2772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" name="CaixaDeTexto 13"/>
          <p:cNvSpPr txBox="1"/>
          <p:nvPr/>
        </p:nvSpPr>
        <p:spPr>
          <a:xfrm>
            <a:off x="3076294" y="4114598"/>
            <a:ext cx="273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Visão atraso por desempenho</a:t>
            </a:r>
            <a:endParaRPr lang="pt-BR" sz="1200" b="1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32" y="1383257"/>
            <a:ext cx="2176475" cy="2183599"/>
          </a:xfrm>
          <a:prstGeom prst="rect">
            <a:avLst/>
          </a:prstGeom>
        </p:spPr>
      </p:pic>
      <p:sp>
        <p:nvSpPr>
          <p:cNvPr id="16" name="CaixaDeTexto 2"/>
          <p:cNvSpPr txBox="1"/>
          <p:nvPr/>
        </p:nvSpPr>
        <p:spPr>
          <a:xfrm>
            <a:off x="6925875" y="1638297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10,0%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6" y="4587871"/>
            <a:ext cx="1782447" cy="178244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3" r="6898"/>
          <a:stretch/>
        </p:blipFill>
        <p:spPr>
          <a:xfrm rot="16200000" flipV="1">
            <a:off x="4083113" y="3687939"/>
            <a:ext cx="1245729" cy="333128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" t="14065" r="65295" b="9690"/>
          <a:stretch/>
        </p:blipFill>
        <p:spPr>
          <a:xfrm>
            <a:off x="6371619" y="4624824"/>
            <a:ext cx="2177028" cy="1563330"/>
          </a:xfrm>
          <a:prstGeom prst="rect">
            <a:avLst/>
          </a:prstGeom>
        </p:spPr>
      </p:pic>
      <p:sp>
        <p:nvSpPr>
          <p:cNvPr id="24" name="CaixaDeTexto 2"/>
          <p:cNvSpPr txBox="1"/>
          <p:nvPr/>
        </p:nvSpPr>
        <p:spPr>
          <a:xfrm>
            <a:off x="7631672" y="2556228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3,0%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aixaDeTexto 2"/>
          <p:cNvSpPr txBox="1"/>
          <p:nvPr/>
        </p:nvSpPr>
        <p:spPr>
          <a:xfrm>
            <a:off x="7858342" y="1923751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0" dirty="0">
                <a:solidFill>
                  <a:sysClr val="windowText" lastClr="000000"/>
                </a:solidFill>
                <a:latin typeface="Calibri"/>
              </a:rPr>
              <a:t>9</a:t>
            </a: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,0%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" name="CaixaDeTexto 2"/>
          <p:cNvSpPr txBox="1"/>
          <p:nvPr/>
        </p:nvSpPr>
        <p:spPr>
          <a:xfrm>
            <a:off x="7308784" y="2947021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0" noProof="0" dirty="0" smtClean="0">
                <a:solidFill>
                  <a:sysClr val="windowText" lastClr="000000"/>
                </a:solidFill>
                <a:latin typeface="Calibri"/>
              </a:rPr>
              <a:t>4</a:t>
            </a: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,0%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CaixaDeTexto 2"/>
          <p:cNvSpPr txBox="1"/>
          <p:nvPr/>
        </p:nvSpPr>
        <p:spPr>
          <a:xfrm>
            <a:off x="7183538" y="2233669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0" dirty="0">
                <a:solidFill>
                  <a:sysClr val="windowText" lastClr="000000"/>
                </a:solidFill>
                <a:latin typeface="Calibri"/>
              </a:rPr>
              <a:t>6</a:t>
            </a: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,0%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76215" y="1027695"/>
            <a:ext cx="1670128" cy="28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Filtros</a:t>
            </a:r>
            <a:endParaRPr lang="pt-BR" sz="1200" b="1" dirty="0"/>
          </a:p>
        </p:txBody>
      </p:sp>
      <p:grpSp>
        <p:nvGrpSpPr>
          <p:cNvPr id="29" name="Grupo 28"/>
          <p:cNvGrpSpPr/>
          <p:nvPr/>
        </p:nvGrpSpPr>
        <p:grpSpPr>
          <a:xfrm>
            <a:off x="386334" y="1399755"/>
            <a:ext cx="1487588" cy="280178"/>
            <a:chOff x="349536" y="2348952"/>
            <a:chExt cx="1608606" cy="352814"/>
          </a:xfrm>
        </p:grpSpPr>
        <p:sp>
          <p:nvSpPr>
            <p:cNvPr id="30" name="Retângulo 29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71091" y="2348952"/>
              <a:ext cx="1546161" cy="34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Período</a:t>
              </a:r>
              <a:endParaRPr lang="pt-BR" sz="1200" b="1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75539" y="1814223"/>
            <a:ext cx="1495673" cy="276999"/>
            <a:chOff x="340793" y="2348952"/>
            <a:chExt cx="1617349" cy="348811"/>
          </a:xfrm>
        </p:grpSpPr>
        <p:sp>
          <p:nvSpPr>
            <p:cNvPr id="63" name="Retângulo 62"/>
            <p:cNvSpPr/>
            <p:nvPr/>
          </p:nvSpPr>
          <p:spPr>
            <a:xfrm>
              <a:off x="340793" y="2355339"/>
              <a:ext cx="1617349" cy="342424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371091" y="2348952"/>
              <a:ext cx="1546161" cy="34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ID Loja</a:t>
              </a:r>
              <a:endParaRPr lang="pt-BR" sz="1200" b="1" dirty="0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78240" y="2749304"/>
            <a:ext cx="1500475" cy="277000"/>
            <a:chOff x="335601" y="2348951"/>
            <a:chExt cx="1622541" cy="348812"/>
          </a:xfrm>
        </p:grpSpPr>
        <p:sp>
          <p:nvSpPr>
            <p:cNvPr id="66" name="Retângulo 65"/>
            <p:cNvSpPr/>
            <p:nvPr/>
          </p:nvSpPr>
          <p:spPr>
            <a:xfrm>
              <a:off x="335601" y="2355339"/>
              <a:ext cx="1622541" cy="342424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371091" y="2348951"/>
              <a:ext cx="1546161" cy="34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Cluster</a:t>
              </a:r>
              <a:endParaRPr lang="pt-BR" sz="1200" b="1" dirty="0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365704" y="3148210"/>
            <a:ext cx="1508499" cy="301036"/>
            <a:chOff x="326924" y="2348952"/>
            <a:chExt cx="1631218" cy="379080"/>
          </a:xfrm>
        </p:grpSpPr>
        <p:sp>
          <p:nvSpPr>
            <p:cNvPr id="71" name="Retângulo 70"/>
            <p:cNvSpPr/>
            <p:nvPr/>
          </p:nvSpPr>
          <p:spPr>
            <a:xfrm>
              <a:off x="326924" y="2355339"/>
              <a:ext cx="1631218" cy="372693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71091" y="2348952"/>
              <a:ext cx="1546161" cy="34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Desempenho</a:t>
              </a:r>
              <a:endParaRPr lang="pt-BR" sz="1200" b="1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89798" y="2205471"/>
            <a:ext cx="1687508" cy="416855"/>
            <a:chOff x="289798" y="2205471"/>
            <a:chExt cx="1687508" cy="416855"/>
          </a:xfrm>
        </p:grpSpPr>
        <p:grpSp>
          <p:nvGrpSpPr>
            <p:cNvPr id="35" name="Grupo 34"/>
            <p:cNvGrpSpPr/>
            <p:nvPr/>
          </p:nvGrpSpPr>
          <p:grpSpPr>
            <a:xfrm>
              <a:off x="321803" y="2205471"/>
              <a:ext cx="1556912" cy="376461"/>
              <a:chOff x="291880" y="2325305"/>
              <a:chExt cx="1666262" cy="376461"/>
            </a:xfrm>
          </p:grpSpPr>
          <p:sp>
            <p:nvSpPr>
              <p:cNvPr id="36" name="Retângulo 35"/>
              <p:cNvSpPr/>
              <p:nvPr/>
            </p:nvSpPr>
            <p:spPr>
              <a:xfrm>
                <a:off x="349536" y="2355339"/>
                <a:ext cx="1608606" cy="346427"/>
              </a:xfrm>
              <a:prstGeom prst="rect">
                <a:avLst/>
              </a:prstGeom>
              <a:solidFill>
                <a:srgbClr val="99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291880" y="2325305"/>
                <a:ext cx="9288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50" b="1" dirty="0" smtClean="0"/>
                  <a:t>Ativo</a:t>
                </a:r>
                <a:endParaRPr lang="pt-BR" sz="1050" b="1" dirty="0"/>
              </a:p>
            </p:txBody>
          </p:sp>
        </p:grpSp>
        <p:sp>
          <p:nvSpPr>
            <p:cNvPr id="44" name="CaixaDeTexto 43"/>
            <p:cNvSpPr txBox="1"/>
            <p:nvPr/>
          </p:nvSpPr>
          <p:spPr>
            <a:xfrm>
              <a:off x="1048430" y="2210312"/>
              <a:ext cx="9288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 smtClean="0"/>
                <a:t>Inativo</a:t>
              </a:r>
              <a:endParaRPr lang="pt-BR" sz="1050" b="1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289798" y="2354488"/>
              <a:ext cx="9288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 smtClean="0"/>
                <a:t>5000</a:t>
              </a:r>
              <a:endParaRPr lang="pt-BR" sz="1050" b="1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127789" y="2362330"/>
              <a:ext cx="745844" cy="25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/>
                <a:t>2</a:t>
              </a:r>
              <a:r>
                <a:rPr lang="pt-BR" sz="1050" b="1" dirty="0" smtClean="0"/>
                <a:t>000</a:t>
              </a:r>
              <a:endParaRPr lang="pt-BR" sz="1050" b="1" dirty="0"/>
            </a:p>
          </p:txBody>
        </p:sp>
        <p:cxnSp>
          <p:nvCxnSpPr>
            <p:cNvPr id="74" name="Conector reto 73"/>
            <p:cNvCxnSpPr/>
            <p:nvPr/>
          </p:nvCxnSpPr>
          <p:spPr>
            <a:xfrm>
              <a:off x="1148916" y="2242957"/>
              <a:ext cx="0" cy="347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CaixaDeTexto 74"/>
          <p:cNvSpPr txBox="1"/>
          <p:nvPr/>
        </p:nvSpPr>
        <p:spPr>
          <a:xfrm>
            <a:off x="2361374" y="4765170"/>
            <a:ext cx="142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Bom</a:t>
            </a:r>
            <a:endParaRPr lang="pt-BR" sz="10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2427103" y="5060128"/>
            <a:ext cx="142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Regular</a:t>
            </a:r>
            <a:endParaRPr lang="pt-BR" sz="1000" b="1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2414768" y="5394288"/>
            <a:ext cx="142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Ruim</a:t>
            </a:r>
            <a:endParaRPr lang="pt-BR" sz="10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2466254" y="5708493"/>
            <a:ext cx="142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/>
              <a:t>Excelente</a:t>
            </a:r>
            <a:endParaRPr lang="pt-BR" sz="1000" b="1" dirty="0"/>
          </a:p>
        </p:txBody>
      </p:sp>
      <p:sp>
        <p:nvSpPr>
          <p:cNvPr id="54" name="CaixaDeTexto 2"/>
          <p:cNvSpPr txBox="1"/>
          <p:nvPr/>
        </p:nvSpPr>
        <p:spPr>
          <a:xfrm>
            <a:off x="810993" y="5517398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50,0%</a:t>
            </a:r>
            <a:b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prazo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CaixaDeTexto 2"/>
          <p:cNvSpPr txBox="1"/>
          <p:nvPr/>
        </p:nvSpPr>
        <p:spPr>
          <a:xfrm>
            <a:off x="1076686" y="4685859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25,0%</a:t>
            </a:r>
            <a:b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Risco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CaixaDeTexto 2"/>
          <p:cNvSpPr txBox="1"/>
          <p:nvPr/>
        </p:nvSpPr>
        <p:spPr>
          <a:xfrm>
            <a:off x="1632463" y="5201215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25,0%</a:t>
            </a:r>
            <a:b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Alto </a:t>
            </a:r>
            <a:b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Risco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1569041" y="840519"/>
            <a:ext cx="499963" cy="379359"/>
            <a:chOff x="343108" y="384317"/>
            <a:chExt cx="608548" cy="505849"/>
          </a:xfrm>
        </p:grpSpPr>
        <p:sp>
          <p:nvSpPr>
            <p:cNvPr id="58" name="Elipse 57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12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5372305" y="863423"/>
            <a:ext cx="499963" cy="379359"/>
            <a:chOff x="343108" y="384317"/>
            <a:chExt cx="608548" cy="505849"/>
          </a:xfrm>
        </p:grpSpPr>
        <p:sp>
          <p:nvSpPr>
            <p:cNvPr id="61" name="Elipse 60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13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9048610" y="877897"/>
            <a:ext cx="499963" cy="379359"/>
            <a:chOff x="343108" y="384317"/>
            <a:chExt cx="608548" cy="505849"/>
          </a:xfrm>
        </p:grpSpPr>
        <p:sp>
          <p:nvSpPr>
            <p:cNvPr id="73" name="Elipse 72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14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5512982" y="3683540"/>
            <a:ext cx="499963" cy="379359"/>
            <a:chOff x="343108" y="384317"/>
            <a:chExt cx="608548" cy="505849"/>
          </a:xfrm>
        </p:grpSpPr>
        <p:sp>
          <p:nvSpPr>
            <p:cNvPr id="84" name="Elipse 83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17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8548647" y="3689982"/>
            <a:ext cx="499963" cy="379359"/>
            <a:chOff x="343108" y="384317"/>
            <a:chExt cx="608548" cy="505849"/>
          </a:xfrm>
        </p:grpSpPr>
        <p:sp>
          <p:nvSpPr>
            <p:cNvPr id="87" name="Elipse 86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18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2540373" y="3676724"/>
            <a:ext cx="499963" cy="379359"/>
            <a:chOff x="343108" y="384317"/>
            <a:chExt cx="608548" cy="505849"/>
          </a:xfrm>
        </p:grpSpPr>
        <p:sp>
          <p:nvSpPr>
            <p:cNvPr id="81" name="Elipse 80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16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1644748" y="881519"/>
            <a:ext cx="499963" cy="379359"/>
            <a:chOff x="343108" y="384317"/>
            <a:chExt cx="608548" cy="505849"/>
          </a:xfrm>
        </p:grpSpPr>
        <p:sp>
          <p:nvSpPr>
            <p:cNvPr id="91" name="Elipse 90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15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etângulo 92"/>
          <p:cNvSpPr/>
          <p:nvPr/>
        </p:nvSpPr>
        <p:spPr>
          <a:xfrm>
            <a:off x="9060643" y="3847261"/>
            <a:ext cx="2828112" cy="2772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94" name="Grupo 93"/>
          <p:cNvGrpSpPr/>
          <p:nvPr/>
        </p:nvGrpSpPr>
        <p:grpSpPr>
          <a:xfrm>
            <a:off x="11606888" y="3689982"/>
            <a:ext cx="499963" cy="379359"/>
            <a:chOff x="343108" y="384317"/>
            <a:chExt cx="608548" cy="505849"/>
          </a:xfrm>
        </p:grpSpPr>
        <p:sp>
          <p:nvSpPr>
            <p:cNvPr id="95" name="Elipse 94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19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CaixaDeTexto 96"/>
          <p:cNvSpPr txBox="1"/>
          <p:nvPr/>
        </p:nvSpPr>
        <p:spPr>
          <a:xfrm>
            <a:off x="9063972" y="4041100"/>
            <a:ext cx="2828113" cy="280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Visão Top 10 Atrasos por integradora</a:t>
            </a:r>
            <a:endParaRPr lang="pt-BR" sz="1200" b="1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9451940" y="1131149"/>
            <a:ext cx="2436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Lead Time</a:t>
            </a:r>
            <a:endParaRPr lang="pt-BR" sz="1200" b="1" dirty="0"/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1725513"/>
            <a:ext cx="2076450" cy="1104900"/>
          </a:xfrm>
          <a:prstGeom prst="rect">
            <a:avLst/>
          </a:prstGeom>
        </p:spPr>
      </p:pic>
      <p:cxnSp>
        <p:nvCxnSpPr>
          <p:cNvPr id="38" name="Conector reto 37"/>
          <p:cNvCxnSpPr>
            <a:stCxn id="20" idx="0"/>
            <a:endCxn id="20" idx="2"/>
          </p:cNvCxnSpPr>
          <p:nvPr/>
        </p:nvCxnSpPr>
        <p:spPr>
          <a:xfrm>
            <a:off x="7460133" y="4624824"/>
            <a:ext cx="0" cy="15633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9647193" y="3094518"/>
            <a:ext cx="20764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1998" b="1"/>
          <a:stretch/>
        </p:blipFill>
        <p:spPr>
          <a:xfrm>
            <a:off x="0" y="0"/>
            <a:ext cx="12192000" cy="82424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45960" y="824248"/>
            <a:ext cx="119000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3F30"/>
                </a:solidFill>
              </a:rPr>
              <a:t>Especificações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4030"/>
                </a:solidFill>
              </a:rPr>
              <a:t>1) </a:t>
            </a:r>
            <a:r>
              <a:rPr lang="pt-BR" b="1" u="sng" dirty="0" smtClean="0">
                <a:solidFill>
                  <a:srgbClr val="004030"/>
                </a:solidFill>
              </a:rPr>
              <a:t>Valor aprovado</a:t>
            </a:r>
            <a:r>
              <a:rPr lang="pt-BR" u="sng" dirty="0" smtClean="0">
                <a:solidFill>
                  <a:srgbClr val="004030"/>
                </a:solidFill>
              </a:rPr>
              <a:t>:</a:t>
            </a:r>
            <a:r>
              <a:rPr lang="pt-BR" dirty="0" smtClean="0">
                <a:solidFill>
                  <a:srgbClr val="004030"/>
                </a:solidFill>
              </a:rPr>
              <a:t> </a:t>
            </a:r>
            <a:r>
              <a:rPr lang="pt-BR" dirty="0" smtClean="0"/>
              <a:t>visão do valor de pedidos aprovados</a:t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2) </a:t>
            </a:r>
            <a:r>
              <a:rPr lang="pt-BR" b="1" u="sng" dirty="0">
                <a:solidFill>
                  <a:srgbClr val="004030"/>
                </a:solidFill>
              </a:rPr>
              <a:t>Valor Atraso Entrega: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visão do valor de pedidos </a:t>
            </a:r>
            <a:r>
              <a:rPr lang="pt-BR" dirty="0" smtClean="0"/>
              <a:t>com atraso na entrega</a:t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3) </a:t>
            </a:r>
            <a:r>
              <a:rPr lang="pt-BR" b="1" u="sng" dirty="0">
                <a:solidFill>
                  <a:srgbClr val="004030"/>
                </a:solidFill>
              </a:rPr>
              <a:t>Valor Atraso Expedição: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 smtClean="0"/>
              <a:t>visão do valor de pedidos com atraso na expedição</a:t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4) </a:t>
            </a:r>
            <a:r>
              <a:rPr lang="pt-BR" b="1" u="sng" dirty="0">
                <a:solidFill>
                  <a:srgbClr val="004030"/>
                </a:solidFill>
              </a:rPr>
              <a:t>Filtros</a:t>
            </a:r>
            <a:r>
              <a:rPr lang="pt-BR" dirty="0" smtClean="0"/>
              <a:t>:  Período (seleção de períodos determinados para análises)</a:t>
            </a:r>
          </a:p>
          <a:p>
            <a:r>
              <a:rPr lang="pt-BR" dirty="0"/>
              <a:t>	 </a:t>
            </a:r>
            <a:r>
              <a:rPr lang="pt-BR" dirty="0" smtClean="0"/>
              <a:t> ID Loja (seleção de lojas específicas) </a:t>
            </a:r>
            <a:br>
              <a:rPr lang="pt-BR" dirty="0" smtClean="0"/>
            </a:br>
            <a:r>
              <a:rPr lang="pt-BR" dirty="0" smtClean="0"/>
              <a:t>	  Ativo / Inativo (seleção de status com exibição da quantidade de lojas no filtro)</a:t>
            </a:r>
            <a:br>
              <a:rPr lang="pt-BR" dirty="0" smtClean="0"/>
            </a:br>
            <a:r>
              <a:rPr lang="pt-BR" dirty="0" smtClean="0"/>
              <a:t>	  Cluster (seleção do cluster das lojas: AAA / AA / A / Setup)</a:t>
            </a:r>
            <a:br>
              <a:rPr lang="pt-BR" dirty="0" smtClean="0"/>
            </a:br>
            <a:r>
              <a:rPr lang="pt-BR" dirty="0" smtClean="0"/>
              <a:t>	  Desempenho (seleção da performance das lojas: Excelente / Bom / Regular / Ruim)</a:t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5) </a:t>
            </a:r>
            <a:r>
              <a:rPr lang="pt-BR" b="1" u="sng" dirty="0">
                <a:solidFill>
                  <a:srgbClr val="004030"/>
                </a:solidFill>
              </a:rPr>
              <a:t>Visão Pedido / Visão Valor: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 smtClean="0"/>
              <a:t>botões para seleção de visão por pedido ou valor</a:t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6) </a:t>
            </a:r>
            <a:r>
              <a:rPr lang="pt-BR" b="1" u="sng" dirty="0">
                <a:solidFill>
                  <a:srgbClr val="004030"/>
                </a:solidFill>
              </a:rPr>
              <a:t>Atraso na Entrega (YoY):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 smtClean="0"/>
              <a:t>gráfico de barras comparando volume de atrasos na entrega do ano anterior com o ano atual e percentual de atraso sobre o total de entregas com data prometida para o mês / Incluir linha de tendência com o percentual de atraso</a:t>
            </a:r>
          </a:p>
        </p:txBody>
      </p:sp>
    </p:spTree>
    <p:extLst>
      <p:ext uri="{BB962C8B-B14F-4D97-AF65-F5344CB8AC3E}">
        <p14:creationId xmlns:p14="http://schemas.microsoft.com/office/powerpoint/2010/main" val="20126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1998" b="1"/>
          <a:stretch/>
        </p:blipFill>
        <p:spPr>
          <a:xfrm>
            <a:off x="0" y="0"/>
            <a:ext cx="12192000" cy="82424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45960" y="824248"/>
            <a:ext cx="119000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3F30"/>
                </a:solidFill>
              </a:rPr>
              <a:t>Especificações</a:t>
            </a:r>
          </a:p>
          <a:p>
            <a:r>
              <a:rPr lang="pt-BR" b="1" dirty="0" smtClean="0">
                <a:solidFill>
                  <a:srgbClr val="004030"/>
                </a:solidFill>
              </a:rPr>
              <a:t>7</a:t>
            </a:r>
            <a:r>
              <a:rPr lang="pt-BR" b="1" dirty="0">
                <a:solidFill>
                  <a:srgbClr val="004030"/>
                </a:solidFill>
              </a:rPr>
              <a:t>) </a:t>
            </a:r>
            <a:r>
              <a:rPr lang="pt-BR" b="1" u="sng" dirty="0">
                <a:solidFill>
                  <a:srgbClr val="004030"/>
                </a:solidFill>
              </a:rPr>
              <a:t>Atraso na Entrega (Semanal):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comparando </a:t>
            </a:r>
            <a:r>
              <a:rPr lang="pt-BR" dirty="0"/>
              <a:t>volume de atrasos na entrega das últimas 04 semanas, comparando com o resultado das semanas correspondentes do ano </a:t>
            </a:r>
            <a:r>
              <a:rPr lang="pt-BR" dirty="0" smtClean="0"/>
              <a:t>anterior / </a:t>
            </a:r>
            <a:r>
              <a:rPr lang="pt-BR" dirty="0"/>
              <a:t>Incluir linha de tendência com o percentual de </a:t>
            </a:r>
            <a:r>
              <a:rPr lang="pt-BR" dirty="0" smtClean="0"/>
              <a:t>atraso</a:t>
            </a:r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8) </a:t>
            </a:r>
            <a:r>
              <a:rPr lang="pt-BR" b="1" u="sng" dirty="0">
                <a:solidFill>
                  <a:srgbClr val="004030"/>
                </a:solidFill>
              </a:rPr>
              <a:t>Visão Pedidos Correios x Courriers</a:t>
            </a:r>
            <a:r>
              <a:rPr lang="pt-BR" b="1" u="sng" dirty="0" smtClean="0">
                <a:solidFill>
                  <a:srgbClr val="004030"/>
                </a:solidFill>
              </a:rPr>
              <a:t>:</a:t>
            </a:r>
            <a:r>
              <a:rPr lang="pt-BR" dirty="0" smtClean="0"/>
              <a:t> gráfico de pizza com volume de pedidos de Correios comparado com demais transportadoras</a:t>
            </a:r>
          </a:p>
          <a:p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9) </a:t>
            </a:r>
            <a:r>
              <a:rPr lang="pt-BR" b="1" u="sng" dirty="0">
                <a:solidFill>
                  <a:srgbClr val="004030"/>
                </a:solidFill>
              </a:rPr>
              <a:t>Visão Atraso na entrega por cluster: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 smtClean="0"/>
              <a:t>gráfico de anel com representatividade de atrasos por cluster de lojas (AAA / AA / A / Setup)</a:t>
            </a:r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10) </a:t>
            </a:r>
            <a:r>
              <a:rPr lang="pt-BR" b="1" u="sng" dirty="0">
                <a:solidFill>
                  <a:srgbClr val="004030"/>
                </a:solidFill>
              </a:rPr>
              <a:t>Visão de pedidos por status: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 </a:t>
            </a:r>
            <a:r>
              <a:rPr lang="pt-BR" dirty="0" smtClean="0"/>
              <a:t>gráfico de barras horizontais com representatividade de pedidos por status (pendente aprovação / aprovado / enviado / parcialmente enviado / entregue / parcialmente entregue)</a:t>
            </a:r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11) </a:t>
            </a:r>
            <a:r>
              <a:rPr lang="pt-BR" b="1" u="sng" dirty="0">
                <a:solidFill>
                  <a:srgbClr val="004030"/>
                </a:solidFill>
              </a:rPr>
              <a:t>Atraso na expedição (Visão Mensal):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 smtClean="0"/>
              <a:t>gráfico de barras verticais de pedidos com atraso na expedição</a:t>
            </a:r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12) </a:t>
            </a:r>
            <a:r>
              <a:rPr lang="pt-BR" b="1" u="sng" dirty="0">
                <a:solidFill>
                  <a:srgbClr val="004030"/>
                </a:solidFill>
              </a:rPr>
              <a:t>Filtros: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 smtClean="0"/>
              <a:t>Período </a:t>
            </a:r>
            <a:r>
              <a:rPr lang="pt-BR" dirty="0"/>
              <a:t>(seleção de períodos determinados para análises)</a:t>
            </a:r>
          </a:p>
          <a:p>
            <a:r>
              <a:rPr lang="pt-BR" dirty="0"/>
              <a:t>	  </a:t>
            </a:r>
            <a:r>
              <a:rPr lang="pt-BR" dirty="0" smtClean="0"/>
              <a:t> ID </a:t>
            </a:r>
            <a:r>
              <a:rPr lang="pt-BR" dirty="0"/>
              <a:t>Lojista (seleção de lojas específicas) </a:t>
            </a:r>
            <a:br>
              <a:rPr lang="pt-BR" dirty="0"/>
            </a:br>
            <a:r>
              <a:rPr lang="pt-BR" dirty="0"/>
              <a:t>	  </a:t>
            </a:r>
            <a:r>
              <a:rPr lang="pt-BR" dirty="0" smtClean="0"/>
              <a:t> Ativo </a:t>
            </a:r>
            <a:r>
              <a:rPr lang="pt-BR" dirty="0"/>
              <a:t>/ Inativo (seleção de status com exibição da quantidade de lojas no filtro)</a:t>
            </a:r>
            <a:br>
              <a:rPr lang="pt-BR" dirty="0"/>
            </a:br>
            <a:r>
              <a:rPr lang="pt-BR" dirty="0"/>
              <a:t>	  </a:t>
            </a:r>
            <a:r>
              <a:rPr lang="pt-BR" dirty="0" smtClean="0"/>
              <a:t> Cluster </a:t>
            </a:r>
            <a:r>
              <a:rPr lang="pt-BR" dirty="0"/>
              <a:t>(seleção do cluster das lojas: AAA / AA / A / Setup)</a:t>
            </a:r>
            <a:br>
              <a:rPr lang="pt-BR" dirty="0"/>
            </a:br>
            <a:r>
              <a:rPr lang="pt-BR" dirty="0"/>
              <a:t>	  </a:t>
            </a:r>
            <a:r>
              <a:rPr lang="pt-BR" dirty="0" smtClean="0"/>
              <a:t> Desempenho </a:t>
            </a:r>
            <a:r>
              <a:rPr lang="pt-BR" dirty="0"/>
              <a:t>(seleção da performance das lojas: Excelente / Bom / Regular / Ruim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5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1998" b="1"/>
          <a:stretch/>
        </p:blipFill>
        <p:spPr>
          <a:xfrm>
            <a:off x="0" y="0"/>
            <a:ext cx="12192000" cy="82424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45960" y="824248"/>
            <a:ext cx="119000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3F30"/>
                </a:solidFill>
              </a:rPr>
              <a:t>Especificações</a:t>
            </a:r>
          </a:p>
          <a:p>
            <a:endParaRPr lang="pt-BR" b="1" dirty="0" smtClean="0">
              <a:solidFill>
                <a:srgbClr val="003F30"/>
              </a:solidFill>
            </a:endParaRPr>
          </a:p>
          <a:p>
            <a:endParaRPr lang="pt-BR" b="1" dirty="0">
              <a:solidFill>
                <a:srgbClr val="003F30"/>
              </a:solidFill>
            </a:endParaRPr>
          </a:p>
          <a:p>
            <a:r>
              <a:rPr lang="pt-BR" b="1" dirty="0">
                <a:solidFill>
                  <a:srgbClr val="004030"/>
                </a:solidFill>
              </a:rPr>
              <a:t>13) </a:t>
            </a:r>
            <a:r>
              <a:rPr lang="pt-BR" b="1" u="sng" dirty="0">
                <a:solidFill>
                  <a:srgbClr val="004030"/>
                </a:solidFill>
              </a:rPr>
              <a:t>Visão Top 10 Atrasos por transportadora: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 </a:t>
            </a:r>
            <a:r>
              <a:rPr lang="pt-BR" dirty="0"/>
              <a:t>volume de entregas atrasadas comparado com o total de entregas prometidas para o mês com percentual de </a:t>
            </a:r>
            <a:r>
              <a:rPr lang="pt-BR" dirty="0" smtClean="0"/>
              <a:t>atraso / </a:t>
            </a:r>
            <a:r>
              <a:rPr lang="pt-BR" dirty="0"/>
              <a:t>Visão das 10 transportadoras com maior volume de atraso. Possibilidade de extração de relatório com atrasos na entrega de todas as </a:t>
            </a:r>
            <a:r>
              <a:rPr lang="pt-BR" dirty="0" smtClean="0"/>
              <a:t>transportadoras</a:t>
            </a:r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 </a:t>
            </a:r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14) </a:t>
            </a:r>
            <a:r>
              <a:rPr lang="pt-BR" b="1" u="sng" dirty="0">
                <a:solidFill>
                  <a:srgbClr val="004030"/>
                </a:solidFill>
              </a:rPr>
              <a:t>Visão Atraso por </a:t>
            </a:r>
            <a:r>
              <a:rPr lang="pt-BR" b="1" u="sng" dirty="0" smtClean="0">
                <a:solidFill>
                  <a:srgbClr val="004030"/>
                </a:solidFill>
              </a:rPr>
              <a:t>região:</a:t>
            </a:r>
            <a:r>
              <a:rPr lang="pt-BR" b="1" dirty="0" smtClean="0">
                <a:solidFill>
                  <a:srgbClr val="004030"/>
                </a:solidFill>
              </a:rPr>
              <a:t> </a:t>
            </a:r>
            <a:r>
              <a:rPr lang="pt-BR" dirty="0" smtClean="0"/>
              <a:t>mapa </a:t>
            </a:r>
            <a:r>
              <a:rPr lang="pt-BR" dirty="0" smtClean="0"/>
              <a:t>com indicador de atraso na entrega por região (mostrar a quantidade ao passar com o cursor do mouse). Possibilidade de extrair relatório com ID Lojista / Nome Loja / Cluster / Status (Ativo ou Inativo) / Pedido Atrasado / SKU Marketplace / Nome do produto / Transportadora / UF / Região</a:t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15) </a:t>
            </a:r>
            <a:r>
              <a:rPr lang="pt-BR" b="1" u="sng" dirty="0">
                <a:solidFill>
                  <a:srgbClr val="004030"/>
                </a:solidFill>
              </a:rPr>
              <a:t>Lead Time: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 smtClean="0"/>
              <a:t>gráfico de linha com tempo total do processo de compra, da criação do pedido até a entrega para o cliente. Possibilidade de extrair relatório com lead time por loja</a:t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16) </a:t>
            </a:r>
            <a:r>
              <a:rPr lang="pt-BR" b="1" u="sng" dirty="0">
                <a:solidFill>
                  <a:srgbClr val="004030"/>
                </a:solidFill>
              </a:rPr>
              <a:t>Risco de atraso: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pizza com visão </a:t>
            </a:r>
            <a:r>
              <a:rPr lang="pt-BR" dirty="0" smtClean="0"/>
              <a:t>dos últimos 03 meses de pedidos no prazo, com risco de atraso e alto risco com base na data prometida</a:t>
            </a:r>
            <a:br>
              <a:rPr lang="pt-BR" dirty="0" smtClean="0"/>
            </a:br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17) </a:t>
            </a:r>
            <a:r>
              <a:rPr lang="pt-BR" b="1" u="sng" dirty="0">
                <a:solidFill>
                  <a:srgbClr val="004030"/>
                </a:solidFill>
              </a:rPr>
              <a:t>Visão atraso por desempenho: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 smtClean="0"/>
              <a:t>gráfico de barras horizontais com</a:t>
            </a:r>
            <a:r>
              <a:rPr lang="pt-BR" b="1" dirty="0" smtClean="0">
                <a:solidFill>
                  <a:srgbClr val="004030"/>
                </a:solidFill>
              </a:rPr>
              <a:t> </a:t>
            </a:r>
            <a:r>
              <a:rPr lang="pt-BR" dirty="0" smtClean="0"/>
              <a:t>pedidos em atraso por </a:t>
            </a:r>
            <a:r>
              <a:rPr lang="pt-BR" dirty="0"/>
              <a:t>performance das lojas: Excelente / Bom / Regular / Ruim</a:t>
            </a:r>
            <a:r>
              <a:rPr lang="pt-BR" dirty="0" smtClean="0"/>
              <a:t>)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82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1998" b="1"/>
          <a:stretch/>
        </p:blipFill>
        <p:spPr>
          <a:xfrm>
            <a:off x="0" y="0"/>
            <a:ext cx="12192000" cy="82424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45960" y="824248"/>
            <a:ext cx="11900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3F30"/>
                </a:solidFill>
              </a:rPr>
              <a:t>Especificações</a:t>
            </a:r>
          </a:p>
          <a:p>
            <a:endParaRPr lang="pt-BR" b="1" dirty="0">
              <a:solidFill>
                <a:srgbClr val="004030"/>
              </a:solidFill>
            </a:endParaRPr>
          </a:p>
          <a:p>
            <a:r>
              <a:rPr lang="pt-BR" b="1" dirty="0" smtClean="0">
                <a:solidFill>
                  <a:srgbClr val="004030"/>
                </a:solidFill>
              </a:rPr>
              <a:t>18) </a:t>
            </a:r>
            <a:r>
              <a:rPr lang="pt-BR" b="1" u="sng" dirty="0">
                <a:solidFill>
                  <a:srgbClr val="004030"/>
                </a:solidFill>
              </a:rPr>
              <a:t>Tabela - Top 10 Lojas Ofensoras: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 smtClean="0"/>
              <a:t>ID Loja / Nome da loja / Cluster / Status (Ativo ou Inativo) / Total de pedidos aprovados / Total de entregas / Total de entregas em atraso / Percentual de atraso na entrega / Desempenho Qualidade / GMV Aprovado / GMV Colocado</a:t>
            </a:r>
            <a:br>
              <a:rPr lang="pt-BR" dirty="0" smtClean="0"/>
            </a:br>
            <a:endParaRPr lang="pt-BR" dirty="0"/>
          </a:p>
          <a:p>
            <a:r>
              <a:rPr lang="pt-BR" b="1" dirty="0" smtClean="0">
                <a:solidFill>
                  <a:srgbClr val="004030"/>
                </a:solidFill>
              </a:rPr>
              <a:t>19) </a:t>
            </a:r>
            <a:r>
              <a:rPr lang="pt-BR" b="1" u="sng" dirty="0">
                <a:solidFill>
                  <a:srgbClr val="004030"/>
                </a:solidFill>
              </a:rPr>
              <a:t>Visão de atrasos por integradoras: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 smtClean="0"/>
              <a:t>gráfico de barras verticais com o percentual de atrasos por integradora, ao passar o mouse mostrar a quantidade de lojas por integradora / Visão das 10 integradoras com maior volume de atraso</a:t>
            </a:r>
          </a:p>
        </p:txBody>
      </p:sp>
    </p:spTree>
    <p:extLst>
      <p:ext uri="{BB962C8B-B14F-4D97-AF65-F5344CB8AC3E}">
        <p14:creationId xmlns:p14="http://schemas.microsoft.com/office/powerpoint/2010/main" val="4858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493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Martins Lopes</dc:creator>
  <cp:lastModifiedBy>Fernando Martins Lopes</cp:lastModifiedBy>
  <cp:revision>63</cp:revision>
  <dcterms:created xsi:type="dcterms:W3CDTF">2020-10-09T12:00:16Z</dcterms:created>
  <dcterms:modified xsi:type="dcterms:W3CDTF">2020-10-14T18:46:07Z</dcterms:modified>
</cp:coreProperties>
</file>