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F17C-38C2-42D0-91B8-F077C5209A5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1F20-B8DA-4441-8C49-C2718E39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2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F17C-38C2-42D0-91B8-F077C5209A5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1F20-B8DA-4441-8C49-C2718E39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69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F17C-38C2-42D0-91B8-F077C5209A5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1F20-B8DA-4441-8C49-C2718E39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36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F17C-38C2-42D0-91B8-F077C5209A5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1F20-B8DA-4441-8C49-C2718E39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71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F17C-38C2-42D0-91B8-F077C5209A5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1F20-B8DA-4441-8C49-C2718E39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77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F17C-38C2-42D0-91B8-F077C5209A5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1F20-B8DA-4441-8C49-C2718E39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25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F17C-38C2-42D0-91B8-F077C5209A5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1F20-B8DA-4441-8C49-C2718E39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55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F17C-38C2-42D0-91B8-F077C5209A5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1F20-B8DA-4441-8C49-C2718E39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11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F17C-38C2-42D0-91B8-F077C5209A5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1F20-B8DA-4441-8C49-C2718E39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14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F17C-38C2-42D0-91B8-F077C5209A5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1F20-B8DA-4441-8C49-C2718E39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18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F17C-38C2-42D0-91B8-F077C5209A5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1F20-B8DA-4441-8C49-C2718E39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15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F17C-38C2-42D0-91B8-F077C5209A58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1F20-B8DA-4441-8C49-C2718E3973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66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m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"/>
          <a:stretch/>
        </p:blipFill>
        <p:spPr>
          <a:xfrm>
            <a:off x="3554568" y="3719271"/>
            <a:ext cx="3336029" cy="35580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b="9999"/>
          <a:stretch/>
        </p:blipFill>
        <p:spPr>
          <a:xfrm>
            <a:off x="0" y="0"/>
            <a:ext cx="12192000" cy="7915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/>
          <a:stretch/>
        </p:blipFill>
        <p:spPr>
          <a:xfrm>
            <a:off x="3580326" y="578229"/>
            <a:ext cx="3328453" cy="35580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"/>
          <a:stretch/>
        </p:blipFill>
        <p:spPr>
          <a:xfrm>
            <a:off x="9040969" y="1285043"/>
            <a:ext cx="2815021" cy="264958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292826" y="933748"/>
            <a:ext cx="6116472" cy="27414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54794" y="933748"/>
            <a:ext cx="1958490" cy="2150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8567652" y="933748"/>
            <a:ext cx="3442690" cy="2723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54794" y="3175657"/>
            <a:ext cx="1958490" cy="16686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116080" y="3215657"/>
            <a:ext cx="20936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Visão GMV por cluster</a:t>
            </a:r>
            <a:endParaRPr lang="pt-BR" sz="1050" b="1" dirty="0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3" y="3439684"/>
            <a:ext cx="1349728" cy="1349728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3577876" y="992436"/>
            <a:ext cx="344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Pedidos colocados </a:t>
            </a:r>
            <a:r>
              <a:rPr lang="pt-BR" sz="1200" b="1" dirty="0"/>
              <a:t>(</a:t>
            </a:r>
            <a:r>
              <a:rPr lang="pt-BR" sz="1200" b="1" dirty="0" smtClean="0"/>
              <a:t>Visão YoY)</a:t>
            </a:r>
            <a:endParaRPr lang="pt-BR" sz="12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86828" y="977072"/>
            <a:ext cx="1907668" cy="28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Filtros</a:t>
            </a:r>
            <a:endParaRPr lang="pt-BR" sz="1200" b="1" dirty="0"/>
          </a:p>
        </p:txBody>
      </p:sp>
      <p:grpSp>
        <p:nvGrpSpPr>
          <p:cNvPr id="42" name="Grupo 41"/>
          <p:cNvGrpSpPr/>
          <p:nvPr/>
        </p:nvGrpSpPr>
        <p:grpSpPr>
          <a:xfrm>
            <a:off x="361256" y="1277610"/>
            <a:ext cx="1608606" cy="346427"/>
            <a:chOff x="349536" y="2355339"/>
            <a:chExt cx="1608606" cy="346427"/>
          </a:xfrm>
        </p:grpSpPr>
        <p:sp>
          <p:nvSpPr>
            <p:cNvPr id="43" name="Retângulo 42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78121" y="2395269"/>
              <a:ext cx="1546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ID Loja</a:t>
              </a:r>
              <a:endParaRPr lang="pt-BR" sz="1200" b="1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304202" y="1678827"/>
            <a:ext cx="1666623" cy="381703"/>
            <a:chOff x="291519" y="2320063"/>
            <a:chExt cx="1666623" cy="381703"/>
          </a:xfrm>
        </p:grpSpPr>
        <p:sp>
          <p:nvSpPr>
            <p:cNvPr id="46" name="Retângulo 45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291519" y="2320063"/>
              <a:ext cx="9288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 smtClean="0"/>
                <a:t>Ativo</a:t>
              </a:r>
              <a:endParaRPr lang="pt-BR" sz="1050" b="1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55501" y="2157786"/>
            <a:ext cx="1608606" cy="346427"/>
            <a:chOff x="349536" y="2355339"/>
            <a:chExt cx="1608606" cy="346427"/>
          </a:xfrm>
        </p:grpSpPr>
        <p:sp>
          <p:nvSpPr>
            <p:cNvPr id="49" name="Retângulo 48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78121" y="2395269"/>
              <a:ext cx="1546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Cluster</a:t>
              </a:r>
              <a:endParaRPr lang="pt-BR" sz="1200" b="1" dirty="0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364566" y="2592801"/>
            <a:ext cx="1608606" cy="346427"/>
            <a:chOff x="349536" y="2355339"/>
            <a:chExt cx="1608606" cy="346427"/>
          </a:xfrm>
        </p:grpSpPr>
        <p:sp>
          <p:nvSpPr>
            <p:cNvPr id="52" name="Retângulo 51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378121" y="2395269"/>
              <a:ext cx="1546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Desempenho</a:t>
              </a:r>
              <a:endParaRPr lang="pt-BR" sz="1200" b="1" dirty="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0355" y="1666114"/>
            <a:ext cx="928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Inativo</a:t>
            </a:r>
            <a:endParaRPr lang="pt-BR" sz="1050" b="1" dirty="0"/>
          </a:p>
        </p:txBody>
      </p:sp>
      <p:cxnSp>
        <p:nvCxnSpPr>
          <p:cNvPr id="55" name="Conector reto 54"/>
          <p:cNvCxnSpPr>
            <a:endCxn id="46" idx="2"/>
          </p:cNvCxnSpPr>
          <p:nvPr/>
        </p:nvCxnSpPr>
        <p:spPr>
          <a:xfrm>
            <a:off x="1165559" y="1714103"/>
            <a:ext cx="963" cy="346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314482" y="1831613"/>
            <a:ext cx="928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5000</a:t>
            </a:r>
            <a:endParaRPr lang="pt-BR" sz="1050" b="1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1057783" y="1830735"/>
            <a:ext cx="928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/>
              <a:t>2</a:t>
            </a:r>
            <a:r>
              <a:rPr lang="pt-BR" sz="1050" b="1" dirty="0" smtClean="0"/>
              <a:t>000</a:t>
            </a:r>
            <a:endParaRPr lang="pt-BR" sz="105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8567653" y="1007611"/>
            <a:ext cx="344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Pedidos colocados </a:t>
            </a:r>
            <a:r>
              <a:rPr lang="pt-BR" sz="1200" b="1" dirty="0"/>
              <a:t>(</a:t>
            </a:r>
            <a:r>
              <a:rPr lang="pt-BR" sz="1200" b="1" dirty="0" smtClean="0"/>
              <a:t>Visão Semanal)</a:t>
            </a:r>
            <a:endParaRPr lang="pt-BR" sz="1200" b="1" dirty="0"/>
          </a:p>
        </p:txBody>
      </p:sp>
      <p:pic>
        <p:nvPicPr>
          <p:cNvPr id="59" name="Imagem 5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"/>
          <a:stretch/>
        </p:blipFill>
        <p:spPr>
          <a:xfrm>
            <a:off x="9002331" y="4070566"/>
            <a:ext cx="2844317" cy="2649582"/>
          </a:xfrm>
          <a:prstGeom prst="rect">
            <a:avLst/>
          </a:prstGeom>
        </p:spPr>
      </p:pic>
      <p:sp>
        <p:nvSpPr>
          <p:cNvPr id="61" name="Retângulo 60"/>
          <p:cNvSpPr/>
          <p:nvPr/>
        </p:nvSpPr>
        <p:spPr>
          <a:xfrm>
            <a:off x="8567652" y="3884258"/>
            <a:ext cx="3442690" cy="27414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3577876" y="4021436"/>
            <a:ext cx="344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Pedidos aprovados </a:t>
            </a:r>
            <a:r>
              <a:rPr lang="pt-BR" sz="1200" b="1" dirty="0"/>
              <a:t>(</a:t>
            </a:r>
            <a:r>
              <a:rPr lang="pt-BR" sz="1200" b="1" dirty="0" smtClean="0"/>
              <a:t>Visão YoY)</a:t>
            </a:r>
            <a:endParaRPr lang="pt-BR" sz="1200" b="1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8615966" y="4025966"/>
            <a:ext cx="344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Pedidos aprovados </a:t>
            </a:r>
            <a:r>
              <a:rPr lang="pt-BR" sz="1200" b="1" dirty="0"/>
              <a:t>(</a:t>
            </a:r>
            <a:r>
              <a:rPr lang="pt-BR" sz="1200" b="1" dirty="0" smtClean="0"/>
              <a:t>Visão Semanal)</a:t>
            </a:r>
            <a:endParaRPr lang="pt-BR" sz="1200" b="1" dirty="0"/>
          </a:p>
        </p:txBody>
      </p:sp>
      <p:sp>
        <p:nvSpPr>
          <p:cNvPr id="68" name="Retângulo 67"/>
          <p:cNvSpPr/>
          <p:nvPr/>
        </p:nvSpPr>
        <p:spPr>
          <a:xfrm>
            <a:off x="154795" y="4927374"/>
            <a:ext cx="1958490" cy="16686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/>
          <p:cNvSpPr txBox="1"/>
          <p:nvPr/>
        </p:nvSpPr>
        <p:spPr>
          <a:xfrm>
            <a:off x="-23513" y="4975350"/>
            <a:ext cx="20936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Visão GMV por desempenho</a:t>
            </a:r>
            <a:endParaRPr lang="pt-BR" sz="1050" b="1" dirty="0"/>
          </a:p>
        </p:txBody>
      </p:sp>
      <p:pic>
        <p:nvPicPr>
          <p:cNvPr id="70" name="Imagem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5" y="5218796"/>
            <a:ext cx="1349728" cy="1349728"/>
          </a:xfrm>
          <a:prstGeom prst="rect">
            <a:avLst/>
          </a:prstGeom>
        </p:spPr>
      </p:pic>
      <p:sp>
        <p:nvSpPr>
          <p:cNvPr id="40" name="Retângulo 39"/>
          <p:cNvSpPr/>
          <p:nvPr/>
        </p:nvSpPr>
        <p:spPr>
          <a:xfrm>
            <a:off x="2292826" y="3884259"/>
            <a:ext cx="6116472" cy="27414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Grupo 40"/>
          <p:cNvGrpSpPr/>
          <p:nvPr/>
        </p:nvGrpSpPr>
        <p:grpSpPr>
          <a:xfrm>
            <a:off x="1769249" y="673768"/>
            <a:ext cx="499963" cy="390518"/>
            <a:chOff x="343108" y="369437"/>
            <a:chExt cx="608548" cy="520729"/>
          </a:xfrm>
        </p:grpSpPr>
        <p:sp>
          <p:nvSpPr>
            <p:cNvPr id="65" name="Elipse 64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343108" y="369437"/>
              <a:ext cx="6085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01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8018800" y="785442"/>
            <a:ext cx="499963" cy="404910"/>
            <a:chOff x="343994" y="350247"/>
            <a:chExt cx="608548" cy="539919"/>
          </a:xfrm>
        </p:grpSpPr>
        <p:sp>
          <p:nvSpPr>
            <p:cNvPr id="71" name="Elipse 70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343994" y="350247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02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11695742" y="775414"/>
            <a:ext cx="499963" cy="379359"/>
            <a:chOff x="343108" y="384317"/>
            <a:chExt cx="608548" cy="505849"/>
          </a:xfrm>
        </p:grpSpPr>
        <p:sp>
          <p:nvSpPr>
            <p:cNvPr id="74" name="Elipse 73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03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upo 75"/>
          <p:cNvGrpSpPr/>
          <p:nvPr/>
        </p:nvGrpSpPr>
        <p:grpSpPr>
          <a:xfrm>
            <a:off x="1817285" y="3122891"/>
            <a:ext cx="499963" cy="379359"/>
            <a:chOff x="343108" y="384317"/>
            <a:chExt cx="608548" cy="505849"/>
          </a:xfrm>
        </p:grpSpPr>
        <p:sp>
          <p:nvSpPr>
            <p:cNvPr id="77" name="Elipse 76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06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1806610" y="4872449"/>
            <a:ext cx="499963" cy="379359"/>
            <a:chOff x="343108" y="384317"/>
            <a:chExt cx="608548" cy="505849"/>
          </a:xfrm>
        </p:grpSpPr>
        <p:sp>
          <p:nvSpPr>
            <p:cNvPr id="80" name="Elipse 79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07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8036196" y="3784894"/>
            <a:ext cx="499963" cy="379359"/>
            <a:chOff x="343108" y="384317"/>
            <a:chExt cx="608548" cy="505849"/>
          </a:xfrm>
        </p:grpSpPr>
        <p:sp>
          <p:nvSpPr>
            <p:cNvPr id="83" name="Elipse 82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04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1666280" y="3784893"/>
            <a:ext cx="499963" cy="379359"/>
            <a:chOff x="343108" y="384317"/>
            <a:chExt cx="608548" cy="505849"/>
          </a:xfrm>
        </p:grpSpPr>
        <p:sp>
          <p:nvSpPr>
            <p:cNvPr id="86" name="Elipse 85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05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CaixaDeTexto 2"/>
          <p:cNvSpPr txBox="1"/>
          <p:nvPr/>
        </p:nvSpPr>
        <p:spPr>
          <a:xfrm>
            <a:off x="495742" y="3995742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AAA</a:t>
            </a: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CaixaDeTexto 2"/>
          <p:cNvSpPr txBox="1"/>
          <p:nvPr/>
        </p:nvSpPr>
        <p:spPr>
          <a:xfrm>
            <a:off x="1080723" y="3837245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CaixaDeTexto 2"/>
          <p:cNvSpPr txBox="1"/>
          <p:nvPr/>
        </p:nvSpPr>
        <p:spPr>
          <a:xfrm>
            <a:off x="709766" y="3463513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AA</a:t>
            </a: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CaixaDeTexto 2"/>
          <p:cNvSpPr txBox="1"/>
          <p:nvPr/>
        </p:nvSpPr>
        <p:spPr>
          <a:xfrm>
            <a:off x="486658" y="5778855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Ruim</a:t>
            </a: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CaixaDeTexto 2"/>
          <p:cNvSpPr txBox="1"/>
          <p:nvPr/>
        </p:nvSpPr>
        <p:spPr>
          <a:xfrm>
            <a:off x="675946" y="5229266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Bom</a:t>
            </a: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CaixaDeTexto 2"/>
          <p:cNvSpPr txBox="1"/>
          <p:nvPr/>
        </p:nvSpPr>
        <p:spPr>
          <a:xfrm>
            <a:off x="1051990" y="5594333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Regular</a:t>
            </a:r>
            <a:endParaRPr kumimoji="0" lang="pt-BR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7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5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/>
          <a:stretch/>
        </p:blipFill>
        <p:spPr>
          <a:xfrm flipH="1">
            <a:off x="8953400" y="3492513"/>
            <a:ext cx="2718753" cy="3546072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/>
          <a:stretch/>
        </p:blipFill>
        <p:spPr>
          <a:xfrm flipH="1">
            <a:off x="5805292" y="3492513"/>
            <a:ext cx="2718753" cy="354607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/>
          <a:stretch/>
        </p:blipFill>
        <p:spPr>
          <a:xfrm flipH="1">
            <a:off x="2553397" y="3492513"/>
            <a:ext cx="2718753" cy="3546072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/>
          <a:stretch/>
        </p:blipFill>
        <p:spPr>
          <a:xfrm flipH="1">
            <a:off x="8303095" y="333331"/>
            <a:ext cx="3117965" cy="4066765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/>
          <a:stretch/>
        </p:blipFill>
        <p:spPr>
          <a:xfrm flipH="1">
            <a:off x="3215761" y="65803"/>
            <a:ext cx="3594516" cy="46883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b="9999"/>
          <a:stretch/>
        </p:blipFill>
        <p:spPr>
          <a:xfrm>
            <a:off x="0" y="0"/>
            <a:ext cx="12192000" cy="79157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459456" y="3852405"/>
            <a:ext cx="3054017" cy="2596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50675" y="987979"/>
            <a:ext cx="1958490" cy="22214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250675" y="3373552"/>
            <a:ext cx="1965880" cy="3087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50675" y="3554737"/>
            <a:ext cx="197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Venda por bandeira</a:t>
            </a:r>
            <a:endParaRPr lang="pt-BR" sz="12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74299" y="3941858"/>
            <a:ext cx="3055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Lojas Ativas </a:t>
            </a:r>
            <a:r>
              <a:rPr lang="pt-BR" sz="1200" b="1" dirty="0"/>
              <a:t>(</a:t>
            </a:r>
            <a:r>
              <a:rPr lang="pt-BR" sz="1200" b="1" dirty="0" smtClean="0"/>
              <a:t>Visão YoY)</a:t>
            </a:r>
            <a:endParaRPr lang="pt-BR" sz="1200" b="1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50675" y="1005256"/>
            <a:ext cx="195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Filtros</a:t>
            </a:r>
            <a:endParaRPr lang="pt-BR" sz="1200" b="1" dirty="0"/>
          </a:p>
        </p:txBody>
      </p:sp>
      <p:grpSp>
        <p:nvGrpSpPr>
          <p:cNvPr id="42" name="Grupo 41"/>
          <p:cNvGrpSpPr/>
          <p:nvPr/>
        </p:nvGrpSpPr>
        <p:grpSpPr>
          <a:xfrm>
            <a:off x="426829" y="1306855"/>
            <a:ext cx="1608606" cy="346427"/>
            <a:chOff x="349536" y="2355339"/>
            <a:chExt cx="1608606" cy="346427"/>
          </a:xfrm>
        </p:grpSpPr>
        <p:sp>
          <p:nvSpPr>
            <p:cNvPr id="43" name="Retângulo 42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78121" y="2395269"/>
              <a:ext cx="1546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Período</a:t>
              </a:r>
              <a:endParaRPr lang="pt-BR" sz="1200" b="1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429467" y="2236755"/>
            <a:ext cx="1608606" cy="346427"/>
            <a:chOff x="349536" y="2355339"/>
            <a:chExt cx="1608606" cy="346427"/>
          </a:xfrm>
        </p:grpSpPr>
        <p:sp>
          <p:nvSpPr>
            <p:cNvPr id="49" name="Retângulo 48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378121" y="2395269"/>
              <a:ext cx="1546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Cluster</a:t>
              </a:r>
              <a:endParaRPr lang="pt-BR" sz="1200" b="1" dirty="0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22465" y="2701581"/>
            <a:ext cx="1608606" cy="346427"/>
            <a:chOff x="349536" y="2355339"/>
            <a:chExt cx="1608606" cy="346427"/>
          </a:xfrm>
        </p:grpSpPr>
        <p:sp>
          <p:nvSpPr>
            <p:cNvPr id="52" name="Retângulo 51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378121" y="2395269"/>
              <a:ext cx="1546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Desempenho</a:t>
              </a:r>
              <a:endParaRPr lang="pt-BR" sz="1200" b="1" dirty="0"/>
            </a:p>
          </p:txBody>
        </p:sp>
      </p:grpSp>
      <p:sp>
        <p:nvSpPr>
          <p:cNvPr id="66" name="CaixaDeTexto 65"/>
          <p:cNvSpPr txBox="1"/>
          <p:nvPr/>
        </p:nvSpPr>
        <p:spPr>
          <a:xfrm>
            <a:off x="5685589" y="3948785"/>
            <a:ext cx="304686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Lojas Inativas </a:t>
            </a:r>
            <a:r>
              <a:rPr lang="pt-BR" sz="1200" b="1" dirty="0"/>
              <a:t>(</a:t>
            </a:r>
            <a:r>
              <a:rPr lang="pt-BR" sz="1200" b="1" dirty="0" smtClean="0"/>
              <a:t>Visão YoY)</a:t>
            </a:r>
            <a:endParaRPr lang="pt-BR" sz="1200" b="1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8916902" y="3948785"/>
            <a:ext cx="3054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Lojas Reativadas (Visão YoY)</a:t>
            </a:r>
            <a:endParaRPr lang="pt-BR" sz="1200" b="1" dirty="0"/>
          </a:p>
        </p:txBody>
      </p:sp>
      <p:grpSp>
        <p:nvGrpSpPr>
          <p:cNvPr id="3" name="Grupo 2"/>
          <p:cNvGrpSpPr/>
          <p:nvPr/>
        </p:nvGrpSpPr>
        <p:grpSpPr>
          <a:xfrm>
            <a:off x="2443536" y="933748"/>
            <a:ext cx="5229406" cy="2772479"/>
            <a:chOff x="2308729" y="933749"/>
            <a:chExt cx="5229406" cy="2772479"/>
          </a:xfrm>
        </p:grpSpPr>
        <p:sp>
          <p:nvSpPr>
            <p:cNvPr id="74" name="CaixaDeTexto 73"/>
            <p:cNvSpPr txBox="1"/>
            <p:nvPr/>
          </p:nvSpPr>
          <p:spPr>
            <a:xfrm>
              <a:off x="2308729" y="1009862"/>
              <a:ext cx="5229405" cy="28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Top 10 - </a:t>
              </a:r>
              <a:r>
                <a:rPr lang="pt-BR" sz="1200" b="1" dirty="0" smtClean="0"/>
                <a:t>Melhores </a:t>
              </a:r>
              <a:r>
                <a:rPr lang="pt-BR" sz="1200" b="1" dirty="0" smtClean="0"/>
                <a:t>Performances</a:t>
              </a:r>
              <a:endParaRPr lang="pt-BR" sz="1200" b="1" dirty="0"/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2323071" y="933749"/>
              <a:ext cx="5215064" cy="27724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429467" y="1774581"/>
            <a:ext cx="1608606" cy="346427"/>
            <a:chOff x="349536" y="2355339"/>
            <a:chExt cx="1608606" cy="346427"/>
          </a:xfrm>
        </p:grpSpPr>
        <p:sp>
          <p:nvSpPr>
            <p:cNvPr id="89" name="Retângulo 88"/>
            <p:cNvSpPr/>
            <p:nvPr/>
          </p:nvSpPr>
          <p:spPr>
            <a:xfrm>
              <a:off x="349536" y="2355339"/>
              <a:ext cx="1608606" cy="346427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378121" y="2395269"/>
              <a:ext cx="1546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Ano</a:t>
              </a:r>
              <a:endParaRPr lang="pt-BR" sz="1200" b="1" dirty="0"/>
            </a:p>
          </p:txBody>
        </p:sp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8803" r="28714"/>
          <a:stretch/>
        </p:blipFill>
        <p:spPr>
          <a:xfrm>
            <a:off x="303816" y="4103841"/>
            <a:ext cx="1876288" cy="1779548"/>
          </a:xfrm>
          <a:prstGeom prst="rect">
            <a:avLst/>
          </a:prstGeom>
        </p:spPr>
      </p:pic>
      <p:grpSp>
        <p:nvGrpSpPr>
          <p:cNvPr id="47" name="Grupo 46"/>
          <p:cNvGrpSpPr/>
          <p:nvPr/>
        </p:nvGrpSpPr>
        <p:grpSpPr>
          <a:xfrm>
            <a:off x="7873739" y="933748"/>
            <a:ext cx="4097180" cy="2772480"/>
            <a:chOff x="2323070" y="933750"/>
            <a:chExt cx="5215065" cy="2742114"/>
          </a:xfrm>
        </p:grpSpPr>
        <p:sp>
          <p:nvSpPr>
            <p:cNvPr id="54" name="CaixaDeTexto 53"/>
            <p:cNvSpPr txBox="1"/>
            <p:nvPr/>
          </p:nvSpPr>
          <p:spPr>
            <a:xfrm>
              <a:off x="2323070" y="1009860"/>
              <a:ext cx="5215065" cy="273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 smtClean="0"/>
                <a:t>Lojas Ativadas</a:t>
              </a:r>
              <a:endParaRPr lang="pt-BR" sz="1200" b="1" dirty="0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2323071" y="933750"/>
              <a:ext cx="5215064" cy="27421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40" name="Retângulo 39"/>
          <p:cNvSpPr/>
          <p:nvPr/>
        </p:nvSpPr>
        <p:spPr>
          <a:xfrm>
            <a:off x="5690768" y="3848405"/>
            <a:ext cx="3054017" cy="2596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8916902" y="3832683"/>
            <a:ext cx="3054017" cy="2596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0" name="Grupo 59"/>
          <p:cNvGrpSpPr/>
          <p:nvPr/>
        </p:nvGrpSpPr>
        <p:grpSpPr>
          <a:xfrm>
            <a:off x="988824" y="533702"/>
            <a:ext cx="499963" cy="379359"/>
            <a:chOff x="343108" y="384317"/>
            <a:chExt cx="608548" cy="505849"/>
          </a:xfrm>
        </p:grpSpPr>
        <p:sp>
          <p:nvSpPr>
            <p:cNvPr id="61" name="Elipse 60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08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7357139" y="839545"/>
            <a:ext cx="499963" cy="379359"/>
            <a:chOff x="343108" y="384317"/>
            <a:chExt cx="608548" cy="505849"/>
          </a:xfrm>
        </p:grpSpPr>
        <p:sp>
          <p:nvSpPr>
            <p:cNvPr id="64" name="Elipse 63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09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11692037" y="836389"/>
            <a:ext cx="499963" cy="379359"/>
            <a:chOff x="343108" y="384317"/>
            <a:chExt cx="608548" cy="505849"/>
          </a:xfrm>
        </p:grpSpPr>
        <p:sp>
          <p:nvSpPr>
            <p:cNvPr id="69" name="Elipse 68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10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1895815" y="3271191"/>
            <a:ext cx="499963" cy="379359"/>
            <a:chOff x="343108" y="384317"/>
            <a:chExt cx="608548" cy="505849"/>
          </a:xfrm>
        </p:grpSpPr>
        <p:sp>
          <p:nvSpPr>
            <p:cNvPr id="77" name="Elipse 76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11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5148998" y="3759105"/>
            <a:ext cx="499963" cy="379359"/>
            <a:chOff x="343108" y="384317"/>
            <a:chExt cx="608548" cy="505849"/>
          </a:xfrm>
        </p:grpSpPr>
        <p:sp>
          <p:nvSpPr>
            <p:cNvPr id="80" name="Elipse 79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12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8367975" y="3743901"/>
            <a:ext cx="499963" cy="379359"/>
            <a:chOff x="343108" y="384317"/>
            <a:chExt cx="608548" cy="505849"/>
          </a:xfrm>
        </p:grpSpPr>
        <p:sp>
          <p:nvSpPr>
            <p:cNvPr id="84" name="Elipse 83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13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upo 85"/>
          <p:cNvGrpSpPr/>
          <p:nvPr/>
        </p:nvGrpSpPr>
        <p:grpSpPr>
          <a:xfrm>
            <a:off x="11664360" y="3774473"/>
            <a:ext cx="499963" cy="379359"/>
            <a:chOff x="343108" y="384317"/>
            <a:chExt cx="608548" cy="505849"/>
          </a:xfrm>
        </p:grpSpPr>
        <p:sp>
          <p:nvSpPr>
            <p:cNvPr id="87" name="Elipse 86"/>
            <p:cNvSpPr/>
            <p:nvPr/>
          </p:nvSpPr>
          <p:spPr>
            <a:xfrm>
              <a:off x="387186" y="384317"/>
              <a:ext cx="505849" cy="505849"/>
            </a:xfrm>
            <a:prstGeom prst="ellipse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343108" y="386354"/>
              <a:ext cx="608548" cy="492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14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CaixaDeTexto 2"/>
          <p:cNvSpPr txBox="1"/>
          <p:nvPr/>
        </p:nvSpPr>
        <p:spPr>
          <a:xfrm>
            <a:off x="1385894" y="4648345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CB</a:t>
            </a: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CaixaDeTexto 2"/>
          <p:cNvSpPr txBox="1"/>
          <p:nvPr/>
        </p:nvSpPr>
        <p:spPr>
          <a:xfrm>
            <a:off x="790671" y="5391919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CaixaDeTexto 2"/>
          <p:cNvSpPr txBox="1"/>
          <p:nvPr/>
        </p:nvSpPr>
        <p:spPr>
          <a:xfrm>
            <a:off x="441064" y="4228385"/>
            <a:ext cx="896267" cy="538290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PF</a:t>
            </a:r>
            <a:endParaRPr kumimoji="0" lang="pt-BR" sz="1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1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b="9999"/>
          <a:stretch/>
        </p:blipFill>
        <p:spPr>
          <a:xfrm>
            <a:off x="0" y="0"/>
            <a:ext cx="12192000" cy="791570"/>
          </a:xfrm>
          <a:prstGeom prst="rect">
            <a:avLst/>
          </a:prstGeom>
        </p:spPr>
      </p:pic>
      <p:sp>
        <p:nvSpPr>
          <p:cNvPr id="65" name="CaixaDeTexto 64"/>
          <p:cNvSpPr txBox="1"/>
          <p:nvPr/>
        </p:nvSpPr>
        <p:spPr>
          <a:xfrm>
            <a:off x="145960" y="824248"/>
            <a:ext cx="119000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3F30"/>
                </a:solidFill>
              </a:rPr>
              <a:t>Especificações</a:t>
            </a:r>
          </a:p>
          <a:p>
            <a:endParaRPr lang="pt-BR" dirty="0"/>
          </a:p>
          <a:p>
            <a:r>
              <a:rPr lang="pt-BR" b="1" u="sng" dirty="0" smtClean="0">
                <a:solidFill>
                  <a:srgbClr val="004030"/>
                </a:solidFill>
              </a:rPr>
              <a:t>1) Filtros</a:t>
            </a:r>
            <a:r>
              <a:rPr lang="pt-BR" b="1" u="sng" dirty="0">
                <a:solidFill>
                  <a:srgbClr val="004030"/>
                </a:solidFill>
              </a:rPr>
              <a:t>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b="1" dirty="0" smtClean="0">
                <a:solidFill>
                  <a:srgbClr val="004030"/>
                </a:solidFill>
              </a:rPr>
              <a:t>  </a:t>
            </a:r>
            <a:r>
              <a:rPr lang="pt-BR" dirty="0" smtClean="0"/>
              <a:t>ID Loja </a:t>
            </a:r>
            <a:r>
              <a:rPr lang="pt-BR" dirty="0"/>
              <a:t>(seleção de lojas específicas) </a:t>
            </a:r>
            <a:br>
              <a:rPr lang="pt-BR" dirty="0"/>
            </a:br>
            <a:r>
              <a:rPr lang="pt-BR" dirty="0"/>
              <a:t>	  Ativo / Inativo (seleção de status com exibição da quantidade de lojas no filtro)</a:t>
            </a:r>
            <a:br>
              <a:rPr lang="pt-BR" dirty="0"/>
            </a:br>
            <a:r>
              <a:rPr lang="pt-BR" dirty="0"/>
              <a:t>	  Cluster (seleção do cluster das lojas: AAA / AA / A / Setup)</a:t>
            </a:r>
            <a:br>
              <a:rPr lang="pt-BR" dirty="0"/>
            </a:br>
            <a:r>
              <a:rPr lang="pt-BR" dirty="0"/>
              <a:t>	  Desempenho (seleção da performance das lojas: Excelente / Bom / Regular / Ruim</a:t>
            </a:r>
            <a:r>
              <a:rPr lang="pt-BR" dirty="0" smtClean="0"/>
              <a:t>)</a:t>
            </a:r>
          </a:p>
          <a:p>
            <a:pPr marL="342900" indent="-342900">
              <a:buAutoNum type="arabicParenR"/>
            </a:pPr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2) </a:t>
            </a:r>
            <a:r>
              <a:rPr lang="pt-BR" b="1" u="sng" dirty="0">
                <a:solidFill>
                  <a:srgbClr val="004030"/>
                </a:solidFill>
              </a:rPr>
              <a:t>Pedidos colocados (Visão YoY):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barras </a:t>
            </a:r>
            <a:r>
              <a:rPr lang="pt-BR" dirty="0" smtClean="0"/>
              <a:t>verticais comparando </a:t>
            </a:r>
            <a:r>
              <a:rPr lang="pt-BR" dirty="0"/>
              <a:t>volume de </a:t>
            </a:r>
            <a:r>
              <a:rPr lang="pt-BR" dirty="0" smtClean="0"/>
              <a:t>pedidos colocados do </a:t>
            </a:r>
            <a:r>
              <a:rPr lang="pt-BR" dirty="0"/>
              <a:t>ano anterior com o ano atual e </a:t>
            </a:r>
            <a:r>
              <a:rPr lang="pt-BR" dirty="0" smtClean="0"/>
              <a:t>linha de tendência com percentual </a:t>
            </a:r>
            <a:r>
              <a:rPr lang="pt-BR" dirty="0"/>
              <a:t>de </a:t>
            </a:r>
            <a:r>
              <a:rPr lang="pt-BR" dirty="0" smtClean="0"/>
              <a:t>variação</a:t>
            </a:r>
          </a:p>
          <a:p>
            <a:endParaRPr lang="pt-BR" dirty="0" smtClean="0"/>
          </a:p>
          <a:p>
            <a:r>
              <a:rPr lang="pt-BR" b="1" dirty="0">
                <a:solidFill>
                  <a:srgbClr val="004030"/>
                </a:solidFill>
              </a:rPr>
              <a:t>3) </a:t>
            </a:r>
            <a:r>
              <a:rPr lang="pt-BR" b="1" u="sng" dirty="0">
                <a:solidFill>
                  <a:srgbClr val="004030"/>
                </a:solidFill>
              </a:rPr>
              <a:t>Pedidos colocados (Visão Semanal):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barras </a:t>
            </a:r>
            <a:r>
              <a:rPr lang="pt-BR" dirty="0" smtClean="0"/>
              <a:t>verticais com </a:t>
            </a:r>
            <a:r>
              <a:rPr lang="pt-BR" dirty="0"/>
              <a:t>volume de </a:t>
            </a:r>
            <a:r>
              <a:rPr lang="pt-BR" dirty="0" smtClean="0"/>
              <a:t>pedidos colocados das </a:t>
            </a:r>
            <a:r>
              <a:rPr lang="pt-BR" dirty="0"/>
              <a:t>últimas 04 semanas, comparando com o resultado das semanas correspondentes do ano </a:t>
            </a:r>
            <a:r>
              <a:rPr lang="pt-BR" dirty="0" smtClean="0"/>
              <a:t>anterior / </a:t>
            </a:r>
            <a:r>
              <a:rPr lang="pt-BR" dirty="0"/>
              <a:t>Incluir linha de tendência com percentual de </a:t>
            </a:r>
            <a:r>
              <a:rPr lang="pt-BR" dirty="0" smtClean="0"/>
              <a:t>variação</a:t>
            </a:r>
          </a:p>
          <a:p>
            <a:endParaRPr lang="pt-BR" dirty="0" smtClean="0"/>
          </a:p>
          <a:p>
            <a:r>
              <a:rPr lang="pt-BR" b="1" dirty="0">
                <a:solidFill>
                  <a:srgbClr val="004030"/>
                </a:solidFill>
              </a:rPr>
              <a:t>4) </a:t>
            </a:r>
            <a:r>
              <a:rPr lang="pt-BR" b="1" u="sng" dirty="0">
                <a:solidFill>
                  <a:srgbClr val="004030"/>
                </a:solidFill>
              </a:rPr>
              <a:t>Pedidos aprovados (Visão YoY):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barras </a:t>
            </a:r>
            <a:r>
              <a:rPr lang="pt-BR" dirty="0" smtClean="0"/>
              <a:t>verticais comparando </a:t>
            </a:r>
            <a:r>
              <a:rPr lang="pt-BR" dirty="0"/>
              <a:t>volume de pedidos </a:t>
            </a:r>
            <a:r>
              <a:rPr lang="pt-BR" dirty="0" smtClean="0"/>
              <a:t>aprovados do </a:t>
            </a:r>
            <a:r>
              <a:rPr lang="pt-BR" dirty="0"/>
              <a:t>ano anterior com o ano atual e linha de tendência com percentual de variação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b="1" dirty="0">
                <a:solidFill>
                  <a:srgbClr val="004030"/>
                </a:solidFill>
              </a:rPr>
              <a:t>5) </a:t>
            </a:r>
            <a:r>
              <a:rPr lang="pt-BR" b="1" u="sng" dirty="0">
                <a:solidFill>
                  <a:srgbClr val="004030"/>
                </a:solidFill>
              </a:rPr>
              <a:t>Pedidos aprovados (Visão Semanal):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barras </a:t>
            </a:r>
            <a:r>
              <a:rPr lang="pt-BR" dirty="0" smtClean="0"/>
              <a:t>verticais com </a:t>
            </a:r>
            <a:r>
              <a:rPr lang="pt-BR" dirty="0"/>
              <a:t>volume de pedidos </a:t>
            </a:r>
            <a:r>
              <a:rPr lang="pt-BR" dirty="0" smtClean="0"/>
              <a:t>aprovados das </a:t>
            </a:r>
            <a:r>
              <a:rPr lang="pt-BR" dirty="0"/>
              <a:t>últimas 04 semanas, comparando com o resultado das semanas correspondentes do ano anterior. Incluir linha de tendência com percentual de variação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8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b="9999"/>
          <a:stretch/>
        </p:blipFill>
        <p:spPr>
          <a:xfrm>
            <a:off x="0" y="0"/>
            <a:ext cx="12192000" cy="791570"/>
          </a:xfrm>
          <a:prstGeom prst="rect">
            <a:avLst/>
          </a:prstGeom>
        </p:spPr>
      </p:pic>
      <p:sp>
        <p:nvSpPr>
          <p:cNvPr id="65" name="CaixaDeTexto 64"/>
          <p:cNvSpPr txBox="1"/>
          <p:nvPr/>
        </p:nvSpPr>
        <p:spPr>
          <a:xfrm>
            <a:off x="145961" y="824248"/>
            <a:ext cx="118957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3F30"/>
                </a:solidFill>
              </a:rPr>
              <a:t>Especificações</a:t>
            </a:r>
          </a:p>
          <a:p>
            <a:endParaRPr lang="pt-BR" b="1" dirty="0" smtClean="0">
              <a:solidFill>
                <a:srgbClr val="003F30"/>
              </a:solidFill>
            </a:endParaRPr>
          </a:p>
          <a:p>
            <a:r>
              <a:rPr lang="pt-BR" b="1" dirty="0" smtClean="0">
                <a:solidFill>
                  <a:srgbClr val="004030"/>
                </a:solidFill>
              </a:rPr>
              <a:t>6</a:t>
            </a:r>
            <a:r>
              <a:rPr lang="pt-BR" b="1" dirty="0">
                <a:solidFill>
                  <a:srgbClr val="004030"/>
                </a:solidFill>
              </a:rPr>
              <a:t>) </a:t>
            </a:r>
            <a:r>
              <a:rPr lang="pt-BR" b="1" u="sng" dirty="0">
                <a:solidFill>
                  <a:srgbClr val="004030"/>
                </a:solidFill>
              </a:rPr>
              <a:t>Visão GMV por cluster: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pizza </a:t>
            </a:r>
            <a:r>
              <a:rPr lang="pt-BR" dirty="0" smtClean="0"/>
              <a:t>com representatividade </a:t>
            </a:r>
            <a:r>
              <a:rPr lang="pt-BR" dirty="0"/>
              <a:t>de </a:t>
            </a:r>
            <a:r>
              <a:rPr lang="pt-BR" dirty="0" smtClean="0"/>
              <a:t>GMV aprovado por </a:t>
            </a:r>
            <a:r>
              <a:rPr lang="pt-BR" dirty="0"/>
              <a:t>cluster de lojas (AAA / AA / A / Setup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7) </a:t>
            </a:r>
            <a:r>
              <a:rPr lang="pt-BR" b="1" u="sng" dirty="0">
                <a:solidFill>
                  <a:srgbClr val="004030"/>
                </a:solidFill>
              </a:rPr>
              <a:t>Visão GMV por desempenho: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pizza </a:t>
            </a:r>
            <a:r>
              <a:rPr lang="pt-BR" dirty="0" smtClean="0"/>
              <a:t>com representatividade </a:t>
            </a:r>
            <a:r>
              <a:rPr lang="pt-BR" dirty="0"/>
              <a:t>de GMV aprovado por </a:t>
            </a:r>
            <a:r>
              <a:rPr lang="pt-BR" dirty="0" smtClean="0"/>
              <a:t>performance de </a:t>
            </a:r>
            <a:r>
              <a:rPr lang="pt-BR" dirty="0"/>
              <a:t>lojas </a:t>
            </a:r>
            <a:r>
              <a:rPr lang="pt-BR" dirty="0" smtClean="0"/>
              <a:t>(</a:t>
            </a:r>
            <a:r>
              <a:rPr lang="pt-BR" dirty="0"/>
              <a:t>Excelente / Bom / Regular / Ruim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8) </a:t>
            </a:r>
            <a:r>
              <a:rPr lang="pt-BR" b="1" u="sng" dirty="0">
                <a:solidFill>
                  <a:srgbClr val="004030"/>
                </a:solidFill>
              </a:rPr>
              <a:t>Filtros: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b="1" dirty="0" smtClean="0">
                <a:solidFill>
                  <a:srgbClr val="004030"/>
                </a:solidFill>
              </a:rPr>
              <a:t>  </a:t>
            </a:r>
            <a:r>
              <a:rPr lang="pt-BR" dirty="0" smtClean="0"/>
              <a:t>Período </a:t>
            </a:r>
            <a:r>
              <a:rPr lang="pt-BR" dirty="0"/>
              <a:t>(seleção de períodos determinados para análises)</a:t>
            </a:r>
          </a:p>
          <a:p>
            <a:r>
              <a:rPr lang="pt-BR" dirty="0"/>
              <a:t>	  Ano (seleção de ano específico para análises)</a:t>
            </a:r>
            <a:br>
              <a:rPr lang="pt-BR" dirty="0"/>
            </a:br>
            <a:r>
              <a:rPr lang="pt-BR" dirty="0"/>
              <a:t>	  Cluster (seleção do cluster das lojas: AAA / AA / A / Setup)</a:t>
            </a:r>
            <a:br>
              <a:rPr lang="pt-BR" dirty="0"/>
            </a:br>
            <a:r>
              <a:rPr lang="pt-BR" dirty="0"/>
              <a:t>	  Desempenho (seleção da performance das lojas: Excelente / Bom / Regular / Ruim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9) </a:t>
            </a:r>
            <a:r>
              <a:rPr lang="pt-BR" b="1" u="sng" dirty="0">
                <a:solidFill>
                  <a:srgbClr val="004030"/>
                </a:solidFill>
              </a:rPr>
              <a:t>Top 10 - Melhore Performances: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barras </a:t>
            </a:r>
            <a:r>
              <a:rPr lang="pt-BR" dirty="0" smtClean="0"/>
              <a:t>verticais com </a:t>
            </a:r>
            <a:r>
              <a:rPr lang="pt-BR" dirty="0"/>
              <a:t>volume de pedidos aprovados. Possibilidade de extrair relatório com dados de todas as lojas. Colunas: ID Loja / Nome da loja / Cluster / Status (Ativo ou Inativo) / Total de pedidos aprovados </a:t>
            </a:r>
            <a:r>
              <a:rPr lang="pt-BR" dirty="0" smtClean="0"/>
              <a:t>/ </a:t>
            </a:r>
            <a:r>
              <a:rPr lang="pt-BR" dirty="0"/>
              <a:t>GMV </a:t>
            </a:r>
            <a:r>
              <a:rPr lang="pt-BR" dirty="0" smtClean="0"/>
              <a:t>Aprovado</a:t>
            </a:r>
          </a:p>
          <a:p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10) </a:t>
            </a:r>
            <a:r>
              <a:rPr lang="pt-BR" b="1" u="sng" dirty="0">
                <a:solidFill>
                  <a:srgbClr val="004030"/>
                </a:solidFill>
              </a:rPr>
              <a:t>Lojas Ativadas (Visão mensal):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barras </a:t>
            </a:r>
            <a:r>
              <a:rPr lang="pt-BR" dirty="0" smtClean="0"/>
              <a:t>verticais com </a:t>
            </a:r>
            <a:r>
              <a:rPr lang="pt-BR" dirty="0"/>
              <a:t>volume de lojas ativadas em relação à meta, incluir o percentual de atingimento.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638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b="9999"/>
          <a:stretch/>
        </p:blipFill>
        <p:spPr>
          <a:xfrm>
            <a:off x="0" y="0"/>
            <a:ext cx="12192000" cy="791570"/>
          </a:xfrm>
          <a:prstGeom prst="rect">
            <a:avLst/>
          </a:prstGeom>
        </p:spPr>
      </p:pic>
      <p:sp>
        <p:nvSpPr>
          <p:cNvPr id="65" name="CaixaDeTexto 64"/>
          <p:cNvSpPr txBox="1"/>
          <p:nvPr/>
        </p:nvSpPr>
        <p:spPr>
          <a:xfrm>
            <a:off x="145960" y="824248"/>
            <a:ext cx="119000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3F30"/>
                </a:solidFill>
              </a:rPr>
              <a:t>Especificações</a:t>
            </a:r>
          </a:p>
          <a:p>
            <a:endParaRPr lang="pt-BR" dirty="0"/>
          </a:p>
          <a:p>
            <a:r>
              <a:rPr lang="pt-BR" b="1" dirty="0" smtClean="0">
                <a:solidFill>
                  <a:srgbClr val="004030"/>
                </a:solidFill>
              </a:rPr>
              <a:t>11</a:t>
            </a:r>
            <a:r>
              <a:rPr lang="pt-BR" b="1" dirty="0">
                <a:solidFill>
                  <a:srgbClr val="004030"/>
                </a:solidFill>
              </a:rPr>
              <a:t>) </a:t>
            </a:r>
            <a:r>
              <a:rPr lang="pt-BR" b="1" u="sng" dirty="0">
                <a:solidFill>
                  <a:srgbClr val="004030"/>
                </a:solidFill>
              </a:rPr>
              <a:t>Venda por bandeira: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anel com </a:t>
            </a:r>
            <a:r>
              <a:rPr lang="pt-BR" dirty="0" smtClean="0"/>
              <a:t>representatividade </a:t>
            </a:r>
            <a:r>
              <a:rPr lang="pt-BR" dirty="0"/>
              <a:t>de vendas por bandeira, ao passar o cursor do mouse exibir o </a:t>
            </a:r>
            <a:r>
              <a:rPr lang="pt-BR" dirty="0" smtClean="0"/>
              <a:t>valor</a:t>
            </a:r>
          </a:p>
          <a:p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12) </a:t>
            </a:r>
            <a:r>
              <a:rPr lang="pt-BR" b="1" u="sng" dirty="0">
                <a:solidFill>
                  <a:srgbClr val="004030"/>
                </a:solidFill>
              </a:rPr>
              <a:t>Lojas Ativas (Visão YoY):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barras </a:t>
            </a:r>
            <a:r>
              <a:rPr lang="pt-BR" dirty="0" smtClean="0"/>
              <a:t>verticais comparando </a:t>
            </a:r>
            <a:r>
              <a:rPr lang="pt-BR" dirty="0"/>
              <a:t>volume de lojas ativas do ano anterior com o ano atual e linha de tendência com percentual de </a:t>
            </a:r>
            <a:r>
              <a:rPr lang="pt-BR" dirty="0" smtClean="0"/>
              <a:t>variação</a:t>
            </a:r>
          </a:p>
          <a:p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13) </a:t>
            </a:r>
            <a:r>
              <a:rPr lang="pt-BR" b="1" u="sng" dirty="0">
                <a:solidFill>
                  <a:srgbClr val="004030"/>
                </a:solidFill>
              </a:rPr>
              <a:t>Lojas Inativas (Visão YoY):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barras </a:t>
            </a:r>
            <a:r>
              <a:rPr lang="pt-BR" dirty="0" smtClean="0"/>
              <a:t>verticais comparando </a:t>
            </a:r>
            <a:r>
              <a:rPr lang="pt-BR" dirty="0"/>
              <a:t>volume de lojas inativas do ano anterior com o ano atual e linha de tendência com percentual de </a:t>
            </a:r>
            <a:r>
              <a:rPr lang="pt-BR" dirty="0" smtClean="0"/>
              <a:t>variação</a:t>
            </a:r>
          </a:p>
          <a:p>
            <a:endParaRPr lang="pt-BR" dirty="0"/>
          </a:p>
          <a:p>
            <a:r>
              <a:rPr lang="pt-BR" b="1" dirty="0">
                <a:solidFill>
                  <a:srgbClr val="004030"/>
                </a:solidFill>
              </a:rPr>
              <a:t>14) </a:t>
            </a:r>
            <a:r>
              <a:rPr lang="pt-BR" b="1" u="sng" dirty="0">
                <a:solidFill>
                  <a:srgbClr val="004030"/>
                </a:solidFill>
              </a:rPr>
              <a:t>Lojas Reativadas (Visão YoY):</a:t>
            </a:r>
            <a:r>
              <a:rPr lang="pt-BR" b="1" dirty="0">
                <a:solidFill>
                  <a:srgbClr val="004030"/>
                </a:solidFill>
              </a:rPr>
              <a:t> </a:t>
            </a:r>
            <a:r>
              <a:rPr lang="pt-BR" dirty="0"/>
              <a:t>gráfico de barras </a:t>
            </a:r>
            <a:r>
              <a:rPr lang="pt-BR" dirty="0" smtClean="0"/>
              <a:t>verticais comparando </a:t>
            </a:r>
            <a:r>
              <a:rPr lang="pt-BR" dirty="0"/>
              <a:t>volume de lojas reativadas do ano anterior com o ano atual e linha de tendência com percentual de </a:t>
            </a:r>
            <a:r>
              <a:rPr lang="pt-BR" dirty="0" smtClean="0"/>
              <a:t>variação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765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302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Martins Lopes</dc:creator>
  <cp:lastModifiedBy>Fernando Martins Lopes</cp:lastModifiedBy>
  <cp:revision>42</cp:revision>
  <dcterms:created xsi:type="dcterms:W3CDTF">2020-10-08T17:10:01Z</dcterms:created>
  <dcterms:modified xsi:type="dcterms:W3CDTF">2020-10-14T18:50:32Z</dcterms:modified>
</cp:coreProperties>
</file>