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8" r:id="rId3"/>
    <p:sldId id="5328" r:id="rId4"/>
    <p:sldId id="5306" r:id="rId5"/>
    <p:sldId id="5329" r:id="rId6"/>
    <p:sldId id="5335" r:id="rId7"/>
    <p:sldId id="5353" r:id="rId8"/>
    <p:sldId id="5354" r:id="rId9"/>
    <p:sldId id="5330" r:id="rId10"/>
    <p:sldId id="5332" r:id="rId11"/>
    <p:sldId id="5333" r:id="rId12"/>
    <p:sldId id="5334" r:id="rId13"/>
    <p:sldId id="5338" r:id="rId14"/>
    <p:sldId id="5339" r:id="rId15"/>
    <p:sldId id="5340" r:id="rId16"/>
    <p:sldId id="5341" r:id="rId17"/>
    <p:sldId id="5372" r:id="rId18"/>
    <p:sldId id="5337" r:id="rId19"/>
    <p:sldId id="5342" r:id="rId20"/>
    <p:sldId id="5343" r:id="rId21"/>
    <p:sldId id="5345" r:id="rId22"/>
    <p:sldId id="5346" r:id="rId23"/>
    <p:sldId id="5336" r:id="rId24"/>
    <p:sldId id="5347" r:id="rId25"/>
    <p:sldId id="5348" r:id="rId26"/>
    <p:sldId id="5373" r:id="rId27"/>
    <p:sldId id="5322" r:id="rId28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1" userDrawn="1">
          <p15:clr>
            <a:srgbClr val="A4A3A4"/>
          </p15:clr>
        </p15:guide>
        <p15:guide id="3" orient="horz" pos="2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F"/>
    <a:srgbClr val="6480DC"/>
    <a:srgbClr val="EFF5FE"/>
    <a:srgbClr val="DEE0F5"/>
    <a:srgbClr val="7198E7"/>
    <a:srgbClr val="4C53C8"/>
    <a:srgbClr val="ECF1FC"/>
    <a:srgbClr val="AAB2E8"/>
    <a:srgbClr val="FFFFFF"/>
    <a:srgbClr val="778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0" y="176"/>
      </p:cViewPr>
      <p:guideLst>
        <p:guide pos="3831"/>
        <p:guide orient="horz" pos="2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D2684-B4CB-4882-8B5E-B367BB2EB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F19C-81A7-4941-9975-75AC54BCC8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03ECD-1057-4341-BAC9-30CD9993D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773B2-E010-49AD-90A4-F6C4DA4561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18380"/>
            <a:ext cx="12192000" cy="339620"/>
          </a:xfrm>
          <a:prstGeom prst="rect">
            <a:avLst/>
          </a:prstGeom>
          <a:solidFill>
            <a:srgbClr val="E8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7000">
                <a:srgbClr val="4C53C8"/>
              </a:gs>
              <a:gs pos="100000">
                <a:srgbClr val="7198E7"/>
              </a:gs>
            </a:gsLst>
            <a:lin ang="18600000" scaled="0"/>
          </a:gradFill>
          <a:ln>
            <a:noFill/>
          </a:ln>
          <a:effectLst>
            <a:outerShdw blurRad="228600" dist="76200" dir="5400000" algn="t" rotWithShape="0">
              <a:srgbClr val="4E5BCE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0" y="4631416"/>
            <a:ext cx="2224577" cy="2224577"/>
          </a:xfrm>
          <a:custGeom>
            <a:avLst/>
            <a:gdLst>
              <a:gd name="connsiteX0" fmla="*/ 0 w 2224577"/>
              <a:gd name="connsiteY0" fmla="*/ 798143 h 2224577"/>
              <a:gd name="connsiteX1" fmla="*/ 1426360 w 2224577"/>
              <a:gd name="connsiteY1" fmla="*/ 2224578 h 2224577"/>
              <a:gd name="connsiteX2" fmla="*/ 2224578 w 2224577"/>
              <a:gd name="connsiteY2" fmla="*/ 2224578 h 2224577"/>
              <a:gd name="connsiteX3" fmla="*/ 0 w 2224577"/>
              <a:gd name="connsiteY3" fmla="*/ 0 h 2224577"/>
              <a:gd name="connsiteX4" fmla="*/ 0 w 2224577"/>
              <a:gd name="connsiteY4" fmla="*/ 798143 h 222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577" h="2224577">
                <a:moveTo>
                  <a:pt x="0" y="798143"/>
                </a:moveTo>
                <a:lnTo>
                  <a:pt x="1426360" y="2224578"/>
                </a:lnTo>
                <a:lnTo>
                  <a:pt x="2224578" y="2224578"/>
                </a:lnTo>
                <a:lnTo>
                  <a:pt x="0" y="0"/>
                </a:lnTo>
                <a:lnTo>
                  <a:pt x="0" y="798143"/>
                </a:lnTo>
                <a:close/>
              </a:path>
            </a:pathLst>
          </a:custGeom>
          <a:solidFill>
            <a:srgbClr val="6C75F7">
              <a:alpha val="70000"/>
            </a:srgbClr>
          </a:soli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9967423" y="0"/>
            <a:ext cx="2224577" cy="2224577"/>
          </a:xfrm>
          <a:custGeom>
            <a:avLst/>
            <a:gdLst>
              <a:gd name="connsiteX0" fmla="*/ 2224578 w 2224577"/>
              <a:gd name="connsiteY0" fmla="*/ 1426360 h 2224577"/>
              <a:gd name="connsiteX1" fmla="*/ 798143 w 2224577"/>
              <a:gd name="connsiteY1" fmla="*/ 0 h 2224577"/>
              <a:gd name="connsiteX2" fmla="*/ 0 w 2224577"/>
              <a:gd name="connsiteY2" fmla="*/ 0 h 2224577"/>
              <a:gd name="connsiteX3" fmla="*/ 2224578 w 2224577"/>
              <a:gd name="connsiteY3" fmla="*/ 2224578 h 2224577"/>
              <a:gd name="connsiteX4" fmla="*/ 2224578 w 2224577"/>
              <a:gd name="connsiteY4" fmla="*/ 1426360 h 222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577" h="2224577">
                <a:moveTo>
                  <a:pt x="2224578" y="1426360"/>
                </a:moveTo>
                <a:lnTo>
                  <a:pt x="798143" y="0"/>
                </a:lnTo>
                <a:lnTo>
                  <a:pt x="0" y="0"/>
                </a:lnTo>
                <a:lnTo>
                  <a:pt x="2224578" y="2224578"/>
                </a:lnTo>
                <a:lnTo>
                  <a:pt x="2224578" y="1426360"/>
                </a:lnTo>
                <a:close/>
              </a:path>
            </a:pathLst>
          </a:custGeom>
          <a:solidFill>
            <a:srgbClr val="6C75F7">
              <a:alpha val="70000"/>
            </a:srgbClr>
          </a:soli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914946" y="3578939"/>
            <a:ext cx="3277054" cy="3277053"/>
          </a:xfrm>
          <a:custGeom>
            <a:avLst/>
            <a:gdLst>
              <a:gd name="connsiteX0" fmla="*/ 3277054 w 3277054"/>
              <a:gd name="connsiteY0" fmla="*/ 3277054 h 3277053"/>
              <a:gd name="connsiteX1" fmla="*/ 3277054 w 3277054"/>
              <a:gd name="connsiteY1" fmla="*/ 0 h 3277053"/>
              <a:gd name="connsiteX2" fmla="*/ 0 w 3277054"/>
              <a:gd name="connsiteY2" fmla="*/ 3277054 h 3277053"/>
              <a:gd name="connsiteX3" fmla="*/ 3277054 w 3277054"/>
              <a:gd name="connsiteY3" fmla="*/ 3277054 h 327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054" h="3277053">
                <a:moveTo>
                  <a:pt x="3277054" y="3277054"/>
                </a:moveTo>
                <a:lnTo>
                  <a:pt x="3277054" y="0"/>
                </a:lnTo>
                <a:lnTo>
                  <a:pt x="0" y="3277054"/>
                </a:lnTo>
                <a:lnTo>
                  <a:pt x="3277054" y="3277054"/>
                </a:lnTo>
                <a:close/>
              </a:path>
            </a:pathLst>
          </a:custGeom>
          <a:gradFill>
            <a:gsLst>
              <a:gs pos="7000">
                <a:srgbClr val="656DE6"/>
              </a:gs>
              <a:gs pos="78000">
                <a:srgbClr val="3B43AB"/>
              </a:gs>
            </a:gsLst>
            <a:lin ang="18900000" scaled="1"/>
          </a:gra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10221979" y="2639178"/>
            <a:ext cx="1970021" cy="3939968"/>
          </a:xfrm>
          <a:custGeom>
            <a:avLst/>
            <a:gdLst>
              <a:gd name="connsiteX0" fmla="*/ 1970022 w 1970021"/>
              <a:gd name="connsiteY0" fmla="*/ 3939969 h 3939968"/>
              <a:gd name="connsiteX1" fmla="*/ 1970022 w 1970021"/>
              <a:gd name="connsiteY1" fmla="*/ 3006152 h 3939968"/>
              <a:gd name="connsiteX2" fmla="*/ 933817 w 1970021"/>
              <a:gd name="connsiteY2" fmla="*/ 1970022 h 3939968"/>
              <a:gd name="connsiteX3" fmla="*/ 1970022 w 1970021"/>
              <a:gd name="connsiteY3" fmla="*/ 933817 h 3939968"/>
              <a:gd name="connsiteX4" fmla="*/ 1970022 w 1970021"/>
              <a:gd name="connsiteY4" fmla="*/ 0 h 3939968"/>
              <a:gd name="connsiteX5" fmla="*/ 0 w 1970021"/>
              <a:gd name="connsiteY5" fmla="*/ 1970022 h 3939968"/>
              <a:gd name="connsiteX6" fmla="*/ 1970022 w 1970021"/>
              <a:gd name="connsiteY6" fmla="*/ 3939969 h 3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021" h="3939968">
                <a:moveTo>
                  <a:pt x="1970022" y="3939969"/>
                </a:moveTo>
                <a:lnTo>
                  <a:pt x="1970022" y="3006152"/>
                </a:lnTo>
                <a:lnTo>
                  <a:pt x="933817" y="1970022"/>
                </a:lnTo>
                <a:lnTo>
                  <a:pt x="1970022" y="933817"/>
                </a:lnTo>
                <a:lnTo>
                  <a:pt x="1970022" y="0"/>
                </a:lnTo>
                <a:lnTo>
                  <a:pt x="0" y="1970022"/>
                </a:lnTo>
                <a:lnTo>
                  <a:pt x="1970022" y="3939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76200" dir="5400000" algn="t" rotWithShape="0">
              <a:srgbClr val="4E5BCE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0" y="0"/>
            <a:ext cx="3277054" cy="3277053"/>
          </a:xfrm>
          <a:custGeom>
            <a:avLst/>
            <a:gdLst>
              <a:gd name="connsiteX0" fmla="*/ 0 w 3277054"/>
              <a:gd name="connsiteY0" fmla="*/ 0 h 3277053"/>
              <a:gd name="connsiteX1" fmla="*/ 0 w 3277054"/>
              <a:gd name="connsiteY1" fmla="*/ 3277054 h 3277053"/>
              <a:gd name="connsiteX2" fmla="*/ 3277054 w 3277054"/>
              <a:gd name="connsiteY2" fmla="*/ 0 h 3277053"/>
              <a:gd name="connsiteX3" fmla="*/ 0 w 3277054"/>
              <a:gd name="connsiteY3" fmla="*/ 0 h 327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054" h="3277053">
                <a:moveTo>
                  <a:pt x="0" y="0"/>
                </a:moveTo>
                <a:lnTo>
                  <a:pt x="0" y="3277054"/>
                </a:lnTo>
                <a:lnTo>
                  <a:pt x="327705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000">
                <a:srgbClr val="656DE6"/>
              </a:gs>
              <a:gs pos="78000">
                <a:srgbClr val="3B43AB"/>
              </a:gs>
            </a:gsLst>
            <a:lin ang="8100000" scaled="1"/>
          </a:gra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276846"/>
            <a:ext cx="1969947" cy="3939969"/>
          </a:xfrm>
          <a:custGeom>
            <a:avLst/>
            <a:gdLst>
              <a:gd name="connsiteX0" fmla="*/ 0 w 1969947"/>
              <a:gd name="connsiteY0" fmla="*/ 0 h 3939969"/>
              <a:gd name="connsiteX1" fmla="*/ 0 w 1969947"/>
              <a:gd name="connsiteY1" fmla="*/ 933817 h 3939969"/>
              <a:gd name="connsiteX2" fmla="*/ 1036130 w 1969947"/>
              <a:gd name="connsiteY2" fmla="*/ 1969948 h 3939969"/>
              <a:gd name="connsiteX3" fmla="*/ 0 w 1969947"/>
              <a:gd name="connsiteY3" fmla="*/ 3006152 h 3939969"/>
              <a:gd name="connsiteX4" fmla="*/ 0 w 1969947"/>
              <a:gd name="connsiteY4" fmla="*/ 3939970 h 3939969"/>
              <a:gd name="connsiteX5" fmla="*/ 1969948 w 1969947"/>
              <a:gd name="connsiteY5" fmla="*/ 1969948 h 3939969"/>
              <a:gd name="connsiteX6" fmla="*/ 0 w 1969947"/>
              <a:gd name="connsiteY6" fmla="*/ 0 h 39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9947" h="3939969">
                <a:moveTo>
                  <a:pt x="0" y="0"/>
                </a:moveTo>
                <a:lnTo>
                  <a:pt x="0" y="933817"/>
                </a:lnTo>
                <a:lnTo>
                  <a:pt x="1036130" y="1969948"/>
                </a:lnTo>
                <a:lnTo>
                  <a:pt x="0" y="3006152"/>
                </a:lnTo>
                <a:lnTo>
                  <a:pt x="0" y="3939970"/>
                </a:lnTo>
                <a:lnTo>
                  <a:pt x="1969948" y="19699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76200" dir="5400000" algn="t" rotWithShape="0">
              <a:srgbClr val="4E5BCE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18380"/>
            <a:ext cx="12192000" cy="339620"/>
          </a:xfrm>
          <a:prstGeom prst="rect">
            <a:avLst/>
          </a:prstGeom>
          <a:solidFill>
            <a:srgbClr val="E8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1" y="5740400"/>
            <a:ext cx="1117600" cy="1117600"/>
          </a:xfrm>
          <a:custGeom>
            <a:avLst/>
            <a:gdLst>
              <a:gd name="connsiteX0" fmla="*/ 0 w 2224577"/>
              <a:gd name="connsiteY0" fmla="*/ 798143 h 2224577"/>
              <a:gd name="connsiteX1" fmla="*/ 1426360 w 2224577"/>
              <a:gd name="connsiteY1" fmla="*/ 2224578 h 2224577"/>
              <a:gd name="connsiteX2" fmla="*/ 2224578 w 2224577"/>
              <a:gd name="connsiteY2" fmla="*/ 2224578 h 2224577"/>
              <a:gd name="connsiteX3" fmla="*/ 0 w 2224577"/>
              <a:gd name="connsiteY3" fmla="*/ 0 h 2224577"/>
              <a:gd name="connsiteX4" fmla="*/ 0 w 2224577"/>
              <a:gd name="connsiteY4" fmla="*/ 798143 h 222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577" h="2224577">
                <a:moveTo>
                  <a:pt x="0" y="798143"/>
                </a:moveTo>
                <a:lnTo>
                  <a:pt x="1426360" y="2224578"/>
                </a:lnTo>
                <a:lnTo>
                  <a:pt x="2224578" y="2224578"/>
                </a:lnTo>
                <a:lnTo>
                  <a:pt x="0" y="0"/>
                </a:lnTo>
                <a:lnTo>
                  <a:pt x="0" y="798143"/>
                </a:lnTo>
                <a:close/>
              </a:path>
            </a:pathLst>
          </a:custGeom>
          <a:solidFill>
            <a:srgbClr val="6C75F7">
              <a:alpha val="20000"/>
            </a:srgbClr>
          </a:soli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1" y="1"/>
            <a:ext cx="2321560" cy="2321559"/>
          </a:xfrm>
          <a:custGeom>
            <a:avLst/>
            <a:gdLst>
              <a:gd name="connsiteX0" fmla="*/ 0 w 3277054"/>
              <a:gd name="connsiteY0" fmla="*/ 0 h 3277053"/>
              <a:gd name="connsiteX1" fmla="*/ 0 w 3277054"/>
              <a:gd name="connsiteY1" fmla="*/ 3277054 h 3277053"/>
              <a:gd name="connsiteX2" fmla="*/ 3277054 w 3277054"/>
              <a:gd name="connsiteY2" fmla="*/ 0 h 3277053"/>
              <a:gd name="connsiteX3" fmla="*/ 0 w 3277054"/>
              <a:gd name="connsiteY3" fmla="*/ 0 h 327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054" h="3277053">
                <a:moveTo>
                  <a:pt x="0" y="0"/>
                </a:moveTo>
                <a:lnTo>
                  <a:pt x="0" y="3277054"/>
                </a:lnTo>
                <a:lnTo>
                  <a:pt x="327705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4C53C8"/>
              </a:gs>
              <a:gs pos="100000">
                <a:srgbClr val="7198E7"/>
              </a:gs>
            </a:gsLst>
            <a:lin ang="18600000" scaled="0"/>
          </a:gradFill>
          <a:ln>
            <a:noFill/>
          </a:ln>
          <a:effectLst>
            <a:outerShdw blurRad="228600" dist="76200" algn="t" rotWithShape="0">
              <a:srgbClr val="4E5BCE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1" y="276848"/>
            <a:ext cx="1317714" cy="2635478"/>
          </a:xfrm>
          <a:custGeom>
            <a:avLst/>
            <a:gdLst>
              <a:gd name="connsiteX0" fmla="*/ 0 w 1969947"/>
              <a:gd name="connsiteY0" fmla="*/ 0 h 3939969"/>
              <a:gd name="connsiteX1" fmla="*/ 0 w 1969947"/>
              <a:gd name="connsiteY1" fmla="*/ 933817 h 3939969"/>
              <a:gd name="connsiteX2" fmla="*/ 1036130 w 1969947"/>
              <a:gd name="connsiteY2" fmla="*/ 1969948 h 3939969"/>
              <a:gd name="connsiteX3" fmla="*/ 0 w 1969947"/>
              <a:gd name="connsiteY3" fmla="*/ 3006152 h 3939969"/>
              <a:gd name="connsiteX4" fmla="*/ 0 w 1969947"/>
              <a:gd name="connsiteY4" fmla="*/ 3939970 h 3939969"/>
              <a:gd name="connsiteX5" fmla="*/ 1969948 w 1969947"/>
              <a:gd name="connsiteY5" fmla="*/ 1969948 h 3939969"/>
              <a:gd name="connsiteX6" fmla="*/ 0 w 1969947"/>
              <a:gd name="connsiteY6" fmla="*/ 0 h 39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9947" h="3939969">
                <a:moveTo>
                  <a:pt x="0" y="0"/>
                </a:moveTo>
                <a:lnTo>
                  <a:pt x="0" y="933817"/>
                </a:lnTo>
                <a:lnTo>
                  <a:pt x="1036130" y="1969948"/>
                </a:lnTo>
                <a:lnTo>
                  <a:pt x="0" y="3006152"/>
                </a:lnTo>
                <a:lnTo>
                  <a:pt x="0" y="3939970"/>
                </a:lnTo>
                <a:lnTo>
                  <a:pt x="1969948" y="19699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76200" dir="5400000" algn="t" rotWithShape="0">
              <a:srgbClr val="4E5BCE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任意多边形: 形状 23"/>
          <p:cNvSpPr/>
          <p:nvPr userDrawn="1"/>
        </p:nvSpPr>
        <p:spPr>
          <a:xfrm>
            <a:off x="10070566" y="4734560"/>
            <a:ext cx="2121433" cy="2121432"/>
          </a:xfrm>
          <a:custGeom>
            <a:avLst/>
            <a:gdLst>
              <a:gd name="connsiteX0" fmla="*/ 3277054 w 3277054"/>
              <a:gd name="connsiteY0" fmla="*/ 3277054 h 3277053"/>
              <a:gd name="connsiteX1" fmla="*/ 3277054 w 3277054"/>
              <a:gd name="connsiteY1" fmla="*/ 0 h 3277053"/>
              <a:gd name="connsiteX2" fmla="*/ 0 w 3277054"/>
              <a:gd name="connsiteY2" fmla="*/ 3277054 h 3277053"/>
              <a:gd name="connsiteX3" fmla="*/ 3277054 w 3277054"/>
              <a:gd name="connsiteY3" fmla="*/ 3277054 h 327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054" h="3277053">
                <a:moveTo>
                  <a:pt x="3277054" y="3277054"/>
                </a:moveTo>
                <a:lnTo>
                  <a:pt x="3277054" y="0"/>
                </a:lnTo>
                <a:lnTo>
                  <a:pt x="0" y="3277054"/>
                </a:lnTo>
                <a:lnTo>
                  <a:pt x="3277054" y="3277054"/>
                </a:lnTo>
                <a:close/>
              </a:path>
            </a:pathLst>
          </a:custGeom>
          <a:gradFill>
            <a:gsLst>
              <a:gs pos="7000">
                <a:srgbClr val="4C53C8"/>
              </a:gs>
              <a:gs pos="100000">
                <a:srgbClr val="7198E7"/>
              </a:gs>
            </a:gsLst>
            <a:lin ang="18600000" scaled="0"/>
          </a:gradFill>
          <a:ln>
            <a:noFill/>
          </a:ln>
          <a:effectLst>
            <a:outerShdw blurRad="228600" dist="76200" algn="t" rotWithShape="0">
              <a:srgbClr val="4E5BCE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任意多边形: 形状 24"/>
          <p:cNvSpPr/>
          <p:nvPr userDrawn="1"/>
        </p:nvSpPr>
        <p:spPr>
          <a:xfrm>
            <a:off x="10990284" y="4175760"/>
            <a:ext cx="1201716" cy="2403386"/>
          </a:xfrm>
          <a:custGeom>
            <a:avLst/>
            <a:gdLst>
              <a:gd name="connsiteX0" fmla="*/ 1970022 w 1970021"/>
              <a:gd name="connsiteY0" fmla="*/ 3939969 h 3939968"/>
              <a:gd name="connsiteX1" fmla="*/ 1970022 w 1970021"/>
              <a:gd name="connsiteY1" fmla="*/ 3006152 h 3939968"/>
              <a:gd name="connsiteX2" fmla="*/ 933817 w 1970021"/>
              <a:gd name="connsiteY2" fmla="*/ 1970022 h 3939968"/>
              <a:gd name="connsiteX3" fmla="*/ 1970022 w 1970021"/>
              <a:gd name="connsiteY3" fmla="*/ 933817 h 3939968"/>
              <a:gd name="connsiteX4" fmla="*/ 1970022 w 1970021"/>
              <a:gd name="connsiteY4" fmla="*/ 0 h 3939968"/>
              <a:gd name="connsiteX5" fmla="*/ 0 w 1970021"/>
              <a:gd name="connsiteY5" fmla="*/ 1970022 h 3939968"/>
              <a:gd name="connsiteX6" fmla="*/ 1970022 w 1970021"/>
              <a:gd name="connsiteY6" fmla="*/ 3939969 h 3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021" h="3939968">
                <a:moveTo>
                  <a:pt x="1970022" y="3939969"/>
                </a:moveTo>
                <a:lnTo>
                  <a:pt x="1970022" y="3006152"/>
                </a:lnTo>
                <a:lnTo>
                  <a:pt x="933817" y="1970022"/>
                </a:lnTo>
                <a:lnTo>
                  <a:pt x="1970022" y="933817"/>
                </a:lnTo>
                <a:lnTo>
                  <a:pt x="1970022" y="0"/>
                </a:lnTo>
                <a:lnTo>
                  <a:pt x="0" y="1970022"/>
                </a:lnTo>
                <a:lnTo>
                  <a:pt x="1970022" y="3939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76200" dir="5400000" algn="t" rotWithShape="0">
              <a:srgbClr val="4E5BCE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10560050" y="1"/>
            <a:ext cx="1631950" cy="1631950"/>
          </a:xfrm>
          <a:custGeom>
            <a:avLst/>
            <a:gdLst>
              <a:gd name="connsiteX0" fmla="*/ 2224578 w 2224577"/>
              <a:gd name="connsiteY0" fmla="*/ 1426360 h 2224577"/>
              <a:gd name="connsiteX1" fmla="*/ 798143 w 2224577"/>
              <a:gd name="connsiteY1" fmla="*/ 0 h 2224577"/>
              <a:gd name="connsiteX2" fmla="*/ 0 w 2224577"/>
              <a:gd name="connsiteY2" fmla="*/ 0 h 2224577"/>
              <a:gd name="connsiteX3" fmla="*/ 2224578 w 2224577"/>
              <a:gd name="connsiteY3" fmla="*/ 2224578 h 2224577"/>
              <a:gd name="connsiteX4" fmla="*/ 2224578 w 2224577"/>
              <a:gd name="connsiteY4" fmla="*/ 1426360 h 222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577" h="2224577">
                <a:moveTo>
                  <a:pt x="2224578" y="1426360"/>
                </a:moveTo>
                <a:lnTo>
                  <a:pt x="798143" y="0"/>
                </a:lnTo>
                <a:lnTo>
                  <a:pt x="0" y="0"/>
                </a:lnTo>
                <a:lnTo>
                  <a:pt x="2224578" y="2224578"/>
                </a:lnTo>
                <a:lnTo>
                  <a:pt x="2224578" y="1426360"/>
                </a:lnTo>
                <a:close/>
              </a:path>
            </a:pathLst>
          </a:custGeom>
          <a:solidFill>
            <a:srgbClr val="6C75F7">
              <a:alpha val="20000"/>
            </a:srgbClr>
          </a:soli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18380"/>
            <a:ext cx="12192000" cy="339620"/>
          </a:xfrm>
          <a:prstGeom prst="rect">
            <a:avLst/>
          </a:prstGeom>
          <a:solidFill>
            <a:srgbClr val="E8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>
          <a:xfrm>
            <a:off x="0" y="5003801"/>
            <a:ext cx="1854199" cy="1854199"/>
          </a:xfrm>
          <a:custGeom>
            <a:avLst/>
            <a:gdLst>
              <a:gd name="connsiteX0" fmla="*/ 0 w 2224577"/>
              <a:gd name="connsiteY0" fmla="*/ 798143 h 2224577"/>
              <a:gd name="connsiteX1" fmla="*/ 1426360 w 2224577"/>
              <a:gd name="connsiteY1" fmla="*/ 2224578 h 2224577"/>
              <a:gd name="connsiteX2" fmla="*/ 2224578 w 2224577"/>
              <a:gd name="connsiteY2" fmla="*/ 2224578 h 2224577"/>
              <a:gd name="connsiteX3" fmla="*/ 0 w 2224577"/>
              <a:gd name="connsiteY3" fmla="*/ 0 h 2224577"/>
              <a:gd name="connsiteX4" fmla="*/ 0 w 2224577"/>
              <a:gd name="connsiteY4" fmla="*/ 798143 h 222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577" h="2224577">
                <a:moveTo>
                  <a:pt x="0" y="798143"/>
                </a:moveTo>
                <a:lnTo>
                  <a:pt x="1426360" y="2224578"/>
                </a:lnTo>
                <a:lnTo>
                  <a:pt x="2224578" y="2224578"/>
                </a:lnTo>
                <a:lnTo>
                  <a:pt x="0" y="0"/>
                </a:lnTo>
                <a:lnTo>
                  <a:pt x="0" y="798143"/>
                </a:lnTo>
                <a:close/>
              </a:path>
            </a:pathLst>
          </a:custGeom>
          <a:solidFill>
            <a:srgbClr val="6C75F7">
              <a:alpha val="20000"/>
            </a:srgbClr>
          </a:soli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1"/>
            <a:ext cx="3381350" cy="4241799"/>
            <a:chOff x="1" y="1"/>
            <a:chExt cx="2321560" cy="2912325"/>
          </a:xfrm>
        </p:grpSpPr>
        <p:sp>
          <p:nvSpPr>
            <p:cNvPr id="5" name="任意多边形: 形状 4"/>
            <p:cNvSpPr/>
            <p:nvPr/>
          </p:nvSpPr>
          <p:spPr>
            <a:xfrm>
              <a:off x="1" y="1"/>
              <a:ext cx="2321560" cy="2321559"/>
            </a:xfrm>
            <a:custGeom>
              <a:avLst/>
              <a:gdLst>
                <a:gd name="connsiteX0" fmla="*/ 0 w 3277054"/>
                <a:gd name="connsiteY0" fmla="*/ 0 h 3277053"/>
                <a:gd name="connsiteX1" fmla="*/ 0 w 3277054"/>
                <a:gd name="connsiteY1" fmla="*/ 3277054 h 3277053"/>
                <a:gd name="connsiteX2" fmla="*/ 3277054 w 3277054"/>
                <a:gd name="connsiteY2" fmla="*/ 0 h 3277053"/>
                <a:gd name="connsiteX3" fmla="*/ 0 w 3277054"/>
                <a:gd name="connsiteY3" fmla="*/ 0 h 32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054" h="3277053">
                  <a:moveTo>
                    <a:pt x="0" y="0"/>
                  </a:moveTo>
                  <a:lnTo>
                    <a:pt x="0" y="3277054"/>
                  </a:lnTo>
                  <a:lnTo>
                    <a:pt x="327705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">
                  <a:srgbClr val="4C53C8"/>
                </a:gs>
                <a:gs pos="100000">
                  <a:srgbClr val="7198E7"/>
                </a:gs>
              </a:gsLst>
              <a:lin ang="18600000" scaled="0"/>
            </a:gradFill>
            <a:ln>
              <a:noFill/>
            </a:ln>
            <a:effectLst>
              <a:outerShdw blurRad="228600" dist="76200" algn="t" rotWithShape="0">
                <a:srgbClr val="4E5BCE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1" y="276848"/>
              <a:ext cx="1317714" cy="2635478"/>
            </a:xfrm>
            <a:custGeom>
              <a:avLst/>
              <a:gdLst>
                <a:gd name="connsiteX0" fmla="*/ 0 w 1969947"/>
                <a:gd name="connsiteY0" fmla="*/ 0 h 3939969"/>
                <a:gd name="connsiteX1" fmla="*/ 0 w 1969947"/>
                <a:gd name="connsiteY1" fmla="*/ 933817 h 3939969"/>
                <a:gd name="connsiteX2" fmla="*/ 1036130 w 1969947"/>
                <a:gd name="connsiteY2" fmla="*/ 1969948 h 3939969"/>
                <a:gd name="connsiteX3" fmla="*/ 0 w 1969947"/>
                <a:gd name="connsiteY3" fmla="*/ 3006152 h 3939969"/>
                <a:gd name="connsiteX4" fmla="*/ 0 w 1969947"/>
                <a:gd name="connsiteY4" fmla="*/ 3939970 h 3939969"/>
                <a:gd name="connsiteX5" fmla="*/ 1969948 w 1969947"/>
                <a:gd name="connsiteY5" fmla="*/ 1969948 h 3939969"/>
                <a:gd name="connsiteX6" fmla="*/ 0 w 1969947"/>
                <a:gd name="connsiteY6" fmla="*/ 0 h 393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9947" h="3939969">
                  <a:moveTo>
                    <a:pt x="0" y="0"/>
                  </a:moveTo>
                  <a:lnTo>
                    <a:pt x="0" y="933817"/>
                  </a:lnTo>
                  <a:lnTo>
                    <a:pt x="1036130" y="1969948"/>
                  </a:lnTo>
                  <a:lnTo>
                    <a:pt x="0" y="3006152"/>
                  </a:lnTo>
                  <a:lnTo>
                    <a:pt x="0" y="3939970"/>
                  </a:lnTo>
                  <a:lnTo>
                    <a:pt x="1969948" y="1969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28600" dist="76200" dir="5400000" algn="t" rotWithShape="0">
                <a:srgbClr val="4E5BCE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8841182" y="2622550"/>
            <a:ext cx="3350817" cy="4233442"/>
            <a:chOff x="10070566" y="4175760"/>
            <a:chExt cx="2121434" cy="2680232"/>
          </a:xfrm>
        </p:grpSpPr>
        <p:sp>
          <p:nvSpPr>
            <p:cNvPr id="8" name="任意多边形: 形状 7"/>
            <p:cNvSpPr/>
            <p:nvPr/>
          </p:nvSpPr>
          <p:spPr>
            <a:xfrm>
              <a:off x="10070566" y="4734560"/>
              <a:ext cx="2121433" cy="2121432"/>
            </a:xfrm>
            <a:custGeom>
              <a:avLst/>
              <a:gdLst>
                <a:gd name="connsiteX0" fmla="*/ 3277054 w 3277054"/>
                <a:gd name="connsiteY0" fmla="*/ 3277054 h 3277053"/>
                <a:gd name="connsiteX1" fmla="*/ 3277054 w 3277054"/>
                <a:gd name="connsiteY1" fmla="*/ 0 h 3277053"/>
                <a:gd name="connsiteX2" fmla="*/ 0 w 3277054"/>
                <a:gd name="connsiteY2" fmla="*/ 3277054 h 3277053"/>
                <a:gd name="connsiteX3" fmla="*/ 3277054 w 3277054"/>
                <a:gd name="connsiteY3" fmla="*/ 3277054 h 32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054" h="3277053">
                  <a:moveTo>
                    <a:pt x="3277054" y="3277054"/>
                  </a:moveTo>
                  <a:lnTo>
                    <a:pt x="3277054" y="0"/>
                  </a:lnTo>
                  <a:lnTo>
                    <a:pt x="0" y="3277054"/>
                  </a:lnTo>
                  <a:lnTo>
                    <a:pt x="3277054" y="3277054"/>
                  </a:lnTo>
                  <a:close/>
                </a:path>
              </a:pathLst>
            </a:custGeom>
            <a:gradFill>
              <a:gsLst>
                <a:gs pos="7000">
                  <a:srgbClr val="4C53C8"/>
                </a:gs>
                <a:gs pos="100000">
                  <a:srgbClr val="7198E7"/>
                </a:gs>
              </a:gsLst>
              <a:lin ang="18600000" scaled="0"/>
            </a:gradFill>
            <a:ln>
              <a:noFill/>
            </a:ln>
            <a:effectLst>
              <a:outerShdw blurRad="228600" dist="76200" algn="t" rotWithShape="0">
                <a:srgbClr val="4E5BCE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0990284" y="4175760"/>
              <a:ext cx="1201716" cy="2403386"/>
            </a:xfrm>
            <a:custGeom>
              <a:avLst/>
              <a:gdLst>
                <a:gd name="connsiteX0" fmla="*/ 1970022 w 1970021"/>
                <a:gd name="connsiteY0" fmla="*/ 3939969 h 3939968"/>
                <a:gd name="connsiteX1" fmla="*/ 1970022 w 1970021"/>
                <a:gd name="connsiteY1" fmla="*/ 3006152 h 3939968"/>
                <a:gd name="connsiteX2" fmla="*/ 933817 w 1970021"/>
                <a:gd name="connsiteY2" fmla="*/ 1970022 h 3939968"/>
                <a:gd name="connsiteX3" fmla="*/ 1970022 w 1970021"/>
                <a:gd name="connsiteY3" fmla="*/ 933817 h 3939968"/>
                <a:gd name="connsiteX4" fmla="*/ 1970022 w 1970021"/>
                <a:gd name="connsiteY4" fmla="*/ 0 h 3939968"/>
                <a:gd name="connsiteX5" fmla="*/ 0 w 1970021"/>
                <a:gd name="connsiteY5" fmla="*/ 1970022 h 3939968"/>
                <a:gd name="connsiteX6" fmla="*/ 1970022 w 1970021"/>
                <a:gd name="connsiteY6" fmla="*/ 3939969 h 393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0021" h="3939968">
                  <a:moveTo>
                    <a:pt x="1970022" y="3939969"/>
                  </a:moveTo>
                  <a:lnTo>
                    <a:pt x="1970022" y="3006152"/>
                  </a:lnTo>
                  <a:lnTo>
                    <a:pt x="933817" y="1970022"/>
                  </a:lnTo>
                  <a:lnTo>
                    <a:pt x="1970022" y="933817"/>
                  </a:lnTo>
                  <a:lnTo>
                    <a:pt x="1970022" y="0"/>
                  </a:lnTo>
                  <a:lnTo>
                    <a:pt x="0" y="1970022"/>
                  </a:lnTo>
                  <a:lnTo>
                    <a:pt x="1970022" y="39399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28600" dist="76200" dir="5400000" algn="t" rotWithShape="0">
                <a:srgbClr val="4E5BCE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任意多边形: 形状 9"/>
          <p:cNvSpPr/>
          <p:nvPr userDrawn="1"/>
        </p:nvSpPr>
        <p:spPr>
          <a:xfrm>
            <a:off x="10274300" y="1"/>
            <a:ext cx="1917700" cy="1917700"/>
          </a:xfrm>
          <a:custGeom>
            <a:avLst/>
            <a:gdLst>
              <a:gd name="connsiteX0" fmla="*/ 2224578 w 2224577"/>
              <a:gd name="connsiteY0" fmla="*/ 1426360 h 2224577"/>
              <a:gd name="connsiteX1" fmla="*/ 798143 w 2224577"/>
              <a:gd name="connsiteY1" fmla="*/ 0 h 2224577"/>
              <a:gd name="connsiteX2" fmla="*/ 0 w 2224577"/>
              <a:gd name="connsiteY2" fmla="*/ 0 h 2224577"/>
              <a:gd name="connsiteX3" fmla="*/ 2224578 w 2224577"/>
              <a:gd name="connsiteY3" fmla="*/ 2224578 h 2224577"/>
              <a:gd name="connsiteX4" fmla="*/ 2224578 w 2224577"/>
              <a:gd name="connsiteY4" fmla="*/ 1426360 h 222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577" h="2224577">
                <a:moveTo>
                  <a:pt x="2224578" y="1426360"/>
                </a:moveTo>
                <a:lnTo>
                  <a:pt x="798143" y="0"/>
                </a:lnTo>
                <a:lnTo>
                  <a:pt x="0" y="0"/>
                </a:lnTo>
                <a:lnTo>
                  <a:pt x="2224578" y="2224578"/>
                </a:lnTo>
                <a:lnTo>
                  <a:pt x="2224578" y="1426360"/>
                </a:lnTo>
                <a:close/>
              </a:path>
            </a:pathLst>
          </a:custGeom>
          <a:solidFill>
            <a:srgbClr val="6C75F7">
              <a:alpha val="20000"/>
            </a:srgbClr>
          </a:solidFill>
          <a:ln w="74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E8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588"/>
            <a:ext cx="12192000" cy="68564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1586" y="2258138"/>
            <a:ext cx="8285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可扩展哈希及</a:t>
            </a: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</a:rPr>
              <a:t>LRU-K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页面置换算法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5444" y="3652183"/>
            <a:ext cx="2583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+mj-lt"/>
              </a:rPr>
              <a:t>数据库系统原理</a:t>
            </a:r>
            <a:endParaRPr lang="zh-CN" altLang="en-US" sz="2400" spc="3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03902" y="3503699"/>
            <a:ext cx="6026226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03902" y="4262333"/>
            <a:ext cx="6026226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52782" y="4817109"/>
            <a:ext cx="472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50" dirty="0">
                <a:solidFill>
                  <a:schemeClr val="bg1"/>
                </a:solidFill>
                <a:latin typeface="+mj-lt"/>
              </a:rPr>
              <a:t>小组成员：杨一舟、刘翼逍、江紫檀、范云剑 </a:t>
            </a:r>
            <a:endParaRPr lang="zh-CN" altLang="en-US" sz="1600" spc="15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95465" y="2091690"/>
            <a:ext cx="4912360" cy="133731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Find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函数查找哈希表中是否存在指定的键，并将对应的值返回。它通过计算键的索引，定位到相应的桶，然后在桶中查找键。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4150" y="1551305"/>
            <a:ext cx="1553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0195" y="4799965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zh-CN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 </a:t>
            </a:r>
            <a:r>
              <a:rPr lang="zh-CN" altLang="en-US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函数从哈希表中删除一个指定的键值对。与</a:t>
            </a:r>
            <a:r>
              <a:rPr lang="en-US" altLang="zh-CN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</a:t>
            </a:r>
            <a:r>
              <a:rPr lang="zh-CN" altLang="en-US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类似，它通过计算键的索引来定位桶，并从桶中删除键值对。</a:t>
            </a:r>
            <a:endParaRPr lang="zh-CN" altLang="en-US" sz="1600" spc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6610" y="3917950"/>
            <a:ext cx="1553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2018665"/>
            <a:ext cx="4402455" cy="16871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95" y="4744085"/>
            <a:ext cx="46863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4150" y="1551305"/>
            <a:ext cx="45002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GetGlobalDepth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GetLocalDepth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5945" y="5168265"/>
            <a:ext cx="759460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266700" indent="355600" algn="just" defTabSz="266700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这两个函数用于获取哈希表的全局深度和局部深度（桶的深度）。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GetGlobalDepth 是对外暴露的接口，而GetGlobalDepthInternal 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GetLocalDepthInternal 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是内部使用的辅助函数。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845" y="3722370"/>
            <a:ext cx="5638800" cy="99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2328545"/>
            <a:ext cx="5638800" cy="102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949389" y="2805817"/>
            <a:ext cx="4299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sz="36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Bucket </a:t>
            </a:r>
            <a:r>
              <a:rPr lang="zh-CN" altLang="en-US" sz="36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类具体实现</a:t>
            </a:r>
            <a:endParaRPr lang="zh-CN" altLang="en-US" sz="3600" spc="15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27928" y="3822700"/>
            <a:ext cx="342906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37105" y="5171440"/>
            <a:ext cx="8418195" cy="66167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Find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函数通过遍历桶中的元素，查找是否存在指定的键，如果找到，则将其值返回。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7205" y="1610995"/>
            <a:ext cx="1553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0" y="2301875"/>
            <a:ext cx="5772150" cy="225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37105" y="5171440"/>
            <a:ext cx="8418195" cy="66167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Remove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函数通过遍历桶中的元素，查找指定的键并删除对应的键值对。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7205" y="1610995"/>
            <a:ext cx="1553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6625" y="2415540"/>
            <a:ext cx="5238750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37105" y="4909820"/>
            <a:ext cx="8418195" cy="66167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Insert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函数检查桶是否已满，如果未满，则将键值对插入到桶中（使用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std::list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来存储）。如果插入成功，返回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true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，否则返回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false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7205" y="1610995"/>
            <a:ext cx="1553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Insert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7505" y="2620645"/>
            <a:ext cx="6369050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测试结果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可拓展哈希测试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1213485"/>
            <a:ext cx="5829935" cy="547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270449" y="2160657"/>
            <a:ext cx="765111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sz="44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LRU-K页</a:t>
            </a:r>
            <a:r>
              <a:rPr lang="zh-CN" altLang="en-US" sz="4400" spc="150" dirty="0">
                <a:effectLst/>
                <a:latin typeface="+mn-lt"/>
              </a:rPr>
              <a:t>面置换</a:t>
            </a:r>
            <a:endParaRPr lang="zh-CN" altLang="en-US" sz="4400" spc="150" dirty="0">
              <a:effectLst/>
              <a:latin typeface="+mn-lt"/>
            </a:endParaRPr>
          </a:p>
          <a:p>
            <a:pPr algn="ctr"/>
            <a:endParaRPr lang="zh-CN" altLang="en-US" sz="4400" spc="150" dirty="0">
              <a:effectLst/>
              <a:latin typeface="+mn-lt"/>
            </a:endParaRPr>
          </a:p>
          <a:p>
            <a:pPr algn="ctr"/>
            <a:r>
              <a:rPr lang="en-US" sz="44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LRU-K Replacement Policy</a:t>
            </a:r>
            <a:endParaRPr lang="en-US" sz="4400" spc="15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27928" y="5044440"/>
            <a:ext cx="342906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35221" y="588754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原理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032625" y="1622425"/>
            <a:ext cx="4745990" cy="37846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Buffer Pool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就是缓存数据的池子，最大容量为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page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Disk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上面的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Data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数不胜数，当需要数据时系统会从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Buffer Pool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检索，如果检索到了，则直接从内存中提出数据，并且通知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LRU-K Replacement Policy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组件调用了这个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page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。如果没检索到，就从硬盘中读取一块。如果此时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Buffer Pool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满了，那就询问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LRU-K Replacement Policy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组件，索要一个可以驱逐的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frame id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号，系统再根据这个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frame id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从内存中把对应的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page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重新写回硬盘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2052955"/>
            <a:ext cx="5331460" cy="2923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01821" y="588754"/>
            <a:ext cx="19608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存在的问题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5857389" y="115833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83460" y="1595120"/>
            <a:ext cx="820737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LRU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算法存在的问题是，当存在大量的一次性操作时，会把历史的缓存冲刷掉，而新进入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buffer pool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page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有可能之后不会再访问了，被冲刷掉的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page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是之前保留下来的比较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有用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page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，这就是缓存污染问题。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5279621" y="3230989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解决方法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5"/>
            </p:custDataLst>
          </p:nvPr>
        </p:nvCxnSpPr>
        <p:spPr>
          <a:xfrm>
            <a:off x="5910729" y="3838674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283460" y="4189730"/>
            <a:ext cx="820737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LRU-K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的思路是，永远最先驱逐访问次数小于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次的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page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。页面必须被访问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k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次才会被视为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"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最近访问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"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的概念。它通过维护两个队列来实现这一目标：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history_queue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last_accesed_queue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62002" y="2160657"/>
            <a:ext cx="566801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4400" spc="150" dirty="0">
                <a:effectLst/>
                <a:latin typeface="+mn-lt"/>
              </a:rPr>
              <a:t>可扩展哈希</a:t>
            </a:r>
            <a:endParaRPr lang="zh-CN" altLang="en-US" sz="4400" spc="150" dirty="0">
              <a:effectLst/>
              <a:latin typeface="+mn-lt"/>
            </a:endParaRPr>
          </a:p>
          <a:p>
            <a:pPr algn="ctr"/>
            <a:endParaRPr lang="zh-CN" altLang="en-US" sz="4400" spc="150" dirty="0">
              <a:effectLst/>
              <a:latin typeface="+mn-lt"/>
            </a:endParaRPr>
          </a:p>
          <a:p>
            <a:pPr algn="ctr"/>
            <a:r>
              <a:rPr lang="en-US" sz="44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Extendible Hashing</a:t>
            </a:r>
            <a:endParaRPr lang="en-US" sz="4400" spc="15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27928" y="5044440"/>
            <a:ext cx="342906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35221" y="588754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示例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320" y="1603375"/>
            <a:ext cx="8324850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35221" y="588754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示例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520" y="1504950"/>
            <a:ext cx="7681595" cy="445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06109" y="2805817"/>
            <a:ext cx="5986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sz="36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LRUKReplacer </a:t>
            </a:r>
            <a:r>
              <a:rPr lang="zh-CN" altLang="en-US" sz="36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类具体实现</a:t>
            </a:r>
            <a:endParaRPr lang="zh-CN" altLang="en-US" sz="3600" spc="15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27928" y="3822700"/>
            <a:ext cx="342906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35505" y="2192655"/>
            <a:ext cx="8418195" cy="158369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Evict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函数用于驱逐一个页面框架。如果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history_queue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last_accesed_queue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都为空，返回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false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表示无法驱逐。如果历史队列中存在页面框架，并且它符合可驱逐的条件（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is_evictable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中标记为可驱逐），则驱逐该页面框架；否则，尝试从最近访问队列中驱逐。驱逐后，移除该页面框架的所有记录。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7205" y="1610995"/>
            <a:ext cx="1553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Evict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505" y="4465955"/>
            <a:ext cx="8418195" cy="1414780"/>
          </a:xfrm>
          <a:prstGeom prst="rect">
            <a:avLst/>
          </a:prstGeom>
        </p:spPr>
        <p:txBody>
          <a:bodyPr>
            <a:noAutofit/>
          </a:bodyPr>
          <a:p>
            <a:pPr algn="l" defTabSz="914400">
              <a:lnSpc>
                <a:spcPct val="150000"/>
              </a:lnSpc>
              <a:spcBef>
                <a:spcPts val="1200"/>
              </a:spcBef>
              <a:buClrTx/>
              <a:buSzTx/>
              <a:buFontTx/>
            </a:pPr>
            <a:r>
              <a:rPr lang="en-US" altLang="zh-CN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RecordAccess 函数记录某个页面框架的访问事件。它首先增加时间戳，然后检查页面框架是否已经在最近访问队列中。如果在最近访问队列中，更新其访问时间戳；如果不在历史队列中，则将其加入历史队列。</a:t>
            </a:r>
            <a:endParaRPr lang="en-US" altLang="zh-CN" sz="1600" spc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7205" y="4020820"/>
            <a:ext cx="2112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RecordAccess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35505" y="1948180"/>
            <a:ext cx="8418195" cy="1016635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SetEvictable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函数设置一个页面框架是否可驱逐。传入的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set_evictable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参数决定是标记该页面为可驱逐（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），还是将其从可驱逐页面框架集合中移除（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false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7205" y="1610995"/>
            <a:ext cx="2332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SetEvictable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505" y="3627755"/>
            <a:ext cx="8418195" cy="1414780"/>
          </a:xfrm>
          <a:prstGeom prst="rect">
            <a:avLst/>
          </a:prstGeom>
        </p:spPr>
        <p:txBody>
          <a:bodyPr>
            <a:noAutofit/>
          </a:bodyPr>
          <a:p>
            <a:pPr algn="l" defTabSz="914400">
              <a:lnSpc>
                <a:spcPct val="150000"/>
              </a:lnSpc>
              <a:spcBef>
                <a:spcPts val="1200"/>
              </a:spcBef>
              <a:buClrTx/>
              <a:buSzTx/>
              <a:buFontTx/>
            </a:pPr>
            <a:r>
              <a:rPr lang="en-US" altLang="zh-CN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 </a:t>
            </a:r>
            <a:r>
              <a:rPr lang="zh-CN" altLang="en-US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函数用于从所有队列中移除页面框架。无论该页面框架是否可驱逐，都将其从历史队列、最近访问队列和</a:t>
            </a:r>
            <a:r>
              <a:rPr lang="en-US" altLang="zh-CN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is_evictable </a:t>
            </a:r>
            <a:r>
              <a:rPr lang="zh-CN" altLang="en-US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集合中删除。</a:t>
            </a:r>
            <a:endParaRPr lang="zh-CN" altLang="en-US" sz="1600" spc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7205" y="3290570"/>
            <a:ext cx="2112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 </a:t>
            </a:r>
            <a:r>
              <a:rPr lang="zh-CN" altLang="en-US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505" y="5314315"/>
            <a:ext cx="8212455" cy="879475"/>
          </a:xfrm>
          <a:prstGeom prst="rect">
            <a:avLst/>
          </a:prstGeom>
        </p:spPr>
        <p:txBody>
          <a:bodyPr>
            <a:noAutofit/>
          </a:bodyPr>
          <a:p>
            <a:pPr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Size 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返回当前可驱逐页面框架的数量。即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is_evictable 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集合中页面框架的数量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4205" y="4841240"/>
            <a:ext cx="2112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Size </a:t>
            </a:r>
            <a:r>
              <a:rPr lang="zh-CN" altLang="en-US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测试结果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LRU_K测试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7435" y="1231900"/>
            <a:ext cx="8248650" cy="566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090134" y="2734592"/>
            <a:ext cx="201168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3600" dirty="0">
                <a:effectLst/>
                <a:latin typeface="Montserrat" panose="00000500000000000000" pitchFamily="2" charset="0"/>
              </a:rPr>
              <a:t>感谢垂听</a:t>
            </a:r>
            <a:endParaRPr lang="en-US" altLang="zh-CN" sz="36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71359" y="3658334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021" y="588754"/>
            <a:ext cx="23164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所解决的问题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31094" y="1646185"/>
            <a:ext cx="3705048" cy="46158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</a:rPr>
              <a:t>可扩展</a:t>
            </a:r>
            <a:r>
              <a:rPr lang="en-US" altLang="zh-CN" sz="1600" dirty="0">
                <a:solidFill>
                  <a:schemeClr val="tx1"/>
                </a:solidFill>
              </a:rPr>
              <a:t>hash (Extendible Hashing ) </a:t>
            </a:r>
            <a:r>
              <a:rPr lang="zh-CN" altLang="en-US" sz="1600" dirty="0">
                <a:solidFill>
                  <a:schemeClr val="tx1"/>
                </a:solidFill>
              </a:rPr>
              <a:t>是一种动态</a:t>
            </a:r>
            <a:r>
              <a:rPr lang="en-US" altLang="zh-CN" sz="1600" dirty="0">
                <a:solidFill>
                  <a:schemeClr val="tx1"/>
                </a:solidFill>
              </a:rPr>
              <a:t> hash </a:t>
            </a:r>
            <a:r>
              <a:rPr lang="zh-CN" altLang="en-US" sz="1600" dirty="0">
                <a:solidFill>
                  <a:schemeClr val="tx1"/>
                </a:solidFill>
              </a:rPr>
              <a:t>方法。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可扩展</a:t>
            </a:r>
            <a:r>
              <a:rPr lang="en-US" altLang="zh-CN" sz="1600" dirty="0">
                <a:solidFill>
                  <a:schemeClr val="tx1"/>
                </a:solidFill>
              </a:rPr>
              <a:t> Hash </a:t>
            </a:r>
            <a:r>
              <a:rPr lang="zh-CN" altLang="en-US" sz="1600" dirty="0">
                <a:solidFill>
                  <a:schemeClr val="tx1"/>
                </a:solidFill>
              </a:rPr>
              <a:t>是从链式</a:t>
            </a:r>
            <a:r>
              <a:rPr lang="en-US" altLang="zh-CN" sz="1600" dirty="0">
                <a:solidFill>
                  <a:schemeClr val="tx1"/>
                </a:solidFill>
              </a:rPr>
              <a:t> hash </a:t>
            </a:r>
            <a:r>
              <a:rPr lang="zh-CN" altLang="en-US" sz="1600" dirty="0">
                <a:solidFill>
                  <a:schemeClr val="tx1"/>
                </a:solidFill>
              </a:rPr>
              <a:t>方法延伸的。链式</a:t>
            </a:r>
            <a:r>
              <a:rPr lang="en-US" altLang="zh-CN" sz="1600" dirty="0">
                <a:solidFill>
                  <a:schemeClr val="tx1"/>
                </a:solidFill>
              </a:rPr>
              <a:t> hash </a:t>
            </a:r>
            <a:r>
              <a:rPr lang="zh-CN" altLang="en-US" sz="1600" dirty="0">
                <a:solidFill>
                  <a:schemeClr val="tx1"/>
                </a:solidFill>
              </a:rPr>
              <a:t>中</a:t>
            </a:r>
            <a:r>
              <a:rPr lang="en-US" altLang="zh-CN" sz="1600" dirty="0">
                <a:solidFill>
                  <a:schemeClr val="tx1"/>
                </a:solidFill>
              </a:rPr>
              <a:t>, Directories </a:t>
            </a:r>
            <a:r>
              <a:rPr lang="zh-CN" altLang="en-US" sz="1600" dirty="0">
                <a:solidFill>
                  <a:schemeClr val="tx1"/>
                </a:solidFill>
              </a:rPr>
              <a:t>大小是固定的，当不同的元素的</a:t>
            </a:r>
            <a:r>
              <a:rPr lang="en-US" altLang="zh-CN" sz="1600" dirty="0">
                <a:solidFill>
                  <a:schemeClr val="tx1"/>
                </a:solidFill>
              </a:rPr>
              <a:t> key </a:t>
            </a:r>
            <a:r>
              <a:rPr lang="zh-CN" altLang="en-US" sz="1600" dirty="0">
                <a:solidFill>
                  <a:schemeClr val="tx1"/>
                </a:solidFill>
              </a:rPr>
              <a:t>映射到相同的</a:t>
            </a:r>
            <a:r>
              <a:rPr lang="en-US" altLang="zh-CN" sz="1600" dirty="0">
                <a:solidFill>
                  <a:schemeClr val="tx1"/>
                </a:solidFill>
              </a:rPr>
              <a:t>slot </a:t>
            </a:r>
            <a:r>
              <a:rPr lang="zh-CN" altLang="en-US" sz="1600" dirty="0">
                <a:solidFill>
                  <a:schemeClr val="tx1"/>
                </a:solidFill>
              </a:rPr>
              <a:t>之后，具有相同</a:t>
            </a:r>
            <a:r>
              <a:rPr lang="en-US" altLang="zh-CN" sz="1600" dirty="0">
                <a:solidFill>
                  <a:schemeClr val="tx1"/>
                </a:solidFill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</a:rPr>
              <a:t>的元素会放入相同的</a:t>
            </a:r>
            <a:r>
              <a:rPr lang="en-US" altLang="zh-CN" sz="1600" dirty="0">
                <a:solidFill>
                  <a:schemeClr val="tx1"/>
                </a:solidFill>
              </a:rPr>
              <a:t> Bucket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由于</a:t>
            </a:r>
            <a:r>
              <a:rPr lang="en-US" altLang="zh-CN" sz="1600" dirty="0">
                <a:solidFill>
                  <a:schemeClr val="tx1"/>
                </a:solidFill>
              </a:rPr>
              <a:t> Bucket </a:t>
            </a:r>
            <a:r>
              <a:rPr lang="zh-CN" altLang="en-US" sz="1600" dirty="0">
                <a:solidFill>
                  <a:schemeClr val="tx1"/>
                </a:solidFill>
              </a:rPr>
              <a:t>没有大小限制，会随着元素的写入无限增大。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这样的无限扩张会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导致查找效率</a:t>
            </a:r>
            <a:r>
              <a:rPr lang="zh-CN" altLang="en-US" sz="1600" dirty="0">
                <a:solidFill>
                  <a:schemeClr val="tx1"/>
                </a:solidFill>
              </a:rPr>
              <a:t>随着元素的写入而越来越低。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图片 4" descr="IMG_25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7245" y="2497455"/>
            <a:ext cx="5711825" cy="25006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021" y="588754"/>
            <a:ext cx="23164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所提出的方法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06310" y="1867535"/>
            <a:ext cx="3839845" cy="30460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可拓展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Hash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函数会随着数据结构的调整而动态调整。</a:t>
            </a:r>
            <a:r>
              <a:rPr 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其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Directories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与链式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Hash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类似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, Directories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中的每一个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slot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存储的是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Bucket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的起始地址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可扩展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的一大特点就是它的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Directories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会随着元素的写入而改变大小，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Bucket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的数量会自动增加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但是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 Bucket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的大小上限一定是固定的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5" descr="IMG_25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48410" y="2093595"/>
            <a:ext cx="5280660" cy="29635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35221" y="588754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示例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15490" y="1290955"/>
            <a:ext cx="8313420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假设我们的插入的元素形成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的序列为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[16,4,6,22,24,10,31,7,9,20,26]. Bucket Size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大小为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根据给定的键计算它在目录中的索引（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 of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函数）示例中使用二进制的最后的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位表示目录的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数据的二进制如下：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16- 10000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4- 00100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6- 00110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22- 10110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24- 11000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10- 01010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31- 11111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7- 00111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9- 01001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20- 10100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26- 11010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35221" y="588754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示例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15490" y="1290955"/>
            <a:ext cx="831342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16- 10000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4- 00100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6- 00110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22- 10110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24- 11000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10- 01010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31- 11111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7- 00111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9- 01001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20- 10100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26- 11010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6" descr="IMG_25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458018" y="1407160"/>
            <a:ext cx="4874895" cy="3949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35221" y="588754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示例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7385" y="1906270"/>
            <a:ext cx="831342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16- 10000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4- 00100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6- 00110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22- 10110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24- 11000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10- 01010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31- 11111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7- 00111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9- 01001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20- 10100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just" defTabSz="266700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26- 11010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7" descr="IMG_25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r="-2105" b="36822"/>
          <a:stretch>
            <a:fillRect/>
          </a:stretch>
        </p:blipFill>
        <p:spPr>
          <a:xfrm>
            <a:off x="3400425" y="1906270"/>
            <a:ext cx="5019675" cy="4024630"/>
          </a:xfrm>
          <a:prstGeom prst="rect">
            <a:avLst/>
          </a:prstGeom>
          <a:noFill/>
        </p:spPr>
      </p:pic>
      <p:pic>
        <p:nvPicPr>
          <p:cNvPr id="5" name="图片 7" descr="IMG_25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5084" t="63278" r="8913" b="1834"/>
          <a:stretch>
            <a:fillRect/>
          </a:stretch>
        </p:blipFill>
        <p:spPr>
          <a:xfrm>
            <a:off x="8420100" y="2655570"/>
            <a:ext cx="3244850" cy="2222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01564" y="2805817"/>
            <a:ext cx="7595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sz="36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ExtendibleHashTable </a:t>
            </a:r>
            <a:r>
              <a:rPr lang="zh-CN" altLang="en-US" sz="3600" spc="150" dirty="0">
                <a:effectLst/>
                <a:latin typeface="微软雅黑" panose="020B0503020204020204" charset="-122"/>
                <a:ea typeface="微软雅黑" panose="020B0503020204020204" charset="-122"/>
              </a:rPr>
              <a:t>类具体实现</a:t>
            </a:r>
            <a:endParaRPr lang="zh-CN" altLang="en-US" sz="3600" spc="15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27928" y="3822700"/>
            <a:ext cx="342906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79621" y="588754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>
                <a:effectLst/>
                <a:latin typeface="Montserrat" panose="00000500000000000000" pitchFamily="2" charset="0"/>
              </a:rPr>
              <a:t>函数介绍</a:t>
            </a:r>
            <a:endParaRPr lang="zh-CN" altLang="en-US" sz="280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57389" y="1111349"/>
            <a:ext cx="44974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84670" y="1610995"/>
            <a:ext cx="4912360" cy="196596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1200"/>
              </a:spcBef>
              <a:defRPr sz="1100" spc="1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r>
              <a:rPr lang="en-US" altLang="zh-CN" sz="1600" dirty="0">
                <a:ea typeface="微软雅黑" panose="020B0503020204020204" charset="-122"/>
                <a:cs typeface="微软雅黑" panose="020B0503020204020204" charset="-122"/>
                <a:sym typeface="+mn-ea"/>
              </a:rPr>
              <a:t>IndexOf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函数用于根据给定的键计算它在目录中的索引。通过计算键的哈希值，使用掩码（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mask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）与哈希值进行按位与操作来确定桶的索引。掩码大小由全局深度（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global_depth_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charset="-122"/>
                <a:cs typeface="微软雅黑" panose="020B0503020204020204" charset="-122"/>
              </a:rPr>
              <a:t>）决定。</a:t>
            </a:r>
            <a:endParaRPr lang="zh-CN" altLang="en-US" sz="1600" dirty="0">
              <a:solidFill>
                <a:schemeClr val="tx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2250" y="1610995"/>
            <a:ext cx="1553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IndexOf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2250" y="4255135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zh-CN" altLang="en-US" sz="1600" spc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 函数首先检查对应桶是否已经满了。如果桶满了，它会触发“再哈希”（rehashing）过程，通过增加全局深度，扩展目录大小，并重新分配桶中的元素。对于插入操作本身，先检查当前桶是否已经包含该键，如果有则更新值；否则，直接将键值对插入桶中。</a:t>
            </a:r>
            <a:endParaRPr lang="zh-CN" altLang="en-US" sz="1600" spc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6610" y="3917950"/>
            <a:ext cx="23412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Insert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0" y="2187575"/>
            <a:ext cx="482600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77.94141732283464,&quot;left&quot;:179.8,&quot;top&quot;:46.35858267716536,&quot;width&quot;:646.25}"/>
</p:tagLst>
</file>

<file path=ppt/tags/tag2.xml><?xml version="1.0" encoding="utf-8"?>
<p:tagLst xmlns:p="http://schemas.openxmlformats.org/presentationml/2006/main">
  <p:tag name="KSO_WM_DIAGRAM_VIRTUALLY_FRAME" val="{&quot;height&quot;:377.94141732283464,&quot;left&quot;:179.8,&quot;top&quot;:46.35858267716536,&quot;width&quot;:646.25}"/>
</p:tagLst>
</file>

<file path=ppt/tags/tag3.xml><?xml version="1.0" encoding="utf-8"?>
<p:tagLst xmlns:p="http://schemas.openxmlformats.org/presentationml/2006/main">
  <p:tag name="KSO_WM_DIAGRAM_VIRTUALLY_FRAME" val="{&quot;height&quot;:377.94141732283464,&quot;left&quot;:179.8,&quot;top&quot;:46.35858267716536,&quot;width&quot;:646.25}"/>
</p:tagLst>
</file>

<file path=ppt/tags/tag4.xml><?xml version="1.0" encoding="utf-8"?>
<p:tagLst xmlns:p="http://schemas.openxmlformats.org/presentationml/2006/main">
  <p:tag name="KSO_WM_DIAGRAM_VIRTUALLY_FRAME" val="{&quot;height&quot;:377.94141732283464,&quot;left&quot;:179.8,&quot;top&quot;:46.35858267716536,&quot;width&quot;:646.25}"/>
</p:tagLst>
</file>

<file path=ppt/tags/tag5.xml><?xml version="1.0" encoding="utf-8"?>
<p:tagLst xmlns:p="http://schemas.openxmlformats.org/presentationml/2006/main">
  <p:tag name="KSO_WM_DIAGRAM_VIRTUALLY_FRAME" val="{&quot;height&quot;:377.94141732283464,&quot;left&quot;:179.8,&quot;top&quot;:46.35858267716536,&quot;width&quot;:646.25}"/>
</p:tagLst>
</file>

<file path=ppt/tags/tag6.xml><?xml version="1.0" encoding="utf-8"?>
<p:tagLst xmlns:p="http://schemas.openxmlformats.org/presentationml/2006/main">
  <p:tag name="KSO_WM_DIAGRAM_VIRTUALLY_FRAME" val="{&quot;height&quot;:377.94141732283464,&quot;left&quot;:179.8,&quot;top&quot;:46.35858267716536,&quot;width&quot;:646.25}"/>
</p:tagLst>
</file>

<file path=ppt/tags/tag7.xml><?xml version="1.0" encoding="utf-8"?>
<p:tagLst xmlns:p="http://schemas.openxmlformats.org/presentationml/2006/main">
  <p:tag name="commondata" val="eyJoZGlkIjoiZDUyMGU3YWExNWFjMmZiNzQ3OTE5ZmU2YWNjZTM5Y2EifQ=="/>
</p:tagLst>
</file>

<file path=ppt/theme/theme1.xml><?xml version="1.0" encoding="utf-8"?>
<a:theme xmlns:a="http://schemas.openxmlformats.org/drawingml/2006/main" name="Office 主题">
  <a:themeElements>
    <a:clrScheme name="自定义 46">
      <a:dk1>
        <a:sysClr val="windowText" lastClr="000000"/>
      </a:dk1>
      <a:lt1>
        <a:sysClr val="window" lastClr="FFFFFF"/>
      </a:lt1>
      <a:dk2>
        <a:srgbClr val="484E60"/>
      </a:dk2>
      <a:lt2>
        <a:srgbClr val="E7E6E6"/>
      </a:lt2>
      <a:accent1>
        <a:srgbClr val="505CCC"/>
      </a:accent1>
      <a:accent2>
        <a:srgbClr val="7198E7"/>
      </a:accent2>
      <a:accent3>
        <a:srgbClr val="78A9B7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1">
      <a:majorFont>
        <a:latin typeface="Montserrat SemiBold"/>
        <a:ea typeface="思源黑体 CN Bold"/>
        <a:cs typeface=""/>
      </a:majorFont>
      <a:minorFont>
        <a:latin typeface="Montserrat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2744</Words>
  <Application>WPS 演示</Application>
  <PresentationFormat>宽屏</PresentationFormat>
  <Paragraphs>167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DIN-BlackItalic</vt:lpstr>
      <vt:lpstr>Segoe Print</vt:lpstr>
      <vt:lpstr>微软雅黑</vt:lpstr>
      <vt:lpstr>Montserrat</vt:lpstr>
      <vt:lpstr>思源黑体 CN Bold</vt:lpstr>
      <vt:lpstr>黑体</vt:lpstr>
      <vt:lpstr>思源黑体 CN Normal</vt:lpstr>
      <vt:lpstr>Montserrat SemiBold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简约大气几何风毕业论文答辩PPT模板</dc:title>
  <dc:creator>山丘PPT</dc:creator>
  <cp:keywords>51PPT模板网（www.51pptmoban.com）</cp:keywords>
  <dc:description>51PPT模板网，幻灯片演示模板及素材免费下载！
51PPT模板网 唯一访问网址：www.51pptmoban.com</dc:description>
  <cp:lastModifiedBy>岚山风</cp:lastModifiedBy>
  <cp:revision>133</cp:revision>
  <dcterms:created xsi:type="dcterms:W3CDTF">2020-02-23T09:42:00Z</dcterms:created>
  <dcterms:modified xsi:type="dcterms:W3CDTF">2024-12-17T07:29:08Z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0D235D7798434431884F010304093682_12</vt:lpwstr>
  </property>
  <property fmtid="{D5CDD505-2E9C-101B-9397-08002B2CF9AE}" pid="3" name="KSOProductBuildVer">
    <vt:lpwstr>2052-12.1.0.19302</vt:lpwstr>
  </property>
</Properties>
</file>