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623" r:id="rId2"/>
    <p:sldId id="615" r:id="rId3"/>
    <p:sldId id="624" r:id="rId4"/>
    <p:sldId id="625" r:id="rId5"/>
    <p:sldId id="626" r:id="rId6"/>
    <p:sldId id="627" r:id="rId7"/>
    <p:sldId id="62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C" initials="H" lastIdx="12" clrIdx="0">
    <p:extLst>
      <p:ext uri="{19B8F6BF-5375-455C-9EA6-DF929625EA0E}">
        <p15:presenceInfo xmlns:p15="http://schemas.microsoft.com/office/powerpoint/2012/main" userId="H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53A3"/>
    <a:srgbClr val="ED7D31"/>
    <a:srgbClr val="4472C4"/>
    <a:srgbClr val="0070C0"/>
    <a:srgbClr val="FFFF00"/>
    <a:srgbClr val="C00000"/>
    <a:srgbClr val="305480"/>
    <a:srgbClr val="27BF1F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 autoAdjust="0"/>
    <p:restoredTop sz="92989" autoAdjust="0"/>
  </p:normalViewPr>
  <p:slideViewPr>
    <p:cSldViewPr>
      <p:cViewPr varScale="1">
        <p:scale>
          <a:sx n="104" d="100"/>
          <a:sy n="104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FAF87-61FA-4AB3-BB5D-5533C266EB8B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9444-8FB8-4171-B26B-4F202B75F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65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815B1-37A2-4EA6-81FE-624E3679883E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9A34-8D9A-49B0-86D8-8BBB6980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7A3D-22BE-56F8-7FAC-5BF2D3B71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D8E29D-88B1-F731-6BCB-385120622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6DB38A-335B-AA9F-9A09-50B1580FD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48D39-3160-6641-A6CC-0597A1049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1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AFDF3-C9DD-17AE-8DF5-04BDF92FC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8B7CDE-FF10-52A1-B241-792FE6F48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780926-EF1D-DF47-CB2C-B54E79D36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3F94E-029C-0E19-536C-79D44D1EB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5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36636-6335-7EBD-9202-B5FC6A18A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C84170-C4F6-C020-87BB-B92B68BBA6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1CE924-ECD1-6318-1EF1-ED7310E98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06CBBE-CE81-36AD-C6C5-EE1571AFE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6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738F7-8CE7-F746-8B12-A36048E12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EED9C4-1179-EFB5-38B2-1D846C8EB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C3890E-740C-B1FA-99EE-37FA25B3B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D73FA0-CB1C-8A47-BD00-D19DEA5F0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7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487F3-2F59-B422-EAE6-8CEAC7F1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017F13-3A22-73CC-9B20-5FDBE2A7F8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8F45E0-910C-7D52-2FF8-5F2563378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7E8EF-757D-D27F-D4DD-67D5AE715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6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0337-3BA8-9168-0E57-E89B49C76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92D0CC-DBBC-029E-279F-1325F22CC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B635BA-934C-928D-23B9-D72D0A2FE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75F36-504B-162B-4159-40CF1D264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99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8494" y="387275"/>
            <a:ext cx="243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9494" y="135275"/>
            <a:ext cx="189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420006" y="6318000"/>
            <a:ext cx="405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>
            <a:lvl1pPr algn="ctr">
              <a:defRPr sz="15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7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16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21" y="1375510"/>
            <a:ext cx="8817430" cy="516245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148493"/>
            <a:ext cx="9144000" cy="752761"/>
          </a:xfrm>
        </p:spPr>
        <p:txBody>
          <a:bodyPr>
            <a:normAutofit/>
          </a:bodyPr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59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1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9A8D3-553F-AE1F-3377-9C94C4217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891F2ABA-D62E-411E-D69E-09B4939ED7B0}"/>
              </a:ext>
            </a:extLst>
          </p:cNvPr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软件工程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作业讲评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C625B-B435-820F-DD4F-43AE963E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1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F5E62B-2A27-C212-043B-2D44087E79B8}"/>
              </a:ext>
            </a:extLst>
          </p:cNvPr>
          <p:cNvSpPr/>
          <p:nvPr/>
        </p:nvSpPr>
        <p:spPr>
          <a:xfrm>
            <a:off x="783442" y="1196752"/>
            <a:ext cx="2615844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 Analysis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A22D71-3EC5-48F5-1EF7-CD731DB98F6A}"/>
              </a:ext>
            </a:extLst>
          </p:cNvPr>
          <p:cNvCxnSpPr/>
          <p:nvPr/>
        </p:nvCxnSpPr>
        <p:spPr>
          <a:xfrm flipV="1">
            <a:off x="1091758" y="1693872"/>
            <a:ext cx="7296666" cy="2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BBB0F61-B2E6-87E1-360C-D0D5D6A657D0}"/>
              </a:ext>
            </a:extLst>
          </p:cNvPr>
          <p:cNvSpPr txBox="1"/>
          <p:nvPr/>
        </p:nvSpPr>
        <p:spPr>
          <a:xfrm>
            <a:off x="771085" y="1699234"/>
            <a:ext cx="824904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Comprehensively analyze the content in the picture.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092240-7C81-6353-B23C-5C0E1F28E363}"/>
              </a:ext>
            </a:extLst>
          </p:cNvPr>
          <p:cNvSpPr txBox="1"/>
          <p:nvPr/>
        </p:nvSpPr>
        <p:spPr>
          <a:xfrm>
            <a:off x="743647" y="2398382"/>
            <a:ext cx="7644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type of UML diagram is the following diagram? Describe its meaning</a:t>
            </a:r>
            <a:endParaRPr lang="en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1EAEEE-B17D-84CC-61AF-C266AE064E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847" t="13087" r="9418"/>
          <a:stretch/>
        </p:blipFill>
        <p:spPr>
          <a:xfrm>
            <a:off x="757259" y="3152160"/>
            <a:ext cx="3254582" cy="214904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C99B0CE-D10F-7F9B-B28B-6A40B509D2A1}"/>
              </a:ext>
            </a:extLst>
          </p:cNvPr>
          <p:cNvSpPr txBox="1"/>
          <p:nvPr/>
        </p:nvSpPr>
        <p:spPr>
          <a:xfrm>
            <a:off x="4339578" y="3015690"/>
            <a:ext cx="428292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(1’)Deployment.</a:t>
            </a:r>
          </a:p>
          <a:p>
            <a:r>
              <a:rPr lang="e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(4’)Three computing environments are shown. The subsystems housed within each computing element are indicated. For example, </a:t>
            </a:r>
            <a:r>
              <a:rPr lang="en" altLang="zh-CN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the personal computer </a:t>
            </a:r>
            <a:r>
              <a:rPr lang="en" altLang="zh-CN" sz="1800" dirty="0">
                <a:effectLst/>
                <a:latin typeface="Times New Roman" panose="02020603050405020304" pitchFamily="18" charset="0"/>
              </a:rPr>
              <a:t>houses</a:t>
            </a:r>
            <a:r>
              <a:rPr lang="en" altLang="zh-CN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subsystems that implement </a:t>
            </a:r>
            <a:r>
              <a:rPr lang="en" altLang="zh-CN" sz="18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</a:rPr>
              <a:t>security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n" altLang="zh-CN" sz="18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</a:rPr>
              <a:t>surveillance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features. In addition, an external </a:t>
            </a:r>
            <a:r>
              <a:rPr lang="en" altLang="zh-CN" sz="180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</a:rPr>
              <a:t>access</a:t>
            </a:r>
            <a:r>
              <a:rPr lang="e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subsystem has been designed to manage all attempts to access the system from an external source. Each subsystem would be elaborated to indicate the components that it implements.</a:t>
            </a:r>
            <a:endParaRPr lang="en" altLang="zh-CN" sz="2000" dirty="0"/>
          </a:p>
          <a:p>
            <a:endParaRPr lang="e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51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软件工程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作业讲评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2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DD88FB-9DB0-BF4A-C77C-84C58FF9D19C}"/>
              </a:ext>
            </a:extLst>
          </p:cNvPr>
          <p:cNvSpPr/>
          <p:nvPr/>
        </p:nvSpPr>
        <p:spPr>
          <a:xfrm>
            <a:off x="783442" y="1196752"/>
            <a:ext cx="1142685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0EBABC-B9E9-926A-9D8F-1282B572C574}"/>
              </a:ext>
            </a:extLst>
          </p:cNvPr>
          <p:cNvCxnSpPr/>
          <p:nvPr/>
        </p:nvCxnSpPr>
        <p:spPr>
          <a:xfrm flipV="1">
            <a:off x="1091758" y="1693872"/>
            <a:ext cx="7296666" cy="2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74ACEDF-7054-5461-B276-12904F6CDE9F}"/>
              </a:ext>
            </a:extLst>
          </p:cNvPr>
          <p:cNvSpPr txBox="1"/>
          <p:nvPr/>
        </p:nvSpPr>
        <p:spPr>
          <a:xfrm>
            <a:off x="771085" y="1699234"/>
            <a:ext cx="824904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Analyze from different angles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8B3950-5A39-4A76-950D-A907A6793AF7}"/>
              </a:ext>
            </a:extLst>
          </p:cNvPr>
          <p:cNvSpPr txBox="1"/>
          <p:nvPr/>
        </p:nvSpPr>
        <p:spPr>
          <a:xfrm>
            <a:off x="743647" y="2398382"/>
            <a:ext cx="73299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Modularity is a basic design concept. How to decompose a software solution to obtain the best set of modules?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4C4D37-B0A7-870A-DF4F-D8FF515C1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359606"/>
            <a:ext cx="5016500" cy="812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2921A4-9BB7-C25B-672B-BDC02A919D76}"/>
              </a:ext>
            </a:extLst>
          </p:cNvPr>
          <p:cNvSpPr txBox="1"/>
          <p:nvPr/>
        </p:nvSpPr>
        <p:spPr>
          <a:xfrm>
            <a:off x="743647" y="4432620"/>
            <a:ext cx="496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EDFF42-3BAD-F373-9E75-9E671B74D378}"/>
              </a:ext>
            </a:extLst>
          </p:cNvPr>
          <p:cNvSpPr/>
          <p:nvPr/>
        </p:nvSpPr>
        <p:spPr>
          <a:xfrm>
            <a:off x="1630773" y="4753581"/>
            <a:ext cx="3600400" cy="40011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15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AEDEF-A0E0-8AF2-B7F5-DC34DFB8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482ACA2C-E75F-A2A1-2500-5AC136DDA655}"/>
              </a:ext>
            </a:extLst>
          </p:cNvPr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软件工程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作业讲评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8EED5-8342-A19F-FCF4-6733AD60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3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E9FA9D-8377-189E-EF77-57E2F7C599E7}"/>
              </a:ext>
            </a:extLst>
          </p:cNvPr>
          <p:cNvSpPr/>
          <p:nvPr/>
        </p:nvSpPr>
        <p:spPr>
          <a:xfrm>
            <a:off x="783442" y="1196752"/>
            <a:ext cx="2725426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Planting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63E6A48-D7CA-D7C6-45BF-1AD1DD519D44}"/>
              </a:ext>
            </a:extLst>
          </p:cNvPr>
          <p:cNvCxnSpPr/>
          <p:nvPr/>
        </p:nvCxnSpPr>
        <p:spPr>
          <a:xfrm flipV="1">
            <a:off x="1091758" y="1693872"/>
            <a:ext cx="7296666" cy="2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30D1573-0649-A467-0624-052811B40EAF}"/>
              </a:ext>
            </a:extLst>
          </p:cNvPr>
          <p:cNvSpPr txBox="1"/>
          <p:nvPr/>
        </p:nvSpPr>
        <p:spPr>
          <a:xfrm>
            <a:off x="771085" y="1699234"/>
            <a:ext cx="824904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Diagram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AC0C68-606F-164C-5049-D87FB00C5106}"/>
              </a:ext>
            </a:extLst>
          </p:cNvPr>
          <p:cNvSpPr txBox="1"/>
          <p:nvPr/>
        </p:nvSpPr>
        <p:spPr>
          <a:xfrm>
            <a:off x="743647" y="2398382"/>
            <a:ext cx="7329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确定关键状态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状态转换条件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异常处理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C15592-C2C2-7D50-1B41-5966BE9B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59" y="2954817"/>
            <a:ext cx="6327897" cy="19045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C077A8-B352-524D-7719-552E676252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0057"/>
          <a:stretch/>
        </p:blipFill>
        <p:spPr>
          <a:xfrm>
            <a:off x="735177" y="5122427"/>
            <a:ext cx="2587165" cy="10776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D28258-0627-E6A3-DB97-7242BCAD1B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00" b="57"/>
          <a:stretch/>
        </p:blipFill>
        <p:spPr>
          <a:xfrm>
            <a:off x="3851920" y="5122427"/>
            <a:ext cx="2587165" cy="10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5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0F73-C0E7-B8CC-32E5-FEA116C12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C7A0CF3-2EEA-81E6-15A3-8440AC730843}"/>
              </a:ext>
            </a:extLst>
          </p:cNvPr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软件工程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作业讲评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814DE-E115-31C7-17FF-299230CC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4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B789AD-C820-9922-DE20-50B8D102ED2C}"/>
              </a:ext>
            </a:extLst>
          </p:cNvPr>
          <p:cNvSpPr/>
          <p:nvPr/>
        </p:nvSpPr>
        <p:spPr>
          <a:xfrm>
            <a:off x="783442" y="1196752"/>
            <a:ext cx="2725426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Planting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387C7EF-B1FA-A428-F553-7250BA5FC80A}"/>
              </a:ext>
            </a:extLst>
          </p:cNvPr>
          <p:cNvCxnSpPr/>
          <p:nvPr/>
        </p:nvCxnSpPr>
        <p:spPr>
          <a:xfrm flipV="1">
            <a:off x="1091758" y="1693872"/>
            <a:ext cx="7296666" cy="2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E649D31-598E-9AC8-7CED-3E89F49885B8}"/>
              </a:ext>
            </a:extLst>
          </p:cNvPr>
          <p:cNvSpPr txBox="1"/>
          <p:nvPr/>
        </p:nvSpPr>
        <p:spPr>
          <a:xfrm>
            <a:off x="771085" y="1699234"/>
            <a:ext cx="824904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Diagram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D789D2-4F89-F2BC-14E9-F33BAB47A6F8}"/>
              </a:ext>
            </a:extLst>
          </p:cNvPr>
          <p:cNvSpPr txBox="1"/>
          <p:nvPr/>
        </p:nvSpPr>
        <p:spPr>
          <a:xfrm>
            <a:off x="743647" y="2398382"/>
            <a:ext cx="7329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确定关键状态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状态转换条件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异常处理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E88F3D-D7D2-3091-A6AD-F777452DD9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17" r="24810" b="65833"/>
          <a:stretch/>
        </p:blipFill>
        <p:spPr>
          <a:xfrm>
            <a:off x="395536" y="3195135"/>
            <a:ext cx="3930128" cy="26642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D433DB-2405-4F39-CA8E-76F4613B2F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3235" b="60392"/>
          <a:stretch/>
        </p:blipFill>
        <p:spPr>
          <a:xfrm>
            <a:off x="4325664" y="3250450"/>
            <a:ext cx="4138769" cy="25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EC564-C38F-2670-7722-CD7676C59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499C17F-1E8B-6A40-AB33-61CBD635BDAB}"/>
              </a:ext>
            </a:extLst>
          </p:cNvPr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软件工程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作业讲评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AE80E-6450-D899-CD3C-EACEA804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5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054465-80E1-E96E-3DC4-834C492851B1}"/>
              </a:ext>
            </a:extLst>
          </p:cNvPr>
          <p:cNvSpPr/>
          <p:nvPr/>
        </p:nvSpPr>
        <p:spPr>
          <a:xfrm>
            <a:off x="783442" y="1196752"/>
            <a:ext cx="2725426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Planting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05A4D65-9C3D-DB0F-796B-F579EC0564D3}"/>
              </a:ext>
            </a:extLst>
          </p:cNvPr>
          <p:cNvCxnSpPr/>
          <p:nvPr/>
        </p:nvCxnSpPr>
        <p:spPr>
          <a:xfrm flipV="1">
            <a:off x="1091758" y="1693872"/>
            <a:ext cx="7296666" cy="2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6B716D9-278A-6DC4-B38B-8F3AA22DE13B}"/>
              </a:ext>
            </a:extLst>
          </p:cNvPr>
          <p:cNvSpPr txBox="1"/>
          <p:nvPr/>
        </p:nvSpPr>
        <p:spPr>
          <a:xfrm>
            <a:off x="771085" y="1699234"/>
            <a:ext cx="824904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Sequence Diagram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51623C-B8BA-6561-BBA9-9249D4350094}"/>
              </a:ext>
            </a:extLst>
          </p:cNvPr>
          <p:cNvSpPr txBox="1"/>
          <p:nvPr/>
        </p:nvSpPr>
        <p:spPr>
          <a:xfrm>
            <a:off x="743647" y="2398382"/>
            <a:ext cx="7329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交互对象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时间顺序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操作者正确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FCB341-34C2-F65E-B9BF-1886818B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47" y="2979021"/>
            <a:ext cx="5844577" cy="3930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8F2DC6-2D36-47BB-875C-35421CACCF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503" t="34016" r="18323" b="29400"/>
          <a:stretch/>
        </p:blipFill>
        <p:spPr>
          <a:xfrm>
            <a:off x="461920" y="3552637"/>
            <a:ext cx="3930128" cy="28528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6775F6D-7006-7A33-EAC1-028A728D0E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09" t="54269" r="41202" b="5546"/>
          <a:stretch/>
        </p:blipFill>
        <p:spPr>
          <a:xfrm>
            <a:off x="4623499" y="3532786"/>
            <a:ext cx="3008901" cy="28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1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0A69E-5DDA-DBCF-D758-CB2B379FF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0F55012-644E-436D-C445-A127BCF40641}"/>
              </a:ext>
            </a:extLst>
          </p:cNvPr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软件工程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作业讲评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8D898-63B1-D5EA-CEA3-BF7F70A3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B564BF-DFE1-0C4D-DABB-19424BD9A209}"/>
              </a:ext>
            </a:extLst>
          </p:cNvPr>
          <p:cNvSpPr/>
          <p:nvPr/>
        </p:nvSpPr>
        <p:spPr>
          <a:xfrm>
            <a:off x="783442" y="1196752"/>
            <a:ext cx="2725426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Planting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66F3BF-2FCD-45C5-0EBA-08690E18053A}"/>
              </a:ext>
            </a:extLst>
          </p:cNvPr>
          <p:cNvCxnSpPr/>
          <p:nvPr/>
        </p:nvCxnSpPr>
        <p:spPr>
          <a:xfrm flipV="1">
            <a:off x="1091758" y="1693872"/>
            <a:ext cx="7296666" cy="2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D65A6FA-83B9-54A8-4CC4-EEB414670241}"/>
              </a:ext>
            </a:extLst>
          </p:cNvPr>
          <p:cNvSpPr txBox="1"/>
          <p:nvPr/>
        </p:nvSpPr>
        <p:spPr>
          <a:xfrm>
            <a:off x="771085" y="1699234"/>
            <a:ext cx="824904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Diagram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E1A65D-9396-7BDC-99DE-1A8649407643}"/>
              </a:ext>
            </a:extLst>
          </p:cNvPr>
          <p:cNvSpPr txBox="1"/>
          <p:nvPr/>
        </p:nvSpPr>
        <p:spPr>
          <a:xfrm>
            <a:off x="743647" y="2398382"/>
            <a:ext cx="7329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核心类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辅助类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关系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C79EF5-3DC3-EADF-8296-FE24B9604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17302"/>
            <a:ext cx="7772400" cy="10422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863EC63-8701-03FD-9665-CF31CD064411}"/>
              </a:ext>
            </a:extLst>
          </p:cNvPr>
          <p:cNvSpPr txBox="1"/>
          <p:nvPr/>
        </p:nvSpPr>
        <p:spPr>
          <a:xfrm>
            <a:off x="783442" y="4273986"/>
            <a:ext cx="1296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核心类：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3112BD-7ABB-71A3-677F-35C44B9A16EB}"/>
              </a:ext>
            </a:extLst>
          </p:cNvPr>
          <p:cNvSpPr txBox="1"/>
          <p:nvPr/>
        </p:nvSpPr>
        <p:spPr>
          <a:xfrm>
            <a:off x="783442" y="4687624"/>
            <a:ext cx="29523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ControlPanel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抽象类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PhysicalControlPanel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：实现物理控制面板功能（实现类）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MobileControlPanel</a:t>
            </a:r>
            <a:r>
              <a:rPr lang="zh-CN" alt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实现移动平台控制功能（实现类）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DCE02A-2D87-3BEA-33F6-D8E6DB5B63F3}"/>
              </a:ext>
            </a:extLst>
          </p:cNvPr>
          <p:cNvSpPr txBox="1"/>
          <p:nvPr/>
        </p:nvSpPr>
        <p:spPr>
          <a:xfrm>
            <a:off x="4572000" y="4274712"/>
            <a:ext cx="1296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辅助类：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BFC03D-443E-0840-CE95-FF6FC77E8F44}"/>
              </a:ext>
            </a:extLst>
          </p:cNvPr>
          <p:cNvSpPr txBox="1"/>
          <p:nvPr/>
        </p:nvSpPr>
        <p:spPr>
          <a:xfrm>
            <a:off x="4572000" y="4688350"/>
            <a:ext cx="3384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AuthenticationManager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负责密码验证逻辑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SystemStateManager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负责状态跟踪（如锁定、超时）</a:t>
            </a:r>
          </a:p>
          <a:p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SensorManager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负责与传感器交互</a:t>
            </a:r>
          </a:p>
        </p:txBody>
      </p:sp>
    </p:spTree>
    <p:extLst>
      <p:ext uri="{BB962C8B-B14F-4D97-AF65-F5344CB8AC3E}">
        <p14:creationId xmlns:p14="http://schemas.microsoft.com/office/powerpoint/2010/main" val="312123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95D66-CEC8-9540-D135-BF549D86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F33714E-B533-B730-C50F-908E14FEB746}"/>
              </a:ext>
            </a:extLst>
          </p:cNvPr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软件工程</a:t>
            </a:r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作业讲评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B4033-C752-6E9E-0E36-C2B930E9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7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F31907-D761-A05A-3E43-BAFD3DF47CF8}"/>
              </a:ext>
            </a:extLst>
          </p:cNvPr>
          <p:cNvSpPr/>
          <p:nvPr/>
        </p:nvSpPr>
        <p:spPr>
          <a:xfrm>
            <a:off x="783442" y="1196752"/>
            <a:ext cx="2725426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Planting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999E7-D57C-E211-7CB7-85201D5C43E2}"/>
              </a:ext>
            </a:extLst>
          </p:cNvPr>
          <p:cNvCxnSpPr/>
          <p:nvPr/>
        </p:nvCxnSpPr>
        <p:spPr>
          <a:xfrm flipV="1">
            <a:off x="1091758" y="1693872"/>
            <a:ext cx="7296666" cy="2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BDE4F5D-5A2F-3C82-BE7D-9E465F8A558D}"/>
              </a:ext>
            </a:extLst>
          </p:cNvPr>
          <p:cNvSpPr txBox="1"/>
          <p:nvPr/>
        </p:nvSpPr>
        <p:spPr>
          <a:xfrm>
            <a:off x="771085" y="1699234"/>
            <a:ext cx="824904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Diagram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599782-08A4-FC6E-6132-63986117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21511"/>
            <a:ext cx="7772400" cy="10422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EB6A7C-06B7-98C2-0CC7-4E12A2806C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86" t="69950" b="4188"/>
          <a:stretch/>
        </p:blipFill>
        <p:spPr>
          <a:xfrm>
            <a:off x="1331640" y="3660458"/>
            <a:ext cx="6036740" cy="22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66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37522</TotalTime>
  <Words>298</Words>
  <Application>Microsoft Macintosh PowerPoint</Application>
  <PresentationFormat>全屏显示(4:3)</PresentationFormat>
  <Paragraphs>55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.AppleSystemUIFont</vt:lpstr>
      <vt:lpstr>Arial</vt:lpstr>
      <vt:lpstr>Calibri</vt:lpstr>
      <vt:lpstr>Times New Roman</vt:lpstr>
      <vt:lpstr>Verdana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Junming Shao</dc:creator>
  <cp:lastModifiedBy>1726423134@qq.com</cp:lastModifiedBy>
  <cp:revision>2740</cp:revision>
  <dcterms:created xsi:type="dcterms:W3CDTF">2015-10-30T04:49:06Z</dcterms:created>
  <dcterms:modified xsi:type="dcterms:W3CDTF">2024-12-11T16:22:14Z</dcterms:modified>
</cp:coreProperties>
</file>