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1" r:id="rId48"/>
    <p:sldId id="302" r:id="rId49"/>
    <p:sldId id="303" r:id="rId50"/>
    <p:sldId id="304" r:id="rId51"/>
    <p:sldId id="305" r:id="rId52"/>
    <p:sldId id="306" r:id="rId53"/>
    <p:sldId id="309" r:id="rId54"/>
    <p:sldId id="310" r:id="rId55"/>
    <p:sldId id="311" r:id="rId56"/>
    <p:sldId id="312" r:id="rId57"/>
    <p:sldId id="313" r:id="rId58"/>
    <p:sldId id="314" r:id="rId59"/>
    <p:sldId id="315" r:id="rId60"/>
    <p:sldId id="316" r:id="rId61"/>
    <p:sldId id="317" r:id="rId62"/>
    <p:sldId id="318" r:id="rId6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7" Type="http://schemas.openxmlformats.org/officeDocument/2006/relationships/commentAuthors" Target="commentAuthors.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14690" name="Rectangle 2"/>
          <p:cNvSpPr>
            <a:spLocks noTextEdit="1"/>
          </p:cNvSpPr>
          <p:nvPr>
            <p:ph type="sldImg"/>
          </p:nvPr>
        </p:nvSpPr>
        <p:spPr/>
      </p:sp>
      <p:sp>
        <p:nvSpPr>
          <p:cNvPr id="114691"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fld>
            <a:endParaRPr lang="ja-JP" altLang="en-US" sz="1200" dirty="0"/>
          </a:p>
        </p:txBody>
      </p:sp>
      <p:sp>
        <p:nvSpPr>
          <p:cNvPr id="124930" name="Rectangle 2"/>
          <p:cNvSpPr>
            <a:spLocks noGrp="1" noRot="1" noChangeAspect="1" noTextEdit="1"/>
          </p:cNvSpPr>
          <p:nvPr>
            <p:ph type="sldImg"/>
          </p:nvPr>
        </p:nvSpPr>
        <p:spPr/>
      </p:sp>
      <p:sp>
        <p:nvSpPr>
          <p:cNvPr id="124931"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3"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fld>
            <a:endParaRPr lang="ja-JP" altLang="en-US" sz="1200" dirty="0"/>
          </a:p>
        </p:txBody>
      </p:sp>
      <p:sp>
        <p:nvSpPr>
          <p:cNvPr id="300034" name="Rectangle 2"/>
          <p:cNvSpPr>
            <a:spLocks noGrp="1" noRot="1" noChangeAspect="1" noTextEdit="1"/>
          </p:cNvSpPr>
          <p:nvPr>
            <p:ph type="sldImg"/>
          </p:nvPr>
        </p:nvSpPr>
        <p:spPr/>
      </p:sp>
      <p:sp>
        <p:nvSpPr>
          <p:cNvPr id="300035"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1"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fld>
            <a:endParaRPr lang="ja-JP" altLang="en-US" sz="1200" dirty="0"/>
          </a:p>
        </p:txBody>
      </p:sp>
      <p:sp>
        <p:nvSpPr>
          <p:cNvPr id="302082" name="Rectangle 2"/>
          <p:cNvSpPr>
            <a:spLocks noGrp="1" noRot="1" noChangeAspect="1" noTextEdit="1"/>
          </p:cNvSpPr>
          <p:nvPr>
            <p:ph type="sldImg"/>
          </p:nvPr>
        </p:nvSpPr>
        <p:spPr/>
      </p:sp>
      <p:sp>
        <p:nvSpPr>
          <p:cNvPr id="302083"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fld>
            <a:endParaRPr lang="ja-JP" altLang="en-US" sz="1200" dirty="0"/>
          </a:p>
        </p:txBody>
      </p:sp>
      <p:sp>
        <p:nvSpPr>
          <p:cNvPr id="304130" name="Rectangle 2"/>
          <p:cNvSpPr>
            <a:spLocks noGrp="1" noRot="1" noChangeAspect="1" noTextEdit="1"/>
          </p:cNvSpPr>
          <p:nvPr>
            <p:ph type="sldImg"/>
          </p:nvPr>
        </p:nvSpPr>
        <p:spPr/>
      </p:sp>
      <p:sp>
        <p:nvSpPr>
          <p:cNvPr id="304131"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7"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fld>
            <a:endParaRPr lang="ja-JP" altLang="en-US" sz="1200" dirty="0"/>
          </a:p>
        </p:txBody>
      </p:sp>
      <p:sp>
        <p:nvSpPr>
          <p:cNvPr id="306178" name="Rectangle 2"/>
          <p:cNvSpPr>
            <a:spLocks noGrp="1" noRot="1" noChangeAspect="1" noTextEdit="1"/>
          </p:cNvSpPr>
          <p:nvPr>
            <p:ph type="sldImg"/>
          </p:nvPr>
        </p:nvSpPr>
        <p:spPr/>
      </p:sp>
      <p:sp>
        <p:nvSpPr>
          <p:cNvPr id="306179"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5"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fld>
            <a:endParaRPr lang="ja-JP" altLang="en-US" sz="1200" dirty="0"/>
          </a:p>
        </p:txBody>
      </p:sp>
      <p:sp>
        <p:nvSpPr>
          <p:cNvPr id="308226" name="Rectangle 2"/>
          <p:cNvSpPr>
            <a:spLocks noGrp="1" noRot="1" noChangeAspect="1" noTextEdit="1"/>
          </p:cNvSpPr>
          <p:nvPr>
            <p:ph type="sldImg"/>
          </p:nvPr>
        </p:nvSpPr>
        <p:spPr/>
      </p:sp>
      <p:sp>
        <p:nvSpPr>
          <p:cNvPr id="308227"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16738" name="Rectangle 2"/>
          <p:cNvSpPr>
            <a:spLocks noTextEdit="1"/>
          </p:cNvSpPr>
          <p:nvPr>
            <p:ph type="sldImg"/>
          </p:nvPr>
        </p:nvSpPr>
        <p:spPr/>
      </p:sp>
      <p:sp>
        <p:nvSpPr>
          <p:cNvPr id="116739"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18786" name="Rectangle 2"/>
          <p:cNvSpPr>
            <a:spLocks noTextEdit="1"/>
          </p:cNvSpPr>
          <p:nvPr>
            <p:ph type="sldImg"/>
          </p:nvPr>
        </p:nvSpPr>
        <p:spPr/>
      </p:sp>
      <p:sp>
        <p:nvSpPr>
          <p:cNvPr id="118787"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Rectangle 7"/>
          <p:cNvSpPr txBox="1">
            <a:spLocks noGrp="1"/>
          </p:cNvSpPr>
          <p:nvPr/>
        </p:nvSpPr>
        <p:spPr>
          <a:xfrm>
            <a:off x="3816350" y="9372600"/>
            <a:ext cx="2919413" cy="493713"/>
          </a:xfrm>
          <a:prstGeom prst="rect">
            <a:avLst/>
          </a:prstGeom>
          <a:noFill/>
          <a:ln w="9525">
            <a:noFill/>
          </a:ln>
        </p:spPr>
        <p:txBody>
          <a:bodyPr anchor="b" anchorCtr="0"/>
          <a:p>
            <a:pPr lvl="0" algn="r"/>
            <a:fld id="{9A0DB2DC-4C9A-4742-B13C-FB6460FD3503}" type="slidenum">
              <a:rPr lang="ja-JP" altLang="en-US" sz="1200" dirty="0"/>
            </a:fld>
            <a:endParaRPr lang="ja-JP" altLang="en-US" sz="1200" dirty="0"/>
          </a:p>
        </p:txBody>
      </p:sp>
      <p:sp>
        <p:nvSpPr>
          <p:cNvPr id="120834" name="Rectangle 2"/>
          <p:cNvSpPr>
            <a:spLocks noTextEdit="1"/>
          </p:cNvSpPr>
          <p:nvPr>
            <p:ph type="sldImg"/>
          </p:nvPr>
        </p:nvSpPr>
        <p:spPr/>
      </p:sp>
      <p:sp>
        <p:nvSpPr>
          <p:cNvPr id="120835" name="Rectangle 3"/>
          <p:cNvSpPr>
            <a:spLocks noGrp="1"/>
          </p:cNvSpPr>
          <p:nvPr>
            <p:ph type="body"/>
          </p:nvPr>
        </p:nvSpPr>
        <p:spPr>
          <a:xfrm>
            <a:off x="673100" y="4686300"/>
            <a:ext cx="5389563" cy="4440238"/>
          </a:xfrm>
        </p:spPr>
        <p:txBody>
          <a:bodyPr wrap="square" lIns="91440" tIns="45720" rIns="91440" bIns="45720" anchor="t" anchorCtr="0"/>
          <a:p>
            <a:pPr lvl="0" eaLnBrk="1" hangingPunct="1"/>
            <a:endParaRPr lang="ja-JP"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fld>
            <a:endParaRPr lang="ja-JP" altLang="en-US" sz="1200" dirty="0"/>
          </a:p>
        </p:txBody>
      </p:sp>
      <p:sp>
        <p:nvSpPr>
          <p:cNvPr id="114690" name="Rectangle 2"/>
          <p:cNvSpPr>
            <a:spLocks noGrp="1" noRot="1" noChangeAspect="1" noTextEdit="1"/>
          </p:cNvSpPr>
          <p:nvPr>
            <p:ph type="sldImg"/>
          </p:nvPr>
        </p:nvSpPr>
        <p:spPr/>
      </p:sp>
      <p:sp>
        <p:nvSpPr>
          <p:cNvPr id="114691"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fld>
            <a:endParaRPr lang="ja-JP" altLang="en-US" sz="1200" dirty="0"/>
          </a:p>
        </p:txBody>
      </p:sp>
      <p:sp>
        <p:nvSpPr>
          <p:cNvPr id="116738" name="Rectangle 2"/>
          <p:cNvSpPr>
            <a:spLocks noGrp="1" noRot="1" noChangeAspect="1" noTextEdit="1"/>
          </p:cNvSpPr>
          <p:nvPr>
            <p:ph type="sldImg"/>
          </p:nvPr>
        </p:nvSpPr>
        <p:spPr/>
      </p:sp>
      <p:sp>
        <p:nvSpPr>
          <p:cNvPr id="116739"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fld>
            <a:endParaRPr lang="ja-JP" altLang="en-US" sz="1200" dirty="0"/>
          </a:p>
        </p:txBody>
      </p:sp>
      <p:sp>
        <p:nvSpPr>
          <p:cNvPr id="118786" name="Rectangle 2"/>
          <p:cNvSpPr>
            <a:spLocks noGrp="1" noRot="1" noChangeAspect="1" noTextEdit="1"/>
          </p:cNvSpPr>
          <p:nvPr>
            <p:ph type="sldImg"/>
          </p:nvPr>
        </p:nvSpPr>
        <p:spPr/>
      </p:sp>
      <p:sp>
        <p:nvSpPr>
          <p:cNvPr id="118787"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fld>
            <a:endParaRPr lang="ja-JP" altLang="en-US" sz="1200" dirty="0"/>
          </a:p>
        </p:txBody>
      </p:sp>
      <p:sp>
        <p:nvSpPr>
          <p:cNvPr id="120834" name="Rectangle 2"/>
          <p:cNvSpPr>
            <a:spLocks noGrp="1" noRot="1" noChangeAspect="1" noTextEdit="1"/>
          </p:cNvSpPr>
          <p:nvPr>
            <p:ph type="sldImg"/>
          </p:nvPr>
        </p:nvSpPr>
        <p:spPr/>
      </p:sp>
      <p:sp>
        <p:nvSpPr>
          <p:cNvPr id="120835"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txBox="1">
            <a:spLocks noGrp="1"/>
          </p:cNvSpPr>
          <p:nvPr/>
        </p:nvSpPr>
        <p:spPr>
          <a:xfrm>
            <a:off x="3816350" y="9372600"/>
            <a:ext cx="2919413" cy="493713"/>
          </a:xfrm>
          <a:prstGeom prst="rect">
            <a:avLst/>
          </a:prstGeom>
          <a:noFill/>
          <a:ln w="9525">
            <a:noFill/>
          </a:ln>
        </p:spPr>
        <p:txBody>
          <a:bodyPr anchor="b" anchorCtr="0"/>
          <a:lstStyle/>
          <a:p>
            <a:pPr lvl="0" algn="r"/>
            <a:fld id="{9A0DB2DC-4C9A-4742-B13C-FB6460FD3503}" type="slidenum">
              <a:rPr lang="ja-JP" altLang="en-US" sz="1200" dirty="0"/>
            </a:fld>
            <a:endParaRPr lang="ja-JP" altLang="en-US" sz="1200" dirty="0"/>
          </a:p>
        </p:txBody>
      </p:sp>
      <p:sp>
        <p:nvSpPr>
          <p:cNvPr id="122882" name="Rectangle 2"/>
          <p:cNvSpPr>
            <a:spLocks noGrp="1" noRot="1" noChangeAspect="1" noTextEdit="1"/>
          </p:cNvSpPr>
          <p:nvPr>
            <p:ph type="sldImg"/>
          </p:nvPr>
        </p:nvSpPr>
        <p:spPr/>
      </p:sp>
      <p:sp>
        <p:nvSpPr>
          <p:cNvPr id="122883" name="Rectangle 3"/>
          <p:cNvSpPr>
            <a:spLocks noGrp="1"/>
          </p:cNvSpPr>
          <p:nvPr>
            <p:ph type="body"/>
          </p:nvPr>
        </p:nvSpPr>
        <p:spPr>
          <a:xfrm>
            <a:off x="673100" y="4686300"/>
            <a:ext cx="5389563" cy="4440238"/>
          </a:xfrm>
        </p:spPr>
        <p:txBody>
          <a:bodyPr wrap="square" lIns="91440" tIns="45720" rIns="91440" bIns="45720" anchor="t" anchorCtr="0"/>
          <a:lstStyle/>
          <a:p>
            <a:pPr lvl="0" eaLnBrk="1" hangingPunct="1"/>
            <a:endParaRPr lang="ja-JP" altLang="en-US" dirty="0"/>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a:t>EXERCISE</a:t>
            </a:r>
            <a:br>
              <a:rPr lang="en-US" altLang="zh-CN"/>
            </a:br>
            <a:r>
              <a:rPr lang="en-US" altLang="zh-CN" sz="2800"/>
              <a:t>2024.12 </a:t>
            </a:r>
            <a:r>
              <a:rPr lang="zh-CN" altLang="en-US" sz="2800"/>
              <a:t>软工</a:t>
            </a:r>
            <a:endParaRPr lang="zh-CN" altLang="en-US" sz="2800"/>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1121"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61122" name="Rectangle 4"/>
          <p:cNvSpPr/>
          <p:nvPr/>
        </p:nvSpPr>
        <p:spPr>
          <a:xfrm>
            <a:off x="1703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sp>
        <p:nvSpPr>
          <p:cNvPr id="261123" name="Text Box 71"/>
          <p:cNvSpPr txBox="1"/>
          <p:nvPr/>
        </p:nvSpPr>
        <p:spPr>
          <a:xfrm>
            <a:off x="1524000" y="728663"/>
            <a:ext cx="9144000" cy="3415030"/>
          </a:xfrm>
          <a:prstGeom prst="rect">
            <a:avLst/>
          </a:prstGeom>
          <a:noFill/>
          <a:ln w="9525">
            <a:noFill/>
          </a:ln>
        </p:spPr>
        <p:txBody>
          <a:bodyPr>
            <a:spAutoFit/>
          </a:bodyPr>
          <a:p>
            <a:pPr marL="304800" indent="-304800" eaLnBrk="0" hangingPunct="0">
              <a:buNone/>
            </a:pPr>
            <a:r>
              <a:rPr lang="en-US" altLang="zh-CN" sz="2400">
                <a:latin typeface="Arial" panose="020B0604020202020204" pitchFamily="34" charset="0"/>
              </a:rPr>
              <a:t>3.</a:t>
            </a:r>
            <a:r>
              <a:rPr lang="en-US" altLang="ja-JP" sz="2400">
                <a:latin typeface="Arial" panose="020B0604020202020204" pitchFamily="34" charset="0"/>
              </a:rPr>
              <a:t>The incremental model of software development is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A reasonable approach when requirements are well defined.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A good approach when a working core product is required quickly.</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The best approach to use for projects with large development teams.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A revolutionary model that is not used for commercial products.</a:t>
            </a:r>
            <a:endParaRPr lang="en-US" altLang="ja-JP" sz="2400">
              <a:latin typeface="Arial" panose="020B0604020202020204" pitchFamily="34" charset="0"/>
            </a:endParaRPr>
          </a:p>
          <a:p>
            <a:pPr marL="304800" indent="-304800" eaLnBrk="0" hangingPunct="0">
              <a:buNone/>
            </a:pPr>
            <a:endParaRPr lang="en-US" altLang="ja-JP" sz="2400">
              <a:latin typeface="Arial" panose="020B0604020202020204" pitchFamily="34" charset="0"/>
            </a:endParaRPr>
          </a:p>
        </p:txBody>
      </p:sp>
      <p:sp>
        <p:nvSpPr>
          <p:cNvPr id="499717" name="矩形 499716"/>
          <p:cNvSpPr/>
          <p:nvPr/>
        </p:nvSpPr>
        <p:spPr>
          <a:xfrm>
            <a:off x="6240463" y="0"/>
            <a:ext cx="1910080" cy="368300"/>
          </a:xfrm>
          <a:prstGeom prst="rect">
            <a:avLst/>
          </a:prstGeom>
          <a:noFill/>
          <a:ln w="9525">
            <a:noFill/>
          </a:ln>
        </p:spPr>
        <p:txBody>
          <a:bodyPr wrap="none">
            <a:spAutoFit/>
          </a:bodyPr>
          <a:p>
            <a:pPr lvl="1" eaLnBrk="0" hangingPunct="0"/>
            <a:r>
              <a:rPr lang="en-US" altLang="ja-JP">
                <a:latin typeface="Arial" panose="020B0604020202020204" pitchFamily="34" charset="0"/>
              </a:rPr>
              <a:t>Answer</a:t>
            </a:r>
            <a:r>
              <a:rPr lang="ja-JP" altLang="en-US" dirty="0">
                <a:latin typeface="Arial" panose="020B0604020202020204" pitchFamily="34" charset="0"/>
              </a:rPr>
              <a:t>：</a:t>
            </a:r>
            <a:r>
              <a:rPr lang="en-US" altLang="zh-CN">
                <a:latin typeface="Arial" panose="020B0604020202020204" pitchFamily="34" charset="0"/>
              </a:rPr>
              <a:t>3-b </a:t>
            </a:r>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9717">
                                            <p:txEl>
                                              <p:charRg st="0" end="15"/>
                                            </p:txEl>
                                          </p:spTgt>
                                        </p:tgtEl>
                                        <p:attrNameLst>
                                          <p:attrName>style.visibility</p:attrName>
                                        </p:attrNameLst>
                                      </p:cBhvr>
                                      <p:to>
                                        <p:strVal val="visible"/>
                                      </p:to>
                                    </p:set>
                                    <p:animEffect transition="in" filter="blinds(horizontal)">
                                      <p:cBhvr>
                                        <p:cTn id="7" dur="500"/>
                                        <p:tgtEl>
                                          <p:spTgt spid="499717">
                                            <p:txEl>
                                              <p:charRg st="0"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2146" name="Rectangle 4"/>
          <p:cNvSpPr/>
          <p:nvPr/>
        </p:nvSpPr>
        <p:spPr>
          <a:xfrm>
            <a:off x="1630998" y="224790"/>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sp>
        <p:nvSpPr>
          <p:cNvPr id="262147" name="Text Box 42"/>
          <p:cNvSpPr txBox="1"/>
          <p:nvPr/>
        </p:nvSpPr>
        <p:spPr>
          <a:xfrm>
            <a:off x="1544638" y="944563"/>
            <a:ext cx="9123362" cy="4892675"/>
          </a:xfrm>
          <a:prstGeom prst="rect">
            <a:avLst/>
          </a:prstGeom>
          <a:noFill/>
          <a:ln w="9525">
            <a:noFill/>
          </a:ln>
        </p:spPr>
        <p:txBody>
          <a:bodyPr>
            <a:spAutoFit/>
          </a:bodyPr>
          <a:p>
            <a:pPr marL="304800" indent="-304800" eaLnBrk="0" hangingPunct="0">
              <a:buNone/>
            </a:pPr>
            <a:r>
              <a:rPr lang="en-US" altLang="ja-JP" sz="2400">
                <a:latin typeface="Arial" panose="020B0604020202020204" pitchFamily="34" charset="0"/>
              </a:rPr>
              <a:t>5. Evolutionary software process models</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Are iterative in nature</a:t>
            </a:r>
            <a:endParaRPr lang="ja-JP" altLang="en-US" sz="2400" dirty="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Can easily accommodate product requirements changes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Do not generally produce throwaway systems</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All of the above</a:t>
            </a:r>
            <a:endParaRPr lang="ja-JP" altLang="en-US" sz="2400" dirty="0">
              <a:latin typeface="Arial" panose="020B0604020202020204" pitchFamily="34" charset="0"/>
            </a:endParaRPr>
          </a:p>
          <a:p>
            <a:pPr marL="304800" indent="-304800" eaLnBrk="0" hangingPunct="0">
              <a:buNone/>
            </a:pPr>
            <a:r>
              <a:rPr lang="en-US" altLang="ja-JP" sz="2400">
                <a:latin typeface="Arial" panose="020B0604020202020204" pitchFamily="34" charset="0"/>
              </a:rPr>
              <a:t>6. The prototyping model of software development is</a:t>
            </a:r>
            <a:endParaRPr lang="en-US" altLang="ja-JP" sz="2400">
              <a:latin typeface="Arial" panose="020B0604020202020204" pitchFamily="34" charset="0"/>
            </a:endParaRPr>
          </a:p>
          <a:p>
            <a:pPr marL="304800" indent="-304800" eaLnBrk="0" hangingPunct="0">
              <a:buNone/>
            </a:pPr>
            <a:r>
              <a:rPr lang="en-US" altLang="ja-JP" sz="2400">
                <a:latin typeface="Arial" panose="020B0604020202020204" pitchFamily="34" charset="0"/>
              </a:rPr>
              <a:t>        a. A reasonable approach when requirements are well defined. </a:t>
            </a:r>
            <a:endParaRPr lang="en-US" altLang="ja-JP" sz="2400">
              <a:latin typeface="Arial" panose="020B0604020202020204" pitchFamily="34" charset="0"/>
            </a:endParaRPr>
          </a:p>
          <a:p>
            <a:pPr marL="304800" indent="-304800" eaLnBrk="0" hangingPunct="0">
              <a:buNone/>
            </a:pPr>
            <a:r>
              <a:rPr lang="en-US" altLang="ja-JP" sz="2400">
                <a:latin typeface="Arial" panose="020B0604020202020204" pitchFamily="34" charset="0"/>
              </a:rPr>
              <a:t>        b. A useful approach when a customer cannot define requirements clearly.</a:t>
            </a:r>
            <a:endParaRPr lang="en-US" altLang="ja-JP" sz="2400">
              <a:latin typeface="Arial" panose="020B0604020202020204" pitchFamily="34" charset="0"/>
            </a:endParaRPr>
          </a:p>
          <a:p>
            <a:pPr marL="304800" indent="-304800" eaLnBrk="0" hangingPunct="0">
              <a:buNone/>
            </a:pPr>
            <a:r>
              <a:rPr lang="en-US" altLang="ja-JP" sz="2400">
                <a:latin typeface="Arial" panose="020B0604020202020204" pitchFamily="34" charset="0"/>
              </a:rPr>
              <a:t>        c. The best approach to use for projects with large development teams. </a:t>
            </a:r>
            <a:endParaRPr lang="en-US" altLang="ja-JP" sz="2400">
              <a:latin typeface="Arial" panose="020B0604020202020204" pitchFamily="34" charset="0"/>
            </a:endParaRPr>
          </a:p>
          <a:p>
            <a:pPr marL="304800" indent="-304800" eaLnBrk="0" hangingPunct="0">
              <a:buNone/>
            </a:pPr>
            <a:r>
              <a:rPr lang="en-US" altLang="ja-JP" sz="2400">
                <a:latin typeface="Arial" panose="020B0604020202020204" pitchFamily="34" charset="0"/>
              </a:rPr>
              <a:t>        d. A risky model that rarely produces a meaningful product.   </a:t>
            </a:r>
            <a:endParaRPr lang="en-US" altLang="ja-JP" sz="2400">
              <a:latin typeface="Arial" panose="020B0604020202020204" pitchFamily="34" charset="0"/>
            </a:endParaRPr>
          </a:p>
        </p:txBody>
      </p:sp>
      <p:sp>
        <p:nvSpPr>
          <p:cNvPr id="262148"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78888" name="矩形 378887"/>
          <p:cNvSpPr/>
          <p:nvPr/>
        </p:nvSpPr>
        <p:spPr>
          <a:xfrm>
            <a:off x="7391718" y="44133"/>
            <a:ext cx="1783080" cy="368300"/>
          </a:xfrm>
          <a:prstGeom prst="rect">
            <a:avLst/>
          </a:prstGeom>
          <a:noFill/>
          <a:ln w="9525">
            <a:noFill/>
          </a:ln>
        </p:spPr>
        <p:txBody>
          <a:bodyPr wrap="none">
            <a:spAutoFit/>
          </a:bodyPr>
          <a:p>
            <a:pPr eaLnBrk="0" hangingPunct="0"/>
            <a:r>
              <a:rPr lang="en-US" altLang="ja-JP">
                <a:latin typeface="Arial" panose="020B0604020202020204" pitchFamily="34" charset="0"/>
              </a:rPr>
              <a:t>Answer</a:t>
            </a:r>
            <a:r>
              <a:rPr lang="ja-JP" altLang="en-US" dirty="0">
                <a:latin typeface="Arial" panose="020B0604020202020204" pitchFamily="34" charset="0"/>
              </a:rPr>
              <a:t>：</a:t>
            </a:r>
            <a:r>
              <a:rPr lang="en-US" altLang="zh-CN">
                <a:latin typeface="Arial" panose="020B0604020202020204" pitchFamily="34" charset="0"/>
              </a:rPr>
              <a:t>5-</a:t>
            </a:r>
            <a:r>
              <a:rPr lang="en-US" altLang="ja-JP">
                <a:latin typeface="Arial" panose="020B0604020202020204" pitchFamily="34" charset="0"/>
              </a:rPr>
              <a:t>d</a:t>
            </a:r>
            <a:r>
              <a:rPr lang="en-US" altLang="zh-CN">
                <a:latin typeface="Arial" panose="020B0604020202020204" pitchFamily="34" charset="0"/>
              </a:rPr>
              <a:t> 6-b</a:t>
            </a:r>
            <a:endParaRPr lang="en-US" altLang="ja-JP">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888"/>
                                        </p:tgtEl>
                                        <p:attrNameLst>
                                          <p:attrName>style.visibility</p:attrName>
                                        </p:attrNameLst>
                                      </p:cBhvr>
                                      <p:to>
                                        <p:strVal val="visible"/>
                                      </p:to>
                                    </p:set>
                                    <p:animEffect transition="in" filter="blinds(horizontal)">
                                      <p:cBhvr>
                                        <p:cTn id="7" dur="500"/>
                                        <p:tgtEl>
                                          <p:spTgt spid="378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3170" name="Rectangle 4"/>
          <p:cNvSpPr/>
          <p:nvPr/>
        </p:nvSpPr>
        <p:spPr>
          <a:xfrm>
            <a:off x="1630998" y="224790"/>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sp>
        <p:nvSpPr>
          <p:cNvPr id="263171" name="Text Box 42"/>
          <p:cNvSpPr txBox="1"/>
          <p:nvPr/>
        </p:nvSpPr>
        <p:spPr>
          <a:xfrm>
            <a:off x="1544638" y="944563"/>
            <a:ext cx="9123362" cy="4523105"/>
          </a:xfrm>
          <a:prstGeom prst="rect">
            <a:avLst/>
          </a:prstGeom>
          <a:noFill/>
          <a:ln w="9525">
            <a:noFill/>
          </a:ln>
        </p:spPr>
        <p:txBody>
          <a:bodyPr>
            <a:spAutoFit/>
          </a:bodyPr>
          <a:p>
            <a:pPr marL="304800" indent="-304800" eaLnBrk="0" hangingPunct="0">
              <a:buNone/>
            </a:pPr>
            <a:endParaRPr lang="en-US" altLang="ja-JP" sz="2400">
              <a:latin typeface="Arial" panose="020B0604020202020204" pitchFamily="34" charset="0"/>
            </a:endParaRPr>
          </a:p>
          <a:p>
            <a:pPr marL="304800" indent="-304800" eaLnBrk="0" hangingPunct="0">
              <a:buNone/>
            </a:pPr>
            <a:r>
              <a:rPr lang="en-US" altLang="ja-JP" sz="2400">
                <a:latin typeface="Arial" panose="020B0604020202020204" pitchFamily="34" charset="0"/>
              </a:rPr>
              <a:t>7. Which of these is not one of the phase names defined by the Unified Process model for software development?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Inception phase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Elaboration phase</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Construction phase</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Validation phase </a:t>
            </a:r>
            <a:endParaRPr lang="en-US" altLang="ja-JP" sz="2400">
              <a:latin typeface="Arial" panose="020B0604020202020204" pitchFamily="34" charset="0"/>
            </a:endParaRPr>
          </a:p>
          <a:p>
            <a:pPr marL="304800" indent="-304800" eaLnBrk="0" hangingPunct="0">
              <a:buNone/>
            </a:pPr>
            <a:r>
              <a:rPr lang="en-US" altLang="ja-JP" sz="2400">
                <a:latin typeface="Arial" panose="020B0604020202020204" pitchFamily="34" charset="0"/>
              </a:rPr>
              <a:t>8. In the Unified Process model requirements are determined iteratively and may span more than one phase of the process.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True</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False</a:t>
            </a:r>
            <a:endParaRPr lang="en-US" altLang="zh-CN" sz="2400">
              <a:latin typeface="Arial" panose="020B0604020202020204" pitchFamily="34" charset="0"/>
            </a:endParaRPr>
          </a:p>
          <a:p>
            <a:pPr marL="762000" lvl="1" indent="-304800" eaLnBrk="0" hangingPunct="0">
              <a:buNone/>
            </a:pPr>
            <a:endParaRPr lang="en-US" altLang="ja-JP" sz="2400">
              <a:latin typeface="Arial" panose="020B0604020202020204" pitchFamily="34" charset="0"/>
            </a:endParaRPr>
          </a:p>
        </p:txBody>
      </p:sp>
      <p:sp>
        <p:nvSpPr>
          <p:cNvPr id="263172"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500742" name="矩形 500741"/>
          <p:cNvSpPr/>
          <p:nvPr/>
        </p:nvSpPr>
        <p:spPr>
          <a:xfrm>
            <a:off x="5843588" y="152400"/>
            <a:ext cx="2240280" cy="368300"/>
          </a:xfrm>
          <a:prstGeom prst="rect">
            <a:avLst/>
          </a:prstGeom>
          <a:noFill/>
          <a:ln w="9525">
            <a:noFill/>
          </a:ln>
        </p:spPr>
        <p:txBody>
          <a:bodyPr wrap="none">
            <a:spAutoFit/>
          </a:bodyPr>
          <a:p>
            <a:pPr lvl="1" eaLnBrk="0" hangingPunct="0"/>
            <a:r>
              <a:rPr lang="en-US" altLang="ja-JP">
                <a:latin typeface="Arial" panose="020B0604020202020204" pitchFamily="34" charset="0"/>
              </a:rPr>
              <a:t>Answer</a:t>
            </a:r>
            <a:r>
              <a:rPr lang="ja-JP" altLang="en-US" dirty="0">
                <a:latin typeface="Arial" panose="020B0604020202020204" pitchFamily="34" charset="0"/>
              </a:rPr>
              <a:t>：</a:t>
            </a:r>
            <a:r>
              <a:rPr lang="en-US" altLang="zh-CN">
                <a:latin typeface="Arial" panose="020B0604020202020204" pitchFamily="34" charset="0"/>
              </a:rPr>
              <a:t>7-d 8-a</a:t>
            </a:r>
            <a:endParaRPr lang="en-US" altLang="ja-JP">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0742"/>
                                        </p:tgtEl>
                                        <p:attrNameLst>
                                          <p:attrName>style.visibility</p:attrName>
                                        </p:attrNameLst>
                                      </p:cBhvr>
                                      <p:to>
                                        <p:strVal val="visible"/>
                                      </p:to>
                                    </p:set>
                                    <p:animEffect transition="in" filter="blinds(horizontal)">
                                      <p:cBhvr>
                                        <p:cTn id="7" dur="500"/>
                                        <p:tgtEl>
                                          <p:spTgt spid="500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0993" name="Rectangle 4"/>
          <p:cNvSpPr/>
          <p:nvPr/>
        </p:nvSpPr>
        <p:spPr>
          <a:xfrm>
            <a:off x="1703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sp>
        <p:nvSpPr>
          <p:cNvPr id="340994" name="フッター プレースホルダ 3"/>
          <p:cNvSpPr txBox="1">
            <a:spLocks noGrp="1"/>
          </p:cNvSpPr>
          <p:nvPr/>
        </p:nvSpPr>
        <p:spPr>
          <a:xfrm>
            <a:off x="1524000" y="65532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40995" name="Text Box 71"/>
          <p:cNvSpPr txBox="1"/>
          <p:nvPr/>
        </p:nvSpPr>
        <p:spPr>
          <a:xfrm>
            <a:off x="1524000" y="804863"/>
            <a:ext cx="8640763" cy="3784600"/>
          </a:xfrm>
          <a:prstGeom prst="rect">
            <a:avLst/>
          </a:prstGeom>
          <a:noFill/>
          <a:ln w="9525">
            <a:noFill/>
          </a:ln>
        </p:spPr>
        <p:txBody>
          <a:bodyPr>
            <a:spAutoFit/>
          </a:bodyPr>
          <a:p>
            <a:pPr marL="304800" indent="-304800" eaLnBrk="0" hangingPunct="0">
              <a:buAutoNum type="arabicPeriod"/>
            </a:pPr>
            <a:r>
              <a:rPr lang="en-US" altLang="ja-JP" sz="2400">
                <a:latin typeface="Arial" panose="020B0604020202020204" pitchFamily="34" charset="0"/>
              </a:rPr>
              <a:t>Agility is nothing more than the ability of a project team to respond rapidly to change. </a:t>
            </a:r>
            <a:r>
              <a:rPr lang="ja-JP" altLang="en-US" sz="2400" dirty="0">
                <a:latin typeface="Arial" panose="020B0604020202020204" pitchFamily="34" charset="0"/>
              </a:rPr>
              <a:t>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True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False </a:t>
            </a:r>
            <a:endParaRPr lang="en-US" altLang="ja-JP" sz="2400">
              <a:latin typeface="Arial" panose="020B0604020202020204" pitchFamily="34" charset="0"/>
            </a:endParaRPr>
          </a:p>
          <a:p>
            <a:pPr marL="304800" indent="-304800" eaLnBrk="0" hangingPunct="0">
              <a:buAutoNum type="arabicPeriod"/>
            </a:pPr>
            <a:r>
              <a:rPr lang="en-US" altLang="ja-JP" sz="2400">
                <a:latin typeface="Arial" panose="020B0604020202020204" pitchFamily="34" charset="0"/>
              </a:rPr>
              <a:t>Which of the following is </a:t>
            </a:r>
            <a:r>
              <a:rPr lang="en-US" altLang="ja-JP" sz="2400" u="sng">
                <a:latin typeface="Arial" panose="020B0604020202020204" pitchFamily="34" charset="0"/>
              </a:rPr>
              <a:t>not</a:t>
            </a:r>
            <a:r>
              <a:rPr lang="en-US" altLang="ja-JP" sz="2400">
                <a:latin typeface="Arial" panose="020B0604020202020204" pitchFamily="34" charset="0"/>
              </a:rPr>
              <a:t> necessary to apply agility to a software process?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Eliminate the use of project planning and testing</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Only essential work products are produced</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Process allows team to streamline tasks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Uses incremental product delivery strategy</a:t>
            </a:r>
            <a:endParaRPr lang="ja-JP" altLang="en-US" sz="2400" dirty="0">
              <a:latin typeface="Arial" panose="020B0604020202020204" pitchFamily="34" charset="0"/>
            </a:endParaRPr>
          </a:p>
        </p:txBody>
      </p:sp>
      <p:sp>
        <p:nvSpPr>
          <p:cNvPr id="174098" name="Text Box 18"/>
          <p:cNvSpPr txBox="1"/>
          <p:nvPr/>
        </p:nvSpPr>
        <p:spPr>
          <a:xfrm>
            <a:off x="6959600" y="152400"/>
            <a:ext cx="3240088" cy="460375"/>
          </a:xfrm>
          <a:prstGeom prst="rect">
            <a:avLst/>
          </a:prstGeom>
          <a:noFill/>
          <a:ln w="9525">
            <a:noFill/>
          </a:ln>
        </p:spPr>
        <p:txBody>
          <a:bodyPr>
            <a:spAutoFit/>
          </a:bodyPr>
          <a:p>
            <a:pPr eaLnBrk="0" hangingPunct="0">
              <a:spcBef>
                <a:spcPct val="50000"/>
              </a:spcBef>
            </a:pPr>
            <a:r>
              <a:rPr lang="en-US" altLang="zh-CN" sz="2400">
                <a:latin typeface="Arial" panose="020B0604020202020204" pitchFamily="34" charset="0"/>
              </a:rPr>
              <a:t>1-B 2-A</a:t>
            </a:r>
            <a:endParaRPr lang="en-US" altLang="zh-CN" sz="2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098"/>
                                        </p:tgtEl>
                                        <p:attrNameLst>
                                          <p:attrName>style.visibility</p:attrName>
                                        </p:attrNameLst>
                                      </p:cBhvr>
                                      <p:to>
                                        <p:strVal val="visible"/>
                                      </p:to>
                                    </p:set>
                                    <p:anim calcmode="lin" valueType="num">
                                      <p:cBhvr additive="base">
                                        <p:cTn id="7" dur="500" fill="hold"/>
                                        <p:tgtEl>
                                          <p:spTgt spid="174098"/>
                                        </p:tgtEl>
                                        <p:attrNameLst>
                                          <p:attrName>ppt_x</p:attrName>
                                        </p:attrNameLst>
                                      </p:cBhvr>
                                      <p:tavLst>
                                        <p:tav tm="0">
                                          <p:val>
                                            <p:strVal val="#ppt_x"/>
                                          </p:val>
                                        </p:tav>
                                        <p:tav tm="100000">
                                          <p:val>
                                            <p:strVal val="#ppt_x"/>
                                          </p:val>
                                        </p:tav>
                                      </p:tavLst>
                                    </p:anim>
                                    <p:anim calcmode="lin" valueType="num">
                                      <p:cBhvr additive="base">
                                        <p:cTn id="8" dur="500" fill="hold"/>
                                        <p:tgtEl>
                                          <p:spTgt spid="17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9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2017" name="Rectangle 4"/>
          <p:cNvSpPr/>
          <p:nvPr/>
        </p:nvSpPr>
        <p:spPr>
          <a:xfrm>
            <a:off x="1703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sp>
        <p:nvSpPr>
          <p:cNvPr id="342018" name="フッター プレースホルダ 3"/>
          <p:cNvSpPr txBox="1">
            <a:spLocks noGrp="1"/>
          </p:cNvSpPr>
          <p:nvPr/>
        </p:nvSpPr>
        <p:spPr>
          <a:xfrm>
            <a:off x="1524000" y="65532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42019" name="Text Box 71"/>
          <p:cNvSpPr txBox="1"/>
          <p:nvPr/>
        </p:nvSpPr>
        <p:spPr>
          <a:xfrm>
            <a:off x="1524000" y="804863"/>
            <a:ext cx="9144000" cy="5631180"/>
          </a:xfrm>
          <a:prstGeom prst="rect">
            <a:avLst/>
          </a:prstGeom>
          <a:noFill/>
          <a:ln w="9525">
            <a:noFill/>
          </a:ln>
        </p:spPr>
        <p:txBody>
          <a:bodyPr>
            <a:spAutoFit/>
          </a:bodyPr>
          <a:p>
            <a:pPr marL="304800" indent="-304800" eaLnBrk="0" hangingPunct="0">
              <a:buNone/>
            </a:pPr>
            <a:r>
              <a:rPr lang="en-US" altLang="zh-CN" sz="2400">
                <a:latin typeface="Arial" panose="020B0604020202020204" pitchFamily="34" charset="0"/>
              </a:rPr>
              <a:t>3.</a:t>
            </a:r>
            <a:r>
              <a:rPr lang="en-US" altLang="ja-JP" sz="2400">
                <a:latin typeface="Arial" panose="020B0604020202020204" pitchFamily="34" charset="0"/>
              </a:rPr>
              <a:t>How do you create agile processes to manage unpredictability?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Requirements gathering must be conducted very carefully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Risk analysis must be conducted before planning takes place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Software increments must be delivered in short time periods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Software processes must adapt to changes incrementally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Both c and d</a:t>
            </a:r>
            <a:endParaRPr lang="en-US" altLang="zh-CN" sz="2400">
              <a:latin typeface="Arial" panose="020B0604020202020204" pitchFamily="34" charset="0"/>
            </a:endParaRPr>
          </a:p>
          <a:p>
            <a:pPr marL="304800" indent="-304800" eaLnBrk="0" hangingPunct="0">
              <a:buNone/>
            </a:pP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4. </a:t>
            </a:r>
            <a:r>
              <a:rPr lang="en-US" altLang="ja-JP" sz="2400">
                <a:latin typeface="Arial" panose="020B0604020202020204" pitchFamily="34" charset="0"/>
              </a:rPr>
              <a:t>Which of the following traits need to exist among the members of an agile software team?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Competence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Decision-making ability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Mutual trust and respect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All of the above.</a:t>
            </a:r>
            <a:endParaRPr lang="en-US" altLang="ja-JP" sz="2400">
              <a:latin typeface="Arial" panose="020B0604020202020204" pitchFamily="34" charset="0"/>
            </a:endParaRPr>
          </a:p>
          <a:p>
            <a:pPr marL="762000" lvl="1" indent="-304800" eaLnBrk="0" hangingPunct="0">
              <a:buNone/>
            </a:pPr>
            <a:endParaRPr lang="en-US" altLang="ja-JP" sz="2400">
              <a:latin typeface="Arial" panose="020B0604020202020204" pitchFamily="34" charset="0"/>
            </a:endParaRPr>
          </a:p>
        </p:txBody>
      </p:sp>
      <p:sp>
        <p:nvSpPr>
          <p:cNvPr id="174098" name="Text Box 18"/>
          <p:cNvSpPr txBox="1"/>
          <p:nvPr/>
        </p:nvSpPr>
        <p:spPr>
          <a:xfrm>
            <a:off x="6708775" y="152400"/>
            <a:ext cx="3240088" cy="460375"/>
          </a:xfrm>
          <a:prstGeom prst="rect">
            <a:avLst/>
          </a:prstGeom>
          <a:noFill/>
          <a:ln w="9525">
            <a:noFill/>
          </a:ln>
        </p:spPr>
        <p:txBody>
          <a:bodyPr>
            <a:spAutoFit/>
          </a:bodyPr>
          <a:p>
            <a:pPr eaLnBrk="0" hangingPunct="0">
              <a:spcBef>
                <a:spcPct val="50000"/>
              </a:spcBef>
            </a:pPr>
            <a:r>
              <a:rPr lang="en-US" altLang="zh-CN" sz="2400">
                <a:latin typeface="Arial" panose="020B0604020202020204" pitchFamily="34" charset="0"/>
              </a:rPr>
              <a:t>3-E 4-D</a:t>
            </a:r>
            <a:endParaRPr lang="en-US" altLang="zh-CN" sz="2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098"/>
                                        </p:tgtEl>
                                        <p:attrNameLst>
                                          <p:attrName>style.visibility</p:attrName>
                                        </p:attrNameLst>
                                      </p:cBhvr>
                                      <p:to>
                                        <p:strVal val="visible"/>
                                      </p:to>
                                    </p:set>
                                    <p:anim calcmode="lin" valueType="num">
                                      <p:cBhvr additive="base">
                                        <p:cTn id="7" dur="500" fill="hold"/>
                                        <p:tgtEl>
                                          <p:spTgt spid="174098"/>
                                        </p:tgtEl>
                                        <p:attrNameLst>
                                          <p:attrName>ppt_x</p:attrName>
                                        </p:attrNameLst>
                                      </p:cBhvr>
                                      <p:tavLst>
                                        <p:tav tm="0">
                                          <p:val>
                                            <p:strVal val="#ppt_x"/>
                                          </p:val>
                                        </p:tav>
                                        <p:tav tm="100000">
                                          <p:val>
                                            <p:strVal val="#ppt_x"/>
                                          </p:val>
                                        </p:tav>
                                      </p:tavLst>
                                    </p:anim>
                                    <p:anim calcmode="lin" valueType="num">
                                      <p:cBhvr additive="base">
                                        <p:cTn id="8" dur="500" fill="hold"/>
                                        <p:tgtEl>
                                          <p:spTgt spid="17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9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3041" name="フッター プレースホルダ 3"/>
          <p:cNvSpPr txBox="1">
            <a:spLocks noGrp="1"/>
          </p:cNvSpPr>
          <p:nvPr/>
        </p:nvSpPr>
        <p:spPr>
          <a:xfrm>
            <a:off x="1682750" y="6440488"/>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43042" name="Text Box 42"/>
          <p:cNvSpPr txBox="1"/>
          <p:nvPr/>
        </p:nvSpPr>
        <p:spPr>
          <a:xfrm>
            <a:off x="1703388" y="728663"/>
            <a:ext cx="9123362" cy="5262245"/>
          </a:xfrm>
          <a:prstGeom prst="rect">
            <a:avLst/>
          </a:prstGeom>
          <a:noFill/>
          <a:ln w="9525">
            <a:noFill/>
          </a:ln>
        </p:spPr>
        <p:txBody>
          <a:bodyPr>
            <a:spAutoFit/>
          </a:bodyPr>
          <a:p>
            <a:pPr marL="304800" indent="-304800" eaLnBrk="0" hangingPunct="0">
              <a:buNone/>
            </a:pPr>
            <a:r>
              <a:rPr lang="en-US" altLang="ja-JP" sz="2400">
                <a:latin typeface="Arial" panose="020B0604020202020204" pitchFamily="34" charset="0"/>
              </a:rPr>
              <a:t>5. All agile process models conform to a greater or lesser degree to the principles stated in the "Manifesto for Agile Software Development". </a:t>
            </a:r>
            <a:r>
              <a:rPr lang="en-US" altLang="zh-CN" sz="2400">
                <a:latin typeface="Arial" panose="020B0604020202020204" pitchFamily="34" charset="0"/>
              </a:rPr>
              <a:t> Answer: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True</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False</a:t>
            </a:r>
            <a:endParaRPr lang="en-US" altLang="zh-CN" sz="2400">
              <a:latin typeface="Arial" panose="020B0604020202020204" pitchFamily="34" charset="0"/>
            </a:endParaRPr>
          </a:p>
          <a:p>
            <a:pPr marL="762000" lvl="1" indent="-304800" eaLnBrk="0" hangingPunct="0">
              <a:buNone/>
            </a:pPr>
            <a:endParaRPr lang="en-US" altLang="ja-JP" sz="2400">
              <a:latin typeface="Arial" panose="020B0604020202020204" pitchFamily="34" charset="0"/>
            </a:endParaRPr>
          </a:p>
          <a:p>
            <a:pPr marL="304800" indent="-304800" eaLnBrk="0" hangingPunct="0">
              <a:buNone/>
            </a:pPr>
            <a:r>
              <a:rPr lang="en-US" altLang="ja-JP" sz="2400">
                <a:latin typeface="Arial" panose="020B0604020202020204" pitchFamily="34" charset="0"/>
              </a:rPr>
              <a:t>6. What are the four framework activities found in the Extreme Programming (XP) process model? </a:t>
            </a:r>
            <a:endParaRPr lang="en-US" altLang="ja-JP" sz="2400">
              <a:latin typeface="Arial" panose="020B0604020202020204" pitchFamily="34" charset="0"/>
            </a:endParaRPr>
          </a:p>
          <a:p>
            <a:pPr marL="304800" indent="-304800" eaLnBrk="0" hangingPunct="0">
              <a:buNone/>
            </a:pPr>
            <a:r>
              <a:rPr lang="en-US" altLang="ja-JP" sz="2400">
                <a:latin typeface="Arial" panose="020B0604020202020204" pitchFamily="34" charset="0"/>
              </a:rPr>
              <a:t>        a. analysis, design, coding, testing  </a:t>
            </a:r>
            <a:endParaRPr lang="en-US" altLang="ja-JP" sz="2400">
              <a:latin typeface="Arial" panose="020B0604020202020204" pitchFamily="34" charset="0"/>
            </a:endParaRPr>
          </a:p>
          <a:p>
            <a:pPr marL="304800" indent="-304800" eaLnBrk="0" hangingPunct="0">
              <a:buNone/>
            </a:pPr>
            <a:r>
              <a:rPr lang="en-US" altLang="ja-JP" sz="2400">
                <a:latin typeface="Arial" panose="020B0604020202020204" pitchFamily="34" charset="0"/>
              </a:rPr>
              <a:t>        b. planning, analysis, design, coding </a:t>
            </a:r>
            <a:endParaRPr lang="en-US" altLang="ja-JP" sz="2400">
              <a:latin typeface="Arial" panose="020B0604020202020204" pitchFamily="34" charset="0"/>
            </a:endParaRPr>
          </a:p>
          <a:p>
            <a:pPr marL="304800" indent="-304800" eaLnBrk="0" hangingPunct="0">
              <a:buNone/>
            </a:pPr>
            <a:r>
              <a:rPr lang="en-US" altLang="ja-JP" sz="2400">
                <a:latin typeface="Arial" panose="020B0604020202020204" pitchFamily="34" charset="0"/>
              </a:rPr>
              <a:t>        c. planning, analysis, coding, testing  </a:t>
            </a:r>
            <a:endParaRPr lang="en-US" altLang="ja-JP" sz="2400">
              <a:latin typeface="Arial" panose="020B0604020202020204" pitchFamily="34" charset="0"/>
            </a:endParaRPr>
          </a:p>
          <a:p>
            <a:pPr marL="304800" indent="-304800" eaLnBrk="0" hangingPunct="0">
              <a:buNone/>
            </a:pPr>
            <a:r>
              <a:rPr lang="en-US" altLang="ja-JP" sz="2400">
                <a:latin typeface="Arial" panose="020B0604020202020204" pitchFamily="34" charset="0"/>
              </a:rPr>
              <a:t>        d. planning, design, coding, testing    </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a:t>
            </a:r>
            <a:endParaRPr lang="en-US" altLang="ja-JP" sz="2400">
              <a:latin typeface="Arial" panose="020B0604020202020204" pitchFamily="34" charset="0"/>
            </a:endParaRPr>
          </a:p>
          <a:p>
            <a:pPr marL="304800" indent="-304800" eaLnBrk="0" hangingPunct="0">
              <a:buNone/>
            </a:pPr>
            <a:endParaRPr lang="en-US" altLang="ja-JP" sz="2400">
              <a:latin typeface="Arial" panose="020B0604020202020204" pitchFamily="34" charset="0"/>
            </a:endParaRPr>
          </a:p>
        </p:txBody>
      </p:sp>
      <p:sp>
        <p:nvSpPr>
          <p:cNvPr id="343043" name="Rectangle 4"/>
          <p:cNvSpPr/>
          <p:nvPr/>
        </p:nvSpPr>
        <p:spPr>
          <a:xfrm>
            <a:off x="1703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sp>
        <p:nvSpPr>
          <p:cNvPr id="174098" name="Text Box 18"/>
          <p:cNvSpPr txBox="1"/>
          <p:nvPr/>
        </p:nvSpPr>
        <p:spPr>
          <a:xfrm>
            <a:off x="6456363" y="152400"/>
            <a:ext cx="3240087" cy="460375"/>
          </a:xfrm>
          <a:prstGeom prst="rect">
            <a:avLst/>
          </a:prstGeom>
          <a:noFill/>
          <a:ln w="9525">
            <a:noFill/>
          </a:ln>
        </p:spPr>
        <p:txBody>
          <a:bodyPr>
            <a:spAutoFit/>
          </a:bodyPr>
          <a:p>
            <a:pPr eaLnBrk="0" hangingPunct="0">
              <a:spcBef>
                <a:spcPct val="50000"/>
              </a:spcBef>
            </a:pPr>
            <a:r>
              <a:rPr lang="en-US" altLang="zh-CN" sz="2400">
                <a:latin typeface="Arial" panose="020B0604020202020204" pitchFamily="34" charset="0"/>
              </a:rPr>
              <a:t>5-A 6-D</a:t>
            </a:r>
            <a:endParaRPr lang="en-US" altLang="zh-CN" sz="2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098"/>
                                        </p:tgtEl>
                                        <p:attrNameLst>
                                          <p:attrName>style.visibility</p:attrName>
                                        </p:attrNameLst>
                                      </p:cBhvr>
                                      <p:to>
                                        <p:strVal val="visible"/>
                                      </p:to>
                                    </p:set>
                                    <p:anim calcmode="lin" valueType="num">
                                      <p:cBhvr additive="base">
                                        <p:cTn id="7" dur="500" fill="hold"/>
                                        <p:tgtEl>
                                          <p:spTgt spid="174098"/>
                                        </p:tgtEl>
                                        <p:attrNameLst>
                                          <p:attrName>ppt_x</p:attrName>
                                        </p:attrNameLst>
                                      </p:cBhvr>
                                      <p:tavLst>
                                        <p:tav tm="0">
                                          <p:val>
                                            <p:strVal val="#ppt_x"/>
                                          </p:val>
                                        </p:tav>
                                        <p:tav tm="100000">
                                          <p:val>
                                            <p:strVal val="#ppt_x"/>
                                          </p:val>
                                        </p:tav>
                                      </p:tavLst>
                                    </p:anim>
                                    <p:anim calcmode="lin" valueType="num">
                                      <p:cBhvr additive="base">
                                        <p:cTn id="8" dur="500" fill="hold"/>
                                        <p:tgtEl>
                                          <p:spTgt spid="17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9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フッター プレースホルダ 3"/>
          <p:cNvSpPr txBox="1">
            <a:spLocks noGrp="1"/>
          </p:cNvSpPr>
          <p:nvPr/>
        </p:nvSpPr>
        <p:spPr>
          <a:xfrm>
            <a:off x="152400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endParaRPr lang="en-US" altLang="ja-JP" sz="900">
              <a:solidFill>
                <a:schemeClr val="bg1"/>
              </a:solidFill>
              <a:latin typeface="Arial" panose="020B0604020202020204" pitchFamily="34" charset="0"/>
            </a:endParaRPr>
          </a:p>
        </p:txBody>
      </p:sp>
      <p:sp>
        <p:nvSpPr>
          <p:cNvPr id="113666" name="スライド番号プレースホルダ 4"/>
          <p:cNvSpPr txBox="1">
            <a:spLocks noGrp="1"/>
          </p:cNvSpPr>
          <p:nvPr/>
        </p:nvSpPr>
        <p:spPr>
          <a:xfrm>
            <a:off x="8763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13667" name="Rectangle 4"/>
          <p:cNvSpPr>
            <a:spLocks noRot="1"/>
          </p:cNvSpPr>
          <p:nvPr/>
        </p:nvSpPr>
        <p:spPr>
          <a:xfrm>
            <a:off x="1524000" y="0"/>
            <a:ext cx="7643813" cy="765175"/>
          </a:xfrm>
          <a:prstGeom prst="rect">
            <a:avLst/>
          </a:prstGeom>
          <a:noFill/>
          <a:ln w="9525">
            <a:noFill/>
          </a:ln>
        </p:spPr>
        <p:txBody>
          <a:bodyPr anchor="ctr" anchorCtr="0"/>
          <a:lstStyle/>
          <a:p>
            <a:pPr eaLnBrk="0" hangingPunct="0"/>
            <a:r>
              <a:rPr lang="en-US" altLang="ja-JP" b="1">
                <a:latin typeface="Arial" panose="020B0604020202020204" pitchFamily="34" charset="0"/>
              </a:rPr>
              <a:t>Exercise</a:t>
            </a:r>
            <a:endParaRPr lang="en-US" altLang="ja-JP" b="1">
              <a:latin typeface="Arial" panose="020B0604020202020204" pitchFamily="34" charset="0"/>
            </a:endParaRPr>
          </a:p>
        </p:txBody>
      </p:sp>
      <p:sp>
        <p:nvSpPr>
          <p:cNvPr id="113668" name="Text Box 71"/>
          <p:cNvSpPr txBox="1"/>
          <p:nvPr/>
        </p:nvSpPr>
        <p:spPr>
          <a:xfrm>
            <a:off x="1524000" y="728663"/>
            <a:ext cx="9144000" cy="3784600"/>
          </a:xfrm>
          <a:prstGeom prst="rect">
            <a:avLst/>
          </a:prstGeom>
          <a:noFill/>
          <a:ln w="9525">
            <a:noFill/>
          </a:ln>
        </p:spPr>
        <p:txBody>
          <a:bodyPr>
            <a:spAutoFit/>
          </a:bodyPr>
          <a:lstStyle/>
          <a:p>
            <a:pPr marL="304800" indent="-304800" eaLnBrk="0" hangingPunct="0">
              <a:buFont typeface="Arial" panose="020B0604020202020204" pitchFamily="34" charset="0"/>
              <a:buAutoNum type="arabicPeriod"/>
            </a:pPr>
            <a:r>
              <a:rPr lang="en-US" altLang="ja-JP" sz="2400">
                <a:latin typeface="Arial" panose="020B0604020202020204" pitchFamily="34" charset="0"/>
              </a:rPr>
              <a:t>In requirements validation the requirements model is reviewed to ensure its technical feasibility. </a:t>
            </a:r>
            <a:r>
              <a:rPr lang="ja-JP" altLang="en-US" sz="2400" dirty="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True</a:t>
            </a:r>
            <a:endParaRPr lang="en-US" altLang="zh-CN"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False</a:t>
            </a:r>
            <a:endParaRPr lang="en-US" altLang="zh-CN" sz="2400">
              <a:latin typeface="Arial" panose="020B0604020202020204" pitchFamily="34" charset="0"/>
            </a:endParaRPr>
          </a:p>
          <a:p>
            <a:pPr marL="762000" lvl="1" indent="-304800" eaLnBrk="0" hangingPunct="0">
              <a:buNone/>
            </a:pPr>
            <a:endParaRPr lang="en-US" altLang="zh-CN" sz="2400">
              <a:latin typeface="Arial" panose="020B0604020202020204" pitchFamily="34" charset="0"/>
            </a:endParaRPr>
          </a:p>
          <a:p>
            <a:pPr marL="304800" indent="-304800" eaLnBrk="0" hangingPunct="0">
              <a:buFont typeface="Arial" panose="020B0604020202020204" pitchFamily="34" charset="0"/>
              <a:buAutoNum type="arabicPeriod"/>
            </a:pPr>
            <a:r>
              <a:rPr lang="en-US" altLang="ja-JP" sz="2400">
                <a:latin typeface="Arial" panose="020B0604020202020204" pitchFamily="34" charset="0"/>
              </a:rPr>
              <a:t>In win-win negotiation, the customer's needs are met even though the developer's need may not be. </a:t>
            </a:r>
            <a:endParaRPr lang="en-US" altLang="ja-JP"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True</a:t>
            </a:r>
            <a:endParaRPr lang="en-US" altLang="zh-CN"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False</a:t>
            </a:r>
            <a:endParaRPr lang="en-US" altLang="zh-CN" sz="2400">
              <a:latin typeface="Arial" panose="020B0604020202020204" pitchFamily="34" charset="0"/>
            </a:endParaRPr>
          </a:p>
          <a:p>
            <a:pPr marL="762000" lvl="1" indent="-304800" eaLnBrk="0" hangingPunct="0">
              <a:buFont typeface="Arial" panose="020B0604020202020204" pitchFamily="34" charset="0"/>
              <a:buAutoNum type="alphaLcPeriod"/>
            </a:pPr>
            <a:endParaRPr lang="en-US" altLang="zh-CN" sz="2400">
              <a:latin typeface="Arial" panose="020B0604020202020204" pitchFamily="34" charset="0"/>
            </a:endParaRPr>
          </a:p>
        </p:txBody>
      </p:sp>
      <p:sp>
        <p:nvSpPr>
          <p:cNvPr id="629768" name="Rectangle 8"/>
          <p:cNvSpPr/>
          <p:nvPr/>
        </p:nvSpPr>
        <p:spPr>
          <a:xfrm>
            <a:off x="5951538" y="188913"/>
            <a:ext cx="4140200" cy="460375"/>
          </a:xfrm>
          <a:prstGeom prst="rect">
            <a:avLst/>
          </a:prstGeom>
          <a:noFill/>
          <a:ln w="9525">
            <a:noFill/>
          </a:ln>
        </p:spPr>
        <p:txBody>
          <a:bodyPr>
            <a:spAutoFit/>
          </a:bodyPr>
          <a:lstStyle/>
          <a:p>
            <a:pPr lvl="1" eaLnBrk="0" hangingPunct="0"/>
            <a:r>
              <a:rPr lang="en-US" altLang="zh-CN" sz="2400">
                <a:latin typeface="Arial" panose="020B0604020202020204" pitchFamily="34" charset="0"/>
              </a:rPr>
              <a:t>Answer: 1-b 2-b</a:t>
            </a:r>
            <a:endParaRPr lang="en-US" altLang="ja-JP" sz="2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9768"/>
                                        </p:tgtEl>
                                        <p:attrNameLst>
                                          <p:attrName>style.visibility</p:attrName>
                                        </p:attrNameLst>
                                      </p:cBhvr>
                                      <p:to>
                                        <p:strVal val="visible"/>
                                      </p:to>
                                    </p:set>
                                    <p:animEffect transition="in" filter="blinds(horizontal)">
                                      <p:cBhvr>
                                        <p:cTn id="7" dur="500"/>
                                        <p:tgtEl>
                                          <p:spTgt spid="629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76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フッター プレースホルダ 3"/>
          <p:cNvSpPr txBox="1">
            <a:spLocks noGrp="1"/>
          </p:cNvSpPr>
          <p:nvPr/>
        </p:nvSpPr>
        <p:spPr>
          <a:xfrm>
            <a:off x="152400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endParaRPr lang="en-US" altLang="ja-JP" sz="900">
              <a:solidFill>
                <a:schemeClr val="bg1"/>
              </a:solidFill>
              <a:latin typeface="Arial" panose="020B0604020202020204" pitchFamily="34" charset="0"/>
            </a:endParaRPr>
          </a:p>
        </p:txBody>
      </p:sp>
      <p:sp>
        <p:nvSpPr>
          <p:cNvPr id="115714" name="スライド番号プレースホルダ 4"/>
          <p:cNvSpPr txBox="1">
            <a:spLocks noGrp="1"/>
          </p:cNvSpPr>
          <p:nvPr/>
        </p:nvSpPr>
        <p:spPr>
          <a:xfrm>
            <a:off x="8763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15715" name="Rectangle 4"/>
          <p:cNvSpPr>
            <a:spLocks noRot="1"/>
          </p:cNvSpPr>
          <p:nvPr/>
        </p:nvSpPr>
        <p:spPr>
          <a:xfrm>
            <a:off x="1524000" y="0"/>
            <a:ext cx="7643813" cy="765175"/>
          </a:xfrm>
          <a:prstGeom prst="rect">
            <a:avLst/>
          </a:prstGeom>
          <a:noFill/>
          <a:ln w="9525">
            <a:noFill/>
          </a:ln>
        </p:spPr>
        <p:txBody>
          <a:bodyPr anchor="ctr" anchorCtr="0"/>
          <a:lstStyle/>
          <a:p>
            <a:pPr eaLnBrk="0" hangingPunct="0"/>
            <a:r>
              <a:rPr lang="en-US" altLang="ja-JP" b="1">
                <a:latin typeface="Arial" panose="020B0604020202020204" pitchFamily="34" charset="0"/>
              </a:rPr>
              <a:t>Exercise</a:t>
            </a:r>
            <a:endParaRPr lang="en-US" altLang="ja-JP" b="1">
              <a:latin typeface="Arial" panose="020B0604020202020204" pitchFamily="34" charset="0"/>
            </a:endParaRPr>
          </a:p>
        </p:txBody>
      </p:sp>
      <p:sp>
        <p:nvSpPr>
          <p:cNvPr id="115716" name="Text Box 71"/>
          <p:cNvSpPr txBox="1"/>
          <p:nvPr/>
        </p:nvSpPr>
        <p:spPr>
          <a:xfrm>
            <a:off x="1524000" y="728663"/>
            <a:ext cx="9144000" cy="4523105"/>
          </a:xfrm>
          <a:prstGeom prst="rect">
            <a:avLst/>
          </a:prstGeom>
          <a:noFill/>
          <a:ln w="9525">
            <a:noFill/>
          </a:ln>
        </p:spPr>
        <p:txBody>
          <a:bodyPr>
            <a:spAutoFit/>
          </a:bodyPr>
          <a:lstStyle/>
          <a:p>
            <a:pPr marL="304800" indent="-304800" eaLnBrk="0" hangingPunct="0">
              <a:buNone/>
            </a:pPr>
            <a:r>
              <a:rPr lang="en-US" altLang="zh-CN" sz="2400">
                <a:latin typeface="Arial" panose="020B0604020202020204" pitchFamily="34" charset="0"/>
              </a:rPr>
              <a:t>3. </a:t>
            </a:r>
            <a:r>
              <a:rPr lang="en-US" altLang="ja-JP" sz="2400">
                <a:latin typeface="Arial" panose="020B0604020202020204" pitchFamily="34" charset="0"/>
              </a:rPr>
              <a:t>Which of the following is not one of the</a:t>
            </a:r>
            <a:r>
              <a:rPr lang="en-US" altLang="zh-CN" sz="2400">
                <a:latin typeface="Arial" panose="020B0604020202020204" pitchFamily="34" charset="0"/>
              </a:rPr>
              <a:t> relevant</a:t>
            </a:r>
            <a:r>
              <a:rPr lang="en-US" altLang="ja-JP" sz="2400">
                <a:latin typeface="Arial" panose="020B0604020202020204" pitchFamily="34" charset="0"/>
              </a:rPr>
              <a:t> questions that would be used during project inception? </a:t>
            </a:r>
            <a:endParaRPr lang="en-US" altLang="ja-JP"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What will be the economic benefit from a good solution? </a:t>
            </a:r>
            <a:endParaRPr lang="en-US" altLang="ja-JP"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Who is against this project? </a:t>
            </a:r>
            <a:endParaRPr lang="en-US" altLang="ja-JP"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Who will pay for the work? </a:t>
            </a:r>
            <a:endParaRPr lang="en-US" altLang="ja-JP"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Who will use the solution? </a:t>
            </a:r>
            <a:endParaRPr lang="en-US" altLang="zh-CN" sz="2400">
              <a:latin typeface="Arial" panose="020B0604020202020204" pitchFamily="34" charset="0"/>
            </a:endParaRPr>
          </a:p>
          <a:p>
            <a:pPr marL="762000" lvl="1" indent="-304800" eaLnBrk="0" hangingPunct="0">
              <a:buNone/>
            </a:pPr>
            <a:r>
              <a:rPr lang="en-US" altLang="zh-CN" sz="2400">
                <a:latin typeface="Arial" panose="020B0604020202020204" pitchFamily="34" charset="0"/>
              </a:rPr>
              <a:t> </a:t>
            </a:r>
            <a:endParaRPr lang="en-US" altLang="ja-JP" sz="2400">
              <a:latin typeface="Arial" panose="020B0604020202020204" pitchFamily="34" charset="0"/>
            </a:endParaRPr>
          </a:p>
          <a:p>
            <a:pPr marL="304800" indent="-304800" eaLnBrk="0" hangingPunct="0">
              <a:buNone/>
            </a:pPr>
            <a:r>
              <a:rPr lang="en-US" altLang="zh-CN" sz="2400">
                <a:latin typeface="Arial" panose="020B0604020202020204" pitchFamily="34" charset="0"/>
              </a:rPr>
              <a:t>4. </a:t>
            </a:r>
            <a:r>
              <a:rPr lang="en-US" altLang="ja-JP" sz="2400">
                <a:latin typeface="Arial" panose="020B0604020202020204" pitchFamily="34" charset="0"/>
              </a:rPr>
              <a:t>The use of traceability tables helps to </a:t>
            </a:r>
            <a:endParaRPr lang="en-US" altLang="ja-JP"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debug programs following the detection of run-time errors </a:t>
            </a:r>
            <a:endParaRPr lang="en-US" altLang="ja-JP"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determine the performance of algorithm implementations </a:t>
            </a:r>
            <a:endParaRPr lang="en-US" altLang="zh-CN"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identify, control, and track requirements changes </a:t>
            </a:r>
            <a:endParaRPr lang="en-US" altLang="zh-CN"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none of the above </a:t>
            </a:r>
            <a:endParaRPr lang="en-US" altLang="zh-CN" sz="2400">
              <a:latin typeface="Arial" panose="020B0604020202020204" pitchFamily="34" charset="0"/>
            </a:endParaRPr>
          </a:p>
        </p:txBody>
      </p:sp>
      <p:sp>
        <p:nvSpPr>
          <p:cNvPr id="629768" name="Rectangle 8"/>
          <p:cNvSpPr/>
          <p:nvPr/>
        </p:nvSpPr>
        <p:spPr>
          <a:xfrm>
            <a:off x="5843588" y="188913"/>
            <a:ext cx="4140200" cy="460375"/>
          </a:xfrm>
          <a:prstGeom prst="rect">
            <a:avLst/>
          </a:prstGeom>
          <a:noFill/>
          <a:ln w="9525">
            <a:noFill/>
          </a:ln>
        </p:spPr>
        <p:txBody>
          <a:bodyPr>
            <a:spAutoFit/>
          </a:bodyPr>
          <a:lstStyle/>
          <a:p>
            <a:pPr lvl="1" eaLnBrk="0" hangingPunct="0"/>
            <a:r>
              <a:rPr lang="en-US" altLang="zh-CN" sz="2400">
                <a:latin typeface="Arial" panose="020B0604020202020204" pitchFamily="34" charset="0"/>
              </a:rPr>
              <a:t>Answer: 3-b 4-c</a:t>
            </a:r>
            <a:endParaRPr lang="en-US" altLang="ja-JP" sz="2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9768"/>
                                        </p:tgtEl>
                                        <p:attrNameLst>
                                          <p:attrName>style.visibility</p:attrName>
                                        </p:attrNameLst>
                                      </p:cBhvr>
                                      <p:to>
                                        <p:strVal val="visible"/>
                                      </p:to>
                                    </p:set>
                                    <p:animEffect transition="in" filter="blinds(horizontal)">
                                      <p:cBhvr>
                                        <p:cTn id="7" dur="500"/>
                                        <p:tgtEl>
                                          <p:spTgt spid="629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76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フッター プレースホルダ 3"/>
          <p:cNvSpPr txBox="1">
            <a:spLocks noGrp="1"/>
          </p:cNvSpPr>
          <p:nvPr/>
        </p:nvSpPr>
        <p:spPr>
          <a:xfrm>
            <a:off x="152400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endParaRPr lang="en-US" altLang="ja-JP" sz="900">
              <a:solidFill>
                <a:schemeClr val="bg1"/>
              </a:solidFill>
              <a:latin typeface="Arial" panose="020B0604020202020204" pitchFamily="34" charset="0"/>
            </a:endParaRPr>
          </a:p>
        </p:txBody>
      </p:sp>
      <p:sp>
        <p:nvSpPr>
          <p:cNvPr id="117762" name="スライド番号プレースホルダ 4"/>
          <p:cNvSpPr txBox="1">
            <a:spLocks noGrp="1"/>
          </p:cNvSpPr>
          <p:nvPr/>
        </p:nvSpPr>
        <p:spPr>
          <a:xfrm>
            <a:off x="8763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17763" name="Rectangle 4"/>
          <p:cNvSpPr>
            <a:spLocks noRot="1"/>
          </p:cNvSpPr>
          <p:nvPr/>
        </p:nvSpPr>
        <p:spPr>
          <a:xfrm>
            <a:off x="1524000" y="0"/>
            <a:ext cx="7643813" cy="765175"/>
          </a:xfrm>
          <a:prstGeom prst="rect">
            <a:avLst/>
          </a:prstGeom>
          <a:noFill/>
          <a:ln w="9525">
            <a:noFill/>
          </a:ln>
        </p:spPr>
        <p:txBody>
          <a:bodyPr anchor="ctr" anchorCtr="0"/>
          <a:lstStyle/>
          <a:p>
            <a:pPr eaLnBrk="0" hangingPunct="0"/>
            <a:r>
              <a:rPr lang="en-US" altLang="ja-JP" b="1">
                <a:latin typeface="Arial" panose="020B0604020202020204" pitchFamily="34" charset="0"/>
              </a:rPr>
              <a:t>Exercise</a:t>
            </a:r>
            <a:endParaRPr lang="en-US" altLang="ja-JP" b="1">
              <a:latin typeface="Arial" panose="020B0604020202020204" pitchFamily="34" charset="0"/>
            </a:endParaRPr>
          </a:p>
        </p:txBody>
      </p:sp>
      <p:sp>
        <p:nvSpPr>
          <p:cNvPr id="117764" name="Text Box 42"/>
          <p:cNvSpPr txBox="1"/>
          <p:nvPr/>
        </p:nvSpPr>
        <p:spPr>
          <a:xfrm>
            <a:off x="1544638" y="765175"/>
            <a:ext cx="9123362" cy="5631180"/>
          </a:xfrm>
          <a:prstGeom prst="rect">
            <a:avLst/>
          </a:prstGeom>
          <a:noFill/>
          <a:ln w="9525">
            <a:noFill/>
          </a:ln>
        </p:spPr>
        <p:txBody>
          <a:bodyPr>
            <a:spAutoFit/>
          </a:bodyPr>
          <a:lstStyle/>
          <a:p>
            <a:pPr marL="304800" indent="-304800" eaLnBrk="0" hangingPunct="0">
              <a:buNone/>
            </a:pPr>
            <a:r>
              <a:rPr lang="en-US" altLang="ja-JP" sz="2400">
                <a:latin typeface="Arial" panose="020B0604020202020204" pitchFamily="34" charset="0"/>
              </a:rPr>
              <a:t>5. The system specification describes the </a:t>
            </a:r>
            <a:endParaRPr lang="en-US" altLang="ja-JP"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Function, performance and constraints of a computer-based system </a:t>
            </a:r>
            <a:endParaRPr lang="en-US" altLang="ja-JP"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implementation of each allocated system </a:t>
            </a:r>
            <a:endParaRPr lang="en-US" altLang="zh-CN"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element software architecture </a:t>
            </a:r>
            <a:endParaRPr lang="en-US" altLang="zh-CN"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time required for system simulation </a:t>
            </a:r>
            <a:endParaRPr lang="en-US" altLang="zh-CN" sz="2400">
              <a:latin typeface="Arial" panose="020B0604020202020204" pitchFamily="34" charset="0"/>
            </a:endParaRPr>
          </a:p>
          <a:p>
            <a:pPr marL="762000" lvl="1" indent="-304800" eaLnBrk="0" hangingPunct="0">
              <a:buNone/>
            </a:pPr>
            <a:r>
              <a:rPr lang="en-US" altLang="zh-CN" sz="2400">
                <a:latin typeface="Arial" panose="020B0604020202020204" pitchFamily="34" charset="0"/>
              </a:rPr>
              <a:t> </a:t>
            </a:r>
            <a:endParaRPr lang="en-US" altLang="ja-JP" sz="2400">
              <a:latin typeface="Arial" panose="020B0604020202020204" pitchFamily="34" charset="0"/>
            </a:endParaRPr>
          </a:p>
          <a:p>
            <a:pPr marL="304800" indent="-304800" eaLnBrk="0" hangingPunct="0">
              <a:buNone/>
            </a:pPr>
            <a:r>
              <a:rPr lang="en-US" altLang="ja-JP" sz="2400">
                <a:latin typeface="Arial" panose="020B0604020202020204" pitchFamily="34" charset="0"/>
              </a:rPr>
              <a:t>6. Use-case actors are always people, never system devices. </a:t>
            </a:r>
            <a:endParaRPr lang="en-US" altLang="ja-JP" sz="2400">
              <a:latin typeface="Arial" panose="020B0604020202020204" pitchFamily="34" charset="0"/>
            </a:endParaRPr>
          </a:p>
          <a:p>
            <a:pPr marL="304800" indent="-304800" eaLnBrk="0" hangingPunct="0">
              <a:buNone/>
            </a:pPr>
            <a:r>
              <a:rPr lang="en-US" altLang="ja-JP" sz="2400">
                <a:latin typeface="Arial" panose="020B0604020202020204" pitchFamily="34" charset="0"/>
              </a:rPr>
              <a:t>        a. </a:t>
            </a:r>
            <a:r>
              <a:rPr lang="en-US" altLang="zh-CN" sz="2400">
                <a:latin typeface="Arial" panose="020B0604020202020204" pitchFamily="34" charset="0"/>
              </a:rPr>
              <a:t>True</a:t>
            </a:r>
            <a:r>
              <a:rPr lang="en-US" altLang="ja-JP" sz="2400">
                <a:latin typeface="Arial" panose="020B0604020202020204" pitchFamily="34" charset="0"/>
              </a:rPr>
              <a:t> </a:t>
            </a:r>
            <a:endParaRPr lang="en-US" altLang="ja-JP" sz="2400">
              <a:latin typeface="Arial" panose="020B0604020202020204" pitchFamily="34" charset="0"/>
            </a:endParaRPr>
          </a:p>
          <a:p>
            <a:pPr marL="304800" indent="-304800" eaLnBrk="0" hangingPunct="0">
              <a:buNone/>
            </a:pPr>
            <a:r>
              <a:rPr lang="en-US" altLang="ja-JP" sz="2400">
                <a:latin typeface="Arial" panose="020B0604020202020204" pitchFamily="34" charset="0"/>
              </a:rPr>
              <a:t>        </a:t>
            </a:r>
            <a:r>
              <a:rPr lang="en-US" altLang="zh-CN" sz="2400">
                <a:latin typeface="Arial" panose="020B0604020202020204" pitchFamily="34" charset="0"/>
              </a:rPr>
              <a:t>b</a:t>
            </a:r>
            <a:r>
              <a:rPr lang="en-US" altLang="ja-JP" sz="2400">
                <a:latin typeface="Arial" panose="020B0604020202020204" pitchFamily="34" charset="0"/>
              </a:rPr>
              <a:t>. </a:t>
            </a:r>
            <a:r>
              <a:rPr lang="en-US" altLang="zh-CN" sz="2400">
                <a:latin typeface="Arial" panose="020B0604020202020204" pitchFamily="34" charset="0"/>
              </a:rPr>
              <a:t>False</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a:t>
            </a:r>
            <a:endParaRPr lang="en-US" altLang="ja-JP" sz="2400">
              <a:latin typeface="Arial" panose="020B0604020202020204" pitchFamily="34" charset="0"/>
            </a:endParaRPr>
          </a:p>
          <a:p>
            <a:pPr marL="304800" indent="-304800" eaLnBrk="0" hangingPunct="0">
              <a:buNone/>
            </a:pPr>
            <a:r>
              <a:rPr lang="en-US" altLang="ja-JP" sz="2400">
                <a:latin typeface="Arial" panose="020B0604020202020204" pitchFamily="34" charset="0"/>
              </a:rPr>
              <a:t>7. Which of the following is not one of the requirement classifications used in Quality Function Deployment (QFD)? </a:t>
            </a:r>
            <a:endParaRPr lang="en-US" altLang="ja-JP"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exciting </a:t>
            </a:r>
            <a:r>
              <a:rPr lang="en-US" altLang="zh-CN" sz="2400">
                <a:latin typeface="Arial" panose="020B0604020202020204" pitchFamily="34" charset="0"/>
              </a:rPr>
              <a:t>                               b. </a:t>
            </a:r>
            <a:r>
              <a:rPr lang="en-US" altLang="ja-JP" sz="2400">
                <a:latin typeface="Arial" panose="020B0604020202020204" pitchFamily="34" charset="0"/>
              </a:rPr>
              <a:t>expected </a:t>
            </a:r>
            <a:endParaRPr lang="en-US" altLang="ja-JP" sz="2400">
              <a:latin typeface="Arial" panose="020B0604020202020204" pitchFamily="34" charset="0"/>
            </a:endParaRPr>
          </a:p>
          <a:p>
            <a:pPr marL="762000" lvl="1" indent="-304800" eaLnBrk="0" hangingPunct="0">
              <a:buNone/>
            </a:pPr>
            <a:r>
              <a:rPr lang="en-US" altLang="zh-CN" sz="2400">
                <a:latin typeface="Arial" panose="020B0604020202020204" pitchFamily="34" charset="0"/>
              </a:rPr>
              <a:t>c. </a:t>
            </a:r>
            <a:r>
              <a:rPr lang="en-US" altLang="ja-JP" sz="2400">
                <a:latin typeface="Arial" panose="020B0604020202020204" pitchFamily="34" charset="0"/>
              </a:rPr>
              <a:t>mandatory </a:t>
            </a:r>
            <a:r>
              <a:rPr lang="en-US" altLang="zh-CN" sz="2400">
                <a:latin typeface="Arial" panose="020B0604020202020204" pitchFamily="34" charset="0"/>
              </a:rPr>
              <a:t>                          d. </a:t>
            </a:r>
            <a:r>
              <a:rPr lang="en-US" altLang="ja-JP" sz="2400">
                <a:latin typeface="Arial" panose="020B0604020202020204" pitchFamily="34" charset="0"/>
              </a:rPr>
              <a:t>normal </a:t>
            </a:r>
            <a:endParaRPr lang="en-US" altLang="ja-JP" sz="1600">
              <a:latin typeface="Arial" panose="020B0604020202020204" pitchFamily="34" charset="0"/>
            </a:endParaRPr>
          </a:p>
        </p:txBody>
      </p:sp>
      <p:sp>
        <p:nvSpPr>
          <p:cNvPr id="631814" name="Rectangle 6"/>
          <p:cNvSpPr/>
          <p:nvPr/>
        </p:nvSpPr>
        <p:spPr>
          <a:xfrm>
            <a:off x="5951538" y="0"/>
            <a:ext cx="4140200" cy="460375"/>
          </a:xfrm>
          <a:prstGeom prst="rect">
            <a:avLst/>
          </a:prstGeom>
          <a:noFill/>
          <a:ln w="9525">
            <a:noFill/>
          </a:ln>
        </p:spPr>
        <p:txBody>
          <a:bodyPr>
            <a:spAutoFit/>
          </a:bodyPr>
          <a:lstStyle/>
          <a:p>
            <a:pPr lvl="1" eaLnBrk="0" hangingPunct="0"/>
            <a:r>
              <a:rPr lang="en-US" altLang="zh-CN" sz="2400">
                <a:latin typeface="Arial" panose="020B0604020202020204" pitchFamily="34" charset="0"/>
              </a:rPr>
              <a:t>Answer: 5-a 6-b 7-c</a:t>
            </a:r>
            <a:endParaRPr lang="en-US" altLang="ja-JP" sz="2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1814"/>
                                        </p:tgtEl>
                                        <p:attrNameLst>
                                          <p:attrName>style.visibility</p:attrName>
                                        </p:attrNameLst>
                                      </p:cBhvr>
                                      <p:to>
                                        <p:strVal val="visible"/>
                                      </p:to>
                                    </p:set>
                                    <p:animEffect transition="in" filter="blinds(horizontal)">
                                      <p:cBhvr>
                                        <p:cTn id="7" dur="500"/>
                                        <p:tgtEl>
                                          <p:spTgt spid="631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フッター プレースホルダ 3"/>
          <p:cNvSpPr txBox="1">
            <a:spLocks noGrp="1"/>
          </p:cNvSpPr>
          <p:nvPr/>
        </p:nvSpPr>
        <p:spPr>
          <a:xfrm>
            <a:off x="152400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endParaRPr lang="en-US" altLang="ja-JP" sz="900">
              <a:solidFill>
                <a:schemeClr val="bg1"/>
              </a:solidFill>
              <a:latin typeface="Arial" panose="020B0604020202020204" pitchFamily="34" charset="0"/>
            </a:endParaRPr>
          </a:p>
        </p:txBody>
      </p:sp>
      <p:sp>
        <p:nvSpPr>
          <p:cNvPr id="119810" name="スライド番号プレースホルダ 4"/>
          <p:cNvSpPr txBox="1">
            <a:spLocks noGrp="1"/>
          </p:cNvSpPr>
          <p:nvPr/>
        </p:nvSpPr>
        <p:spPr>
          <a:xfrm>
            <a:off x="8763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19811" name="Rectangle 4"/>
          <p:cNvSpPr/>
          <p:nvPr/>
        </p:nvSpPr>
        <p:spPr>
          <a:xfrm>
            <a:off x="1703388" y="225425"/>
            <a:ext cx="8534400" cy="381000"/>
          </a:xfrm>
          <a:prstGeom prst="rect">
            <a:avLst/>
          </a:prstGeom>
          <a:noFill/>
          <a:ln w="9525">
            <a:noFill/>
          </a:ln>
        </p:spPr>
        <p:txBody>
          <a:bodyPr anchor="ctr" anchorCtr="0"/>
          <a:lstStyle/>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119812" name="Picture 36"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119813" name="Picture 3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119814" name="Text Box 42"/>
          <p:cNvSpPr txBox="1"/>
          <p:nvPr/>
        </p:nvSpPr>
        <p:spPr>
          <a:xfrm>
            <a:off x="1544638" y="765175"/>
            <a:ext cx="9123362" cy="1568450"/>
          </a:xfrm>
          <a:prstGeom prst="rect">
            <a:avLst/>
          </a:prstGeom>
          <a:noFill/>
          <a:ln w="9525">
            <a:noFill/>
          </a:ln>
        </p:spPr>
        <p:txBody>
          <a:bodyPr>
            <a:spAutoFit/>
          </a:bodyPr>
          <a:lstStyle/>
          <a:p>
            <a:pPr marL="304800" indent="-304800" eaLnBrk="0" hangingPunct="0">
              <a:buNone/>
            </a:pPr>
            <a:r>
              <a:rPr lang="en-US" altLang="ja-JP" sz="1600">
                <a:latin typeface="Arial" panose="020B0604020202020204" pitchFamily="34" charset="0"/>
              </a:rPr>
              <a:t>8. </a:t>
            </a:r>
            <a:r>
              <a:rPr lang="en-US" altLang="zh-CN" sz="1600">
                <a:latin typeface="Arial" panose="020B0604020202020204" pitchFamily="34" charset="0"/>
              </a:rPr>
              <a:t>Develop a complete use-case for one of the following activities.</a:t>
            </a:r>
            <a:endParaRPr lang="en-US" altLang="ja-JP" sz="16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1600">
                <a:latin typeface="Arial" panose="020B0604020202020204" pitchFamily="34" charset="0"/>
              </a:rPr>
              <a:t>Making a withdrawal at an ATM</a:t>
            </a:r>
            <a:r>
              <a:rPr lang="en-US" altLang="ja-JP" sz="1600">
                <a:latin typeface="Arial" panose="020B0604020202020204" pitchFamily="34" charset="0"/>
              </a:rPr>
              <a:t> </a:t>
            </a:r>
            <a:endParaRPr lang="en-US" altLang="ja-JP" sz="16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1600">
                <a:latin typeface="Arial" panose="020B0604020202020204" pitchFamily="34" charset="0"/>
              </a:rPr>
              <a:t>Using your charge card for a meal at a restaurant</a:t>
            </a:r>
            <a:r>
              <a:rPr lang="en-US" altLang="ja-JP" sz="1600">
                <a:latin typeface="Arial" panose="020B0604020202020204" pitchFamily="34" charset="0"/>
              </a:rPr>
              <a:t> </a:t>
            </a:r>
            <a:endParaRPr lang="en-US" altLang="ja-JP" sz="16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1600">
                <a:latin typeface="Arial" panose="020B0604020202020204" pitchFamily="34" charset="0"/>
              </a:rPr>
              <a:t>Searching for books (on a specific topic) using an on-line bookstore</a:t>
            </a:r>
            <a:endParaRPr lang="en-US" altLang="zh-CN" sz="1600">
              <a:latin typeface="Arial" panose="020B0604020202020204" pitchFamily="34" charset="0"/>
            </a:endParaRPr>
          </a:p>
          <a:p>
            <a:pPr marL="762000" lvl="1" indent="-304800" eaLnBrk="0" hangingPunct="0">
              <a:buNone/>
            </a:pPr>
            <a:endParaRPr lang="en-US" altLang="ja-JP" sz="1600">
              <a:latin typeface="Arial" panose="020B0604020202020204" pitchFamily="34" charset="0"/>
            </a:endParaRPr>
          </a:p>
          <a:p>
            <a:pPr marL="762000" lvl="1" indent="-304800" eaLnBrk="0" hangingPunct="0">
              <a:buNone/>
            </a:pPr>
            <a:endParaRPr lang="en-US" altLang="zh-CN" sz="1600">
              <a:latin typeface="Arial" panose="020B0604020202020204" pitchFamily="34" charset="0"/>
            </a:endParaRPr>
          </a:p>
        </p:txBody>
      </p:sp>
      <p:sp>
        <p:nvSpPr>
          <p:cNvPr id="119815" name="Oval 18"/>
          <p:cNvSpPr/>
          <p:nvPr/>
        </p:nvSpPr>
        <p:spPr>
          <a:xfrm>
            <a:off x="7140575" y="2528888"/>
            <a:ext cx="250825" cy="287337"/>
          </a:xfrm>
          <a:prstGeom prst="ellipse">
            <a:avLst/>
          </a:prstGeom>
          <a:noFill/>
          <a:ln w="9525" cap="flat" cmpd="sng">
            <a:solidFill>
              <a:schemeClr val="tx1"/>
            </a:solidFill>
            <a:prstDash val="solid"/>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119816" name="Line 19"/>
          <p:cNvSpPr/>
          <p:nvPr/>
        </p:nvSpPr>
        <p:spPr>
          <a:xfrm>
            <a:off x="7104063" y="2960688"/>
            <a:ext cx="323850" cy="0"/>
          </a:xfrm>
          <a:prstGeom prst="line">
            <a:avLst/>
          </a:prstGeom>
          <a:ln w="9525" cap="flat" cmpd="sng">
            <a:solidFill>
              <a:schemeClr val="tx1"/>
            </a:solidFill>
            <a:prstDash val="solid"/>
            <a:headEnd type="none" w="med" len="med"/>
            <a:tailEnd type="none" w="med" len="med"/>
          </a:ln>
        </p:spPr>
      </p:sp>
      <p:sp>
        <p:nvSpPr>
          <p:cNvPr id="119817" name="Line 20"/>
          <p:cNvSpPr/>
          <p:nvPr/>
        </p:nvSpPr>
        <p:spPr>
          <a:xfrm flipH="1">
            <a:off x="7175500" y="2816225"/>
            <a:ext cx="73025" cy="396875"/>
          </a:xfrm>
          <a:prstGeom prst="line">
            <a:avLst/>
          </a:prstGeom>
          <a:ln w="9525" cap="flat" cmpd="sng">
            <a:solidFill>
              <a:schemeClr val="tx1"/>
            </a:solidFill>
            <a:prstDash val="solid"/>
            <a:headEnd type="none" w="med" len="med"/>
            <a:tailEnd type="none" w="med" len="med"/>
          </a:ln>
        </p:spPr>
      </p:sp>
      <p:sp>
        <p:nvSpPr>
          <p:cNvPr id="119818" name="Line 21"/>
          <p:cNvSpPr/>
          <p:nvPr/>
        </p:nvSpPr>
        <p:spPr>
          <a:xfrm>
            <a:off x="7248525" y="2960688"/>
            <a:ext cx="179388" cy="252412"/>
          </a:xfrm>
          <a:prstGeom prst="line">
            <a:avLst/>
          </a:prstGeom>
          <a:ln w="9525" cap="flat" cmpd="sng">
            <a:solidFill>
              <a:schemeClr val="tx1"/>
            </a:solidFill>
            <a:prstDash val="solid"/>
            <a:headEnd type="none" w="med" len="med"/>
            <a:tailEnd type="none" w="med" len="med"/>
          </a:ln>
        </p:spPr>
      </p:sp>
      <p:sp>
        <p:nvSpPr>
          <p:cNvPr id="119819" name="Rectangle 22"/>
          <p:cNvSpPr/>
          <p:nvPr/>
        </p:nvSpPr>
        <p:spPr>
          <a:xfrm>
            <a:off x="8004175" y="2133600"/>
            <a:ext cx="1476375" cy="2411413"/>
          </a:xfrm>
          <a:prstGeom prst="rect">
            <a:avLst/>
          </a:prstGeom>
          <a:noFill/>
          <a:ln w="9525"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119820" name="Oval 23"/>
          <p:cNvSpPr/>
          <p:nvPr/>
        </p:nvSpPr>
        <p:spPr>
          <a:xfrm>
            <a:off x="8183563" y="2457450"/>
            <a:ext cx="1189037" cy="9144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eaLnBrk="0" hangingPunct="0"/>
            <a:r>
              <a:rPr lang="en-US" altLang="zh-CN" sz="1400">
                <a:latin typeface="Arial" panose="020B0604020202020204" pitchFamily="34" charset="0"/>
              </a:rPr>
              <a:t>Withdrawal</a:t>
            </a:r>
            <a:endParaRPr lang="en-US" altLang="zh-CN" sz="1400">
              <a:latin typeface="Arial" panose="020B0604020202020204" pitchFamily="34" charset="0"/>
            </a:endParaRPr>
          </a:p>
          <a:p>
            <a:pPr algn="ctr" eaLnBrk="0" hangingPunct="0"/>
            <a:r>
              <a:rPr lang="en-US" altLang="zh-CN" sz="1400">
                <a:latin typeface="Arial" panose="020B0604020202020204" pitchFamily="34" charset="0"/>
              </a:rPr>
              <a:t>management</a:t>
            </a:r>
            <a:endParaRPr lang="en-US" altLang="ja-JP" sz="1400">
              <a:latin typeface="Arial" panose="020B0604020202020204" pitchFamily="34" charset="0"/>
            </a:endParaRPr>
          </a:p>
        </p:txBody>
      </p:sp>
      <p:sp>
        <p:nvSpPr>
          <p:cNvPr id="119821" name="Oval 24"/>
          <p:cNvSpPr/>
          <p:nvPr/>
        </p:nvSpPr>
        <p:spPr>
          <a:xfrm>
            <a:off x="8148638" y="3644900"/>
            <a:ext cx="1189037" cy="735013"/>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eaLnBrk="0" hangingPunct="0"/>
            <a:r>
              <a:rPr lang="en-US" altLang="zh-CN" sz="1400">
                <a:latin typeface="Arial" panose="020B0604020202020204" pitchFamily="34" charset="0"/>
              </a:rPr>
              <a:t>Abnormal</a:t>
            </a:r>
            <a:endParaRPr lang="en-US" altLang="zh-CN" sz="1400">
              <a:latin typeface="Arial" panose="020B0604020202020204" pitchFamily="34" charset="0"/>
            </a:endParaRPr>
          </a:p>
          <a:p>
            <a:pPr algn="ctr" eaLnBrk="0" hangingPunct="0"/>
            <a:r>
              <a:rPr lang="en-US" altLang="zh-CN" sz="1400">
                <a:latin typeface="Arial" panose="020B0604020202020204" pitchFamily="34" charset="0"/>
              </a:rPr>
              <a:t>process</a:t>
            </a:r>
            <a:endParaRPr lang="en-US" altLang="ja-JP" sz="1400">
              <a:latin typeface="Arial" panose="020B0604020202020204" pitchFamily="34" charset="0"/>
            </a:endParaRPr>
          </a:p>
        </p:txBody>
      </p:sp>
      <p:sp>
        <p:nvSpPr>
          <p:cNvPr id="119822" name="Line 25"/>
          <p:cNvSpPr/>
          <p:nvPr/>
        </p:nvSpPr>
        <p:spPr>
          <a:xfrm>
            <a:off x="7500938" y="2781300"/>
            <a:ext cx="682625" cy="107950"/>
          </a:xfrm>
          <a:prstGeom prst="line">
            <a:avLst/>
          </a:prstGeom>
          <a:ln w="9525" cap="flat" cmpd="sng">
            <a:solidFill>
              <a:schemeClr val="tx1"/>
            </a:solidFill>
            <a:prstDash val="solid"/>
            <a:headEnd type="none" w="med" len="med"/>
            <a:tailEnd type="none" w="med" len="med"/>
          </a:ln>
        </p:spPr>
      </p:sp>
      <p:sp>
        <p:nvSpPr>
          <p:cNvPr id="119823" name="Line 26"/>
          <p:cNvSpPr/>
          <p:nvPr/>
        </p:nvSpPr>
        <p:spPr>
          <a:xfrm>
            <a:off x="7500938" y="2744788"/>
            <a:ext cx="755650" cy="1008062"/>
          </a:xfrm>
          <a:prstGeom prst="line">
            <a:avLst/>
          </a:prstGeom>
          <a:ln w="9525" cap="flat" cmpd="sng">
            <a:solidFill>
              <a:schemeClr val="tx1"/>
            </a:solidFill>
            <a:prstDash val="solid"/>
            <a:headEnd type="none" w="med" len="med"/>
            <a:tailEnd type="none" w="med" len="med"/>
          </a:ln>
        </p:spPr>
      </p:sp>
      <p:sp>
        <p:nvSpPr>
          <p:cNvPr id="119824" name="Rectangle 27"/>
          <p:cNvSpPr/>
          <p:nvPr/>
        </p:nvSpPr>
        <p:spPr>
          <a:xfrm>
            <a:off x="7032625" y="3573463"/>
            <a:ext cx="661988" cy="360362"/>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eaLnBrk="0" hangingPunct="0"/>
            <a:r>
              <a:rPr lang="en-US" altLang="zh-CN" sz="1200">
                <a:latin typeface="Arial" panose="020B0604020202020204" pitchFamily="34" charset="0"/>
              </a:rPr>
              <a:t>bank</a:t>
            </a:r>
            <a:endParaRPr lang="en-US" altLang="zh-CN" sz="1200">
              <a:latin typeface="Arial" panose="020B0604020202020204" pitchFamily="34" charset="0"/>
            </a:endParaRPr>
          </a:p>
          <a:p>
            <a:pPr algn="ctr" eaLnBrk="0" hangingPunct="0"/>
            <a:r>
              <a:rPr lang="en-US" altLang="zh-CN" sz="1200">
                <a:latin typeface="Arial" panose="020B0604020202020204" pitchFamily="34" charset="0"/>
              </a:rPr>
              <a:t>card</a:t>
            </a:r>
            <a:endParaRPr lang="en-US" altLang="ja-JP" sz="1200">
              <a:latin typeface="Arial" panose="020B0604020202020204" pitchFamily="34" charset="0"/>
            </a:endParaRPr>
          </a:p>
        </p:txBody>
      </p:sp>
      <p:sp>
        <p:nvSpPr>
          <p:cNvPr id="119825" name="Line 28"/>
          <p:cNvSpPr/>
          <p:nvPr/>
        </p:nvSpPr>
        <p:spPr>
          <a:xfrm flipV="1">
            <a:off x="7716838" y="3105150"/>
            <a:ext cx="539750" cy="539750"/>
          </a:xfrm>
          <a:prstGeom prst="line">
            <a:avLst/>
          </a:prstGeom>
          <a:ln w="9525" cap="flat" cmpd="sng">
            <a:solidFill>
              <a:schemeClr val="tx1"/>
            </a:solidFill>
            <a:prstDash val="solid"/>
            <a:headEnd type="none" w="med" len="med"/>
            <a:tailEnd type="none" w="med" len="med"/>
          </a:ln>
        </p:spPr>
      </p:sp>
      <p:sp>
        <p:nvSpPr>
          <p:cNvPr id="119826" name="Line 29"/>
          <p:cNvSpPr/>
          <p:nvPr/>
        </p:nvSpPr>
        <p:spPr>
          <a:xfrm>
            <a:off x="7716838" y="3644900"/>
            <a:ext cx="539750" cy="144463"/>
          </a:xfrm>
          <a:prstGeom prst="line">
            <a:avLst/>
          </a:prstGeom>
          <a:ln w="9525" cap="flat" cmpd="sng">
            <a:solidFill>
              <a:schemeClr val="tx1"/>
            </a:solidFill>
            <a:prstDash val="solid"/>
            <a:headEnd type="none" w="med" len="med"/>
            <a:tailEnd type="none" w="med" len="med"/>
          </a:ln>
        </p:spPr>
      </p:sp>
      <p:sp>
        <p:nvSpPr>
          <p:cNvPr id="119827" name="AutoShape 30"/>
          <p:cNvSpPr/>
          <p:nvPr/>
        </p:nvSpPr>
        <p:spPr>
          <a:xfrm>
            <a:off x="9840913" y="2312988"/>
            <a:ext cx="611187" cy="684212"/>
          </a:xfrm>
          <a:prstGeom prst="flowChartPredefinedProcess">
            <a:avLst/>
          </a:prstGeom>
          <a:noFill/>
          <a:ln w="9525" cap="flat" cmpd="sng">
            <a:solidFill>
              <a:schemeClr val="tx1"/>
            </a:solidFill>
            <a:prstDash val="solid"/>
            <a:miter/>
            <a:headEnd type="none" w="med" len="med"/>
            <a:tailEnd type="none" w="med" len="med"/>
          </a:ln>
        </p:spPr>
        <p:txBody>
          <a:bodyPr wrap="none" anchor="ctr" anchorCtr="0"/>
          <a:lstStyle/>
          <a:p>
            <a:pPr algn="ctr" eaLnBrk="0" hangingPunct="0"/>
            <a:r>
              <a:rPr lang="en-US" altLang="zh-CN" sz="1600">
                <a:latin typeface="Arial" panose="020B0604020202020204" pitchFamily="34" charset="0"/>
              </a:rPr>
              <a:t>ATM</a:t>
            </a:r>
            <a:endParaRPr lang="en-US" altLang="ja-JP" sz="1600">
              <a:latin typeface="Arial" panose="020B0604020202020204" pitchFamily="34" charset="0"/>
            </a:endParaRPr>
          </a:p>
        </p:txBody>
      </p:sp>
      <p:sp>
        <p:nvSpPr>
          <p:cNvPr id="119828" name="Line 31"/>
          <p:cNvSpPr/>
          <p:nvPr/>
        </p:nvSpPr>
        <p:spPr>
          <a:xfrm flipV="1">
            <a:off x="9336088" y="2565400"/>
            <a:ext cx="468312" cy="250825"/>
          </a:xfrm>
          <a:prstGeom prst="line">
            <a:avLst/>
          </a:prstGeom>
          <a:ln w="9525" cap="flat" cmpd="sng">
            <a:solidFill>
              <a:schemeClr val="tx1"/>
            </a:solidFill>
            <a:prstDash val="solid"/>
            <a:headEnd type="none" w="med" len="med"/>
            <a:tailEnd type="none" w="med" len="med"/>
          </a:ln>
        </p:spPr>
      </p:sp>
      <p:sp>
        <p:nvSpPr>
          <p:cNvPr id="119829" name="Line 32"/>
          <p:cNvSpPr/>
          <p:nvPr/>
        </p:nvSpPr>
        <p:spPr>
          <a:xfrm flipV="1">
            <a:off x="9299575" y="2565400"/>
            <a:ext cx="504825" cy="1295400"/>
          </a:xfrm>
          <a:prstGeom prst="line">
            <a:avLst/>
          </a:prstGeom>
          <a:ln w="9525" cap="flat" cmpd="sng">
            <a:solidFill>
              <a:schemeClr val="tx1"/>
            </a:solidFill>
            <a:prstDash val="solid"/>
            <a:headEnd type="none" w="med" len="med"/>
            <a:tailEnd type="none" w="med" len="med"/>
          </a:ln>
        </p:spPr>
      </p:sp>
      <p:sp>
        <p:nvSpPr>
          <p:cNvPr id="119830" name="Text Box 36"/>
          <p:cNvSpPr txBox="1"/>
          <p:nvPr/>
        </p:nvSpPr>
        <p:spPr>
          <a:xfrm>
            <a:off x="1703388" y="3141663"/>
            <a:ext cx="4787900" cy="245110"/>
          </a:xfrm>
          <a:prstGeom prst="rect">
            <a:avLst/>
          </a:prstGeom>
          <a:noFill/>
          <a:ln w="9525">
            <a:noFill/>
          </a:ln>
        </p:spPr>
        <p:txBody>
          <a:bodyPr>
            <a:spAutoFit/>
          </a:bodyPr>
          <a:lstStyle/>
          <a:p>
            <a:pPr eaLnBrk="0" hangingPunct="0">
              <a:spcBef>
                <a:spcPct val="50000"/>
              </a:spcBef>
            </a:pPr>
            <a:endParaRPr lang="zh-CN" altLang="en-US" sz="1000" dirty="0">
              <a:latin typeface="Arial" panose="020B0604020202020204" pitchFamily="34" charset="0"/>
            </a:endParaRPr>
          </a:p>
        </p:txBody>
      </p:sp>
      <p:sp>
        <p:nvSpPr>
          <p:cNvPr id="426021" name="Text Box 42"/>
          <p:cNvSpPr txBox="1"/>
          <p:nvPr/>
        </p:nvSpPr>
        <p:spPr>
          <a:xfrm>
            <a:off x="1544638" y="1881188"/>
            <a:ext cx="6388100" cy="4769485"/>
          </a:xfrm>
          <a:prstGeom prst="rect">
            <a:avLst/>
          </a:prstGeom>
          <a:noFill/>
          <a:ln w="9525">
            <a:noFill/>
          </a:ln>
        </p:spPr>
        <p:txBody>
          <a:bodyPr>
            <a:spAutoFit/>
          </a:bodyPr>
          <a:lstStyle/>
          <a:p>
            <a:pPr marL="304800" indent="-304800" eaLnBrk="0" hangingPunct="0"/>
            <a:r>
              <a:rPr lang="en-US" altLang="zh-CN" sz="1600">
                <a:latin typeface="Arial" panose="020B0604020202020204" pitchFamily="34" charset="0"/>
              </a:rPr>
              <a:t>Solution a</a:t>
            </a:r>
            <a:endParaRPr lang="en-US" altLang="zh-CN" sz="1600">
              <a:latin typeface="Arial" panose="020B0604020202020204" pitchFamily="34" charset="0"/>
            </a:endParaRPr>
          </a:p>
          <a:p>
            <a:pPr marL="304800" indent="-304800" eaLnBrk="0" hangingPunct="0"/>
            <a:r>
              <a:rPr lang="en-US" altLang="zh-CN" sz="1600">
                <a:latin typeface="Arial" panose="020B0604020202020204" pitchFamily="34" charset="0"/>
              </a:rPr>
              <a:t>Use-case:</a:t>
            </a:r>
            <a:r>
              <a:rPr lang="en-US" altLang="ja-JP" sz="1600">
                <a:latin typeface="Arial" panose="020B0604020202020204" pitchFamily="34" charset="0"/>
              </a:rPr>
              <a:t> </a:t>
            </a:r>
            <a:r>
              <a:rPr lang="en-US" altLang="zh-CN" sz="1600">
                <a:latin typeface="Arial" panose="020B0604020202020204" pitchFamily="34" charset="0"/>
              </a:rPr>
              <a:t>withdrawal at an ATM</a:t>
            </a:r>
            <a:endParaRPr lang="en-US" altLang="zh-CN" sz="1600">
              <a:latin typeface="Arial" panose="020B0604020202020204" pitchFamily="34" charset="0"/>
            </a:endParaRPr>
          </a:p>
          <a:p>
            <a:pPr marL="304800" indent="-304800" eaLnBrk="0" hangingPunct="0"/>
            <a:r>
              <a:rPr lang="en-US" altLang="zh-CN" sz="1600">
                <a:latin typeface="Arial" panose="020B0604020202020204" pitchFamily="34" charset="0"/>
              </a:rPr>
              <a:t>Primary actor: customer, bank card, ATM</a:t>
            </a:r>
            <a:endParaRPr lang="en-US" altLang="zh-CN" sz="1600">
              <a:latin typeface="Arial" panose="020B0604020202020204" pitchFamily="34" charset="0"/>
            </a:endParaRPr>
          </a:p>
          <a:p>
            <a:pPr marL="304800" indent="-304800" eaLnBrk="0" hangingPunct="0"/>
            <a:r>
              <a:rPr lang="en-US" altLang="zh-CN" sz="1600">
                <a:latin typeface="Arial" panose="020B0604020202020204" pitchFamily="34" charset="0"/>
              </a:rPr>
              <a:t>Precondition: ATM is ready</a:t>
            </a:r>
            <a:endParaRPr lang="en-US" altLang="zh-CN" sz="1600">
              <a:latin typeface="Arial" panose="020B0604020202020204" pitchFamily="34" charset="0"/>
            </a:endParaRPr>
          </a:p>
          <a:p>
            <a:pPr marL="304800" indent="-304800" eaLnBrk="0" hangingPunct="0"/>
            <a:r>
              <a:rPr lang="en-US" altLang="zh-CN" sz="1600">
                <a:latin typeface="Arial" panose="020B0604020202020204" pitchFamily="34" charset="0"/>
              </a:rPr>
              <a:t>Trigger: customer decides to make a withdrawal </a:t>
            </a:r>
            <a:endParaRPr lang="en-US" altLang="zh-CN" sz="1600">
              <a:latin typeface="Arial" panose="020B0604020202020204" pitchFamily="34" charset="0"/>
            </a:endParaRPr>
          </a:p>
          <a:p>
            <a:pPr marL="304800" indent="-304800" eaLnBrk="0" hangingPunct="0"/>
            <a:r>
              <a:rPr lang="en-US" altLang="zh-CN" sz="1600">
                <a:latin typeface="Arial" panose="020B0604020202020204" pitchFamily="34" charset="0"/>
              </a:rPr>
              <a:t>Scenario:</a:t>
            </a:r>
            <a:endParaRPr lang="en-US" altLang="zh-CN" sz="1600">
              <a:latin typeface="Arial" panose="020B0604020202020204" pitchFamily="34" charset="0"/>
            </a:endParaRPr>
          </a:p>
          <a:p>
            <a:pPr marL="304800" indent="-304800" eaLnBrk="0" hangingPunct="0"/>
            <a:r>
              <a:rPr lang="en-US" altLang="zh-CN" sz="1600">
                <a:latin typeface="Arial" panose="020B0604020202020204" pitchFamily="34" charset="0"/>
              </a:rPr>
              <a:t>Customer insert bank card into ATM</a:t>
            </a:r>
            <a:endParaRPr lang="en-US" altLang="zh-CN" sz="1600">
              <a:latin typeface="Arial" panose="020B0604020202020204" pitchFamily="34" charset="0"/>
            </a:endParaRPr>
          </a:p>
          <a:p>
            <a:pPr marL="304800" indent="-304800" eaLnBrk="0" hangingPunct="0"/>
            <a:r>
              <a:rPr lang="en-US" altLang="zh-CN" sz="1600">
                <a:latin typeface="Arial" panose="020B0604020202020204" pitchFamily="34" charset="0"/>
              </a:rPr>
              <a:t>Customer input password</a:t>
            </a:r>
            <a:endParaRPr lang="en-US" altLang="zh-CN" sz="1600">
              <a:latin typeface="Arial" panose="020B0604020202020204" pitchFamily="34" charset="0"/>
            </a:endParaRPr>
          </a:p>
          <a:p>
            <a:pPr marL="304800" indent="-304800" eaLnBrk="0" hangingPunct="0"/>
            <a:r>
              <a:rPr lang="en-US" altLang="zh-CN" sz="1600">
                <a:latin typeface="Arial" panose="020B0604020202020204" pitchFamily="34" charset="0"/>
              </a:rPr>
              <a:t>Customer press the withdrawal </a:t>
            </a:r>
            <a:endParaRPr lang="en-US" altLang="zh-CN" sz="1600">
              <a:latin typeface="Arial" panose="020B0604020202020204" pitchFamily="34" charset="0"/>
            </a:endParaRPr>
          </a:p>
          <a:p>
            <a:pPr marL="304800" indent="-304800" eaLnBrk="0" hangingPunct="0"/>
            <a:r>
              <a:rPr lang="en-US" altLang="zh-CN" sz="1600">
                <a:latin typeface="Arial" panose="020B0604020202020204" pitchFamily="34" charset="0"/>
              </a:rPr>
              <a:t>Customer input the number of money</a:t>
            </a:r>
            <a:endParaRPr lang="en-US" altLang="zh-CN" sz="1600">
              <a:latin typeface="Arial" panose="020B0604020202020204" pitchFamily="34" charset="0"/>
            </a:endParaRPr>
          </a:p>
          <a:p>
            <a:pPr marL="304800" indent="-304800" eaLnBrk="0" hangingPunct="0"/>
            <a:r>
              <a:rPr lang="en-US" altLang="zh-CN" sz="1600">
                <a:latin typeface="Arial" panose="020B0604020202020204" pitchFamily="34" charset="0"/>
              </a:rPr>
              <a:t>Customer gets the money</a:t>
            </a:r>
            <a:endParaRPr lang="en-US" altLang="zh-CN" sz="1600">
              <a:latin typeface="Arial" panose="020B0604020202020204" pitchFamily="34" charset="0"/>
            </a:endParaRPr>
          </a:p>
          <a:p>
            <a:pPr marL="304800" indent="-304800" eaLnBrk="0" hangingPunct="0"/>
            <a:r>
              <a:rPr lang="en-US" altLang="zh-CN" sz="1600">
                <a:latin typeface="Arial" panose="020B0604020202020204" pitchFamily="34" charset="0"/>
              </a:rPr>
              <a:t>Customer takes out the bank card</a:t>
            </a:r>
            <a:endParaRPr lang="en-US" altLang="zh-CN" sz="1600">
              <a:latin typeface="Arial" panose="020B0604020202020204" pitchFamily="34" charset="0"/>
            </a:endParaRPr>
          </a:p>
          <a:p>
            <a:pPr marL="304800" indent="-304800" eaLnBrk="0" hangingPunct="0"/>
            <a:r>
              <a:rPr lang="en-US" altLang="zh-CN" sz="1600">
                <a:latin typeface="Arial" panose="020B0604020202020204" pitchFamily="34" charset="0"/>
              </a:rPr>
              <a:t>Exception:</a:t>
            </a:r>
            <a:endParaRPr lang="en-US" altLang="zh-CN" sz="1600">
              <a:latin typeface="Arial" panose="020B0604020202020204" pitchFamily="34" charset="0"/>
            </a:endParaRPr>
          </a:p>
          <a:p>
            <a:pPr marL="304800" indent="-304800" eaLnBrk="0" hangingPunct="0"/>
            <a:r>
              <a:rPr lang="en-US" altLang="zh-CN" sz="1600">
                <a:latin typeface="Arial" panose="020B0604020202020204" pitchFamily="34" charset="0"/>
              </a:rPr>
              <a:t>The bank card is not recognized – see abnormal process</a:t>
            </a:r>
            <a:endParaRPr lang="en-US" altLang="zh-CN" sz="1600">
              <a:latin typeface="Arial" panose="020B0604020202020204" pitchFamily="34" charset="0"/>
            </a:endParaRPr>
          </a:p>
          <a:p>
            <a:pPr marL="304800" indent="-304800" eaLnBrk="0" hangingPunct="0"/>
            <a:r>
              <a:rPr lang="en-US" altLang="zh-CN" sz="1600">
                <a:latin typeface="Arial" panose="020B0604020202020204" pitchFamily="34" charset="0"/>
              </a:rPr>
              <a:t>Password is incorrect or not recognized – see abnormal process</a:t>
            </a:r>
            <a:endParaRPr lang="en-US" altLang="zh-CN" sz="1600">
              <a:latin typeface="Arial" panose="020B0604020202020204" pitchFamily="34" charset="0"/>
            </a:endParaRPr>
          </a:p>
          <a:p>
            <a:pPr marL="304800" indent="-304800" eaLnBrk="0" hangingPunct="0"/>
            <a:r>
              <a:rPr lang="en-US" altLang="zh-CN" sz="1600">
                <a:latin typeface="Arial" panose="020B0604020202020204" pitchFamily="34" charset="0"/>
              </a:rPr>
              <a:t>Money does not get out – see abnormal process</a:t>
            </a:r>
            <a:endParaRPr lang="en-US" altLang="zh-CN" sz="1600">
              <a:latin typeface="Arial" panose="020B0604020202020204" pitchFamily="34" charset="0"/>
            </a:endParaRPr>
          </a:p>
          <a:p>
            <a:pPr marL="304800" indent="-304800" eaLnBrk="0" hangingPunct="0"/>
            <a:r>
              <a:rPr lang="en-US" altLang="zh-CN" sz="1600">
                <a:latin typeface="Arial" panose="020B0604020202020204" pitchFamily="34" charset="0"/>
              </a:rPr>
              <a:t>The bank card can not be took out – see abnormal process</a:t>
            </a:r>
            <a:endParaRPr lang="en-US" altLang="ja-JP" sz="1600">
              <a:latin typeface="Arial" panose="020B0604020202020204" pitchFamily="34" charset="0"/>
            </a:endParaRPr>
          </a:p>
          <a:p>
            <a:pPr marL="762000" lvl="1" indent="-304800" eaLnBrk="0" hangingPunct="0"/>
            <a:endParaRPr lang="en-US" altLang="ja-JP" sz="1600">
              <a:latin typeface="Arial" panose="020B0604020202020204" pitchFamily="34" charset="0"/>
            </a:endParaRPr>
          </a:p>
          <a:p>
            <a:pPr marL="762000" lvl="1" indent="-304800" eaLnBrk="0" hangingPunct="0"/>
            <a:endParaRPr lang="en-US" altLang="zh-CN" sz="16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6021"/>
                                        </p:tgtEl>
                                        <p:attrNameLst>
                                          <p:attrName>style.visibility</p:attrName>
                                        </p:attrNameLst>
                                      </p:cBhvr>
                                      <p:to>
                                        <p:strVal val="visible"/>
                                      </p:to>
                                    </p:set>
                                    <p:anim calcmode="lin" valueType="num">
                                      <p:cBhvr additive="base">
                                        <p:cTn id="7" dur="500" fill="hold"/>
                                        <p:tgtEl>
                                          <p:spTgt spid="426021"/>
                                        </p:tgtEl>
                                        <p:attrNameLst>
                                          <p:attrName>ppt_x</p:attrName>
                                        </p:attrNameLst>
                                      </p:cBhvr>
                                      <p:tavLst>
                                        <p:tav tm="0">
                                          <p:val>
                                            <p:strVal val="#ppt_x"/>
                                          </p:val>
                                        </p:tav>
                                        <p:tav tm="100000">
                                          <p:val>
                                            <p:strVal val="#ppt_x"/>
                                          </p:val>
                                        </p:tav>
                                      </p:tavLst>
                                    </p:anim>
                                    <p:anim calcmode="lin" valueType="num">
                                      <p:cBhvr additive="base">
                                        <p:cTn id="8" dur="500" fill="hold"/>
                                        <p:tgtEl>
                                          <p:spTgt spid="4260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60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13666"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13667" name="Rectangle 4"/>
          <p:cNvSpPr/>
          <p:nvPr/>
        </p:nvSpPr>
        <p:spPr>
          <a:xfrm>
            <a:off x="1703388" y="225425"/>
            <a:ext cx="3060700" cy="381000"/>
          </a:xfrm>
          <a:prstGeom prst="rect">
            <a:avLst/>
          </a:prstGeom>
          <a:noFill/>
          <a:ln w="9525">
            <a:noFill/>
          </a:ln>
        </p:spPr>
        <p:txBody>
          <a:bodyPr anchor="ctr" anchorCtr="0"/>
          <a:p>
            <a:r>
              <a:rPr lang="en-US" altLang="ja-JP" b="1">
                <a:latin typeface="Arial" panose="020B0604020202020204" pitchFamily="34" charset="0"/>
              </a:rPr>
              <a:t>Exercise</a:t>
            </a:r>
            <a:endParaRPr lang="en-US" altLang="ja-JP" sz="2800" b="1">
              <a:latin typeface="Arial" panose="020B0604020202020204" pitchFamily="34" charset="0"/>
            </a:endParaRPr>
          </a:p>
        </p:txBody>
      </p:sp>
      <p:sp>
        <p:nvSpPr>
          <p:cNvPr id="113668" name="Rectangle 7"/>
          <p:cNvSpPr/>
          <p:nvPr/>
        </p:nvSpPr>
        <p:spPr>
          <a:xfrm>
            <a:off x="1919288" y="944563"/>
            <a:ext cx="8424862" cy="5262245"/>
          </a:xfrm>
          <a:prstGeom prst="rect">
            <a:avLst/>
          </a:prstGeom>
          <a:noFill/>
          <a:ln w="9525">
            <a:noFill/>
          </a:ln>
        </p:spPr>
        <p:txBody>
          <a:bodyPr>
            <a:spAutoFit/>
          </a:bodyPr>
          <a:p>
            <a:pPr marL="609600" indent="-609600" eaLnBrk="0" hangingPunct="0"/>
            <a:r>
              <a:rPr lang="en-US" altLang="zh-CN" sz="2400">
                <a:latin typeface="Arial" panose="020B0604020202020204" pitchFamily="34" charset="0"/>
              </a:rPr>
              <a:t>1. </a:t>
            </a:r>
            <a:r>
              <a:rPr lang="en-US" altLang="ja-JP" sz="2400">
                <a:latin typeface="Arial" panose="020B0604020202020204" pitchFamily="34" charset="0"/>
              </a:rPr>
              <a:t>Which question no longer concerns the modern software engineering</a:t>
            </a:r>
            <a:endParaRPr lang="en-US" altLang="ja-JP" sz="2400">
              <a:latin typeface="Arial" panose="020B0604020202020204" pitchFamily="34" charset="0"/>
            </a:endParaRPr>
          </a:p>
          <a:p>
            <a:pPr marL="1066800" lvl="1" indent="-609600" eaLnBrk="0" hangingPunct="0"/>
            <a:r>
              <a:rPr lang="en-US" altLang="zh-CN" sz="2400">
                <a:latin typeface="Arial" panose="020B0604020202020204" pitchFamily="34" charset="0"/>
              </a:rPr>
              <a:t>a. </a:t>
            </a:r>
            <a:r>
              <a:rPr lang="en-US" altLang="ja-JP" sz="2400">
                <a:latin typeface="Arial" panose="020B0604020202020204" pitchFamily="34" charset="0"/>
              </a:rPr>
              <a:t>Why does computer hardware cost so much? </a:t>
            </a:r>
            <a:endParaRPr lang="en-US" altLang="ja-JP" sz="2400">
              <a:latin typeface="Arial" panose="020B0604020202020204" pitchFamily="34" charset="0"/>
            </a:endParaRPr>
          </a:p>
          <a:p>
            <a:pPr marL="1066800" lvl="1" indent="-609600" eaLnBrk="0" hangingPunct="0"/>
            <a:r>
              <a:rPr lang="en-US" altLang="zh-CN" sz="2400">
                <a:latin typeface="Arial" panose="020B0604020202020204" pitchFamily="34" charset="0"/>
              </a:rPr>
              <a:t>b. </a:t>
            </a:r>
            <a:r>
              <a:rPr lang="en-US" altLang="ja-JP" sz="2400">
                <a:latin typeface="Arial" panose="020B0604020202020204" pitchFamily="34" charset="0"/>
              </a:rPr>
              <a:t>Why does software take a long time to finish? </a:t>
            </a:r>
            <a:endParaRPr lang="en-US" altLang="ja-JP" sz="2400">
              <a:latin typeface="Arial" panose="020B0604020202020204" pitchFamily="34" charset="0"/>
            </a:endParaRPr>
          </a:p>
          <a:p>
            <a:pPr marL="1066800" lvl="1" indent="-609600" eaLnBrk="0" hangingPunct="0"/>
            <a:r>
              <a:rPr lang="en-US" altLang="zh-CN" sz="2400">
                <a:latin typeface="Arial" panose="020B0604020202020204" pitchFamily="34" charset="0"/>
              </a:rPr>
              <a:t>c. </a:t>
            </a:r>
            <a:r>
              <a:rPr lang="en-US" altLang="ja-JP" sz="2400">
                <a:latin typeface="Arial" panose="020B0604020202020204" pitchFamily="34" charset="0"/>
              </a:rPr>
              <a:t>Why does it cost so much to develop a piece of software? </a:t>
            </a:r>
            <a:endParaRPr lang="en-US" altLang="ja-JP" sz="2400">
              <a:latin typeface="Arial" panose="020B0604020202020204" pitchFamily="34" charset="0"/>
            </a:endParaRPr>
          </a:p>
          <a:p>
            <a:pPr marL="1066800" lvl="1" indent="-609600" eaLnBrk="0" hangingPunct="0"/>
            <a:r>
              <a:rPr lang="en-US" altLang="zh-CN" sz="2400">
                <a:latin typeface="Arial" panose="020B0604020202020204" pitchFamily="34" charset="0"/>
              </a:rPr>
              <a:t>d. </a:t>
            </a:r>
            <a:r>
              <a:rPr lang="en-US" altLang="ja-JP" sz="2400">
                <a:latin typeface="Arial" panose="020B0604020202020204" pitchFamily="34" charset="0"/>
              </a:rPr>
              <a:t>Why can't software errors be removed from products prior to delivery?  </a:t>
            </a:r>
            <a:endParaRPr lang="en-US" altLang="zh-CN" sz="2400">
              <a:latin typeface="Arial" panose="020B0604020202020204" pitchFamily="34" charset="0"/>
            </a:endParaRPr>
          </a:p>
          <a:p>
            <a:pPr marL="1066800" lvl="1" indent="-609600" eaLnBrk="0" hangingPunct="0"/>
            <a:endParaRPr lang="en-US" altLang="ja-JP" sz="2400">
              <a:latin typeface="Arial" panose="020B0604020202020204" pitchFamily="34" charset="0"/>
            </a:endParaRPr>
          </a:p>
          <a:p>
            <a:pPr marL="609600" indent="-609600" eaLnBrk="0" hangingPunct="0"/>
            <a:r>
              <a:rPr lang="en-US" altLang="zh-CN" sz="2400">
                <a:latin typeface="Arial" panose="020B0604020202020204" pitchFamily="34" charset="0"/>
              </a:rPr>
              <a:t>2. </a:t>
            </a:r>
            <a:r>
              <a:rPr lang="en-US" altLang="ja-JP" sz="2400">
                <a:latin typeface="Arial" panose="020B0604020202020204" pitchFamily="34" charset="0"/>
              </a:rPr>
              <a:t>Today the increased power of the personal computer has brought about an abandonment</a:t>
            </a:r>
            <a:r>
              <a:rPr lang="zh-CN" altLang="en-US" sz="2400" dirty="0">
                <a:latin typeface="Arial" panose="020B0604020202020204" pitchFamily="34" charset="0"/>
              </a:rPr>
              <a:t>（放弃）</a:t>
            </a:r>
            <a:r>
              <a:rPr lang="ja-JP" altLang="en-US" sz="2400" dirty="0">
                <a:latin typeface="Arial" panose="020B0604020202020204" pitchFamily="34" charset="0"/>
              </a:rPr>
              <a:t> </a:t>
            </a:r>
            <a:r>
              <a:rPr lang="en-US" altLang="ja-JP" sz="2400">
                <a:latin typeface="Arial" panose="020B0604020202020204" pitchFamily="34" charset="0"/>
              </a:rPr>
              <a:t>of the practice of team development of software. </a:t>
            </a:r>
            <a:endParaRPr lang="en-US" altLang="ja-JP" sz="2400">
              <a:latin typeface="Arial" panose="020B0604020202020204" pitchFamily="34" charset="0"/>
            </a:endParaRPr>
          </a:p>
          <a:p>
            <a:pPr marL="1066800" lvl="1" indent="-609600" eaLnBrk="0" hangingPunct="0"/>
            <a:r>
              <a:rPr lang="en-US" altLang="zh-CN" sz="2400" err="1">
                <a:latin typeface="Arial" panose="020B0604020202020204" pitchFamily="34" charset="0"/>
              </a:rPr>
              <a:t>a.</a:t>
            </a:r>
            <a:r>
              <a:rPr lang="en-US" altLang="ja-JP" sz="2400" err="1">
                <a:latin typeface="Arial" panose="020B0604020202020204" pitchFamily="34" charset="0"/>
              </a:rPr>
              <a:t>True</a:t>
            </a:r>
            <a:r>
              <a:rPr lang="en-US" altLang="ja-JP" sz="2400">
                <a:latin typeface="Arial" panose="020B0604020202020204" pitchFamily="34" charset="0"/>
              </a:rPr>
              <a:t> </a:t>
            </a:r>
            <a:endParaRPr lang="en-US" altLang="ja-JP" sz="2400">
              <a:latin typeface="Arial" panose="020B0604020202020204" pitchFamily="34" charset="0"/>
            </a:endParaRPr>
          </a:p>
          <a:p>
            <a:pPr marL="1066800" lvl="1" indent="-609600" eaLnBrk="0" hangingPunct="0"/>
            <a:r>
              <a:rPr lang="en-US" altLang="zh-CN" sz="2400" err="1">
                <a:latin typeface="Arial" panose="020B0604020202020204" pitchFamily="34" charset="0"/>
              </a:rPr>
              <a:t>b.</a:t>
            </a:r>
            <a:r>
              <a:rPr lang="en-US" altLang="ja-JP" sz="2400" err="1">
                <a:latin typeface="Arial" panose="020B0604020202020204" pitchFamily="34" charset="0"/>
              </a:rPr>
              <a:t>False</a:t>
            </a:r>
            <a:r>
              <a:rPr lang="en-US" altLang="ja-JP" sz="2400">
                <a:latin typeface="Arial" panose="020B0604020202020204" pitchFamily="34" charset="0"/>
              </a:rPr>
              <a:t> </a:t>
            </a:r>
            <a:endParaRPr lang="en-US" altLang="ja-JP" sz="2400">
              <a:latin typeface="Arial" panose="020B0604020202020204" pitchFamily="34" charset="0"/>
            </a:endParaRPr>
          </a:p>
        </p:txBody>
      </p:sp>
      <p:sp>
        <p:nvSpPr>
          <p:cNvPr id="58376" name="矩形 58375"/>
          <p:cNvSpPr/>
          <p:nvPr/>
        </p:nvSpPr>
        <p:spPr>
          <a:xfrm>
            <a:off x="6780213" y="115888"/>
            <a:ext cx="2252980" cy="368300"/>
          </a:xfrm>
          <a:prstGeom prst="rect">
            <a:avLst/>
          </a:prstGeom>
          <a:noFill/>
          <a:ln w="9525">
            <a:noFill/>
          </a:ln>
        </p:spPr>
        <p:txBody>
          <a:bodyPr wrap="none">
            <a:spAutoFit/>
          </a:bodyPr>
          <a:p>
            <a:pPr lvl="1" eaLnBrk="0" hangingPunct="0"/>
            <a:r>
              <a:rPr lang="en-US" altLang="ja-JP">
                <a:latin typeface="Arial" panose="020B0604020202020204" pitchFamily="34" charset="0"/>
              </a:rPr>
              <a:t>Answer: </a:t>
            </a:r>
            <a:r>
              <a:rPr lang="en-US" altLang="zh-CN">
                <a:latin typeface="Arial" panose="020B0604020202020204" pitchFamily="34" charset="0"/>
              </a:rPr>
              <a:t>1-a 2-b</a:t>
            </a:r>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376">
                                            <p:txEl>
                                              <p:charRg st="0" end="16"/>
                                            </p:txEl>
                                          </p:spTgt>
                                        </p:tgtEl>
                                        <p:attrNameLst>
                                          <p:attrName>style.visibility</p:attrName>
                                        </p:attrNameLst>
                                      </p:cBhvr>
                                      <p:to>
                                        <p:strVal val="visible"/>
                                      </p:to>
                                    </p:set>
                                    <p:animEffect transition="in" filter="blinds(horizontal)">
                                      <p:cBhvr>
                                        <p:cTn id="7" dur="500"/>
                                        <p:tgtEl>
                                          <p:spTgt spid="58376">
                                            <p:txEl>
                                              <p:charRg st="0"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フッター プレースホルダ 3"/>
          <p:cNvSpPr txBox="1">
            <a:spLocks noGrp="1"/>
          </p:cNvSpPr>
          <p:nvPr/>
        </p:nvSpPr>
        <p:spPr>
          <a:xfrm>
            <a:off x="152400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endParaRPr lang="en-US" altLang="ja-JP" sz="900">
              <a:solidFill>
                <a:schemeClr val="bg1"/>
              </a:solidFill>
              <a:latin typeface="Arial" panose="020B0604020202020204" pitchFamily="34" charset="0"/>
            </a:endParaRPr>
          </a:p>
        </p:txBody>
      </p:sp>
      <p:sp>
        <p:nvSpPr>
          <p:cNvPr id="121858" name="スライド番号プレースホルダ 4"/>
          <p:cNvSpPr txBox="1">
            <a:spLocks noGrp="1"/>
          </p:cNvSpPr>
          <p:nvPr/>
        </p:nvSpPr>
        <p:spPr>
          <a:xfrm>
            <a:off x="8763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21859" name="Rectangle 4"/>
          <p:cNvSpPr/>
          <p:nvPr/>
        </p:nvSpPr>
        <p:spPr>
          <a:xfrm>
            <a:off x="1703388" y="225425"/>
            <a:ext cx="8534400" cy="381000"/>
          </a:xfrm>
          <a:prstGeom prst="rect">
            <a:avLst/>
          </a:prstGeom>
          <a:noFill/>
          <a:ln w="9525">
            <a:noFill/>
          </a:ln>
        </p:spPr>
        <p:txBody>
          <a:bodyPr anchor="ctr" anchorCtr="0"/>
          <a:lstStyle/>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121860" name="Picture 36" descr="spacer"/>
          <p:cNvPicPr>
            <a:picLocks noChangeAspect="1"/>
          </p:cNvPicPr>
          <p:nvPr/>
        </p:nvPicPr>
        <p:blipFill>
          <a:blip r:embed="rId1"/>
          <a:stretch>
            <a:fillRect/>
          </a:stretch>
        </p:blipFill>
        <p:spPr>
          <a:xfrm>
            <a:off x="6232525" y="439738"/>
            <a:ext cx="381000" cy="9525"/>
          </a:xfrm>
          <a:prstGeom prst="rect">
            <a:avLst/>
          </a:prstGeom>
          <a:noFill/>
          <a:ln w="9525">
            <a:noFill/>
          </a:ln>
        </p:spPr>
      </p:pic>
      <p:pic>
        <p:nvPicPr>
          <p:cNvPr id="121861" name="Picture 3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121862" name="Text Box 42"/>
          <p:cNvSpPr txBox="1"/>
          <p:nvPr/>
        </p:nvSpPr>
        <p:spPr>
          <a:xfrm>
            <a:off x="1544638" y="709613"/>
            <a:ext cx="9123362" cy="1076325"/>
          </a:xfrm>
          <a:prstGeom prst="rect">
            <a:avLst/>
          </a:prstGeom>
          <a:noFill/>
          <a:ln w="9525">
            <a:noFill/>
          </a:ln>
        </p:spPr>
        <p:txBody>
          <a:bodyPr>
            <a:spAutoFit/>
          </a:bodyPr>
          <a:lstStyle/>
          <a:p>
            <a:pPr marL="304800" indent="-304800" eaLnBrk="0" hangingPunct="0">
              <a:buNone/>
            </a:pPr>
            <a:r>
              <a:rPr lang="en-US" altLang="ja-JP" sz="1600">
                <a:latin typeface="Arial" panose="020B0604020202020204" pitchFamily="34" charset="0"/>
              </a:rPr>
              <a:t>8. </a:t>
            </a:r>
            <a:r>
              <a:rPr lang="en-US" altLang="zh-CN" sz="1600">
                <a:latin typeface="Arial" panose="020B0604020202020204" pitchFamily="34" charset="0"/>
              </a:rPr>
              <a:t>Develop a complete use-case for one of the following activities.</a:t>
            </a:r>
            <a:endParaRPr lang="en-US" altLang="ja-JP" sz="16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1600">
                <a:latin typeface="Arial" panose="020B0604020202020204" pitchFamily="34" charset="0"/>
              </a:rPr>
              <a:t>Making a withdrawal at an ATM</a:t>
            </a:r>
            <a:r>
              <a:rPr lang="en-US" altLang="ja-JP" sz="1600">
                <a:latin typeface="Arial" panose="020B0604020202020204" pitchFamily="34" charset="0"/>
              </a:rPr>
              <a:t> </a:t>
            </a:r>
            <a:endParaRPr lang="en-US" altLang="ja-JP" sz="16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1600">
                <a:latin typeface="Arial" panose="020B0604020202020204" pitchFamily="34" charset="0"/>
              </a:rPr>
              <a:t>Using your charge card for a meal at a restaurant</a:t>
            </a:r>
            <a:r>
              <a:rPr lang="en-US" altLang="ja-JP" sz="1600">
                <a:latin typeface="Arial" panose="020B0604020202020204" pitchFamily="34" charset="0"/>
              </a:rPr>
              <a:t> </a:t>
            </a:r>
            <a:endParaRPr lang="en-US" altLang="ja-JP" sz="16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1600">
                <a:latin typeface="Arial" panose="020B0604020202020204" pitchFamily="34" charset="0"/>
              </a:rPr>
              <a:t>Searching for books (on a specific topic) using an on-line bookstore</a:t>
            </a:r>
            <a:endParaRPr lang="en-US" altLang="zh-CN" sz="1600">
              <a:latin typeface="Arial" panose="020B0604020202020204" pitchFamily="34" charset="0"/>
            </a:endParaRPr>
          </a:p>
        </p:txBody>
      </p:sp>
      <p:sp>
        <p:nvSpPr>
          <p:cNvPr id="121863" name="Oval 18"/>
          <p:cNvSpPr/>
          <p:nvPr/>
        </p:nvSpPr>
        <p:spPr>
          <a:xfrm>
            <a:off x="7140575" y="2473325"/>
            <a:ext cx="250825" cy="287338"/>
          </a:xfrm>
          <a:prstGeom prst="ellipse">
            <a:avLst/>
          </a:prstGeom>
          <a:noFill/>
          <a:ln w="9525" cap="flat" cmpd="sng">
            <a:solidFill>
              <a:schemeClr val="tx1"/>
            </a:solidFill>
            <a:prstDash val="solid"/>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121864" name="Line 19"/>
          <p:cNvSpPr/>
          <p:nvPr/>
        </p:nvSpPr>
        <p:spPr>
          <a:xfrm>
            <a:off x="7104063" y="2905125"/>
            <a:ext cx="323850" cy="0"/>
          </a:xfrm>
          <a:prstGeom prst="line">
            <a:avLst/>
          </a:prstGeom>
          <a:ln w="9525" cap="flat" cmpd="sng">
            <a:solidFill>
              <a:schemeClr val="tx1"/>
            </a:solidFill>
            <a:prstDash val="solid"/>
            <a:headEnd type="none" w="med" len="med"/>
            <a:tailEnd type="none" w="med" len="med"/>
          </a:ln>
        </p:spPr>
      </p:sp>
      <p:sp>
        <p:nvSpPr>
          <p:cNvPr id="121865" name="Line 20"/>
          <p:cNvSpPr/>
          <p:nvPr/>
        </p:nvSpPr>
        <p:spPr>
          <a:xfrm flipH="1">
            <a:off x="7175500" y="2760663"/>
            <a:ext cx="73025" cy="396875"/>
          </a:xfrm>
          <a:prstGeom prst="line">
            <a:avLst/>
          </a:prstGeom>
          <a:ln w="9525" cap="flat" cmpd="sng">
            <a:solidFill>
              <a:schemeClr val="tx1"/>
            </a:solidFill>
            <a:prstDash val="solid"/>
            <a:headEnd type="none" w="med" len="med"/>
            <a:tailEnd type="none" w="med" len="med"/>
          </a:ln>
        </p:spPr>
      </p:sp>
      <p:sp>
        <p:nvSpPr>
          <p:cNvPr id="121866" name="Line 21"/>
          <p:cNvSpPr/>
          <p:nvPr/>
        </p:nvSpPr>
        <p:spPr>
          <a:xfrm>
            <a:off x="7248525" y="2905125"/>
            <a:ext cx="179388" cy="252413"/>
          </a:xfrm>
          <a:prstGeom prst="line">
            <a:avLst/>
          </a:prstGeom>
          <a:ln w="9525" cap="flat" cmpd="sng">
            <a:solidFill>
              <a:schemeClr val="tx1"/>
            </a:solidFill>
            <a:prstDash val="solid"/>
            <a:headEnd type="none" w="med" len="med"/>
            <a:tailEnd type="none" w="med" len="med"/>
          </a:ln>
        </p:spPr>
      </p:sp>
      <p:sp>
        <p:nvSpPr>
          <p:cNvPr id="121867" name="Rectangle 22"/>
          <p:cNvSpPr/>
          <p:nvPr/>
        </p:nvSpPr>
        <p:spPr>
          <a:xfrm>
            <a:off x="8004175" y="2078038"/>
            <a:ext cx="1476375" cy="2951162"/>
          </a:xfrm>
          <a:prstGeom prst="rect">
            <a:avLst/>
          </a:prstGeom>
          <a:noFill/>
          <a:ln w="9525"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121868" name="Oval 23"/>
          <p:cNvSpPr/>
          <p:nvPr/>
        </p:nvSpPr>
        <p:spPr>
          <a:xfrm>
            <a:off x="8183563" y="2401888"/>
            <a:ext cx="1189037" cy="9144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eaLnBrk="0" hangingPunct="0"/>
            <a:r>
              <a:rPr lang="en-US" altLang="zh-CN" sz="1400">
                <a:latin typeface="Arial" panose="020B0604020202020204" pitchFamily="34" charset="0"/>
              </a:rPr>
              <a:t>Reading</a:t>
            </a:r>
            <a:endParaRPr lang="en-US" altLang="zh-CN" sz="1400">
              <a:latin typeface="Arial" panose="020B0604020202020204" pitchFamily="34" charset="0"/>
            </a:endParaRPr>
          </a:p>
          <a:p>
            <a:pPr algn="ctr" eaLnBrk="0" hangingPunct="0"/>
            <a:r>
              <a:rPr lang="en-US" altLang="zh-CN" sz="1400">
                <a:latin typeface="Arial" panose="020B0604020202020204" pitchFamily="34" charset="0"/>
              </a:rPr>
              <a:t>charge card</a:t>
            </a:r>
            <a:endParaRPr lang="en-US" altLang="zh-CN" sz="1400">
              <a:latin typeface="Arial" panose="020B0604020202020204" pitchFamily="34" charset="0"/>
            </a:endParaRPr>
          </a:p>
          <a:p>
            <a:pPr algn="ctr" eaLnBrk="0" hangingPunct="0"/>
            <a:endParaRPr lang="en-US" altLang="ja-JP" sz="1400">
              <a:latin typeface="Arial" panose="020B0604020202020204" pitchFamily="34" charset="0"/>
            </a:endParaRPr>
          </a:p>
        </p:txBody>
      </p:sp>
      <p:sp>
        <p:nvSpPr>
          <p:cNvPr id="121869" name="Oval 24"/>
          <p:cNvSpPr/>
          <p:nvPr/>
        </p:nvSpPr>
        <p:spPr>
          <a:xfrm>
            <a:off x="8183563" y="3949700"/>
            <a:ext cx="1189037" cy="735013"/>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eaLnBrk="0" hangingPunct="0"/>
            <a:r>
              <a:rPr lang="en-US" altLang="zh-CN" sz="1400">
                <a:latin typeface="Arial" panose="020B0604020202020204" pitchFamily="34" charset="0"/>
              </a:rPr>
              <a:t>Abnormal</a:t>
            </a:r>
            <a:endParaRPr lang="en-US" altLang="zh-CN" sz="1400">
              <a:latin typeface="Arial" panose="020B0604020202020204" pitchFamily="34" charset="0"/>
            </a:endParaRPr>
          </a:p>
          <a:p>
            <a:pPr algn="ctr" eaLnBrk="0" hangingPunct="0"/>
            <a:r>
              <a:rPr lang="en-US" altLang="zh-CN" sz="1400">
                <a:latin typeface="Arial" panose="020B0604020202020204" pitchFamily="34" charset="0"/>
              </a:rPr>
              <a:t>process</a:t>
            </a:r>
            <a:endParaRPr lang="en-US" altLang="ja-JP" sz="1400">
              <a:latin typeface="Arial" panose="020B0604020202020204" pitchFamily="34" charset="0"/>
            </a:endParaRPr>
          </a:p>
        </p:txBody>
      </p:sp>
      <p:sp>
        <p:nvSpPr>
          <p:cNvPr id="121870" name="Line 25"/>
          <p:cNvSpPr/>
          <p:nvPr/>
        </p:nvSpPr>
        <p:spPr>
          <a:xfrm>
            <a:off x="7572375" y="2725738"/>
            <a:ext cx="611188" cy="107950"/>
          </a:xfrm>
          <a:prstGeom prst="line">
            <a:avLst/>
          </a:prstGeom>
          <a:ln w="9525" cap="flat" cmpd="sng">
            <a:solidFill>
              <a:schemeClr val="tx1"/>
            </a:solidFill>
            <a:prstDash val="solid"/>
            <a:headEnd type="none" w="med" len="med"/>
            <a:tailEnd type="none" w="med" len="med"/>
          </a:ln>
        </p:spPr>
      </p:sp>
      <p:sp>
        <p:nvSpPr>
          <p:cNvPr id="121871" name="Line 26"/>
          <p:cNvSpPr/>
          <p:nvPr/>
        </p:nvSpPr>
        <p:spPr>
          <a:xfrm>
            <a:off x="7535863" y="2689225"/>
            <a:ext cx="792162" cy="1404938"/>
          </a:xfrm>
          <a:prstGeom prst="line">
            <a:avLst/>
          </a:prstGeom>
          <a:ln w="9525" cap="flat" cmpd="sng">
            <a:solidFill>
              <a:schemeClr val="tx1"/>
            </a:solidFill>
            <a:prstDash val="solid"/>
            <a:headEnd type="none" w="med" len="med"/>
            <a:tailEnd type="none" w="med" len="med"/>
          </a:ln>
        </p:spPr>
      </p:sp>
      <p:sp>
        <p:nvSpPr>
          <p:cNvPr id="121872" name="Rectangle 27"/>
          <p:cNvSpPr/>
          <p:nvPr/>
        </p:nvSpPr>
        <p:spPr>
          <a:xfrm>
            <a:off x="7032625" y="3517900"/>
            <a:ext cx="661988" cy="360363"/>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eaLnBrk="0" hangingPunct="0"/>
            <a:r>
              <a:rPr lang="en-US" altLang="zh-CN" sz="1200">
                <a:latin typeface="Arial" panose="020B0604020202020204" pitchFamily="34" charset="0"/>
              </a:rPr>
              <a:t>charge</a:t>
            </a:r>
            <a:endParaRPr lang="en-US" altLang="zh-CN" sz="1200">
              <a:latin typeface="Arial" panose="020B0604020202020204" pitchFamily="34" charset="0"/>
            </a:endParaRPr>
          </a:p>
          <a:p>
            <a:pPr algn="ctr" eaLnBrk="0" hangingPunct="0"/>
            <a:r>
              <a:rPr lang="en-US" altLang="zh-CN" sz="1200">
                <a:latin typeface="Arial" panose="020B0604020202020204" pitchFamily="34" charset="0"/>
              </a:rPr>
              <a:t>card</a:t>
            </a:r>
            <a:endParaRPr lang="en-US" altLang="ja-JP" sz="1200">
              <a:latin typeface="Arial" panose="020B0604020202020204" pitchFamily="34" charset="0"/>
            </a:endParaRPr>
          </a:p>
        </p:txBody>
      </p:sp>
      <p:sp>
        <p:nvSpPr>
          <p:cNvPr id="121873" name="Line 28"/>
          <p:cNvSpPr/>
          <p:nvPr/>
        </p:nvSpPr>
        <p:spPr>
          <a:xfrm flipV="1">
            <a:off x="7716838" y="3049588"/>
            <a:ext cx="539750" cy="539750"/>
          </a:xfrm>
          <a:prstGeom prst="line">
            <a:avLst/>
          </a:prstGeom>
          <a:ln w="9525" cap="flat" cmpd="sng">
            <a:solidFill>
              <a:schemeClr val="tx1"/>
            </a:solidFill>
            <a:prstDash val="solid"/>
            <a:headEnd type="none" w="med" len="med"/>
            <a:tailEnd type="none" w="med" len="med"/>
          </a:ln>
        </p:spPr>
      </p:sp>
      <p:sp>
        <p:nvSpPr>
          <p:cNvPr id="121874" name="Line 29"/>
          <p:cNvSpPr/>
          <p:nvPr/>
        </p:nvSpPr>
        <p:spPr>
          <a:xfrm>
            <a:off x="7716838" y="3589338"/>
            <a:ext cx="574675" cy="504825"/>
          </a:xfrm>
          <a:prstGeom prst="line">
            <a:avLst/>
          </a:prstGeom>
          <a:ln w="9525" cap="flat" cmpd="sng">
            <a:solidFill>
              <a:schemeClr val="tx1"/>
            </a:solidFill>
            <a:prstDash val="solid"/>
            <a:headEnd type="none" w="med" len="med"/>
            <a:tailEnd type="none" w="med" len="med"/>
          </a:ln>
        </p:spPr>
      </p:sp>
      <p:sp>
        <p:nvSpPr>
          <p:cNvPr id="121875" name="Line 31"/>
          <p:cNvSpPr/>
          <p:nvPr/>
        </p:nvSpPr>
        <p:spPr>
          <a:xfrm flipV="1">
            <a:off x="9336088" y="2436813"/>
            <a:ext cx="647700" cy="323850"/>
          </a:xfrm>
          <a:prstGeom prst="line">
            <a:avLst/>
          </a:prstGeom>
          <a:ln w="9525" cap="flat" cmpd="sng">
            <a:solidFill>
              <a:schemeClr val="tx1"/>
            </a:solidFill>
            <a:prstDash val="solid"/>
            <a:headEnd type="none" w="med" len="med"/>
            <a:tailEnd type="none" w="med" len="med"/>
          </a:ln>
        </p:spPr>
      </p:sp>
      <p:sp>
        <p:nvSpPr>
          <p:cNvPr id="121876" name="Oval 33"/>
          <p:cNvSpPr/>
          <p:nvPr/>
        </p:nvSpPr>
        <p:spPr>
          <a:xfrm>
            <a:off x="10091738" y="2041525"/>
            <a:ext cx="252412" cy="252413"/>
          </a:xfrm>
          <a:prstGeom prst="ellipse">
            <a:avLst/>
          </a:prstGeom>
          <a:noFill/>
          <a:ln w="9525" cap="flat" cmpd="sng">
            <a:solidFill>
              <a:schemeClr val="tx1"/>
            </a:solidFill>
            <a:prstDash val="solid"/>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121877" name="Line 34"/>
          <p:cNvSpPr/>
          <p:nvPr/>
        </p:nvSpPr>
        <p:spPr>
          <a:xfrm>
            <a:off x="10056813" y="2436813"/>
            <a:ext cx="287337" cy="0"/>
          </a:xfrm>
          <a:prstGeom prst="line">
            <a:avLst/>
          </a:prstGeom>
          <a:ln w="9525" cap="flat" cmpd="sng">
            <a:solidFill>
              <a:schemeClr val="tx1"/>
            </a:solidFill>
            <a:prstDash val="solid"/>
            <a:headEnd type="none" w="med" len="med"/>
            <a:tailEnd type="none" w="med" len="med"/>
          </a:ln>
        </p:spPr>
      </p:sp>
      <p:sp>
        <p:nvSpPr>
          <p:cNvPr id="121878" name="Line 35"/>
          <p:cNvSpPr/>
          <p:nvPr/>
        </p:nvSpPr>
        <p:spPr>
          <a:xfrm flipH="1">
            <a:off x="10164763" y="2293938"/>
            <a:ext cx="71437" cy="539750"/>
          </a:xfrm>
          <a:prstGeom prst="line">
            <a:avLst/>
          </a:prstGeom>
          <a:ln w="9525" cap="flat" cmpd="sng">
            <a:solidFill>
              <a:schemeClr val="tx1"/>
            </a:solidFill>
            <a:prstDash val="solid"/>
            <a:headEnd type="none" w="med" len="med"/>
            <a:tailEnd type="none" w="med" len="med"/>
          </a:ln>
        </p:spPr>
      </p:sp>
      <p:sp>
        <p:nvSpPr>
          <p:cNvPr id="121879" name="Line 36"/>
          <p:cNvSpPr/>
          <p:nvPr/>
        </p:nvSpPr>
        <p:spPr>
          <a:xfrm>
            <a:off x="10199688" y="2436813"/>
            <a:ext cx="109537" cy="360362"/>
          </a:xfrm>
          <a:prstGeom prst="line">
            <a:avLst/>
          </a:prstGeom>
          <a:ln w="9525" cap="flat" cmpd="sng">
            <a:solidFill>
              <a:schemeClr val="tx1"/>
            </a:solidFill>
            <a:prstDash val="solid"/>
            <a:headEnd type="none" w="med" len="med"/>
            <a:tailEnd type="none" w="med" len="med"/>
          </a:ln>
        </p:spPr>
      </p:sp>
      <p:sp>
        <p:nvSpPr>
          <p:cNvPr id="121880" name="AutoShape 37"/>
          <p:cNvSpPr/>
          <p:nvPr/>
        </p:nvSpPr>
        <p:spPr>
          <a:xfrm>
            <a:off x="6996113" y="4094163"/>
            <a:ext cx="828675" cy="539750"/>
          </a:xfrm>
          <a:prstGeom prst="bevel">
            <a:avLst>
              <a:gd name="adj" fmla="val 12500"/>
            </a:avLst>
          </a:prstGeom>
          <a:noFill/>
          <a:ln w="9525" cap="flat" cmpd="sng">
            <a:solidFill>
              <a:schemeClr val="tx1"/>
            </a:solidFill>
            <a:prstDash val="solid"/>
            <a:miter/>
            <a:headEnd type="none" w="med" len="med"/>
            <a:tailEnd type="none" w="med" len="med"/>
          </a:ln>
        </p:spPr>
        <p:txBody>
          <a:bodyPr wrap="none" anchor="ctr" anchorCtr="0"/>
          <a:lstStyle/>
          <a:p>
            <a:pPr algn="ctr" eaLnBrk="0" hangingPunct="0"/>
            <a:r>
              <a:rPr lang="en-US" altLang="zh-CN" sz="1400">
                <a:latin typeface="Arial" panose="020B0604020202020204" pitchFamily="34" charset="0"/>
              </a:rPr>
              <a:t>Card</a:t>
            </a:r>
            <a:endParaRPr lang="en-US" altLang="zh-CN" sz="1400">
              <a:latin typeface="Arial" panose="020B0604020202020204" pitchFamily="34" charset="0"/>
            </a:endParaRPr>
          </a:p>
          <a:p>
            <a:pPr algn="ctr" eaLnBrk="0" hangingPunct="0"/>
            <a:r>
              <a:rPr lang="en-US" altLang="zh-CN" sz="1400">
                <a:latin typeface="Arial" panose="020B0604020202020204" pitchFamily="34" charset="0"/>
              </a:rPr>
              <a:t>reader</a:t>
            </a:r>
            <a:endParaRPr lang="en-US" altLang="zh-CN" sz="1400">
              <a:latin typeface="Arial" panose="020B0604020202020204" pitchFamily="34" charset="0"/>
            </a:endParaRPr>
          </a:p>
        </p:txBody>
      </p:sp>
      <p:sp>
        <p:nvSpPr>
          <p:cNvPr id="121881" name="Line 38"/>
          <p:cNvSpPr/>
          <p:nvPr/>
        </p:nvSpPr>
        <p:spPr>
          <a:xfrm flipV="1">
            <a:off x="7824788" y="3302000"/>
            <a:ext cx="755650" cy="1008063"/>
          </a:xfrm>
          <a:prstGeom prst="line">
            <a:avLst/>
          </a:prstGeom>
          <a:ln w="9525" cap="flat" cmpd="sng">
            <a:solidFill>
              <a:schemeClr val="tx1"/>
            </a:solidFill>
            <a:prstDash val="solid"/>
            <a:headEnd type="none" w="med" len="med"/>
            <a:tailEnd type="none" w="med" len="med"/>
          </a:ln>
        </p:spPr>
      </p:sp>
      <p:sp>
        <p:nvSpPr>
          <p:cNvPr id="121882" name="Line 39"/>
          <p:cNvSpPr/>
          <p:nvPr/>
        </p:nvSpPr>
        <p:spPr>
          <a:xfrm>
            <a:off x="7824788" y="4344988"/>
            <a:ext cx="358775" cy="73025"/>
          </a:xfrm>
          <a:prstGeom prst="line">
            <a:avLst/>
          </a:prstGeom>
          <a:ln w="9525" cap="flat" cmpd="sng">
            <a:solidFill>
              <a:schemeClr val="tx1"/>
            </a:solidFill>
            <a:prstDash val="solid"/>
            <a:headEnd type="none" w="med" len="med"/>
            <a:tailEnd type="none" w="med" len="med"/>
          </a:ln>
        </p:spPr>
      </p:sp>
      <p:sp>
        <p:nvSpPr>
          <p:cNvPr id="121883" name="Text Box 40"/>
          <p:cNvSpPr txBox="1"/>
          <p:nvPr/>
        </p:nvSpPr>
        <p:spPr>
          <a:xfrm>
            <a:off x="6959442" y="3086100"/>
            <a:ext cx="795655" cy="306705"/>
          </a:xfrm>
          <a:prstGeom prst="rect">
            <a:avLst/>
          </a:prstGeom>
          <a:noFill/>
          <a:ln w="9525">
            <a:noFill/>
          </a:ln>
        </p:spPr>
        <p:txBody>
          <a:bodyPr wrap="none">
            <a:spAutoFit/>
          </a:bodyPr>
          <a:lstStyle/>
          <a:p>
            <a:pPr algn="ctr" eaLnBrk="0" hangingPunct="0"/>
            <a:r>
              <a:rPr lang="en-US" altLang="zh-CN" sz="1400">
                <a:latin typeface="Arial" panose="020B0604020202020204" pitchFamily="34" charset="0"/>
              </a:rPr>
              <a:t>Cashier</a:t>
            </a:r>
            <a:endParaRPr lang="en-US" altLang="ja-JP" sz="1400">
              <a:latin typeface="Arial" panose="020B0604020202020204" pitchFamily="34" charset="0"/>
            </a:endParaRPr>
          </a:p>
        </p:txBody>
      </p:sp>
      <p:sp>
        <p:nvSpPr>
          <p:cNvPr id="121884" name="Text Box 41"/>
          <p:cNvSpPr txBox="1"/>
          <p:nvPr/>
        </p:nvSpPr>
        <p:spPr>
          <a:xfrm>
            <a:off x="9714865" y="2833688"/>
            <a:ext cx="953770" cy="306705"/>
          </a:xfrm>
          <a:prstGeom prst="rect">
            <a:avLst/>
          </a:prstGeom>
          <a:noFill/>
          <a:ln w="9525">
            <a:noFill/>
          </a:ln>
        </p:spPr>
        <p:txBody>
          <a:bodyPr wrap="none">
            <a:spAutoFit/>
          </a:bodyPr>
          <a:lstStyle/>
          <a:p>
            <a:pPr algn="ctr" eaLnBrk="0" hangingPunct="0"/>
            <a:r>
              <a:rPr lang="en-US" altLang="zh-CN" sz="1400">
                <a:latin typeface="Arial" panose="020B0604020202020204" pitchFamily="34" charset="0"/>
              </a:rPr>
              <a:t>Customer</a:t>
            </a:r>
            <a:endParaRPr lang="en-US" altLang="ja-JP" sz="1400">
              <a:latin typeface="Arial" panose="020B0604020202020204" pitchFamily="34" charset="0"/>
            </a:endParaRPr>
          </a:p>
        </p:txBody>
      </p:sp>
      <p:sp>
        <p:nvSpPr>
          <p:cNvPr id="428074" name="Text Box 42"/>
          <p:cNvSpPr txBox="1"/>
          <p:nvPr/>
        </p:nvSpPr>
        <p:spPr>
          <a:xfrm>
            <a:off x="1524000" y="1752600"/>
            <a:ext cx="9123363" cy="4769485"/>
          </a:xfrm>
          <a:prstGeom prst="rect">
            <a:avLst/>
          </a:prstGeom>
          <a:noFill/>
          <a:ln w="9525">
            <a:noFill/>
          </a:ln>
        </p:spPr>
        <p:txBody>
          <a:bodyPr>
            <a:spAutoFit/>
          </a:bodyPr>
          <a:lstStyle/>
          <a:p>
            <a:pPr marL="304800" indent="-304800" eaLnBrk="0" hangingPunct="0">
              <a:buNone/>
            </a:pPr>
            <a:r>
              <a:rPr lang="en-US" altLang="zh-CN" sz="1600">
                <a:latin typeface="Arial" panose="020B0604020202020204" pitchFamily="34" charset="0"/>
              </a:rPr>
              <a:t>Solution b:</a:t>
            </a:r>
            <a:endParaRPr lang="en-US" altLang="zh-CN" sz="1600">
              <a:latin typeface="Arial" panose="020B0604020202020204" pitchFamily="34" charset="0"/>
            </a:endParaRPr>
          </a:p>
          <a:p>
            <a:pPr marL="304800" indent="-304800" eaLnBrk="0" hangingPunct="0">
              <a:buNone/>
            </a:pPr>
            <a:r>
              <a:rPr lang="en-US" altLang="zh-CN" sz="1600">
                <a:latin typeface="Arial" panose="020B0604020202020204" pitchFamily="34" charset="0"/>
              </a:rPr>
              <a:t>Use-case:</a:t>
            </a:r>
            <a:r>
              <a:rPr lang="en-US" altLang="ja-JP" sz="1600">
                <a:latin typeface="Arial" panose="020B0604020202020204" pitchFamily="34" charset="0"/>
              </a:rPr>
              <a:t> </a:t>
            </a:r>
            <a:r>
              <a:rPr lang="en-US" altLang="zh-CN" sz="1600">
                <a:latin typeface="Arial" panose="020B0604020202020204" pitchFamily="34" charset="0"/>
              </a:rPr>
              <a:t>using charge card at a restaurant</a:t>
            </a:r>
            <a:endParaRPr lang="en-US" altLang="zh-CN" sz="1600">
              <a:latin typeface="Arial" panose="020B0604020202020204" pitchFamily="34" charset="0"/>
            </a:endParaRPr>
          </a:p>
          <a:p>
            <a:pPr marL="304800" indent="-304800" eaLnBrk="0" hangingPunct="0">
              <a:buNone/>
            </a:pPr>
            <a:r>
              <a:rPr lang="en-US" altLang="zh-CN" sz="1600">
                <a:latin typeface="Arial" panose="020B0604020202020204" pitchFamily="34" charset="0"/>
              </a:rPr>
              <a:t>Primary actor: customer, cashier, charge card, card reader</a:t>
            </a:r>
            <a:endParaRPr lang="en-US" altLang="zh-CN" sz="1600">
              <a:latin typeface="Arial" panose="020B0604020202020204" pitchFamily="34" charset="0"/>
            </a:endParaRPr>
          </a:p>
          <a:p>
            <a:pPr marL="304800" indent="-304800" eaLnBrk="0" hangingPunct="0">
              <a:buNone/>
            </a:pPr>
            <a:r>
              <a:rPr lang="en-US" altLang="zh-CN" sz="1600">
                <a:latin typeface="Arial" panose="020B0604020202020204" pitchFamily="34" charset="0"/>
              </a:rPr>
              <a:t>Precondition: card reader is ready</a:t>
            </a:r>
            <a:endParaRPr lang="en-US" altLang="zh-CN" sz="1600">
              <a:latin typeface="Arial" panose="020B0604020202020204" pitchFamily="34" charset="0"/>
            </a:endParaRPr>
          </a:p>
          <a:p>
            <a:pPr marL="304800" indent="-304800" eaLnBrk="0" hangingPunct="0">
              <a:buNone/>
            </a:pPr>
            <a:r>
              <a:rPr lang="en-US" altLang="zh-CN" sz="1600">
                <a:latin typeface="Arial" panose="020B0604020202020204" pitchFamily="34" charset="0"/>
              </a:rPr>
              <a:t>Trigger: customer decides to pay by charge card </a:t>
            </a:r>
            <a:endParaRPr lang="en-US" altLang="zh-CN" sz="1600">
              <a:latin typeface="Arial" panose="020B0604020202020204" pitchFamily="34" charset="0"/>
            </a:endParaRPr>
          </a:p>
          <a:p>
            <a:pPr marL="304800" indent="-304800" eaLnBrk="0" hangingPunct="0">
              <a:buNone/>
            </a:pPr>
            <a:r>
              <a:rPr lang="en-US" altLang="zh-CN" sz="1600">
                <a:latin typeface="Arial" panose="020B0604020202020204" pitchFamily="34" charset="0"/>
              </a:rPr>
              <a:t>Scenario:</a:t>
            </a:r>
            <a:endParaRPr lang="en-US" altLang="zh-CN" sz="1600">
              <a:latin typeface="Arial" panose="020B0604020202020204" pitchFamily="34" charset="0"/>
            </a:endParaRPr>
          </a:p>
          <a:p>
            <a:pPr marL="304800" indent="-304800" eaLnBrk="0" hangingPunct="0">
              <a:buFont typeface="Arial" panose="020B0604020202020204" pitchFamily="34" charset="0"/>
              <a:buAutoNum type="arabicPeriod"/>
            </a:pPr>
            <a:r>
              <a:rPr lang="en-US" altLang="zh-CN" sz="1600">
                <a:latin typeface="Arial" panose="020B0604020202020204" pitchFamily="34" charset="0"/>
              </a:rPr>
              <a:t>Cashier insert charge card into card reader</a:t>
            </a:r>
            <a:endParaRPr lang="en-US" altLang="zh-CN" sz="1600">
              <a:latin typeface="Arial" panose="020B0604020202020204" pitchFamily="34" charset="0"/>
            </a:endParaRPr>
          </a:p>
          <a:p>
            <a:pPr marL="304800" indent="-304800" eaLnBrk="0" hangingPunct="0">
              <a:buFont typeface="Arial" panose="020B0604020202020204" pitchFamily="34" charset="0"/>
              <a:buAutoNum type="arabicPeriod"/>
            </a:pPr>
            <a:r>
              <a:rPr lang="en-US" altLang="zh-CN" sz="1600">
                <a:latin typeface="Arial" panose="020B0604020202020204" pitchFamily="34" charset="0"/>
              </a:rPr>
              <a:t>Customer input password</a:t>
            </a:r>
            <a:endParaRPr lang="en-US" altLang="zh-CN" sz="1600">
              <a:latin typeface="Arial" panose="020B0604020202020204" pitchFamily="34" charset="0"/>
            </a:endParaRPr>
          </a:p>
          <a:p>
            <a:pPr marL="304800" indent="-304800" eaLnBrk="0" hangingPunct="0">
              <a:buFont typeface="Arial" panose="020B0604020202020204" pitchFamily="34" charset="0"/>
              <a:buAutoNum type="arabicPeriod"/>
            </a:pPr>
            <a:r>
              <a:rPr lang="en-US" altLang="zh-CN" sz="1600">
                <a:latin typeface="Arial" panose="020B0604020202020204" pitchFamily="34" charset="0"/>
              </a:rPr>
              <a:t>Cashier input the number of money</a:t>
            </a:r>
            <a:endParaRPr lang="en-US" altLang="zh-CN" sz="1600">
              <a:latin typeface="Arial" panose="020B0604020202020204" pitchFamily="34" charset="0"/>
            </a:endParaRPr>
          </a:p>
          <a:p>
            <a:pPr marL="304800" indent="-304800" eaLnBrk="0" hangingPunct="0">
              <a:buFont typeface="Arial" panose="020B0604020202020204" pitchFamily="34" charset="0"/>
              <a:buAutoNum type="arabicPeriod"/>
            </a:pPr>
            <a:r>
              <a:rPr lang="en-US" altLang="zh-CN" sz="1600">
                <a:latin typeface="Arial" panose="020B0604020202020204" pitchFamily="34" charset="0"/>
              </a:rPr>
              <a:t>Card reader prints the receipt</a:t>
            </a:r>
            <a:endParaRPr lang="en-US" altLang="zh-CN" sz="1600">
              <a:latin typeface="Arial" panose="020B0604020202020204" pitchFamily="34" charset="0"/>
            </a:endParaRPr>
          </a:p>
          <a:p>
            <a:pPr marL="304800" indent="-304800" eaLnBrk="0" hangingPunct="0">
              <a:buFont typeface="Arial" panose="020B0604020202020204" pitchFamily="34" charset="0"/>
              <a:buAutoNum type="arabicPeriod"/>
            </a:pPr>
            <a:r>
              <a:rPr lang="en-US" altLang="zh-CN" sz="1600">
                <a:latin typeface="Arial" panose="020B0604020202020204" pitchFamily="34" charset="0"/>
              </a:rPr>
              <a:t>Cashier takes out the charge card</a:t>
            </a:r>
            <a:endParaRPr lang="en-US" altLang="zh-CN" sz="1600">
              <a:latin typeface="Arial" panose="020B0604020202020204" pitchFamily="34" charset="0"/>
            </a:endParaRPr>
          </a:p>
          <a:p>
            <a:pPr marL="304800" indent="-304800" eaLnBrk="0" hangingPunct="0">
              <a:buFont typeface="Arial" panose="020B0604020202020204" pitchFamily="34" charset="0"/>
              <a:buAutoNum type="arabicPeriod"/>
            </a:pPr>
            <a:r>
              <a:rPr lang="en-US" altLang="zh-CN" sz="1600">
                <a:latin typeface="Arial" panose="020B0604020202020204" pitchFamily="34" charset="0"/>
              </a:rPr>
              <a:t>Customer signs the receipt</a:t>
            </a:r>
            <a:endParaRPr lang="en-US" altLang="zh-CN" sz="1600">
              <a:latin typeface="Arial" panose="020B0604020202020204" pitchFamily="34" charset="0"/>
            </a:endParaRPr>
          </a:p>
          <a:p>
            <a:pPr marL="304800" indent="-304800" eaLnBrk="0" hangingPunct="0">
              <a:buNone/>
            </a:pPr>
            <a:r>
              <a:rPr lang="en-US" altLang="zh-CN" sz="1600">
                <a:latin typeface="Arial" panose="020B0604020202020204" pitchFamily="34" charset="0"/>
              </a:rPr>
              <a:t>Exception:</a:t>
            </a:r>
            <a:endParaRPr lang="en-US" altLang="zh-CN" sz="1600">
              <a:latin typeface="Arial" panose="020B0604020202020204" pitchFamily="34" charset="0"/>
            </a:endParaRPr>
          </a:p>
          <a:p>
            <a:pPr marL="304800" indent="-304800" eaLnBrk="0" hangingPunct="0">
              <a:buFont typeface="Arial" panose="020B0604020202020204" pitchFamily="34" charset="0"/>
              <a:buAutoNum type="arabicPeriod"/>
            </a:pPr>
            <a:r>
              <a:rPr lang="en-US" altLang="zh-CN" sz="1600">
                <a:latin typeface="Arial" panose="020B0604020202020204" pitchFamily="34" charset="0"/>
              </a:rPr>
              <a:t>The charge card is not recognized – see abnormal process</a:t>
            </a:r>
            <a:endParaRPr lang="en-US" altLang="zh-CN" sz="1600">
              <a:latin typeface="Arial" panose="020B0604020202020204" pitchFamily="34" charset="0"/>
            </a:endParaRPr>
          </a:p>
          <a:p>
            <a:pPr marL="304800" indent="-304800" eaLnBrk="0" hangingPunct="0">
              <a:buFont typeface="Arial" panose="020B0604020202020204" pitchFamily="34" charset="0"/>
              <a:buAutoNum type="arabicPeriod"/>
            </a:pPr>
            <a:r>
              <a:rPr lang="en-US" altLang="zh-CN" sz="1600">
                <a:latin typeface="Arial" panose="020B0604020202020204" pitchFamily="34" charset="0"/>
              </a:rPr>
              <a:t>Password is incorrect or not recognized – see abnormal process</a:t>
            </a:r>
            <a:endParaRPr lang="en-US" altLang="zh-CN" sz="1600">
              <a:latin typeface="Arial" panose="020B0604020202020204" pitchFamily="34" charset="0"/>
            </a:endParaRPr>
          </a:p>
          <a:p>
            <a:pPr marL="304800" indent="-304800" eaLnBrk="0" hangingPunct="0">
              <a:buFont typeface="Arial" panose="020B0604020202020204" pitchFamily="34" charset="0"/>
              <a:buAutoNum type="arabicPeriod"/>
            </a:pPr>
            <a:r>
              <a:rPr lang="en-US" altLang="zh-CN" sz="1600">
                <a:latin typeface="Arial" panose="020B0604020202020204" pitchFamily="34" charset="0"/>
              </a:rPr>
              <a:t>receipt does not get out – see abnormal process</a:t>
            </a:r>
            <a:endParaRPr lang="en-US" altLang="zh-CN" sz="1600">
              <a:latin typeface="Arial" panose="020B0604020202020204" pitchFamily="34" charset="0"/>
            </a:endParaRPr>
          </a:p>
          <a:p>
            <a:pPr marL="304800" indent="-304800" eaLnBrk="0" hangingPunct="0">
              <a:buFont typeface="Arial" panose="020B0604020202020204" pitchFamily="34" charset="0"/>
              <a:buAutoNum type="arabicPeriod"/>
            </a:pPr>
            <a:r>
              <a:rPr lang="en-US" altLang="zh-CN" sz="1600">
                <a:latin typeface="Arial" panose="020B0604020202020204" pitchFamily="34" charset="0"/>
              </a:rPr>
              <a:t>The charge card can not be took out – see abnormal process</a:t>
            </a:r>
            <a:endParaRPr lang="en-US" altLang="zh-CN" sz="1600">
              <a:latin typeface="Arial" panose="020B0604020202020204" pitchFamily="34" charset="0"/>
            </a:endParaRPr>
          </a:p>
          <a:p>
            <a:pPr marL="304800" indent="-304800" eaLnBrk="0" hangingPunct="0">
              <a:buFont typeface="Arial" panose="020B0604020202020204" pitchFamily="34" charset="0"/>
              <a:buAutoNum type="arabicPeriod"/>
            </a:pPr>
            <a:r>
              <a:rPr lang="en-US" altLang="zh-CN" sz="1600">
                <a:latin typeface="Arial" panose="020B0604020202020204" pitchFamily="34" charset="0"/>
              </a:rPr>
              <a:t>Cannot complete the payment, Not enough money in charge card-…</a:t>
            </a:r>
            <a:endParaRPr lang="en-US" altLang="zh-CN" sz="1600">
              <a:latin typeface="Arial" panose="020B0604020202020204" pitchFamily="34" charset="0"/>
            </a:endParaRPr>
          </a:p>
          <a:p>
            <a:pPr marL="762000" lvl="1" indent="-304800" eaLnBrk="0" hangingPunct="0">
              <a:buFont typeface="Arial" panose="020B0604020202020204" pitchFamily="34" charset="0"/>
              <a:buNone/>
            </a:pPr>
            <a:endParaRPr lang="en-US" altLang="ja-JP" sz="16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28074"/>
                                        </p:tgtEl>
                                        <p:attrNameLst>
                                          <p:attrName>style.visibility</p:attrName>
                                        </p:attrNameLst>
                                      </p:cBhvr>
                                      <p:to>
                                        <p:strVal val="visible"/>
                                      </p:to>
                                    </p:set>
                                    <p:animEffect transition="in" filter="box(in)">
                                      <p:cBhvr>
                                        <p:cTn id="7" dur="500"/>
                                        <p:tgtEl>
                                          <p:spTgt spid="428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7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フッター プレースホルダ 3"/>
          <p:cNvSpPr txBox="1">
            <a:spLocks noGrp="1"/>
          </p:cNvSpPr>
          <p:nvPr/>
        </p:nvSpPr>
        <p:spPr>
          <a:xfrm>
            <a:off x="152400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endParaRPr lang="en-US" altLang="ja-JP" sz="900">
              <a:solidFill>
                <a:schemeClr val="bg1"/>
              </a:solidFill>
              <a:latin typeface="Arial" panose="020B0604020202020204" pitchFamily="34" charset="0"/>
            </a:endParaRPr>
          </a:p>
        </p:txBody>
      </p:sp>
      <p:sp>
        <p:nvSpPr>
          <p:cNvPr id="123906" name="スライド番号プレースホルダ 4"/>
          <p:cNvSpPr txBox="1">
            <a:spLocks noGrp="1"/>
          </p:cNvSpPr>
          <p:nvPr/>
        </p:nvSpPr>
        <p:spPr>
          <a:xfrm>
            <a:off x="8763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23907" name="Rectangle 4"/>
          <p:cNvSpPr>
            <a:spLocks noRot="1"/>
          </p:cNvSpPr>
          <p:nvPr/>
        </p:nvSpPr>
        <p:spPr>
          <a:xfrm>
            <a:off x="1524000" y="0"/>
            <a:ext cx="7643813" cy="765175"/>
          </a:xfrm>
          <a:prstGeom prst="rect">
            <a:avLst/>
          </a:prstGeom>
          <a:noFill/>
          <a:ln w="9525">
            <a:noFill/>
          </a:ln>
        </p:spPr>
        <p:txBody>
          <a:bodyPr anchor="ctr" anchorCtr="0"/>
          <a:lstStyle/>
          <a:p>
            <a:pPr eaLnBrk="0" hangingPunct="0"/>
            <a:r>
              <a:rPr lang="en-US" altLang="ja-JP" b="1">
                <a:latin typeface="Arial" panose="020B0604020202020204" pitchFamily="34" charset="0"/>
              </a:rPr>
              <a:t>Exercise</a:t>
            </a:r>
            <a:endParaRPr lang="en-US" altLang="ja-JP" b="1">
              <a:latin typeface="Arial" panose="020B0604020202020204" pitchFamily="34" charset="0"/>
            </a:endParaRPr>
          </a:p>
        </p:txBody>
      </p:sp>
      <p:sp>
        <p:nvSpPr>
          <p:cNvPr id="123908" name="フッター プレースホルダ 3"/>
          <p:cNvSpPr txBox="1">
            <a:spLocks noGrp="1"/>
          </p:cNvSpPr>
          <p:nvPr/>
        </p:nvSpPr>
        <p:spPr>
          <a:xfrm>
            <a:off x="1524000" y="6477000"/>
            <a:ext cx="4038600" cy="304800"/>
          </a:xfrm>
          <a:prstGeom prst="rect">
            <a:avLst/>
          </a:prstGeom>
          <a:noFill/>
          <a:ln w="9525">
            <a:noFill/>
          </a:ln>
        </p:spPr>
        <p:txBody>
          <a:bodyPr anchor="b" anchorCtr="0"/>
          <a:lstStyle/>
          <a:p>
            <a:pPr algn="ctr" eaLnBrk="0" hangingPunct="0"/>
            <a:r>
              <a:rPr lang="en-US" altLang="ja-JP" sz="900">
                <a:solidFill>
                  <a:schemeClr val="bg1"/>
                </a:solidFill>
                <a:latin typeface="Arial" panose="020B0604020202020204" pitchFamily="34" charset="0"/>
              </a:rPr>
              <a:t>©   Sichuan University All rights reserved.  |  Confidential</a:t>
            </a:r>
            <a:endParaRPr lang="en-US" altLang="ja-JP" sz="900">
              <a:solidFill>
                <a:schemeClr val="bg1"/>
              </a:solidFill>
              <a:latin typeface="Arial" panose="020B0604020202020204" pitchFamily="34" charset="0"/>
            </a:endParaRPr>
          </a:p>
        </p:txBody>
      </p:sp>
      <p:sp>
        <p:nvSpPr>
          <p:cNvPr id="123909" name="スライド番号プレースホルダ 4"/>
          <p:cNvSpPr txBox="1">
            <a:spLocks noGrp="1"/>
          </p:cNvSpPr>
          <p:nvPr/>
        </p:nvSpPr>
        <p:spPr>
          <a:xfrm>
            <a:off x="8763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pic>
        <p:nvPicPr>
          <p:cNvPr id="123910" name="Picture 36"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123911" name="Picture 3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123912" name="Text Box 42"/>
          <p:cNvSpPr txBox="1"/>
          <p:nvPr/>
        </p:nvSpPr>
        <p:spPr>
          <a:xfrm>
            <a:off x="1544638" y="765175"/>
            <a:ext cx="9123362" cy="1568450"/>
          </a:xfrm>
          <a:prstGeom prst="rect">
            <a:avLst/>
          </a:prstGeom>
          <a:noFill/>
          <a:ln w="9525">
            <a:noFill/>
          </a:ln>
        </p:spPr>
        <p:txBody>
          <a:bodyPr>
            <a:spAutoFit/>
          </a:bodyPr>
          <a:lstStyle/>
          <a:p>
            <a:pPr marL="304800" indent="-304800" eaLnBrk="0" hangingPunct="0">
              <a:buNone/>
            </a:pPr>
            <a:r>
              <a:rPr lang="en-US" altLang="ja-JP" sz="1600">
                <a:latin typeface="Arial" panose="020B0604020202020204" pitchFamily="34" charset="0"/>
              </a:rPr>
              <a:t>8. </a:t>
            </a:r>
            <a:r>
              <a:rPr lang="en-US" altLang="zh-CN" sz="1600">
                <a:latin typeface="Arial" panose="020B0604020202020204" pitchFamily="34" charset="0"/>
              </a:rPr>
              <a:t>Develop a complete use-case for one of the following activities.</a:t>
            </a:r>
            <a:endParaRPr lang="en-US" altLang="ja-JP" sz="16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1600">
                <a:latin typeface="Arial" panose="020B0604020202020204" pitchFamily="34" charset="0"/>
              </a:rPr>
              <a:t>Making a withdrawal at an ATM</a:t>
            </a:r>
            <a:r>
              <a:rPr lang="en-US" altLang="ja-JP" sz="1600">
                <a:latin typeface="Arial" panose="020B0604020202020204" pitchFamily="34" charset="0"/>
              </a:rPr>
              <a:t> </a:t>
            </a:r>
            <a:endParaRPr lang="en-US" altLang="ja-JP" sz="16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1600">
                <a:latin typeface="Arial" panose="020B0604020202020204" pitchFamily="34" charset="0"/>
              </a:rPr>
              <a:t>Using your charge card for a meal at a restaurant</a:t>
            </a:r>
            <a:r>
              <a:rPr lang="en-US" altLang="ja-JP" sz="1600">
                <a:latin typeface="Arial" panose="020B0604020202020204" pitchFamily="34" charset="0"/>
              </a:rPr>
              <a:t> </a:t>
            </a:r>
            <a:endParaRPr lang="en-US" altLang="ja-JP" sz="16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1600">
                <a:latin typeface="Arial" panose="020B0604020202020204" pitchFamily="34" charset="0"/>
              </a:rPr>
              <a:t>Searching for books (on a specific topic) using an on-line bookstore</a:t>
            </a:r>
            <a:endParaRPr lang="en-US" altLang="zh-CN" sz="1600">
              <a:latin typeface="Arial" panose="020B0604020202020204" pitchFamily="34" charset="0"/>
            </a:endParaRPr>
          </a:p>
          <a:p>
            <a:pPr marL="304800" indent="-304800" eaLnBrk="0" hangingPunct="0">
              <a:buNone/>
            </a:pPr>
            <a:endParaRPr lang="en-US" altLang="ja-JP" sz="1600">
              <a:latin typeface="Arial" panose="020B0604020202020204" pitchFamily="34" charset="0"/>
            </a:endParaRPr>
          </a:p>
          <a:p>
            <a:pPr marL="762000" lvl="1" indent="-304800" eaLnBrk="0" hangingPunct="0">
              <a:buNone/>
            </a:pPr>
            <a:endParaRPr lang="en-US" altLang="ja-JP" sz="1600">
              <a:latin typeface="Arial" panose="020B0604020202020204" pitchFamily="34" charset="0"/>
            </a:endParaRPr>
          </a:p>
        </p:txBody>
      </p:sp>
      <p:sp>
        <p:nvSpPr>
          <p:cNvPr id="123913" name="Oval 18"/>
          <p:cNvSpPr/>
          <p:nvPr/>
        </p:nvSpPr>
        <p:spPr>
          <a:xfrm>
            <a:off x="7140575" y="2528888"/>
            <a:ext cx="250825" cy="287337"/>
          </a:xfrm>
          <a:prstGeom prst="ellipse">
            <a:avLst/>
          </a:prstGeom>
          <a:noFill/>
          <a:ln w="9525" cap="flat" cmpd="sng">
            <a:solidFill>
              <a:schemeClr val="tx1"/>
            </a:solidFill>
            <a:prstDash val="solid"/>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123914" name="Line 19"/>
          <p:cNvSpPr/>
          <p:nvPr/>
        </p:nvSpPr>
        <p:spPr>
          <a:xfrm>
            <a:off x="7104063" y="2960688"/>
            <a:ext cx="323850" cy="0"/>
          </a:xfrm>
          <a:prstGeom prst="line">
            <a:avLst/>
          </a:prstGeom>
          <a:ln w="9525" cap="flat" cmpd="sng">
            <a:solidFill>
              <a:schemeClr val="tx1"/>
            </a:solidFill>
            <a:prstDash val="solid"/>
            <a:headEnd type="none" w="med" len="med"/>
            <a:tailEnd type="none" w="med" len="med"/>
          </a:ln>
        </p:spPr>
      </p:sp>
      <p:sp>
        <p:nvSpPr>
          <p:cNvPr id="123915" name="Line 20"/>
          <p:cNvSpPr/>
          <p:nvPr/>
        </p:nvSpPr>
        <p:spPr>
          <a:xfrm flipH="1">
            <a:off x="7175500" y="2816225"/>
            <a:ext cx="73025" cy="396875"/>
          </a:xfrm>
          <a:prstGeom prst="line">
            <a:avLst/>
          </a:prstGeom>
          <a:ln w="9525" cap="flat" cmpd="sng">
            <a:solidFill>
              <a:schemeClr val="tx1"/>
            </a:solidFill>
            <a:prstDash val="solid"/>
            <a:headEnd type="none" w="med" len="med"/>
            <a:tailEnd type="none" w="med" len="med"/>
          </a:ln>
        </p:spPr>
      </p:sp>
      <p:sp>
        <p:nvSpPr>
          <p:cNvPr id="123916" name="Line 21"/>
          <p:cNvSpPr/>
          <p:nvPr/>
        </p:nvSpPr>
        <p:spPr>
          <a:xfrm>
            <a:off x="7248525" y="2960688"/>
            <a:ext cx="179388" cy="252412"/>
          </a:xfrm>
          <a:prstGeom prst="line">
            <a:avLst/>
          </a:prstGeom>
          <a:ln w="9525" cap="flat" cmpd="sng">
            <a:solidFill>
              <a:schemeClr val="tx1"/>
            </a:solidFill>
            <a:prstDash val="solid"/>
            <a:headEnd type="none" w="med" len="med"/>
            <a:tailEnd type="none" w="med" len="med"/>
          </a:ln>
        </p:spPr>
      </p:sp>
      <p:sp>
        <p:nvSpPr>
          <p:cNvPr id="123917" name="Rectangle 22"/>
          <p:cNvSpPr/>
          <p:nvPr/>
        </p:nvSpPr>
        <p:spPr>
          <a:xfrm>
            <a:off x="8004175" y="2133600"/>
            <a:ext cx="1476375" cy="2951163"/>
          </a:xfrm>
          <a:prstGeom prst="rect">
            <a:avLst/>
          </a:prstGeom>
          <a:noFill/>
          <a:ln w="9525" cap="flat" cmpd="sng">
            <a:solidFill>
              <a:schemeClr val="tx1"/>
            </a:solidFill>
            <a:prstDash val="solid"/>
            <a:miter/>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123918" name="Oval 23"/>
          <p:cNvSpPr/>
          <p:nvPr/>
        </p:nvSpPr>
        <p:spPr>
          <a:xfrm>
            <a:off x="8183563" y="2457450"/>
            <a:ext cx="1189037" cy="914400"/>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eaLnBrk="0" hangingPunct="0"/>
            <a:r>
              <a:rPr lang="en-US" altLang="zh-CN" sz="1400">
                <a:latin typeface="Arial" panose="020B0604020202020204" pitchFamily="34" charset="0"/>
              </a:rPr>
              <a:t>online</a:t>
            </a:r>
            <a:endParaRPr lang="en-US" altLang="zh-CN" sz="1400">
              <a:latin typeface="Arial" panose="020B0604020202020204" pitchFamily="34" charset="0"/>
            </a:endParaRPr>
          </a:p>
          <a:p>
            <a:pPr algn="ctr" eaLnBrk="0" hangingPunct="0"/>
            <a:r>
              <a:rPr lang="en-US" altLang="zh-CN" sz="1400">
                <a:latin typeface="Arial" panose="020B0604020202020204" pitchFamily="34" charset="0"/>
              </a:rPr>
              <a:t>search</a:t>
            </a:r>
            <a:endParaRPr lang="en-US" altLang="ja-JP" sz="1400">
              <a:latin typeface="Arial" panose="020B0604020202020204" pitchFamily="34" charset="0"/>
            </a:endParaRPr>
          </a:p>
        </p:txBody>
      </p:sp>
      <p:sp>
        <p:nvSpPr>
          <p:cNvPr id="123919" name="Oval 24"/>
          <p:cNvSpPr/>
          <p:nvPr/>
        </p:nvSpPr>
        <p:spPr>
          <a:xfrm>
            <a:off x="8183563" y="4005263"/>
            <a:ext cx="1189037" cy="735012"/>
          </a:xfrm>
          <a:prstGeom prst="ellipse">
            <a:avLst/>
          </a:prstGeom>
          <a:noFill/>
          <a:ln w="9525" cap="flat" cmpd="sng">
            <a:solidFill>
              <a:schemeClr val="tx1"/>
            </a:solidFill>
            <a:prstDash val="solid"/>
            <a:headEnd type="none" w="med" len="med"/>
            <a:tailEnd type="none" w="med" len="med"/>
          </a:ln>
        </p:spPr>
        <p:txBody>
          <a:bodyPr wrap="none" anchor="ctr" anchorCtr="0"/>
          <a:lstStyle/>
          <a:p>
            <a:pPr algn="ctr" eaLnBrk="0" hangingPunct="0"/>
            <a:r>
              <a:rPr lang="en-US" altLang="zh-CN" sz="1400">
                <a:latin typeface="Arial" panose="020B0604020202020204" pitchFamily="34" charset="0"/>
              </a:rPr>
              <a:t>Abnormal</a:t>
            </a:r>
            <a:endParaRPr lang="en-US" altLang="zh-CN" sz="1400">
              <a:latin typeface="Arial" panose="020B0604020202020204" pitchFamily="34" charset="0"/>
            </a:endParaRPr>
          </a:p>
          <a:p>
            <a:pPr algn="ctr" eaLnBrk="0" hangingPunct="0"/>
            <a:r>
              <a:rPr lang="en-US" altLang="zh-CN" sz="1400">
                <a:latin typeface="Arial" panose="020B0604020202020204" pitchFamily="34" charset="0"/>
              </a:rPr>
              <a:t>process</a:t>
            </a:r>
            <a:endParaRPr lang="en-US" altLang="ja-JP" sz="1400">
              <a:latin typeface="Arial" panose="020B0604020202020204" pitchFamily="34" charset="0"/>
            </a:endParaRPr>
          </a:p>
        </p:txBody>
      </p:sp>
      <p:sp>
        <p:nvSpPr>
          <p:cNvPr id="123920" name="Line 25"/>
          <p:cNvSpPr/>
          <p:nvPr/>
        </p:nvSpPr>
        <p:spPr>
          <a:xfrm>
            <a:off x="7535863" y="2744788"/>
            <a:ext cx="647700" cy="144462"/>
          </a:xfrm>
          <a:prstGeom prst="line">
            <a:avLst/>
          </a:prstGeom>
          <a:ln w="9525" cap="flat" cmpd="sng">
            <a:solidFill>
              <a:schemeClr val="tx1"/>
            </a:solidFill>
            <a:prstDash val="solid"/>
            <a:headEnd type="none" w="med" len="med"/>
            <a:tailEnd type="none" w="med" len="med"/>
          </a:ln>
        </p:spPr>
      </p:sp>
      <p:sp>
        <p:nvSpPr>
          <p:cNvPr id="123921" name="Line 26"/>
          <p:cNvSpPr/>
          <p:nvPr/>
        </p:nvSpPr>
        <p:spPr>
          <a:xfrm>
            <a:off x="7535863" y="2744788"/>
            <a:ext cx="792162" cy="1404937"/>
          </a:xfrm>
          <a:prstGeom prst="line">
            <a:avLst/>
          </a:prstGeom>
          <a:ln w="9525" cap="flat" cmpd="sng">
            <a:solidFill>
              <a:schemeClr val="tx1"/>
            </a:solidFill>
            <a:prstDash val="solid"/>
            <a:headEnd type="none" w="med" len="med"/>
            <a:tailEnd type="none" w="med" len="med"/>
          </a:ln>
        </p:spPr>
      </p:sp>
      <p:sp>
        <p:nvSpPr>
          <p:cNvPr id="430120" name="Text Box 42"/>
          <p:cNvSpPr txBox="1"/>
          <p:nvPr/>
        </p:nvSpPr>
        <p:spPr>
          <a:xfrm>
            <a:off x="1544638" y="1989138"/>
            <a:ext cx="9123362" cy="3784600"/>
          </a:xfrm>
          <a:prstGeom prst="rect">
            <a:avLst/>
          </a:prstGeom>
          <a:noFill/>
          <a:ln w="9525">
            <a:noFill/>
          </a:ln>
        </p:spPr>
        <p:txBody>
          <a:bodyPr>
            <a:spAutoFit/>
          </a:bodyPr>
          <a:lstStyle/>
          <a:p>
            <a:pPr marL="304800" indent="-304800" eaLnBrk="0" hangingPunct="0">
              <a:buNone/>
            </a:pPr>
            <a:r>
              <a:rPr lang="en-US" altLang="zh-CN" sz="1600">
                <a:latin typeface="Arial" panose="020B0604020202020204" pitchFamily="34" charset="0"/>
              </a:rPr>
              <a:t>Solution c:</a:t>
            </a:r>
            <a:endParaRPr lang="en-US" altLang="zh-CN" sz="1600">
              <a:latin typeface="Arial" panose="020B0604020202020204" pitchFamily="34" charset="0"/>
            </a:endParaRPr>
          </a:p>
          <a:p>
            <a:pPr marL="304800" indent="-304800" eaLnBrk="0" hangingPunct="0">
              <a:buNone/>
            </a:pPr>
            <a:r>
              <a:rPr lang="en-US" altLang="zh-CN" sz="1600">
                <a:latin typeface="Arial" panose="020B0604020202020204" pitchFamily="34" charset="0"/>
              </a:rPr>
              <a:t>Use-case:</a:t>
            </a:r>
            <a:r>
              <a:rPr lang="en-US" altLang="ja-JP" sz="1600">
                <a:latin typeface="Arial" panose="020B0604020202020204" pitchFamily="34" charset="0"/>
              </a:rPr>
              <a:t> </a:t>
            </a:r>
            <a:r>
              <a:rPr lang="en-US" altLang="zh-CN" sz="1600">
                <a:latin typeface="Arial" panose="020B0604020202020204" pitchFamily="34" charset="0"/>
              </a:rPr>
              <a:t>searching for books</a:t>
            </a:r>
            <a:endParaRPr lang="en-US" altLang="zh-CN" sz="1600">
              <a:latin typeface="Arial" panose="020B0604020202020204" pitchFamily="34" charset="0"/>
            </a:endParaRPr>
          </a:p>
          <a:p>
            <a:pPr marL="304800" indent="-304800" eaLnBrk="0" hangingPunct="0">
              <a:buNone/>
            </a:pPr>
            <a:r>
              <a:rPr lang="en-US" altLang="zh-CN" sz="1600">
                <a:latin typeface="Arial" panose="020B0604020202020204" pitchFamily="34" charset="0"/>
              </a:rPr>
              <a:t>Primary actor: customer</a:t>
            </a:r>
            <a:endParaRPr lang="en-US" altLang="zh-CN" sz="1600">
              <a:latin typeface="Arial" panose="020B0604020202020204" pitchFamily="34" charset="0"/>
            </a:endParaRPr>
          </a:p>
          <a:p>
            <a:pPr marL="304800" indent="-304800" eaLnBrk="0" hangingPunct="0">
              <a:buNone/>
            </a:pPr>
            <a:r>
              <a:rPr lang="en-US" altLang="zh-CN" sz="1600">
                <a:latin typeface="Arial" panose="020B0604020202020204" pitchFamily="34" charset="0"/>
              </a:rPr>
              <a:t>Precondition: customer registration starts</a:t>
            </a:r>
            <a:endParaRPr lang="en-US" altLang="zh-CN" sz="1600">
              <a:latin typeface="Arial" panose="020B0604020202020204" pitchFamily="34" charset="0"/>
            </a:endParaRPr>
          </a:p>
          <a:p>
            <a:pPr marL="304800" indent="-304800" eaLnBrk="0" hangingPunct="0">
              <a:buNone/>
            </a:pPr>
            <a:r>
              <a:rPr lang="en-US" altLang="zh-CN" sz="1600">
                <a:latin typeface="Arial" panose="020B0604020202020204" pitchFamily="34" charset="0"/>
              </a:rPr>
              <a:t>Trigger: customer decides to search for books </a:t>
            </a:r>
            <a:endParaRPr lang="en-US" altLang="zh-CN" sz="1600">
              <a:latin typeface="Arial" panose="020B0604020202020204" pitchFamily="34" charset="0"/>
            </a:endParaRPr>
          </a:p>
          <a:p>
            <a:pPr marL="304800" indent="-304800" eaLnBrk="0" hangingPunct="0">
              <a:buNone/>
            </a:pPr>
            <a:r>
              <a:rPr lang="en-US" altLang="zh-CN" sz="1600">
                <a:latin typeface="Arial" panose="020B0604020202020204" pitchFamily="34" charset="0"/>
              </a:rPr>
              <a:t>Scenario:</a:t>
            </a:r>
            <a:endParaRPr lang="en-US" altLang="zh-CN" sz="1600">
              <a:latin typeface="Arial" panose="020B0604020202020204" pitchFamily="34" charset="0"/>
            </a:endParaRPr>
          </a:p>
          <a:p>
            <a:pPr marL="304800" indent="-304800" eaLnBrk="0" hangingPunct="0">
              <a:buFont typeface="Arial" panose="020B0604020202020204" pitchFamily="34" charset="0"/>
              <a:buAutoNum type="arabicPeriod"/>
            </a:pPr>
            <a:r>
              <a:rPr lang="en-US" altLang="zh-CN" sz="1600">
                <a:latin typeface="Arial" panose="020B0604020202020204" pitchFamily="34" charset="0"/>
              </a:rPr>
              <a:t>Customer input ID and password</a:t>
            </a:r>
            <a:endParaRPr lang="en-US" altLang="zh-CN" sz="1600">
              <a:latin typeface="Arial" panose="020B0604020202020204" pitchFamily="34" charset="0"/>
            </a:endParaRPr>
          </a:p>
          <a:p>
            <a:pPr marL="304800" indent="-304800" eaLnBrk="0" hangingPunct="0">
              <a:buFont typeface="Arial" panose="020B0604020202020204" pitchFamily="34" charset="0"/>
              <a:buAutoNum type="arabicPeriod"/>
            </a:pPr>
            <a:r>
              <a:rPr lang="en-US" altLang="zh-CN" sz="1600">
                <a:latin typeface="Arial" panose="020B0604020202020204" pitchFamily="34" charset="0"/>
              </a:rPr>
              <a:t>Customer input specific topic</a:t>
            </a:r>
            <a:endParaRPr lang="en-US" altLang="zh-CN" sz="1600">
              <a:latin typeface="Arial" panose="020B0604020202020204" pitchFamily="34" charset="0"/>
            </a:endParaRPr>
          </a:p>
          <a:p>
            <a:pPr marL="304800" indent="-304800" eaLnBrk="0" hangingPunct="0">
              <a:buFont typeface="Arial" panose="020B0604020202020204" pitchFamily="34" charset="0"/>
              <a:buAutoNum type="arabicPeriod"/>
            </a:pPr>
            <a:r>
              <a:rPr lang="en-US" altLang="zh-CN" sz="1600">
                <a:latin typeface="Arial" panose="020B0604020202020204" pitchFamily="34" charset="0"/>
              </a:rPr>
              <a:t>Book list is displayed</a:t>
            </a:r>
            <a:endParaRPr lang="en-US" altLang="zh-CN" sz="1600">
              <a:latin typeface="Arial" panose="020B0604020202020204" pitchFamily="34" charset="0"/>
            </a:endParaRPr>
          </a:p>
          <a:p>
            <a:pPr marL="304800" indent="-304800" eaLnBrk="0" hangingPunct="0">
              <a:buFont typeface="Arial" panose="020B0604020202020204" pitchFamily="34" charset="0"/>
              <a:buAutoNum type="arabicPeriod"/>
            </a:pPr>
            <a:r>
              <a:rPr lang="en-US" altLang="zh-CN" sz="1600">
                <a:latin typeface="Arial" panose="020B0604020202020204" pitchFamily="34" charset="0"/>
              </a:rPr>
              <a:t>Customer checks the books</a:t>
            </a:r>
            <a:endParaRPr lang="en-US" altLang="zh-CN" sz="1600">
              <a:latin typeface="Arial" panose="020B0604020202020204" pitchFamily="34" charset="0"/>
            </a:endParaRPr>
          </a:p>
          <a:p>
            <a:pPr marL="304800" indent="-304800" eaLnBrk="0" hangingPunct="0">
              <a:buNone/>
            </a:pPr>
            <a:r>
              <a:rPr lang="en-US" altLang="zh-CN" sz="1600">
                <a:latin typeface="Arial" panose="020B0604020202020204" pitchFamily="34" charset="0"/>
              </a:rPr>
              <a:t>Exception:</a:t>
            </a:r>
            <a:endParaRPr lang="en-US" altLang="zh-CN" sz="1600">
              <a:latin typeface="Arial" panose="020B0604020202020204" pitchFamily="34" charset="0"/>
            </a:endParaRPr>
          </a:p>
          <a:p>
            <a:pPr marL="304800" indent="-304800" eaLnBrk="0" hangingPunct="0">
              <a:buFont typeface="Arial" panose="020B0604020202020204" pitchFamily="34" charset="0"/>
              <a:buAutoNum type="arabicPeriod"/>
            </a:pPr>
            <a:r>
              <a:rPr lang="en-US" altLang="zh-CN" sz="1600">
                <a:latin typeface="Arial" panose="020B0604020202020204" pitchFamily="34" charset="0"/>
              </a:rPr>
              <a:t>Password is incorrect or not recognized – see abnormal process</a:t>
            </a:r>
            <a:endParaRPr lang="en-US" altLang="zh-CN" sz="1600">
              <a:latin typeface="Arial" panose="020B0604020202020204" pitchFamily="34" charset="0"/>
            </a:endParaRPr>
          </a:p>
          <a:p>
            <a:pPr marL="304800" indent="-304800" eaLnBrk="0" hangingPunct="0">
              <a:buFont typeface="Arial" panose="020B0604020202020204" pitchFamily="34" charset="0"/>
              <a:buAutoNum type="arabicPeriod"/>
            </a:pPr>
            <a:r>
              <a:rPr lang="en-US" altLang="zh-CN" sz="1600">
                <a:latin typeface="Arial" panose="020B0604020202020204" pitchFamily="34" charset="0"/>
              </a:rPr>
              <a:t>Internet disconnect – see abnormal process</a:t>
            </a:r>
            <a:endParaRPr lang="en-US" altLang="zh-CN" sz="1600">
              <a:latin typeface="Arial" panose="020B0604020202020204" pitchFamily="34" charset="0"/>
            </a:endParaRPr>
          </a:p>
          <a:p>
            <a:pPr marL="304800" indent="-304800" eaLnBrk="0" hangingPunct="0">
              <a:buNone/>
            </a:pPr>
            <a:endParaRPr lang="en-US" altLang="ja-JP" sz="1600">
              <a:latin typeface="Arial" panose="020B0604020202020204" pitchFamily="34" charset="0"/>
            </a:endParaRPr>
          </a:p>
          <a:p>
            <a:pPr marL="762000" lvl="1" indent="-304800" eaLnBrk="0" hangingPunct="0">
              <a:buNone/>
            </a:pPr>
            <a:endParaRPr lang="en-US" altLang="ja-JP" sz="16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20"/>
                                        </p:tgtEl>
                                        <p:attrNameLst>
                                          <p:attrName>style.visibility</p:attrName>
                                        </p:attrNameLst>
                                      </p:cBhvr>
                                      <p:to>
                                        <p:strVal val="visible"/>
                                      </p:to>
                                    </p:set>
                                    <p:animEffect transition="in" filter="blinds(horizontal)">
                                      <p:cBhvr>
                                        <p:cTn id="7" dur="500"/>
                                        <p:tgtEl>
                                          <p:spTgt spid="430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09" name="フッター プレースホルダ 3"/>
          <p:cNvSpPr txBox="1">
            <a:spLocks noGrp="1"/>
          </p:cNvSpPr>
          <p:nvPr/>
        </p:nvSpPr>
        <p:spPr>
          <a:xfrm>
            <a:off x="152400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99010" name="スライド番号プレースホルダ 4"/>
          <p:cNvSpPr txBox="1">
            <a:spLocks noGrp="1"/>
          </p:cNvSpPr>
          <p:nvPr/>
        </p:nvSpPr>
        <p:spPr>
          <a:xfrm>
            <a:off x="8763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299011" name="Rectangle 4"/>
          <p:cNvSpPr/>
          <p:nvPr/>
        </p:nvSpPr>
        <p:spPr>
          <a:xfrm>
            <a:off x="1703388" y="225425"/>
            <a:ext cx="8534400" cy="381000"/>
          </a:xfrm>
          <a:prstGeom prst="rect">
            <a:avLst/>
          </a:prstGeom>
          <a:noFill/>
          <a:ln w="9525">
            <a:noFill/>
          </a:ln>
        </p:spPr>
        <p:txBody>
          <a:bodyPr anchor="ctr" anchorCtr="0"/>
          <a:lstStyle/>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299012"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299013"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299014" name="Text Box 71"/>
          <p:cNvSpPr txBox="1"/>
          <p:nvPr/>
        </p:nvSpPr>
        <p:spPr>
          <a:xfrm>
            <a:off x="1524000" y="728663"/>
            <a:ext cx="9144000" cy="4892675"/>
          </a:xfrm>
          <a:prstGeom prst="rect">
            <a:avLst/>
          </a:prstGeom>
          <a:noFill/>
          <a:ln w="9525">
            <a:noFill/>
          </a:ln>
        </p:spPr>
        <p:txBody>
          <a:bodyPr>
            <a:spAutoFit/>
          </a:bodyPr>
          <a:lstStyle/>
          <a:p>
            <a:pPr marL="304800" indent="-304800" eaLnBrk="0" hangingPunct="0">
              <a:buFont typeface="Arial" panose="020B0604020202020204" pitchFamily="34" charset="0"/>
              <a:buAutoNum type="arabicPeriod"/>
            </a:pPr>
            <a:r>
              <a:rPr lang="en-US" altLang="ja-JP" sz="2400">
                <a:latin typeface="Arial" panose="020B0604020202020204" pitchFamily="34" charset="0"/>
              </a:rPr>
              <a:t>Which of these is not an element of an object-oriented analysis model</a:t>
            </a:r>
            <a:r>
              <a:rPr lang="en-US" altLang="zh-CN" sz="2400">
                <a:latin typeface="Arial" panose="020B0604020202020204" pitchFamily="34" charset="0"/>
              </a:rPr>
              <a:t>?</a:t>
            </a:r>
            <a:r>
              <a:rPr lang="ja-JP" altLang="en-US" sz="2400" dirty="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Behavioral elements</a:t>
            </a:r>
            <a:endParaRPr lang="en-US" altLang="zh-CN"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Class-based elements</a:t>
            </a:r>
            <a:endParaRPr lang="en-US" altLang="zh-CN"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Data elements</a:t>
            </a:r>
            <a:endParaRPr lang="en-US" altLang="zh-CN"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Scenario-based elements</a:t>
            </a:r>
            <a:endParaRPr lang="en-US" altLang="ja-JP" sz="2400">
              <a:latin typeface="Arial" panose="020B0604020202020204" pitchFamily="34" charset="0"/>
            </a:endParaRPr>
          </a:p>
          <a:p>
            <a:pPr marL="304800" indent="-304800" eaLnBrk="0" hangingPunct="0">
              <a:buFont typeface="Arial" panose="020B0604020202020204" pitchFamily="34" charset="0"/>
              <a:buAutoNum type="arabicPeriod"/>
            </a:pPr>
            <a:r>
              <a:rPr lang="en-US" altLang="ja-JP" sz="2400">
                <a:latin typeface="Arial" panose="020B0604020202020204" pitchFamily="34" charset="0"/>
              </a:rPr>
              <a:t>Which of the following is not an objective for building an analysis model</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define set of software requirements that can be validated</a:t>
            </a:r>
            <a:endParaRPr lang="en-US" altLang="zh-CN"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describe customer requirements</a:t>
            </a:r>
            <a:endParaRPr lang="en-US" altLang="zh-CN"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develop an abbreviated solution for the problem</a:t>
            </a:r>
            <a:endParaRPr lang="en-US" altLang="zh-CN"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establish basis for software design</a:t>
            </a:r>
            <a:endParaRPr lang="en-US" altLang="ja-JP"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class responsibilities</a:t>
            </a:r>
            <a:endParaRPr lang="en-US" altLang="ja-JP" sz="2400">
              <a:latin typeface="Arial" panose="020B0604020202020204" pitchFamily="34" charset="0"/>
            </a:endParaRPr>
          </a:p>
        </p:txBody>
      </p:sp>
      <p:sp>
        <p:nvSpPr>
          <p:cNvPr id="389129" name="Rectangle 9"/>
          <p:cNvSpPr/>
          <p:nvPr/>
        </p:nvSpPr>
        <p:spPr>
          <a:xfrm>
            <a:off x="5735638" y="152400"/>
            <a:ext cx="1770380" cy="368300"/>
          </a:xfrm>
          <a:prstGeom prst="rect">
            <a:avLst/>
          </a:prstGeom>
          <a:noFill/>
          <a:ln w="9525">
            <a:noFill/>
          </a:ln>
        </p:spPr>
        <p:txBody>
          <a:bodyPr wrap="none">
            <a:spAutoFit/>
          </a:bodyPr>
          <a:lstStyle/>
          <a:p>
            <a:pPr marL="609600" indent="-609600" eaLnBrk="0" hangingPunct="0"/>
            <a:r>
              <a:rPr lang="en-US" altLang="zh-CN">
                <a:latin typeface="Arial" panose="020B0604020202020204" pitchFamily="34" charset="0"/>
              </a:rPr>
              <a:t>Answer: 1-c 2-c</a:t>
            </a:r>
            <a:endParaRPr lang="en-US" altLang="ja-JP">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29"/>
                                        </p:tgtEl>
                                        <p:attrNameLst>
                                          <p:attrName>style.visibility</p:attrName>
                                        </p:attrNameLst>
                                      </p:cBhvr>
                                      <p:to>
                                        <p:strVal val="visible"/>
                                      </p:to>
                                    </p:set>
                                    <p:animEffect transition="in" filter="blinds(horizontal)">
                                      <p:cBhvr>
                                        <p:cTn id="7" dur="500"/>
                                        <p:tgtEl>
                                          <p:spTgt spid="389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フッター プレースホルダ 3"/>
          <p:cNvSpPr txBox="1">
            <a:spLocks noGrp="1"/>
          </p:cNvSpPr>
          <p:nvPr/>
        </p:nvSpPr>
        <p:spPr>
          <a:xfrm>
            <a:off x="152400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01058" name="スライド番号プレースホルダ 4"/>
          <p:cNvSpPr txBox="1">
            <a:spLocks noGrp="1"/>
          </p:cNvSpPr>
          <p:nvPr/>
        </p:nvSpPr>
        <p:spPr>
          <a:xfrm>
            <a:off x="8763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301059" name="Rectangle 4"/>
          <p:cNvSpPr/>
          <p:nvPr/>
        </p:nvSpPr>
        <p:spPr>
          <a:xfrm>
            <a:off x="1703388" y="225425"/>
            <a:ext cx="8534400" cy="381000"/>
          </a:xfrm>
          <a:prstGeom prst="rect">
            <a:avLst/>
          </a:prstGeom>
          <a:noFill/>
          <a:ln w="9525">
            <a:noFill/>
          </a:ln>
        </p:spPr>
        <p:txBody>
          <a:bodyPr anchor="ctr" anchorCtr="0"/>
          <a:lstStyle/>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301060"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301061"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301062" name="Text Box 71"/>
          <p:cNvSpPr txBox="1"/>
          <p:nvPr/>
        </p:nvSpPr>
        <p:spPr>
          <a:xfrm>
            <a:off x="1524000" y="728663"/>
            <a:ext cx="9144000" cy="4523105"/>
          </a:xfrm>
          <a:prstGeom prst="rect">
            <a:avLst/>
          </a:prstGeom>
          <a:noFill/>
          <a:ln w="9525">
            <a:noFill/>
          </a:ln>
        </p:spPr>
        <p:txBody>
          <a:bodyPr>
            <a:spAutoFit/>
          </a:bodyPr>
          <a:lstStyle/>
          <a:p>
            <a:pPr marL="304800" indent="-304800" eaLnBrk="0" hangingPunct="0">
              <a:buNone/>
            </a:pPr>
            <a:r>
              <a:rPr lang="en-US" altLang="zh-CN" sz="2400">
                <a:latin typeface="Arial" panose="020B0604020202020204" pitchFamily="34" charset="0"/>
              </a:rPr>
              <a:t>3.</a:t>
            </a:r>
            <a:r>
              <a:rPr lang="en-US" altLang="ja-JP" sz="2400">
                <a:latin typeface="Arial" panose="020B0604020202020204" pitchFamily="34" charset="0"/>
              </a:rPr>
              <a:t>The data flow diagram </a:t>
            </a:r>
            <a:r>
              <a:rPr lang="en-US" altLang="zh-CN" sz="2400">
                <a:latin typeface="Arial" panose="020B0604020202020204" pitchFamily="34" charset="0"/>
              </a:rPr>
              <a:t>    </a:t>
            </a:r>
            <a:r>
              <a:rPr lang="zh-CN" altLang="en-US" sz="2400" dirty="0">
                <a:latin typeface="Arial" panose="020B0604020202020204" pitchFamily="34" charset="0"/>
              </a:rPr>
              <a:t>                                                                    </a:t>
            </a:r>
            <a:endParaRPr lang="ja-JP" altLang="en-US" sz="2400" dirty="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depicts relationships between data objects</a:t>
            </a:r>
            <a:endParaRPr lang="en-US" altLang="ja-JP"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depicts functions that transform the data flow</a:t>
            </a:r>
            <a:endParaRPr lang="en-US" altLang="ja-JP"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indicates how data are transformed by the system</a:t>
            </a:r>
            <a:endParaRPr lang="en-US" altLang="ja-JP"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indicates system reactions to external events</a:t>
            </a:r>
            <a:endParaRPr lang="en-US" altLang="zh-CN"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both b and c</a:t>
            </a:r>
            <a:endParaRPr lang="en-US" altLang="ja-JP" sz="2400">
              <a:latin typeface="Arial" panose="020B0604020202020204" pitchFamily="34" charset="0"/>
            </a:endParaRPr>
          </a:p>
          <a:p>
            <a:pPr marL="304800" indent="-304800" eaLnBrk="0" hangingPunct="0">
              <a:buNone/>
            </a:pP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4.</a:t>
            </a:r>
            <a:r>
              <a:rPr lang="en-US" altLang="ja-JP" sz="2400">
                <a:latin typeface="Arial" panose="020B0604020202020204" pitchFamily="34" charset="0"/>
              </a:rPr>
              <a:t>Which of the following items does not appear on a CRC card? </a:t>
            </a:r>
            <a:endParaRPr lang="en-US" altLang="ja-JP"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class collaborators</a:t>
            </a:r>
            <a:endParaRPr lang="en-US" altLang="ja-JP"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class name</a:t>
            </a:r>
            <a:endParaRPr lang="en-US" altLang="zh-CN"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class reliability</a:t>
            </a:r>
            <a:endParaRPr lang="en-US" altLang="zh-CN"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class responsibilities</a:t>
            </a:r>
            <a:endParaRPr lang="en-US" altLang="ja-JP" sz="2400">
              <a:latin typeface="Arial" panose="020B0604020202020204" pitchFamily="34" charset="0"/>
            </a:endParaRPr>
          </a:p>
        </p:txBody>
      </p:sp>
      <p:sp>
        <p:nvSpPr>
          <p:cNvPr id="389129" name="Rectangle 9"/>
          <p:cNvSpPr/>
          <p:nvPr/>
        </p:nvSpPr>
        <p:spPr>
          <a:xfrm>
            <a:off x="5664200" y="152400"/>
            <a:ext cx="1783080" cy="368300"/>
          </a:xfrm>
          <a:prstGeom prst="rect">
            <a:avLst/>
          </a:prstGeom>
          <a:noFill/>
          <a:ln w="9525">
            <a:noFill/>
          </a:ln>
        </p:spPr>
        <p:txBody>
          <a:bodyPr wrap="none">
            <a:spAutoFit/>
          </a:bodyPr>
          <a:lstStyle/>
          <a:p>
            <a:pPr marL="609600" indent="-609600" eaLnBrk="0" hangingPunct="0"/>
            <a:r>
              <a:rPr lang="en-US" altLang="zh-CN">
                <a:latin typeface="Arial" panose="020B0604020202020204" pitchFamily="34" charset="0"/>
              </a:rPr>
              <a:t>Answer: 3-e 4-c</a:t>
            </a:r>
            <a:endParaRPr lang="en-US" altLang="ja-JP">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29"/>
                                        </p:tgtEl>
                                        <p:attrNameLst>
                                          <p:attrName>style.visibility</p:attrName>
                                        </p:attrNameLst>
                                      </p:cBhvr>
                                      <p:to>
                                        <p:strVal val="visible"/>
                                      </p:to>
                                    </p:set>
                                    <p:animEffect transition="in" filter="blinds(horizontal)">
                                      <p:cBhvr>
                                        <p:cTn id="7" dur="500"/>
                                        <p:tgtEl>
                                          <p:spTgt spid="389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5" name="フッター プレースホルダ 3"/>
          <p:cNvSpPr txBox="1">
            <a:spLocks noGrp="1"/>
          </p:cNvSpPr>
          <p:nvPr/>
        </p:nvSpPr>
        <p:spPr>
          <a:xfrm>
            <a:off x="152400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03106" name="スライド番号プレースホルダ 4"/>
          <p:cNvSpPr txBox="1">
            <a:spLocks noGrp="1"/>
          </p:cNvSpPr>
          <p:nvPr/>
        </p:nvSpPr>
        <p:spPr>
          <a:xfrm>
            <a:off x="8763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303107" name="Rectangle 4"/>
          <p:cNvSpPr/>
          <p:nvPr/>
        </p:nvSpPr>
        <p:spPr>
          <a:xfrm>
            <a:off x="1703388" y="225425"/>
            <a:ext cx="8534400" cy="381000"/>
          </a:xfrm>
          <a:prstGeom prst="rect">
            <a:avLst/>
          </a:prstGeom>
          <a:noFill/>
          <a:ln w="9525">
            <a:noFill/>
          </a:ln>
        </p:spPr>
        <p:txBody>
          <a:bodyPr anchor="ctr" anchorCtr="0"/>
          <a:lstStyle/>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303108" name="Picture 36"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303109" name="Picture 3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303110" name="Text Box 42"/>
          <p:cNvSpPr txBox="1"/>
          <p:nvPr/>
        </p:nvSpPr>
        <p:spPr>
          <a:xfrm>
            <a:off x="1544638" y="765175"/>
            <a:ext cx="9123362" cy="4399915"/>
          </a:xfrm>
          <a:prstGeom prst="rect">
            <a:avLst/>
          </a:prstGeom>
          <a:noFill/>
          <a:ln w="9525">
            <a:noFill/>
          </a:ln>
        </p:spPr>
        <p:txBody>
          <a:bodyPr>
            <a:spAutoFit/>
          </a:bodyPr>
          <a:lstStyle/>
          <a:p>
            <a:pPr marL="304800" indent="-304800" eaLnBrk="0" hangingPunct="0">
              <a:buNone/>
            </a:pPr>
            <a:r>
              <a:rPr lang="en-US" altLang="ja-JP" sz="2400">
                <a:latin typeface="Arial" panose="020B0604020202020204" pitchFamily="34" charset="0"/>
              </a:rPr>
              <a:t>5. For purposes of behavior modeling a state is any</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ja-JP" sz="2400">
                <a:latin typeface="Arial" panose="020B0604020202020204" pitchFamily="34" charset="0"/>
              </a:rPr>
              <a:t>consumer or producer of data.</a:t>
            </a:r>
            <a:endParaRPr lang="en-US" altLang="ja-JP"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data object hierarchy.</a:t>
            </a:r>
            <a:endParaRPr lang="en-US" altLang="zh-CN"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observable mode of behavior.</a:t>
            </a:r>
            <a:endParaRPr lang="en-US" altLang="zh-CN"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well defined process.</a:t>
            </a:r>
            <a:endParaRPr lang="en-US" altLang="zh-CN" sz="2400">
              <a:latin typeface="Arial" panose="020B0604020202020204" pitchFamily="34" charset="0"/>
            </a:endParaRPr>
          </a:p>
          <a:p>
            <a:pPr marL="762000" lvl="1" indent="-304800" eaLnBrk="0" hangingPunct="0">
              <a:buNone/>
            </a:pPr>
            <a:endParaRPr lang="en-US" altLang="zh-CN" sz="2400">
              <a:latin typeface="Arial" panose="020B0604020202020204" pitchFamily="34" charset="0"/>
            </a:endParaRPr>
          </a:p>
          <a:p>
            <a:pPr marL="304800" indent="-304800" eaLnBrk="0" hangingPunct="0">
              <a:buNone/>
            </a:pPr>
            <a:r>
              <a:rPr lang="en-US" altLang="ja-JP" sz="2400">
                <a:latin typeface="Arial" panose="020B0604020202020204" pitchFamily="34" charset="0"/>
              </a:rPr>
              <a:t>6. Attributes cannot be defined for a class until design has been completed.</a:t>
            </a:r>
            <a:r>
              <a:rPr lang="en-US" altLang="zh-CN" sz="2400">
                <a:latin typeface="Arial" panose="020B0604020202020204" pitchFamily="34" charset="0"/>
              </a:rPr>
              <a:t>  </a:t>
            </a:r>
            <a:endParaRPr lang="en-US" altLang="ja-JP" sz="2400">
              <a:latin typeface="Arial" panose="020B0604020202020204" pitchFamily="34" charset="0"/>
            </a:endParaRPr>
          </a:p>
          <a:p>
            <a:pPr marL="304800" indent="-304800" eaLnBrk="0" hangingPunct="0">
              <a:buNone/>
            </a:pPr>
            <a:r>
              <a:rPr lang="en-US" altLang="ja-JP" sz="2400">
                <a:latin typeface="Arial" panose="020B0604020202020204" pitchFamily="34" charset="0"/>
              </a:rPr>
              <a:t>        a. </a:t>
            </a:r>
            <a:r>
              <a:rPr lang="en-US" altLang="zh-CN" sz="2400">
                <a:latin typeface="Arial" panose="020B0604020202020204" pitchFamily="34" charset="0"/>
              </a:rPr>
              <a:t>True</a:t>
            </a:r>
            <a:r>
              <a:rPr lang="en-US" altLang="ja-JP" sz="2400">
                <a:latin typeface="Arial" panose="020B0604020202020204" pitchFamily="34" charset="0"/>
              </a:rPr>
              <a:t> </a:t>
            </a:r>
            <a:endParaRPr lang="en-US" altLang="ja-JP" sz="2400">
              <a:latin typeface="Arial" panose="020B0604020202020204" pitchFamily="34" charset="0"/>
            </a:endParaRPr>
          </a:p>
          <a:p>
            <a:pPr marL="304800" indent="-304800" eaLnBrk="0" hangingPunct="0">
              <a:buNone/>
            </a:pPr>
            <a:r>
              <a:rPr lang="en-US" altLang="ja-JP" sz="2400">
                <a:latin typeface="Arial" panose="020B0604020202020204" pitchFamily="34" charset="0"/>
              </a:rPr>
              <a:t>        </a:t>
            </a:r>
            <a:r>
              <a:rPr lang="en-US" altLang="zh-CN" sz="2400">
                <a:latin typeface="Arial" panose="020B0604020202020204" pitchFamily="34" charset="0"/>
              </a:rPr>
              <a:t>b</a:t>
            </a:r>
            <a:r>
              <a:rPr lang="en-US" altLang="ja-JP" sz="2400">
                <a:latin typeface="Arial" panose="020B0604020202020204" pitchFamily="34" charset="0"/>
              </a:rPr>
              <a:t>. </a:t>
            </a:r>
            <a:r>
              <a:rPr lang="en-US" altLang="zh-CN" sz="2400">
                <a:latin typeface="Arial" panose="020B0604020202020204" pitchFamily="34" charset="0"/>
              </a:rPr>
              <a:t>False              </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a:t>
            </a:r>
            <a:endParaRPr lang="en-US" altLang="ja-JP" sz="2400">
              <a:latin typeface="Arial" panose="020B0604020202020204" pitchFamily="34" charset="0"/>
            </a:endParaRPr>
          </a:p>
          <a:p>
            <a:pPr marL="304800" indent="-304800" eaLnBrk="0" hangingPunct="0">
              <a:buNone/>
            </a:pPr>
            <a:endParaRPr lang="en-US" altLang="ja-JP" sz="1600">
              <a:latin typeface="Arial" panose="020B0604020202020204" pitchFamily="34" charset="0"/>
            </a:endParaRPr>
          </a:p>
        </p:txBody>
      </p:sp>
      <p:sp>
        <p:nvSpPr>
          <p:cNvPr id="391176" name="Rectangle 8"/>
          <p:cNvSpPr/>
          <p:nvPr/>
        </p:nvSpPr>
        <p:spPr>
          <a:xfrm>
            <a:off x="5916613" y="0"/>
            <a:ext cx="1783080" cy="368300"/>
          </a:xfrm>
          <a:prstGeom prst="rect">
            <a:avLst/>
          </a:prstGeom>
          <a:noFill/>
          <a:ln w="9525">
            <a:noFill/>
          </a:ln>
        </p:spPr>
        <p:txBody>
          <a:bodyPr wrap="none">
            <a:spAutoFit/>
          </a:bodyPr>
          <a:lstStyle/>
          <a:p>
            <a:pPr marL="609600" indent="-609600" eaLnBrk="0" hangingPunct="0"/>
            <a:r>
              <a:rPr lang="en-US" altLang="zh-CN">
                <a:latin typeface="Arial" panose="020B0604020202020204" pitchFamily="34" charset="0"/>
              </a:rPr>
              <a:t>Answer: 5-c 6-b</a:t>
            </a:r>
            <a:endParaRPr lang="en-US" altLang="ja-JP">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1176"/>
                                        </p:tgtEl>
                                        <p:attrNameLst>
                                          <p:attrName>style.visibility</p:attrName>
                                        </p:attrNameLst>
                                      </p:cBhvr>
                                      <p:to>
                                        <p:strVal val="visible"/>
                                      </p:to>
                                    </p:set>
                                    <p:animEffect transition="in" filter="blinds(horizontal)">
                                      <p:cBhvr>
                                        <p:cTn id="7" dur="500"/>
                                        <p:tgtEl>
                                          <p:spTgt spid="391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3" name="フッター プレースホルダ 3"/>
          <p:cNvSpPr txBox="1">
            <a:spLocks noGrp="1"/>
          </p:cNvSpPr>
          <p:nvPr/>
        </p:nvSpPr>
        <p:spPr>
          <a:xfrm>
            <a:off x="152400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05154" name="スライド番号プレースホルダ 4"/>
          <p:cNvSpPr txBox="1">
            <a:spLocks noGrp="1"/>
          </p:cNvSpPr>
          <p:nvPr/>
        </p:nvSpPr>
        <p:spPr>
          <a:xfrm>
            <a:off x="8763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305155" name="Rectangle 4"/>
          <p:cNvSpPr/>
          <p:nvPr/>
        </p:nvSpPr>
        <p:spPr>
          <a:xfrm>
            <a:off x="1703388" y="225425"/>
            <a:ext cx="8534400" cy="381000"/>
          </a:xfrm>
          <a:prstGeom prst="rect">
            <a:avLst/>
          </a:prstGeom>
          <a:noFill/>
          <a:ln w="9525">
            <a:noFill/>
          </a:ln>
        </p:spPr>
        <p:txBody>
          <a:bodyPr anchor="ctr" anchorCtr="0"/>
          <a:lstStyle/>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305156" name="Picture 36"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305157" name="Picture 3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305158" name="Text Box 42"/>
          <p:cNvSpPr txBox="1"/>
          <p:nvPr/>
        </p:nvSpPr>
        <p:spPr>
          <a:xfrm>
            <a:off x="1544638" y="765175"/>
            <a:ext cx="9123362" cy="5015865"/>
          </a:xfrm>
          <a:prstGeom prst="rect">
            <a:avLst/>
          </a:prstGeom>
          <a:noFill/>
          <a:ln w="9525">
            <a:noFill/>
          </a:ln>
        </p:spPr>
        <p:txBody>
          <a:bodyPr>
            <a:spAutoFit/>
          </a:bodyPr>
          <a:lstStyle/>
          <a:p>
            <a:pPr marL="304800" indent="-304800" eaLnBrk="0" hangingPunct="0">
              <a:buNone/>
            </a:pPr>
            <a:r>
              <a:rPr lang="en-US" altLang="zh-CN" sz="2400">
                <a:latin typeface="Arial" panose="020B0604020202020204" pitchFamily="34" charset="0"/>
              </a:rPr>
              <a:t>        </a:t>
            </a:r>
            <a:endParaRPr lang="en-US" altLang="ja-JP" sz="2400">
              <a:latin typeface="Arial" panose="020B0604020202020204" pitchFamily="34" charset="0"/>
            </a:endParaRPr>
          </a:p>
          <a:p>
            <a:pPr marL="304800" indent="-304800" eaLnBrk="0" hangingPunct="0">
              <a:buNone/>
            </a:pPr>
            <a:r>
              <a:rPr lang="en-US" altLang="ja-JP" sz="2400">
                <a:latin typeface="Arial" panose="020B0604020202020204" pitchFamily="34" charset="0"/>
              </a:rPr>
              <a:t>7. Operations are object procedures that are invoked when an object receives a message.</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True</a:t>
            </a:r>
            <a:r>
              <a:rPr lang="en-US" altLang="ja-JP" sz="2400">
                <a:latin typeface="Arial" panose="020B0604020202020204" pitchFamily="34" charset="0"/>
              </a:rPr>
              <a:t> </a:t>
            </a:r>
            <a:endParaRPr lang="en-US" altLang="zh-CN" sz="2400">
              <a:latin typeface="Arial" panose="020B0604020202020204" pitchFamily="34" charset="0"/>
            </a:endParaRPr>
          </a:p>
          <a:p>
            <a:pPr marL="762000" lvl="1" indent="-304800" eaLnBrk="0" hangingPunct="0">
              <a:buFont typeface="Arial" panose="020B0604020202020204" pitchFamily="34" charset="0"/>
              <a:buAutoNum type="alphaLcPeriod"/>
            </a:pPr>
            <a:r>
              <a:rPr lang="en-US" altLang="zh-CN" sz="2400">
                <a:latin typeface="Arial" panose="020B0604020202020204" pitchFamily="34" charset="0"/>
              </a:rPr>
              <a:t>False</a:t>
            </a:r>
            <a:endParaRPr lang="en-US" altLang="zh-CN" sz="2400">
              <a:latin typeface="Arial" panose="020B0604020202020204" pitchFamily="34" charset="0"/>
            </a:endParaRPr>
          </a:p>
          <a:p>
            <a:pPr marL="762000" lvl="1" indent="-304800" eaLnBrk="0" hangingPunct="0">
              <a:buNone/>
            </a:pPr>
            <a:endParaRPr lang="en-US" altLang="ja-JP" sz="2400">
              <a:latin typeface="Arial" panose="020B0604020202020204" pitchFamily="34" charset="0"/>
            </a:endParaRPr>
          </a:p>
          <a:p>
            <a:pPr marL="304800" indent="-304800" eaLnBrk="0" hangingPunct="0">
              <a:buNone/>
            </a:pPr>
            <a:r>
              <a:rPr lang="en-US" altLang="zh-CN" sz="2400">
                <a:latin typeface="Arial" panose="020B0604020202020204" pitchFamily="34" charset="0"/>
              </a:rPr>
              <a:t>8. </a:t>
            </a:r>
            <a:r>
              <a:rPr lang="en-US" altLang="ja-JP" sz="2400">
                <a:latin typeface="Arial" panose="020B0604020202020204" pitchFamily="34" charset="0"/>
              </a:rPr>
              <a:t>UML activity diagrams are useful in representing which analysis model elements?</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a. </a:t>
            </a:r>
            <a:r>
              <a:rPr lang="en-US" altLang="ja-JP" sz="2400">
                <a:latin typeface="Arial" panose="020B0604020202020204" pitchFamily="34" charset="0"/>
              </a:rPr>
              <a:t>Behavioral elements</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b. </a:t>
            </a:r>
            <a:r>
              <a:rPr lang="en-US" altLang="ja-JP" sz="2400">
                <a:latin typeface="Arial" panose="020B0604020202020204" pitchFamily="34" charset="0"/>
              </a:rPr>
              <a:t>Class-based elements</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c. </a:t>
            </a:r>
            <a:r>
              <a:rPr lang="en-US" altLang="ja-JP" sz="2400">
                <a:latin typeface="Arial" panose="020B0604020202020204" pitchFamily="34" charset="0"/>
              </a:rPr>
              <a:t>Flow-based elements</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d. </a:t>
            </a:r>
            <a:r>
              <a:rPr lang="en-US" altLang="ja-JP" sz="2400">
                <a:latin typeface="Arial" panose="020B0604020202020204" pitchFamily="34" charset="0"/>
              </a:rPr>
              <a:t>Scenario-based elements</a:t>
            </a:r>
            <a:endParaRPr lang="en-US" altLang="zh-CN" sz="2400">
              <a:latin typeface="Arial" panose="020B0604020202020204" pitchFamily="34" charset="0"/>
            </a:endParaRPr>
          </a:p>
          <a:p>
            <a:pPr marL="304800" indent="-304800" eaLnBrk="0" hangingPunct="0">
              <a:buNone/>
            </a:pPr>
            <a:r>
              <a:rPr lang="en-US" altLang="zh-CN" sz="1600">
                <a:latin typeface="Arial" panose="020B0604020202020204" pitchFamily="34" charset="0"/>
              </a:rPr>
              <a:t>        </a:t>
            </a:r>
            <a:endParaRPr lang="en-US" altLang="zh-CN" sz="1600">
              <a:latin typeface="Arial" panose="020B0604020202020204" pitchFamily="34" charset="0"/>
            </a:endParaRPr>
          </a:p>
          <a:p>
            <a:pPr marL="304800" indent="-304800" eaLnBrk="0" hangingPunct="0">
              <a:buNone/>
            </a:pPr>
            <a:endParaRPr lang="en-US" altLang="ja-JP" sz="1600">
              <a:latin typeface="Arial" panose="020B0604020202020204" pitchFamily="34" charset="0"/>
            </a:endParaRPr>
          </a:p>
        </p:txBody>
      </p:sp>
      <p:sp>
        <p:nvSpPr>
          <p:cNvPr id="391176" name="Rectangle 8"/>
          <p:cNvSpPr/>
          <p:nvPr/>
        </p:nvSpPr>
        <p:spPr>
          <a:xfrm>
            <a:off x="5951538" y="0"/>
            <a:ext cx="1795780" cy="368300"/>
          </a:xfrm>
          <a:prstGeom prst="rect">
            <a:avLst/>
          </a:prstGeom>
          <a:noFill/>
          <a:ln w="9525">
            <a:noFill/>
          </a:ln>
        </p:spPr>
        <p:txBody>
          <a:bodyPr wrap="none">
            <a:spAutoFit/>
          </a:bodyPr>
          <a:lstStyle/>
          <a:p>
            <a:pPr marL="609600" indent="-609600" eaLnBrk="0" hangingPunct="0"/>
            <a:r>
              <a:rPr lang="en-US" altLang="zh-CN">
                <a:latin typeface="Arial" panose="020B0604020202020204" pitchFamily="34" charset="0"/>
              </a:rPr>
              <a:t>Answer: 7-a 8-d</a:t>
            </a:r>
            <a:endParaRPr lang="en-US" altLang="ja-JP">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1176"/>
                                        </p:tgtEl>
                                        <p:attrNameLst>
                                          <p:attrName>style.visibility</p:attrName>
                                        </p:attrNameLst>
                                      </p:cBhvr>
                                      <p:to>
                                        <p:strVal val="visible"/>
                                      </p:to>
                                    </p:set>
                                    <p:animEffect transition="in" filter="blinds(horizontal)">
                                      <p:cBhvr>
                                        <p:cTn id="7" dur="500"/>
                                        <p:tgtEl>
                                          <p:spTgt spid="391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1" name="フッター プレースホルダ 3"/>
          <p:cNvSpPr txBox="1">
            <a:spLocks noGrp="1"/>
          </p:cNvSpPr>
          <p:nvPr/>
        </p:nvSpPr>
        <p:spPr>
          <a:xfrm>
            <a:off x="1524000" y="6477000"/>
            <a:ext cx="4038600" cy="304800"/>
          </a:xfrm>
          <a:prstGeom prst="rect">
            <a:avLst/>
          </a:prstGeom>
          <a:noFill/>
          <a:ln w="9525">
            <a:noFill/>
          </a:ln>
        </p:spPr>
        <p:txBody>
          <a:bodyPr anchor="b" anchorCtr="0"/>
          <a:lstStyle/>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07202" name="スライド番号プレースホルダ 4"/>
          <p:cNvSpPr txBox="1">
            <a:spLocks noGrp="1"/>
          </p:cNvSpPr>
          <p:nvPr/>
        </p:nvSpPr>
        <p:spPr>
          <a:xfrm>
            <a:off x="8763000" y="6629400"/>
            <a:ext cx="1905000" cy="228600"/>
          </a:xfrm>
          <a:prstGeom prst="rect">
            <a:avLst/>
          </a:prstGeom>
          <a:noFill/>
          <a:ln w="9525">
            <a:noFill/>
          </a:ln>
        </p:spPr>
        <p:txBody>
          <a:bodyPr anchor="b" anchorCtr="0"/>
          <a:lstStyle/>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307203" name="Rectangle 4"/>
          <p:cNvSpPr/>
          <p:nvPr/>
        </p:nvSpPr>
        <p:spPr>
          <a:xfrm>
            <a:off x="1703388" y="225425"/>
            <a:ext cx="8534400" cy="381000"/>
          </a:xfrm>
          <a:prstGeom prst="rect">
            <a:avLst/>
          </a:prstGeom>
          <a:noFill/>
          <a:ln w="9525">
            <a:noFill/>
          </a:ln>
        </p:spPr>
        <p:txBody>
          <a:bodyPr anchor="ctr" anchorCtr="0"/>
          <a:lstStyle/>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307204" name="Picture 36"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307205" name="Picture 3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307206" name="Text Box 42"/>
          <p:cNvSpPr txBox="1"/>
          <p:nvPr/>
        </p:nvSpPr>
        <p:spPr>
          <a:xfrm>
            <a:off x="1544638" y="765175"/>
            <a:ext cx="9123362" cy="5262245"/>
          </a:xfrm>
          <a:prstGeom prst="rect">
            <a:avLst/>
          </a:prstGeom>
          <a:noFill/>
          <a:ln w="9525">
            <a:noFill/>
          </a:ln>
        </p:spPr>
        <p:txBody>
          <a:bodyPr>
            <a:spAutoFit/>
          </a:bodyPr>
          <a:lstStyle/>
          <a:p>
            <a:pPr marL="304800" indent="-304800" eaLnBrk="0" hangingPunct="0"/>
            <a:r>
              <a:rPr lang="en-US" altLang="zh-CN" sz="2400">
                <a:latin typeface="Arial" panose="020B0604020202020204" pitchFamily="34" charset="0"/>
              </a:rPr>
              <a:t>9. Which of the following should be considered as candidate objects in a problem space?</a:t>
            </a:r>
            <a:endParaRPr lang="en-US" altLang="zh-CN" sz="2400">
              <a:latin typeface="Arial" panose="020B0604020202020204" pitchFamily="34" charset="0"/>
            </a:endParaRPr>
          </a:p>
          <a:p>
            <a:pPr marL="304800" indent="-304800" eaLnBrk="0" hangingPunct="0"/>
            <a:r>
              <a:rPr lang="en-US" altLang="zh-CN" sz="2400">
                <a:latin typeface="Arial" panose="020B0604020202020204" pitchFamily="34" charset="0"/>
              </a:rPr>
              <a:t>        a. events         b. people</a:t>
            </a:r>
            <a:endParaRPr lang="en-US" altLang="zh-CN" sz="2400">
              <a:latin typeface="Arial" panose="020B0604020202020204" pitchFamily="34" charset="0"/>
            </a:endParaRPr>
          </a:p>
          <a:p>
            <a:pPr marL="304800" indent="-304800" eaLnBrk="0" hangingPunct="0"/>
            <a:r>
              <a:rPr lang="en-US" altLang="zh-CN" sz="2400">
                <a:latin typeface="Arial" panose="020B0604020202020204" pitchFamily="34" charset="0"/>
              </a:rPr>
              <a:t>        c. structure      d. all of the above</a:t>
            </a:r>
            <a:endParaRPr lang="en-US" altLang="zh-CN" sz="2400">
              <a:latin typeface="Arial" panose="020B0604020202020204" pitchFamily="34" charset="0"/>
            </a:endParaRPr>
          </a:p>
          <a:p>
            <a:pPr marL="304800" indent="-304800" eaLnBrk="0" hangingPunct="0"/>
            <a:r>
              <a:rPr lang="en-US" altLang="zh-CN" sz="1600">
                <a:latin typeface="Arial" panose="020B0604020202020204" pitchFamily="34" charset="0"/>
              </a:rPr>
              <a:t>        </a:t>
            </a:r>
            <a:endParaRPr lang="en-US" altLang="zh-CN" sz="1600">
              <a:latin typeface="Arial" panose="020B0604020202020204" pitchFamily="34" charset="0"/>
            </a:endParaRPr>
          </a:p>
          <a:p>
            <a:pPr marL="304800" indent="-304800" eaLnBrk="0" hangingPunct="0"/>
            <a:r>
              <a:rPr lang="en-US" altLang="zh-CN" sz="1600">
                <a:latin typeface="Arial" panose="020B0604020202020204" pitchFamily="34" charset="0"/>
              </a:rPr>
              <a:t>10. In a few sentences, try to describe the primary differences between structured analysis </a:t>
            </a:r>
            <a:endParaRPr lang="en-US" altLang="zh-CN" sz="1600">
              <a:latin typeface="Arial" panose="020B0604020202020204" pitchFamily="34" charset="0"/>
            </a:endParaRPr>
          </a:p>
          <a:p>
            <a:pPr marL="304800" indent="-304800" eaLnBrk="0" hangingPunct="0"/>
            <a:r>
              <a:rPr lang="en-US" altLang="zh-CN" sz="1600">
                <a:latin typeface="Arial" panose="020B0604020202020204" pitchFamily="34" charset="0"/>
              </a:rPr>
              <a:t>       and object-oriented analysis.</a:t>
            </a:r>
            <a:endParaRPr lang="en-US" altLang="zh-CN" sz="1600">
              <a:latin typeface="Arial" panose="020B0604020202020204" pitchFamily="34" charset="0"/>
            </a:endParaRPr>
          </a:p>
          <a:p>
            <a:pPr marL="304800" indent="-304800" eaLnBrk="0" hangingPunct="0"/>
            <a:r>
              <a:rPr lang="en-US" altLang="zh-CN" sz="1600">
                <a:latin typeface="Arial" panose="020B0604020202020204" pitchFamily="34" charset="0"/>
              </a:rPr>
              <a:t>      Answer: </a:t>
            </a:r>
            <a:r>
              <a:rPr lang="en-US" altLang="ja-JP" sz="1600">
                <a:latin typeface="Arial" panose="020B0604020202020204" pitchFamily="34" charset="0"/>
              </a:rPr>
              <a:t>Structured analysis begins with a consideration of the </a:t>
            </a:r>
            <a:r>
              <a:rPr lang="en-US" altLang="ja-JP" sz="1600">
                <a:solidFill>
                  <a:srgbClr val="FF0000"/>
                </a:solidFill>
                <a:latin typeface="Arial" panose="020B0604020202020204" pitchFamily="34" charset="0"/>
              </a:rPr>
              <a:t>data objects</a:t>
            </a:r>
            <a:r>
              <a:rPr lang="en-US" altLang="ja-JP" sz="1600">
                <a:latin typeface="Arial" panose="020B0604020202020204" pitchFamily="34" charset="0"/>
              </a:rPr>
              <a:t> that the system must manipulate. In structured analysis the data objects are described with a data dictionary and the entity relation diagram (ERD) depicts relationships between data objects. The flow and transformation of data through a system are represented using the data f</a:t>
            </a:r>
            <a:r>
              <a:rPr lang="en-US" altLang="zh-CN" sz="1600">
                <a:latin typeface="Arial" panose="020B0604020202020204" pitchFamily="34" charset="0"/>
              </a:rPr>
              <a:t>l</a:t>
            </a:r>
            <a:r>
              <a:rPr lang="en-US" altLang="ja-JP" sz="1600">
                <a:latin typeface="Arial" panose="020B0604020202020204" pitchFamily="34" charset="0"/>
              </a:rPr>
              <a:t>ow diagram (DFD). The structured analysis also incorporates a behavioral modeling notation called the state transition diagram (STD). In the object oriented analysis model, </a:t>
            </a:r>
            <a:r>
              <a:rPr lang="en-US" altLang="ja-JP" sz="1600">
                <a:solidFill>
                  <a:srgbClr val="FF0000"/>
                </a:solidFill>
                <a:latin typeface="Arial" panose="020B0604020202020204" pitchFamily="34" charset="0"/>
              </a:rPr>
              <a:t>class-based elements model the objects</a:t>
            </a:r>
            <a:r>
              <a:rPr lang="en-US" altLang="ja-JP" sz="1600">
                <a:latin typeface="Arial" panose="020B0604020202020204" pitchFamily="34" charset="0"/>
              </a:rPr>
              <a:t> that the system will manipulate, the operations that will be applied to the objects to effect the manipulation, relationships (some hierarchical) between the objects, and the collaborations that occur between the classes that are defined. In addition the OO model represents the behavior of objects and the behavior of the system as a whole.</a:t>
            </a:r>
            <a:endParaRPr lang="en-US" altLang="zh-CN" sz="1600">
              <a:latin typeface="Arial" panose="020B0604020202020204" pitchFamily="34" charset="0"/>
            </a:endParaRPr>
          </a:p>
          <a:p>
            <a:pPr marL="304800" indent="-304800" eaLnBrk="0" hangingPunct="0"/>
            <a:r>
              <a:rPr lang="en-US" altLang="zh-CN" sz="1600">
                <a:latin typeface="Arial" panose="020B0604020202020204" pitchFamily="34" charset="0"/>
              </a:rPr>
              <a:t>                    </a:t>
            </a:r>
            <a:endParaRPr lang="en-US" altLang="zh-CN" sz="1600">
              <a:latin typeface="Arial" panose="020B0604020202020204" pitchFamily="34" charset="0"/>
            </a:endParaRPr>
          </a:p>
          <a:p>
            <a:pPr marL="304800" indent="-304800" eaLnBrk="0" hangingPunct="0"/>
            <a:endParaRPr lang="en-US" altLang="ja-JP" sz="1600">
              <a:latin typeface="Arial" panose="020B0604020202020204" pitchFamily="34" charset="0"/>
            </a:endParaRPr>
          </a:p>
        </p:txBody>
      </p:sp>
      <p:sp>
        <p:nvSpPr>
          <p:cNvPr id="393224" name="Rectangle 8"/>
          <p:cNvSpPr/>
          <p:nvPr/>
        </p:nvSpPr>
        <p:spPr>
          <a:xfrm>
            <a:off x="6348413" y="225425"/>
            <a:ext cx="1402080" cy="368300"/>
          </a:xfrm>
          <a:prstGeom prst="rect">
            <a:avLst/>
          </a:prstGeom>
          <a:noFill/>
          <a:ln w="9525">
            <a:noFill/>
          </a:ln>
        </p:spPr>
        <p:txBody>
          <a:bodyPr wrap="none">
            <a:spAutoFit/>
          </a:bodyPr>
          <a:lstStyle/>
          <a:p>
            <a:pPr marL="609600" indent="-609600" eaLnBrk="0" hangingPunct="0"/>
            <a:r>
              <a:rPr lang="en-US" altLang="zh-CN">
                <a:latin typeface="Arial" panose="020B0604020202020204" pitchFamily="34" charset="0"/>
              </a:rPr>
              <a:t>Answer: 9-d</a:t>
            </a:r>
            <a:endParaRPr lang="en-US" altLang="ja-JP">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3224"/>
                                        </p:tgtEl>
                                        <p:attrNameLst>
                                          <p:attrName>style.visibility</p:attrName>
                                        </p:attrNameLst>
                                      </p:cBhvr>
                                      <p:to>
                                        <p:strVal val="visible"/>
                                      </p:to>
                                    </p:set>
                                    <p:animEffect transition="in" filter="blinds(horizontal)">
                                      <p:cBhvr>
                                        <p:cTn id="7" dur="500"/>
                                        <p:tgtEl>
                                          <p:spTgt spid="393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2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5"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59746"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59747" name="Rectangle 4"/>
          <p:cNvSpPr/>
          <p:nvPr/>
        </p:nvSpPr>
        <p:spPr>
          <a:xfrm>
            <a:off x="1703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159748"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159749"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159750" name="Text Box 71"/>
          <p:cNvSpPr txBox="1"/>
          <p:nvPr/>
        </p:nvSpPr>
        <p:spPr>
          <a:xfrm>
            <a:off x="1524000" y="728663"/>
            <a:ext cx="9144000" cy="4892675"/>
          </a:xfrm>
          <a:prstGeom prst="rect">
            <a:avLst/>
          </a:prstGeom>
          <a:noFill/>
          <a:ln w="9525">
            <a:noFill/>
          </a:ln>
        </p:spPr>
        <p:txBody>
          <a:bodyPr>
            <a:spAutoFit/>
          </a:bodyPr>
          <a:p>
            <a:pPr marL="304800" indent="-304800" eaLnBrk="0" hangingPunct="0">
              <a:buAutoNum type="arabicPeriod"/>
            </a:pPr>
            <a:r>
              <a:rPr lang="en-US" altLang="ja-JP" sz="2400">
                <a:latin typeface="Arial" panose="020B0604020202020204" pitchFamily="34" charset="0"/>
              </a:rPr>
              <a:t>Which of the following are areas of concern in the design model? </a:t>
            </a:r>
            <a:r>
              <a:rPr lang="en-US" altLang="zh-CN" sz="2400">
                <a:latin typeface="Arial" panose="020B0604020202020204" pitchFamily="34" charset="0"/>
              </a:rPr>
              <a:t> </a:t>
            </a:r>
            <a:r>
              <a:rPr lang="ja-JP" altLang="en-US" sz="2400" dirty="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architecture</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data</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interface</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project scope</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a, b and c</a:t>
            </a:r>
            <a:endParaRPr lang="en-US" altLang="ja-JP" sz="2400">
              <a:latin typeface="Arial" panose="020B0604020202020204" pitchFamily="34" charset="0"/>
            </a:endParaRPr>
          </a:p>
          <a:p>
            <a:pPr marL="304800" indent="-304800" eaLnBrk="0" hangingPunct="0">
              <a:buAutoNum type="arabicPeriod"/>
            </a:pPr>
            <a:r>
              <a:rPr lang="en-US" altLang="ja-JP" sz="2400">
                <a:latin typeface="Arial" panose="020B0604020202020204" pitchFamily="34" charset="0"/>
              </a:rPr>
              <a:t>Which of these are characteristics of a good design?</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exhibits strong coupling between its modules</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implements all requirements in the analysis model</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includes test cases for all components</a:t>
            </a:r>
            <a:endParaRPr lang="en-US" altLang="zh-CN" sz="2400">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provides a complete picture of the software</a:t>
            </a:r>
            <a:endParaRPr lang="en-US" altLang="zh-CN" sz="2400">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both b and d</a:t>
            </a:r>
            <a:endParaRPr lang="en-US" altLang="ja-JP" sz="2400">
              <a:latin typeface="Arial" panose="020B0604020202020204" pitchFamily="34" charset="0"/>
            </a:endParaRPr>
          </a:p>
        </p:txBody>
      </p:sp>
      <p:sp>
        <p:nvSpPr>
          <p:cNvPr id="51209" name="Text Box 9"/>
          <p:cNvSpPr txBox="1"/>
          <p:nvPr/>
        </p:nvSpPr>
        <p:spPr>
          <a:xfrm>
            <a:off x="5735638" y="0"/>
            <a:ext cx="1732280" cy="368300"/>
          </a:xfrm>
          <a:prstGeom prst="rect">
            <a:avLst/>
          </a:prstGeom>
          <a:noFill/>
          <a:ln w="9525">
            <a:noFill/>
          </a:ln>
        </p:spPr>
        <p:txBody>
          <a:bodyPr wrap="none">
            <a:spAutoFit/>
          </a:bodyPr>
          <a:p>
            <a:pPr eaLnBrk="0" hangingPunct="0"/>
            <a:r>
              <a:rPr lang="en-US" altLang="zh-CN">
                <a:latin typeface="Arial" panose="020B0604020202020204" pitchFamily="34" charset="0"/>
              </a:rPr>
              <a:t>Answer 1-e 2-e</a:t>
            </a:r>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9"/>
                                        </p:tgtEl>
                                        <p:attrNameLst>
                                          <p:attrName>style.visibility</p:attrName>
                                        </p:attrNameLst>
                                      </p:cBhvr>
                                      <p:to>
                                        <p:strVal val="visible"/>
                                      </p:to>
                                    </p:set>
                                    <p:animEffect transition="in" filter="blinds(horizontal)">
                                      <p:cBhvr>
                                        <p:cTn id="7" dur="500"/>
                                        <p:tgtEl>
                                          <p:spTgt spid="51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69"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60770"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60771" name="Rectangle 4"/>
          <p:cNvSpPr/>
          <p:nvPr/>
        </p:nvSpPr>
        <p:spPr>
          <a:xfrm>
            <a:off x="1703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160772"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160773"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160774" name="Text Box 71"/>
          <p:cNvSpPr txBox="1"/>
          <p:nvPr/>
        </p:nvSpPr>
        <p:spPr>
          <a:xfrm>
            <a:off x="1774825" y="1089025"/>
            <a:ext cx="8712200" cy="4523105"/>
          </a:xfrm>
          <a:prstGeom prst="rect">
            <a:avLst/>
          </a:prstGeom>
          <a:noFill/>
          <a:ln w="9525">
            <a:noFill/>
          </a:ln>
        </p:spPr>
        <p:txBody>
          <a:bodyPr>
            <a:spAutoFit/>
          </a:bodyPr>
          <a:p>
            <a:pPr marL="304800" indent="-304800" eaLnBrk="0" hangingPunct="0">
              <a:buNone/>
            </a:pPr>
            <a:r>
              <a:rPr lang="en-US" altLang="zh-CN" sz="2400">
                <a:latin typeface="Arial" panose="020B0604020202020204" pitchFamily="34" charset="0"/>
              </a:rPr>
              <a:t>3.</a:t>
            </a:r>
            <a:r>
              <a:rPr lang="en-US" altLang="ja-JP" sz="2400">
                <a:latin typeface="Arial" panose="020B0604020202020204" pitchFamily="34" charset="0"/>
              </a:rPr>
              <a:t>Information hiding makes program maintenance easier by hiding data and procedure from unaffected parts of the program.</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True</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False</a:t>
            </a:r>
            <a:endParaRPr lang="en-US" altLang="zh-CN" sz="2400">
              <a:latin typeface="Arial" panose="020B0604020202020204" pitchFamily="34" charset="0"/>
            </a:endParaRPr>
          </a:p>
          <a:p>
            <a:pPr marL="762000" lvl="1" indent="-304800" eaLnBrk="0" hangingPunct="0">
              <a:buFontTx/>
              <a:buAutoNum type="alphaLcPeriod"/>
            </a:pPr>
            <a:endParaRPr lang="en-US" altLang="ja-JP" sz="2400">
              <a:latin typeface="Arial" panose="020B0604020202020204" pitchFamily="34" charset="0"/>
            </a:endParaRPr>
          </a:p>
          <a:p>
            <a:pPr marL="304800" indent="-304800" eaLnBrk="0" hangingPunct="0">
              <a:buNone/>
            </a:pPr>
            <a:r>
              <a:rPr lang="en-US" altLang="zh-CN" sz="2400">
                <a:latin typeface="Arial" panose="020B0604020202020204" pitchFamily="34" charset="0"/>
              </a:rPr>
              <a:t>4.</a:t>
            </a:r>
            <a:r>
              <a:rPr lang="en-US" altLang="ja-JP" sz="2400">
                <a:latin typeface="Arial" panose="020B0604020202020204" pitchFamily="34" charset="0"/>
              </a:rPr>
              <a:t>Cohesion is a qualitative indication of the degree to which a module</a:t>
            </a:r>
            <a:r>
              <a:rPr lang="zh-CN" altLang="en-US" sz="2400" dirty="0">
                <a:latin typeface="Arial" panose="020B0604020202020204" pitchFamily="34" charset="0"/>
              </a:rPr>
              <a:t>：          （定性）</a:t>
            </a:r>
            <a:endParaRPr lang="zh-CN" altLang="en-US" sz="2400" dirty="0">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can be written more compactly</a:t>
            </a:r>
            <a:r>
              <a:rPr lang="en-US" altLang="zh-CN" sz="2400">
                <a:latin typeface="Arial" panose="020B0604020202020204" pitchFamily="34" charset="0"/>
              </a:rPr>
              <a:t>.</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focuses on just one thing.</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is able to complete its function in a timely manner.</a:t>
            </a:r>
            <a:endParaRPr lang="en-US" altLang="zh-CN" sz="2400">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is connected to other modules and the outside world.</a:t>
            </a:r>
            <a:endParaRPr lang="en-US" altLang="ja-JP" sz="2400">
              <a:latin typeface="Arial" panose="020B0604020202020204" pitchFamily="34" charset="0"/>
            </a:endParaRPr>
          </a:p>
        </p:txBody>
      </p:sp>
      <p:sp>
        <p:nvSpPr>
          <p:cNvPr id="51209" name="Text Box 9"/>
          <p:cNvSpPr txBox="1"/>
          <p:nvPr/>
        </p:nvSpPr>
        <p:spPr>
          <a:xfrm>
            <a:off x="5735638" y="0"/>
            <a:ext cx="1732280" cy="368300"/>
          </a:xfrm>
          <a:prstGeom prst="rect">
            <a:avLst/>
          </a:prstGeom>
          <a:noFill/>
          <a:ln w="9525">
            <a:noFill/>
          </a:ln>
        </p:spPr>
        <p:txBody>
          <a:bodyPr wrap="none">
            <a:spAutoFit/>
          </a:bodyPr>
          <a:p>
            <a:pPr eaLnBrk="0" hangingPunct="0"/>
            <a:r>
              <a:rPr lang="en-US" altLang="zh-CN">
                <a:latin typeface="Arial" panose="020B0604020202020204" pitchFamily="34" charset="0"/>
              </a:rPr>
              <a:t>Answer 3-a 4-b</a:t>
            </a:r>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9"/>
                                        </p:tgtEl>
                                        <p:attrNameLst>
                                          <p:attrName>style.visibility</p:attrName>
                                        </p:attrNameLst>
                                      </p:cBhvr>
                                      <p:to>
                                        <p:strVal val="visible"/>
                                      </p:to>
                                    </p:set>
                                    <p:animEffect transition="in" filter="blinds(horizontal)">
                                      <p:cBhvr>
                                        <p:cTn id="7" dur="500"/>
                                        <p:tgtEl>
                                          <p:spTgt spid="51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3"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61794"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61795" name="Rectangle 4"/>
          <p:cNvSpPr/>
          <p:nvPr/>
        </p:nvSpPr>
        <p:spPr>
          <a:xfrm>
            <a:off x="1703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161796"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161797"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161798" name="Text Box 71"/>
          <p:cNvSpPr txBox="1"/>
          <p:nvPr/>
        </p:nvSpPr>
        <p:spPr>
          <a:xfrm>
            <a:off x="1524000" y="728663"/>
            <a:ext cx="9144000" cy="4892675"/>
          </a:xfrm>
          <a:prstGeom prst="rect">
            <a:avLst/>
          </a:prstGeom>
          <a:noFill/>
          <a:ln w="9525">
            <a:noFill/>
          </a:ln>
        </p:spPr>
        <p:txBody>
          <a:bodyPr>
            <a:spAutoFit/>
          </a:bodyPr>
          <a:p>
            <a:pPr marL="304800" indent="-304800" eaLnBrk="0" hangingPunct="0">
              <a:buNone/>
            </a:pPr>
            <a:r>
              <a:rPr lang="en-US" altLang="zh-CN" sz="2400">
                <a:latin typeface="Arial" panose="020B0604020202020204" pitchFamily="34" charset="0"/>
              </a:rPr>
              <a:t>5. </a:t>
            </a:r>
            <a:r>
              <a:rPr lang="en-US" altLang="ja-JP" sz="2400">
                <a:latin typeface="Arial" panose="020B0604020202020204" pitchFamily="34" charset="0"/>
              </a:rPr>
              <a:t>Coupling is a qualitative indication of the degree to which a module</a:t>
            </a:r>
            <a:r>
              <a:rPr lang="ja-JP" altLang="en-US" sz="2400" dirty="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can be written more compactly</a:t>
            </a:r>
            <a:r>
              <a:rPr lang="en-US" altLang="zh-CN" sz="2400">
                <a:latin typeface="Arial" panose="020B0604020202020204" pitchFamily="34" charset="0"/>
              </a:rPr>
              <a:t>.</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focuses on just one thing.</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is able to complete its function in a timely manner.</a:t>
            </a:r>
            <a:endParaRPr lang="en-US" altLang="zh-CN" sz="2400">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is connected to other modules and the outside world.</a:t>
            </a:r>
            <a:endParaRPr lang="en-US" altLang="ja-JP" sz="2400">
              <a:latin typeface="Arial" panose="020B0604020202020204" pitchFamily="34" charset="0"/>
            </a:endParaRPr>
          </a:p>
          <a:p>
            <a:pPr marL="304800" indent="-304800" eaLnBrk="0" hangingPunct="0">
              <a:buNone/>
            </a:pPr>
            <a:r>
              <a:rPr lang="en-US" altLang="zh-CN" sz="2400">
                <a:latin typeface="Arial" panose="020B0604020202020204" pitchFamily="34" charset="0"/>
              </a:rPr>
              <a:t>6. </a:t>
            </a:r>
            <a:r>
              <a:rPr lang="en-US" altLang="ja-JP" sz="2400">
                <a:latin typeface="Arial" panose="020B0604020202020204" pitchFamily="34" charset="0"/>
              </a:rPr>
              <a:t>Polymorphism reduces the effort required to extend an object system by</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coupling objects together more tightly.</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enabling a number of different operations to share the same name</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making objects more dependent on one another.</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removing the barriers imposed by encapsulation.</a:t>
            </a:r>
            <a:endParaRPr lang="en-US" altLang="ja-JP" sz="2400">
              <a:latin typeface="Arial" panose="020B0604020202020204" pitchFamily="34" charset="0"/>
            </a:endParaRPr>
          </a:p>
        </p:txBody>
      </p:sp>
      <p:sp>
        <p:nvSpPr>
          <p:cNvPr id="52233" name="Text Box 9"/>
          <p:cNvSpPr txBox="1"/>
          <p:nvPr/>
        </p:nvSpPr>
        <p:spPr>
          <a:xfrm>
            <a:off x="5735638" y="0"/>
            <a:ext cx="1732280" cy="368300"/>
          </a:xfrm>
          <a:prstGeom prst="rect">
            <a:avLst/>
          </a:prstGeom>
          <a:noFill/>
          <a:ln w="9525">
            <a:noFill/>
          </a:ln>
        </p:spPr>
        <p:txBody>
          <a:bodyPr wrap="none">
            <a:spAutoFit/>
          </a:bodyPr>
          <a:p>
            <a:pPr eaLnBrk="0" hangingPunct="0"/>
            <a:r>
              <a:rPr lang="en-US" altLang="zh-CN">
                <a:latin typeface="Arial" panose="020B0604020202020204" pitchFamily="34" charset="0"/>
              </a:rPr>
              <a:t>Answer 5-d 6-b</a:t>
            </a:r>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33"/>
                                        </p:tgtEl>
                                        <p:attrNameLst>
                                          <p:attrName>style.visibility</p:attrName>
                                        </p:attrNameLst>
                                      </p:cBhvr>
                                      <p:to>
                                        <p:strVal val="visible"/>
                                      </p:to>
                                    </p:set>
                                    <p:animEffect transition="in" filter="blinds(horizontal)">
                                      <p:cBhvr>
                                        <p:cTn id="7" dur="500"/>
                                        <p:tgtEl>
                                          <p:spTgt spid="52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15714"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15715" name="Rectangle 4"/>
          <p:cNvSpPr/>
          <p:nvPr/>
        </p:nvSpPr>
        <p:spPr>
          <a:xfrm>
            <a:off x="1703388" y="225425"/>
            <a:ext cx="8534400" cy="381000"/>
          </a:xfrm>
          <a:prstGeom prst="rect">
            <a:avLst/>
          </a:prstGeom>
          <a:noFill/>
          <a:ln w="9525">
            <a:noFill/>
          </a:ln>
        </p:spPr>
        <p:txBody>
          <a:bodyPr anchor="ctr" anchorCtr="0"/>
          <a:p>
            <a:r>
              <a:rPr lang="en-US" altLang="ja-JP" b="1">
                <a:latin typeface="Arial" panose="020B0604020202020204" pitchFamily="34" charset="0"/>
              </a:rPr>
              <a:t>Exercise</a:t>
            </a:r>
            <a:endParaRPr lang="en-US" altLang="ja-JP" sz="2800" b="1">
              <a:latin typeface="Arial" panose="020B0604020202020204" pitchFamily="34" charset="0"/>
            </a:endParaRPr>
          </a:p>
        </p:txBody>
      </p:sp>
      <p:sp>
        <p:nvSpPr>
          <p:cNvPr id="115716" name="Rectangle 7"/>
          <p:cNvSpPr/>
          <p:nvPr/>
        </p:nvSpPr>
        <p:spPr>
          <a:xfrm>
            <a:off x="1919288" y="944563"/>
            <a:ext cx="8424862" cy="5631180"/>
          </a:xfrm>
          <a:prstGeom prst="rect">
            <a:avLst/>
          </a:prstGeom>
          <a:noFill/>
          <a:ln w="9525">
            <a:noFill/>
          </a:ln>
        </p:spPr>
        <p:txBody>
          <a:bodyPr>
            <a:spAutoFit/>
          </a:bodyPr>
          <a:p>
            <a:pPr marL="609600" indent="-609600" eaLnBrk="0" hangingPunct="0"/>
            <a:r>
              <a:rPr lang="en-US" altLang="zh-CN" sz="2400">
                <a:latin typeface="Arial" panose="020B0604020202020204" pitchFamily="34" charset="0"/>
              </a:rPr>
              <a:t>3.</a:t>
            </a:r>
            <a:r>
              <a:rPr lang="en-US" altLang="ja-JP" sz="2400">
                <a:latin typeface="Arial" panose="020B0604020202020204" pitchFamily="34" charset="0"/>
              </a:rPr>
              <a:t>Software is a product and can be manufactured using the same technologies used for other engineering artifacts. </a:t>
            </a:r>
            <a:endParaRPr lang="en-US" altLang="ja-JP" sz="2400">
              <a:latin typeface="Arial" panose="020B0604020202020204" pitchFamily="34" charset="0"/>
            </a:endParaRPr>
          </a:p>
          <a:p>
            <a:pPr marL="1066800" lvl="1" indent="-609600" eaLnBrk="0" hangingPunct="0"/>
            <a:r>
              <a:rPr lang="en-US" altLang="zh-CN" sz="2400" err="1">
                <a:latin typeface="Arial" panose="020B0604020202020204" pitchFamily="34" charset="0"/>
              </a:rPr>
              <a:t>a.</a:t>
            </a:r>
            <a:r>
              <a:rPr lang="en-US" altLang="ja-JP" sz="2400" err="1">
                <a:latin typeface="Arial" panose="020B0604020202020204" pitchFamily="34" charset="0"/>
              </a:rPr>
              <a:t>True</a:t>
            </a:r>
            <a:r>
              <a:rPr lang="en-US" altLang="ja-JP" sz="2400">
                <a:latin typeface="Arial" panose="020B0604020202020204" pitchFamily="34" charset="0"/>
              </a:rPr>
              <a:t> </a:t>
            </a:r>
            <a:endParaRPr lang="en-US" altLang="ja-JP" sz="2400">
              <a:latin typeface="Arial" panose="020B0604020202020204" pitchFamily="34" charset="0"/>
            </a:endParaRPr>
          </a:p>
          <a:p>
            <a:pPr marL="1066800" lvl="1" indent="-609600" eaLnBrk="0" hangingPunct="0"/>
            <a:r>
              <a:rPr lang="en-US" altLang="zh-CN" sz="2400" err="1">
                <a:latin typeface="Arial" panose="020B0604020202020204" pitchFamily="34" charset="0"/>
              </a:rPr>
              <a:t>b.</a:t>
            </a:r>
            <a:r>
              <a:rPr lang="en-US" altLang="ja-JP" sz="2400" err="1">
                <a:latin typeface="Arial" panose="020B0604020202020204" pitchFamily="34" charset="0"/>
              </a:rPr>
              <a:t>False</a:t>
            </a:r>
            <a:endParaRPr lang="en-US" altLang="zh-CN" sz="2400">
              <a:latin typeface="Arial" panose="020B0604020202020204" pitchFamily="34" charset="0"/>
            </a:endParaRPr>
          </a:p>
          <a:p>
            <a:pPr marL="1066800" lvl="1" indent="-609600" eaLnBrk="0" hangingPunct="0"/>
            <a:endParaRPr lang="en-US" altLang="ja-JP" sz="2400">
              <a:latin typeface="Arial" panose="020B0604020202020204" pitchFamily="34" charset="0"/>
            </a:endParaRPr>
          </a:p>
          <a:p>
            <a:pPr marL="609600" indent="-609600" eaLnBrk="0" hangingPunct="0"/>
            <a:r>
              <a:rPr lang="en-US" altLang="zh-CN" sz="2400">
                <a:latin typeface="Arial" panose="020B0604020202020204" pitchFamily="34" charset="0"/>
              </a:rPr>
              <a:t>4.</a:t>
            </a:r>
            <a:r>
              <a:rPr lang="en-US" altLang="ja-JP" sz="2400">
                <a:latin typeface="Arial" panose="020B0604020202020204" pitchFamily="34" charset="0"/>
              </a:rPr>
              <a:t>Software deteriorates</a:t>
            </a:r>
            <a:r>
              <a:rPr lang="zh-CN" altLang="en-US" sz="2400" dirty="0">
                <a:latin typeface="Arial" panose="020B0604020202020204" pitchFamily="34" charset="0"/>
              </a:rPr>
              <a:t>（恶化）</a:t>
            </a:r>
            <a:r>
              <a:rPr lang="ja-JP" altLang="en-US" sz="2400" dirty="0">
                <a:latin typeface="Arial" panose="020B0604020202020204" pitchFamily="34" charset="0"/>
              </a:rPr>
              <a:t> </a:t>
            </a:r>
            <a:r>
              <a:rPr lang="en-US" altLang="ja-JP" sz="2400">
                <a:latin typeface="Arial" panose="020B0604020202020204" pitchFamily="34" charset="0"/>
              </a:rPr>
              <a:t>rather than wears out because </a:t>
            </a:r>
            <a:endParaRPr lang="en-US" altLang="ja-JP" sz="2400">
              <a:latin typeface="Arial" panose="020B0604020202020204" pitchFamily="34" charset="0"/>
            </a:endParaRPr>
          </a:p>
          <a:p>
            <a:pPr marL="1066800" lvl="1" indent="-609600" eaLnBrk="0" hangingPunct="0"/>
            <a:r>
              <a:rPr lang="en-US" altLang="zh-CN" sz="2400" err="1">
                <a:latin typeface="Arial" panose="020B0604020202020204" pitchFamily="34" charset="0"/>
              </a:rPr>
              <a:t>a.</a:t>
            </a:r>
            <a:r>
              <a:rPr lang="en-US" altLang="ja-JP" sz="2400" err="1">
                <a:latin typeface="Arial" panose="020B0604020202020204" pitchFamily="34" charset="0"/>
              </a:rPr>
              <a:t>Software</a:t>
            </a:r>
            <a:r>
              <a:rPr lang="en-US" altLang="ja-JP" sz="2400">
                <a:latin typeface="Arial" panose="020B0604020202020204" pitchFamily="34" charset="0"/>
              </a:rPr>
              <a:t> suffers from exposure to hostile environments.</a:t>
            </a:r>
            <a:endParaRPr lang="en-US" altLang="ja-JP" sz="2400">
              <a:latin typeface="Arial" panose="020B0604020202020204" pitchFamily="34" charset="0"/>
            </a:endParaRPr>
          </a:p>
          <a:p>
            <a:pPr marL="1066800" lvl="1" indent="-609600" eaLnBrk="0" hangingPunct="0"/>
            <a:r>
              <a:rPr lang="en-US" altLang="zh-CN" sz="2400" err="1">
                <a:latin typeface="Arial" panose="020B0604020202020204" pitchFamily="34" charset="0"/>
              </a:rPr>
              <a:t>b.</a:t>
            </a:r>
            <a:r>
              <a:rPr lang="en-US" altLang="ja-JP" sz="2400" err="1">
                <a:latin typeface="Arial" panose="020B0604020202020204" pitchFamily="34" charset="0"/>
              </a:rPr>
              <a:t>Defects</a:t>
            </a:r>
            <a:r>
              <a:rPr lang="en-US" altLang="ja-JP" sz="2400">
                <a:latin typeface="Arial" panose="020B0604020202020204" pitchFamily="34" charset="0"/>
              </a:rPr>
              <a:t> are more likely to arise after software has been used often.</a:t>
            </a:r>
            <a:endParaRPr lang="en-US" altLang="ja-JP" sz="2400">
              <a:latin typeface="Arial" panose="020B0604020202020204" pitchFamily="34" charset="0"/>
            </a:endParaRPr>
          </a:p>
          <a:p>
            <a:pPr marL="1066800" lvl="1" indent="-609600" eaLnBrk="0" hangingPunct="0"/>
            <a:r>
              <a:rPr lang="en-US" altLang="zh-CN" sz="2400" err="1">
                <a:latin typeface="Arial" panose="020B0604020202020204" pitchFamily="34" charset="0"/>
              </a:rPr>
              <a:t>c.</a:t>
            </a:r>
            <a:r>
              <a:rPr lang="en-US" altLang="ja-JP" sz="2400" err="1">
                <a:latin typeface="Arial" panose="020B0604020202020204" pitchFamily="34" charset="0"/>
              </a:rPr>
              <a:t>Multiple</a:t>
            </a:r>
            <a:r>
              <a:rPr lang="en-US" altLang="ja-JP" sz="2400">
                <a:latin typeface="Arial" panose="020B0604020202020204" pitchFamily="34" charset="0"/>
              </a:rPr>
              <a:t> change requests introduce errors in component interactions.</a:t>
            </a:r>
            <a:endParaRPr lang="en-US" altLang="ja-JP" sz="2400">
              <a:latin typeface="Arial" panose="020B0604020202020204" pitchFamily="34" charset="0"/>
            </a:endParaRPr>
          </a:p>
          <a:p>
            <a:pPr marL="1066800" lvl="1" indent="-609600" eaLnBrk="0" hangingPunct="0"/>
            <a:r>
              <a:rPr lang="en-US" altLang="zh-CN" sz="2400" err="1">
                <a:latin typeface="Arial" panose="020B0604020202020204" pitchFamily="34" charset="0"/>
              </a:rPr>
              <a:t>d.</a:t>
            </a:r>
            <a:r>
              <a:rPr lang="en-US" altLang="ja-JP" sz="2400" err="1">
                <a:latin typeface="Arial" panose="020B0604020202020204" pitchFamily="34" charset="0"/>
              </a:rPr>
              <a:t>Software</a:t>
            </a:r>
            <a:r>
              <a:rPr lang="en-US" altLang="ja-JP" sz="2400">
                <a:latin typeface="Arial" panose="020B0604020202020204" pitchFamily="34" charset="0"/>
              </a:rPr>
              <a:t> spare parts</a:t>
            </a:r>
            <a:r>
              <a:rPr lang="zh-CN" altLang="en-US" sz="2400" dirty="0">
                <a:latin typeface="Arial" panose="020B0604020202020204" pitchFamily="34" charset="0"/>
              </a:rPr>
              <a:t>（备件）</a:t>
            </a:r>
            <a:r>
              <a:rPr lang="ja-JP" altLang="en-US" sz="2400" dirty="0">
                <a:latin typeface="Arial" panose="020B0604020202020204" pitchFamily="34" charset="0"/>
              </a:rPr>
              <a:t> </a:t>
            </a:r>
            <a:r>
              <a:rPr lang="en-US" altLang="ja-JP" sz="2400">
                <a:latin typeface="Arial" panose="020B0604020202020204" pitchFamily="34" charset="0"/>
              </a:rPr>
              <a:t>become harder to order.</a:t>
            </a:r>
            <a:endParaRPr lang="en-US" altLang="ja-JP" sz="2400">
              <a:latin typeface="Arial" panose="020B0604020202020204" pitchFamily="34" charset="0"/>
            </a:endParaRPr>
          </a:p>
          <a:p>
            <a:pPr marL="1066800" lvl="1" indent="-609600" eaLnBrk="0" hangingPunct="0"/>
            <a:endParaRPr lang="en-US" altLang="zh-CN" sz="2400">
              <a:latin typeface="Arial" panose="020B0604020202020204" pitchFamily="34" charset="0"/>
            </a:endParaRPr>
          </a:p>
        </p:txBody>
      </p:sp>
      <p:sp>
        <p:nvSpPr>
          <p:cNvPr id="491526" name="矩形 491525"/>
          <p:cNvSpPr/>
          <p:nvPr/>
        </p:nvSpPr>
        <p:spPr>
          <a:xfrm>
            <a:off x="6348413" y="115888"/>
            <a:ext cx="2240280" cy="368300"/>
          </a:xfrm>
          <a:prstGeom prst="rect">
            <a:avLst/>
          </a:prstGeom>
          <a:noFill/>
          <a:ln w="9525">
            <a:noFill/>
          </a:ln>
        </p:spPr>
        <p:txBody>
          <a:bodyPr wrap="none">
            <a:spAutoFit/>
          </a:bodyPr>
          <a:p>
            <a:pPr lvl="1" eaLnBrk="0" hangingPunct="0"/>
            <a:r>
              <a:rPr lang="en-US" altLang="ja-JP">
                <a:latin typeface="Arial" panose="020B0604020202020204" pitchFamily="34" charset="0"/>
              </a:rPr>
              <a:t>Answer: </a:t>
            </a:r>
            <a:r>
              <a:rPr lang="en-US" altLang="zh-CN">
                <a:latin typeface="Arial" panose="020B0604020202020204" pitchFamily="34" charset="0"/>
              </a:rPr>
              <a:t>3-b 4-</a:t>
            </a:r>
            <a:r>
              <a:rPr lang="en-US" altLang="ja-JP">
                <a:latin typeface="Arial" panose="020B0604020202020204" pitchFamily="34" charset="0"/>
              </a:rPr>
              <a:t>c</a:t>
            </a:r>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26"/>
                                        </p:tgtEl>
                                        <p:attrNameLst>
                                          <p:attrName>style.visibility</p:attrName>
                                        </p:attrNameLst>
                                      </p:cBhvr>
                                      <p:to>
                                        <p:strVal val="visible"/>
                                      </p:to>
                                    </p:set>
                                    <p:animEffect transition="in" filter="blinds(horizontal)">
                                      <p:cBhvr>
                                        <p:cTn id="7" dur="500"/>
                                        <p:tgtEl>
                                          <p:spTgt spid="491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7"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62818"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62819" name="Rectangle 4"/>
          <p:cNvSpPr/>
          <p:nvPr/>
        </p:nvSpPr>
        <p:spPr>
          <a:xfrm>
            <a:off x="1703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162820"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162821"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162822" name="Text Box 71"/>
          <p:cNvSpPr txBox="1"/>
          <p:nvPr/>
        </p:nvSpPr>
        <p:spPr>
          <a:xfrm>
            <a:off x="1524000" y="728663"/>
            <a:ext cx="9144000" cy="4892675"/>
          </a:xfrm>
          <a:prstGeom prst="rect">
            <a:avLst/>
          </a:prstGeom>
          <a:noFill/>
          <a:ln w="9525">
            <a:noFill/>
          </a:ln>
        </p:spPr>
        <p:txBody>
          <a:bodyPr>
            <a:spAutoFit/>
          </a:bodyPr>
          <a:p>
            <a:pPr marL="304800" indent="-304800" eaLnBrk="0" hangingPunct="0">
              <a:buNone/>
            </a:pPr>
            <a:endParaRPr lang="en-US" altLang="ja-JP" sz="2400">
              <a:latin typeface="Arial" panose="020B0604020202020204" pitchFamily="34" charset="0"/>
            </a:endParaRPr>
          </a:p>
          <a:p>
            <a:pPr marL="304800" indent="-304800" eaLnBrk="0" hangingPunct="0">
              <a:buNone/>
            </a:pPr>
            <a:r>
              <a:rPr lang="en-US" altLang="zh-CN" sz="2400">
                <a:latin typeface="Arial" panose="020B0604020202020204" pitchFamily="34" charset="0"/>
              </a:rPr>
              <a:t>7. </a:t>
            </a:r>
            <a:r>
              <a:rPr lang="en-US" altLang="ja-JP" sz="2400">
                <a:latin typeface="Arial" panose="020B0604020202020204" pitchFamily="34" charset="0"/>
              </a:rPr>
              <a:t>Which design model elements are used to depict a model of information represented from the user's view?</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Architectural design elements</a:t>
            </a:r>
            <a:endParaRPr lang="en-US" altLang="zh-CN" sz="2400">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Component-level design elements</a:t>
            </a:r>
            <a:endParaRPr lang="en-US" altLang="zh-CN" sz="2400">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Data design elements</a:t>
            </a:r>
            <a:endParaRPr lang="en-US" altLang="zh-CN" sz="2400">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Interface design elements</a:t>
            </a:r>
            <a:endParaRPr lang="en-US" altLang="zh-CN" sz="2400">
              <a:latin typeface="Arial" panose="020B0604020202020204" pitchFamily="34" charset="0"/>
            </a:endParaRPr>
          </a:p>
          <a:p>
            <a:pPr marL="762000" lvl="1" indent="-304800" eaLnBrk="0" hangingPunct="0">
              <a:buFontTx/>
              <a:buAutoNum type="alphaLcPeriod"/>
            </a:pPr>
            <a:endParaRPr lang="en-US" altLang="ja-JP" sz="2400">
              <a:latin typeface="Arial" panose="020B0604020202020204" pitchFamily="34" charset="0"/>
            </a:endParaRPr>
          </a:p>
          <a:p>
            <a:pPr marL="304800" indent="-304800" eaLnBrk="0" hangingPunct="0">
              <a:buNone/>
            </a:pPr>
            <a:r>
              <a:rPr lang="en-US" altLang="zh-CN" sz="2400">
                <a:latin typeface="Arial" panose="020B0604020202020204" pitchFamily="34" charset="0"/>
              </a:rPr>
              <a:t>8. </a:t>
            </a:r>
            <a:r>
              <a:rPr lang="en-US" altLang="ja-JP" sz="2400">
                <a:latin typeface="Arial" panose="020B0604020202020204" pitchFamily="34" charset="0"/>
              </a:rPr>
              <a:t>Which design is analogous to the floor plan of a house?</a:t>
            </a:r>
            <a:r>
              <a:rPr lang="en-US" altLang="zh-CN" sz="2400">
                <a:latin typeface="Arial" panose="020B0604020202020204" pitchFamily="34" charset="0"/>
              </a:rPr>
              <a:t> </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a. Architectural design elements</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b. </a:t>
            </a:r>
            <a:r>
              <a:rPr lang="en-US" altLang="ja-JP" sz="2400">
                <a:latin typeface="Arial" panose="020B0604020202020204" pitchFamily="34" charset="0"/>
              </a:rPr>
              <a:t>Component-level design elements</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c. </a:t>
            </a:r>
            <a:r>
              <a:rPr lang="en-US" altLang="ja-JP" sz="2400">
                <a:latin typeface="Arial" panose="020B0604020202020204" pitchFamily="34" charset="0"/>
              </a:rPr>
              <a:t>Data design elements</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d. </a:t>
            </a:r>
            <a:r>
              <a:rPr lang="en-US" altLang="ja-JP" sz="2400">
                <a:latin typeface="Arial" panose="020B0604020202020204" pitchFamily="34" charset="0"/>
              </a:rPr>
              <a:t>Interface design elements</a:t>
            </a:r>
            <a:endParaRPr lang="en-US" altLang="ja-JP" sz="2400">
              <a:latin typeface="Arial" panose="020B0604020202020204" pitchFamily="34" charset="0"/>
            </a:endParaRPr>
          </a:p>
        </p:txBody>
      </p:sp>
      <p:sp>
        <p:nvSpPr>
          <p:cNvPr id="52233" name="Text Box 9"/>
          <p:cNvSpPr txBox="1"/>
          <p:nvPr/>
        </p:nvSpPr>
        <p:spPr>
          <a:xfrm>
            <a:off x="5735638" y="0"/>
            <a:ext cx="1719580" cy="368300"/>
          </a:xfrm>
          <a:prstGeom prst="rect">
            <a:avLst/>
          </a:prstGeom>
          <a:noFill/>
          <a:ln w="9525">
            <a:noFill/>
          </a:ln>
        </p:spPr>
        <p:txBody>
          <a:bodyPr wrap="none">
            <a:spAutoFit/>
          </a:bodyPr>
          <a:p>
            <a:pPr eaLnBrk="0" hangingPunct="0"/>
            <a:r>
              <a:rPr lang="en-US" altLang="zh-CN">
                <a:latin typeface="Arial" panose="020B0604020202020204" pitchFamily="34" charset="0"/>
              </a:rPr>
              <a:t>Answer 7-c 8-a</a:t>
            </a:r>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33"/>
                                        </p:tgtEl>
                                        <p:attrNameLst>
                                          <p:attrName>style.visibility</p:attrName>
                                        </p:attrNameLst>
                                      </p:cBhvr>
                                      <p:to>
                                        <p:strVal val="visible"/>
                                      </p:to>
                                    </p:set>
                                    <p:animEffect transition="in" filter="blinds(horizontal)">
                                      <p:cBhvr>
                                        <p:cTn id="7" dur="500"/>
                                        <p:tgtEl>
                                          <p:spTgt spid="52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1"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63842"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63843" name="Rectangle 4"/>
          <p:cNvSpPr/>
          <p:nvPr/>
        </p:nvSpPr>
        <p:spPr>
          <a:xfrm>
            <a:off x="1703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163844"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163845"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163846" name="Text Box 71"/>
          <p:cNvSpPr txBox="1"/>
          <p:nvPr/>
        </p:nvSpPr>
        <p:spPr>
          <a:xfrm>
            <a:off x="1524000" y="728663"/>
            <a:ext cx="9144000" cy="5507990"/>
          </a:xfrm>
          <a:prstGeom prst="rect">
            <a:avLst/>
          </a:prstGeom>
          <a:noFill/>
          <a:ln w="9525">
            <a:noFill/>
          </a:ln>
        </p:spPr>
        <p:txBody>
          <a:bodyPr>
            <a:spAutoFit/>
          </a:bodyPr>
          <a:p>
            <a:pPr marL="304800" indent="-304800" eaLnBrk="0" hangingPunct="0">
              <a:buNone/>
            </a:pPr>
            <a:r>
              <a:rPr lang="en-US" altLang="zh-CN" sz="2400">
                <a:latin typeface="Arial" panose="020B0604020202020204" pitchFamily="34" charset="0"/>
              </a:rPr>
              <a:t>9. </a:t>
            </a:r>
            <a:r>
              <a:rPr lang="en-US" altLang="ja-JP" sz="2400">
                <a:latin typeface="Arial" panose="020B0604020202020204" pitchFamily="34" charset="0"/>
              </a:rPr>
              <a:t>Which design model is analogous to the detailed drawings of the access points and external utilities for a house?</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Architectural design elements</a:t>
            </a:r>
            <a:endParaRPr lang="en-US" altLang="zh-CN" sz="2400">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Component-level design elements</a:t>
            </a:r>
            <a:endParaRPr lang="en-US" altLang="zh-CN" sz="2400">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Data design elements</a:t>
            </a:r>
            <a:endParaRPr lang="en-US" altLang="zh-CN" sz="2400">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Interface design elements</a:t>
            </a:r>
            <a:endParaRPr lang="en-US" altLang="zh-CN" sz="2400">
              <a:latin typeface="Arial" panose="020B0604020202020204" pitchFamily="34" charset="0"/>
            </a:endParaRPr>
          </a:p>
          <a:p>
            <a:pPr marL="762000" lvl="1" indent="-304800" eaLnBrk="0" hangingPunct="0">
              <a:buFontTx/>
              <a:buNone/>
            </a:pPr>
            <a:endParaRPr lang="en-US" altLang="ja-JP" sz="2400">
              <a:latin typeface="Arial" panose="020B0604020202020204" pitchFamily="34" charset="0"/>
            </a:endParaRPr>
          </a:p>
          <a:p>
            <a:pPr marL="304800" indent="-304800" eaLnBrk="0" hangingPunct="0">
              <a:buNone/>
            </a:pPr>
            <a:r>
              <a:rPr lang="en-US" altLang="zh-CN" sz="2400">
                <a:latin typeface="Arial" panose="020B0604020202020204" pitchFamily="34" charset="0"/>
              </a:rPr>
              <a:t>10. Which design model is analogous to a set of detailed drawings for each room in a house?</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a. Architectural design elements</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b. </a:t>
            </a:r>
            <a:r>
              <a:rPr lang="en-US" altLang="ja-JP" sz="2400">
                <a:latin typeface="Arial" panose="020B0604020202020204" pitchFamily="34" charset="0"/>
              </a:rPr>
              <a:t>Component-level design elements</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c. </a:t>
            </a:r>
            <a:r>
              <a:rPr lang="en-US" altLang="ja-JP" sz="2400">
                <a:latin typeface="Arial" panose="020B0604020202020204" pitchFamily="34" charset="0"/>
              </a:rPr>
              <a:t>Data design elements</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d. </a:t>
            </a:r>
            <a:r>
              <a:rPr lang="en-US" altLang="ja-JP" sz="2400">
                <a:latin typeface="Arial" panose="020B0604020202020204" pitchFamily="34" charset="0"/>
              </a:rPr>
              <a:t>Interface design elements</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a:t>
            </a:r>
            <a:endParaRPr lang="en-US" altLang="zh-CN" sz="2400">
              <a:latin typeface="Arial" panose="020B0604020202020204" pitchFamily="34" charset="0"/>
            </a:endParaRPr>
          </a:p>
          <a:p>
            <a:pPr marL="304800" indent="-304800" eaLnBrk="0" hangingPunct="0">
              <a:buNone/>
            </a:pPr>
            <a:r>
              <a:rPr lang="en-US" altLang="zh-CN" sz="1600">
                <a:latin typeface="Arial" panose="020B0604020202020204" pitchFamily="34" charset="0"/>
              </a:rPr>
              <a:t>        </a:t>
            </a:r>
            <a:endParaRPr lang="en-US" altLang="ja-JP" sz="1600">
              <a:latin typeface="Arial" panose="020B0604020202020204" pitchFamily="34" charset="0"/>
            </a:endParaRPr>
          </a:p>
        </p:txBody>
      </p:sp>
      <p:sp>
        <p:nvSpPr>
          <p:cNvPr id="360456" name="Text Box 8"/>
          <p:cNvSpPr txBox="1"/>
          <p:nvPr/>
        </p:nvSpPr>
        <p:spPr>
          <a:xfrm>
            <a:off x="5340350" y="0"/>
            <a:ext cx="5403850" cy="368300"/>
          </a:xfrm>
          <a:prstGeom prst="rect">
            <a:avLst/>
          </a:prstGeom>
          <a:noFill/>
          <a:ln w="9525">
            <a:noFill/>
          </a:ln>
        </p:spPr>
        <p:txBody>
          <a:bodyPr>
            <a:spAutoFit/>
          </a:bodyPr>
          <a:p>
            <a:pPr eaLnBrk="0" hangingPunct="0"/>
            <a:r>
              <a:rPr lang="en-US" altLang="zh-CN">
                <a:latin typeface="Arial" panose="020B0604020202020204" pitchFamily="34" charset="0"/>
              </a:rPr>
              <a:t>Answer 9-d 10-b</a:t>
            </a:r>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0456"/>
                                        </p:tgtEl>
                                        <p:attrNameLst>
                                          <p:attrName>style.visibility</p:attrName>
                                        </p:attrNameLst>
                                      </p:cBhvr>
                                      <p:to>
                                        <p:strVal val="visible"/>
                                      </p:to>
                                    </p:set>
                                    <p:animEffect transition="in" filter="blinds(horizontal)">
                                      <p:cBhvr>
                                        <p:cTn id="7" dur="500"/>
                                        <p:tgtEl>
                                          <p:spTgt spid="360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5"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64866"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64867" name="Rectangle 4"/>
          <p:cNvSpPr/>
          <p:nvPr/>
        </p:nvSpPr>
        <p:spPr>
          <a:xfrm>
            <a:off x="1703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164868"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164869"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164870" name="Text Box 71"/>
          <p:cNvSpPr txBox="1"/>
          <p:nvPr/>
        </p:nvSpPr>
        <p:spPr>
          <a:xfrm>
            <a:off x="1524000" y="728663"/>
            <a:ext cx="9144000" cy="4399915"/>
          </a:xfrm>
          <a:prstGeom prst="rect">
            <a:avLst/>
          </a:prstGeom>
          <a:noFill/>
          <a:ln w="9525">
            <a:noFill/>
          </a:ln>
        </p:spPr>
        <p:txBody>
          <a:bodyPr>
            <a:spAutoFit/>
          </a:bodyPr>
          <a:p>
            <a:pPr marL="304800" indent="-304800" eaLnBrk="0" hangingPunct="0"/>
            <a:r>
              <a:rPr lang="en-US" altLang="zh-CN" sz="2400">
                <a:latin typeface="Arial" panose="020B0604020202020204" pitchFamily="34" charset="0"/>
              </a:rPr>
              <a:t>        </a:t>
            </a:r>
            <a:endParaRPr lang="en-US" altLang="zh-CN" sz="2400">
              <a:latin typeface="Arial" panose="020B0604020202020204" pitchFamily="34" charset="0"/>
            </a:endParaRPr>
          </a:p>
          <a:p>
            <a:pPr marL="304800" indent="-304800" eaLnBrk="0" hangingPunct="0"/>
            <a:r>
              <a:rPr lang="en-US" altLang="zh-CN" sz="2400">
                <a:latin typeface="Arial" panose="020B0604020202020204" pitchFamily="34" charset="0"/>
              </a:rPr>
              <a:t>11. </a:t>
            </a:r>
            <a:r>
              <a:rPr lang="en-US" altLang="ja-JP" sz="2400">
                <a:latin typeface="Arial" panose="020B0604020202020204" pitchFamily="34" charset="0"/>
              </a:rPr>
              <a:t>The deployment design elements specify the build order for the software components.</a:t>
            </a:r>
            <a:endParaRPr lang="en-US" altLang="zh-CN" sz="2400">
              <a:latin typeface="Arial" panose="020B0604020202020204" pitchFamily="34" charset="0"/>
            </a:endParaRPr>
          </a:p>
          <a:p>
            <a:pPr marL="304800" indent="-304800" eaLnBrk="0" hangingPunct="0"/>
            <a:r>
              <a:rPr lang="en-US" altLang="zh-CN" sz="2400">
                <a:latin typeface="Arial" panose="020B0604020202020204" pitchFamily="34" charset="0"/>
              </a:rPr>
              <a:t>        a. True</a:t>
            </a:r>
            <a:endParaRPr lang="en-US" altLang="zh-CN" sz="2400">
              <a:latin typeface="Arial" panose="020B0604020202020204" pitchFamily="34" charset="0"/>
            </a:endParaRPr>
          </a:p>
          <a:p>
            <a:pPr marL="304800" indent="-304800" eaLnBrk="0" hangingPunct="0"/>
            <a:r>
              <a:rPr lang="en-US" altLang="zh-CN" sz="2400">
                <a:latin typeface="Arial" panose="020B0604020202020204" pitchFamily="34" charset="0"/>
              </a:rPr>
              <a:t>        b. False  </a:t>
            </a:r>
            <a:r>
              <a:rPr lang="zh-CN" altLang="en-US" sz="2400">
                <a:latin typeface="Arial" panose="020B0604020202020204" pitchFamily="34" charset="0"/>
                <a:ea typeface="宋体" panose="02010600030101010101" pitchFamily="2" charset="-122"/>
              </a:rPr>
              <a:t>部署设计仅表明构件的位置而非顺序</a:t>
            </a:r>
            <a:endParaRPr lang="en-US" altLang="zh-CN" sz="2400">
              <a:latin typeface="Arial" panose="020B0604020202020204" pitchFamily="34" charset="0"/>
            </a:endParaRPr>
          </a:p>
          <a:p>
            <a:pPr marL="304800" indent="-304800" eaLnBrk="0" hangingPunct="0"/>
            <a:r>
              <a:rPr lang="en-US" altLang="zh-CN" sz="2400">
                <a:latin typeface="Arial" panose="020B0604020202020204" pitchFamily="34" charset="0"/>
              </a:rPr>
              <a:t>        </a:t>
            </a:r>
            <a:endParaRPr lang="en-US" altLang="zh-CN" sz="2400">
              <a:latin typeface="Arial" panose="020B0604020202020204" pitchFamily="34" charset="0"/>
            </a:endParaRPr>
          </a:p>
          <a:p>
            <a:pPr marL="304800" indent="-304800" eaLnBrk="0" hangingPunct="0"/>
            <a:r>
              <a:rPr lang="en-US" altLang="zh-CN" sz="2400">
                <a:latin typeface="Arial" panose="020B0604020202020204" pitchFamily="34" charset="0"/>
              </a:rPr>
              <a:t>12. </a:t>
            </a:r>
            <a:r>
              <a:rPr lang="en-US" altLang="ja-JP" sz="2400">
                <a:latin typeface="Arial" panose="020B0604020202020204" pitchFamily="34" charset="0"/>
              </a:rPr>
              <a:t>One of the key problems in software reuse is the inability to find existing reusable design patterns when hundreds of candidates exist.</a:t>
            </a:r>
            <a:endParaRPr lang="en-US" altLang="zh-CN" sz="2400">
              <a:latin typeface="Arial" panose="020B0604020202020204" pitchFamily="34" charset="0"/>
            </a:endParaRPr>
          </a:p>
          <a:p>
            <a:pPr marL="304800" indent="-304800" eaLnBrk="0" hangingPunct="0"/>
            <a:r>
              <a:rPr lang="en-US" altLang="zh-CN" sz="2400">
                <a:latin typeface="Arial" panose="020B0604020202020204" pitchFamily="34" charset="0"/>
              </a:rPr>
              <a:t>        a. True</a:t>
            </a:r>
            <a:endParaRPr lang="en-US" altLang="zh-CN" sz="2400">
              <a:latin typeface="Arial" panose="020B0604020202020204" pitchFamily="34" charset="0"/>
            </a:endParaRPr>
          </a:p>
          <a:p>
            <a:pPr marL="304800" indent="-304800" eaLnBrk="0" hangingPunct="0"/>
            <a:r>
              <a:rPr lang="en-US" altLang="zh-CN" sz="2400">
                <a:latin typeface="Arial" panose="020B0604020202020204" pitchFamily="34" charset="0"/>
              </a:rPr>
              <a:t>        b. False</a:t>
            </a:r>
            <a:endParaRPr lang="en-US" altLang="zh-CN" sz="2400">
              <a:latin typeface="Arial" panose="020B0604020202020204" pitchFamily="34" charset="0"/>
            </a:endParaRPr>
          </a:p>
          <a:p>
            <a:pPr marL="304800" indent="-304800" eaLnBrk="0" hangingPunct="0"/>
            <a:r>
              <a:rPr lang="en-US" altLang="zh-CN" sz="1600">
                <a:latin typeface="Arial" panose="020B0604020202020204" pitchFamily="34" charset="0"/>
              </a:rPr>
              <a:t>        </a:t>
            </a:r>
            <a:endParaRPr lang="en-US" altLang="ja-JP" sz="1600">
              <a:latin typeface="Arial" panose="020B0604020202020204" pitchFamily="34" charset="0"/>
            </a:endParaRPr>
          </a:p>
        </p:txBody>
      </p:sp>
      <p:sp>
        <p:nvSpPr>
          <p:cNvPr id="360456" name="Text Box 8"/>
          <p:cNvSpPr txBox="1"/>
          <p:nvPr/>
        </p:nvSpPr>
        <p:spPr>
          <a:xfrm>
            <a:off x="5340350" y="0"/>
            <a:ext cx="5403850" cy="368300"/>
          </a:xfrm>
          <a:prstGeom prst="rect">
            <a:avLst/>
          </a:prstGeom>
          <a:noFill/>
          <a:ln w="9525">
            <a:noFill/>
          </a:ln>
        </p:spPr>
        <p:txBody>
          <a:bodyPr>
            <a:spAutoFit/>
          </a:bodyPr>
          <a:p>
            <a:pPr eaLnBrk="0" hangingPunct="0"/>
            <a:r>
              <a:rPr lang="en-US" altLang="zh-CN">
                <a:latin typeface="Arial" panose="020B0604020202020204" pitchFamily="34" charset="0"/>
              </a:rPr>
              <a:t>Answer 11-b 12-a</a:t>
            </a:r>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0456"/>
                                        </p:tgtEl>
                                        <p:attrNameLst>
                                          <p:attrName>style.visibility</p:attrName>
                                        </p:attrNameLst>
                                      </p:cBhvr>
                                      <p:to>
                                        <p:strVal val="visible"/>
                                      </p:to>
                                    </p:set>
                                    <p:animEffect transition="in" filter="blinds(horizontal)">
                                      <p:cBhvr>
                                        <p:cTn id="7" dur="500"/>
                                        <p:tgtEl>
                                          <p:spTgt spid="360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9313"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69314"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269315" name="Rectangle 4"/>
          <p:cNvSpPr/>
          <p:nvPr/>
        </p:nvSpPr>
        <p:spPr>
          <a:xfrm>
            <a:off x="1703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269316"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269317"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269318" name="Text Box 71"/>
          <p:cNvSpPr txBox="1"/>
          <p:nvPr/>
        </p:nvSpPr>
        <p:spPr>
          <a:xfrm>
            <a:off x="1524000" y="728663"/>
            <a:ext cx="9144000" cy="4892675"/>
          </a:xfrm>
          <a:prstGeom prst="rect">
            <a:avLst/>
          </a:prstGeom>
          <a:noFill/>
          <a:ln w="9525">
            <a:noFill/>
          </a:ln>
        </p:spPr>
        <p:txBody>
          <a:bodyPr>
            <a:spAutoFit/>
          </a:bodyPr>
          <a:p>
            <a:pPr marL="304800" indent="-304800" eaLnBrk="0" hangingPunct="0">
              <a:buAutoNum type="arabicPeriod"/>
            </a:pPr>
            <a:r>
              <a:rPr lang="en-US" altLang="ja-JP" sz="2400">
                <a:latin typeface="Arial" panose="020B0604020202020204" pitchFamily="34" charset="0"/>
              </a:rPr>
              <a:t>An architectural style encompasses which of the following elements?</a:t>
            </a:r>
            <a:r>
              <a:rPr lang="ja-JP" altLang="en-US" sz="2400" dirty="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constraints </a:t>
            </a:r>
            <a:r>
              <a:rPr lang="zh-CN" altLang="en-US" sz="2400">
                <a:latin typeface="Arial" panose="020B0604020202020204" pitchFamily="34" charset="0"/>
                <a:ea typeface="宋体" panose="02010600030101010101" pitchFamily="2" charset="-122"/>
              </a:rPr>
              <a:t>约束</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set of components </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semantic models</a:t>
            </a:r>
            <a:r>
              <a:rPr lang="zh-CN" altLang="en-US" sz="2400" dirty="0">
                <a:latin typeface="Arial" panose="020B0604020202020204" pitchFamily="34" charset="0"/>
              </a:rPr>
              <a:t>语义模型</a:t>
            </a:r>
            <a:endParaRPr lang="zh-CN" altLang="en-US" sz="2400" dirty="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syntactic models</a:t>
            </a:r>
            <a:r>
              <a:rPr lang="zh-CN" altLang="en-US" sz="2400" dirty="0">
                <a:latin typeface="Arial" panose="020B0604020202020204" pitchFamily="34" charset="0"/>
              </a:rPr>
              <a:t>语法模型</a:t>
            </a:r>
            <a:endParaRPr lang="zh-CN" altLang="en-US" sz="2400" dirty="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a, b and c</a:t>
            </a:r>
            <a:endParaRPr lang="en-US" altLang="ja-JP" sz="2400">
              <a:latin typeface="Arial" panose="020B0604020202020204" pitchFamily="34" charset="0"/>
            </a:endParaRPr>
          </a:p>
          <a:p>
            <a:pPr marL="304800" indent="-304800" eaLnBrk="0" hangingPunct="0">
              <a:buAutoNum type="arabicPeriod"/>
            </a:pPr>
            <a:r>
              <a:rPr lang="en-US" altLang="ja-JP" sz="2400">
                <a:latin typeface="Arial" panose="020B0604020202020204" pitchFamily="34" charset="0"/>
              </a:rPr>
              <a:t>During the process of modeling the system in context, systems that interact with the target system are </a:t>
            </a:r>
            <a:r>
              <a:rPr lang="en-US" altLang="zh-CN" sz="2400">
                <a:latin typeface="Arial" panose="020B0604020202020204" pitchFamily="34" charset="0"/>
              </a:rPr>
              <a:t>not </a:t>
            </a:r>
            <a:r>
              <a:rPr lang="en-US" altLang="ja-JP" sz="2400">
                <a:latin typeface="Arial" panose="020B0604020202020204" pitchFamily="34" charset="0"/>
              </a:rPr>
              <a:t>represented as</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Peer-level systems</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Subordinate systems</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Super-ordinate systems</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Working systems</a:t>
            </a:r>
            <a:endParaRPr lang="en-US" altLang="ja-JP" sz="2400">
              <a:latin typeface="Arial" panose="020B0604020202020204" pitchFamily="34" charset="0"/>
            </a:endParaRPr>
          </a:p>
        </p:txBody>
      </p:sp>
      <p:sp>
        <p:nvSpPr>
          <p:cNvPr id="117769" name="Text Box 9"/>
          <p:cNvSpPr txBox="1"/>
          <p:nvPr/>
        </p:nvSpPr>
        <p:spPr>
          <a:xfrm>
            <a:off x="5735638" y="0"/>
            <a:ext cx="1732280" cy="368300"/>
          </a:xfrm>
          <a:prstGeom prst="rect">
            <a:avLst/>
          </a:prstGeom>
          <a:noFill/>
          <a:ln w="9525">
            <a:noFill/>
          </a:ln>
        </p:spPr>
        <p:txBody>
          <a:bodyPr wrap="none">
            <a:spAutoFit/>
          </a:bodyPr>
          <a:p>
            <a:pPr eaLnBrk="0" hangingPunct="0"/>
            <a:r>
              <a:rPr lang="en-US" altLang="zh-CN">
                <a:latin typeface="Arial" panose="020B0604020202020204" pitchFamily="34" charset="0"/>
              </a:rPr>
              <a:t>Answer 1-e 2-d</a:t>
            </a:r>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7769"/>
                                        </p:tgtEl>
                                        <p:attrNameLst>
                                          <p:attrName>style.visibility</p:attrName>
                                        </p:attrNameLst>
                                      </p:cBhvr>
                                      <p:to>
                                        <p:strVal val="visible"/>
                                      </p:to>
                                    </p:set>
                                    <p:animEffect transition="in" filter="blinds(horizontal)">
                                      <p:cBhvr>
                                        <p:cTn id="7" dur="500"/>
                                        <p:tgtEl>
                                          <p:spTgt spid="1177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0337"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70338"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270339" name="Rectangle 4"/>
          <p:cNvSpPr/>
          <p:nvPr/>
        </p:nvSpPr>
        <p:spPr>
          <a:xfrm>
            <a:off x="1703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270340"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270341"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270342" name="Text Box 71"/>
          <p:cNvSpPr txBox="1"/>
          <p:nvPr/>
        </p:nvSpPr>
        <p:spPr>
          <a:xfrm>
            <a:off x="1524000" y="728663"/>
            <a:ext cx="9144000" cy="4154170"/>
          </a:xfrm>
          <a:prstGeom prst="rect">
            <a:avLst/>
          </a:prstGeom>
          <a:noFill/>
          <a:ln w="9525">
            <a:noFill/>
          </a:ln>
        </p:spPr>
        <p:txBody>
          <a:bodyPr>
            <a:spAutoFit/>
          </a:bodyPr>
          <a:p>
            <a:pPr marL="304800" indent="-304800" eaLnBrk="0" hangingPunct="0">
              <a:buNone/>
            </a:pPr>
            <a:r>
              <a:rPr lang="en-US" altLang="zh-CN" sz="2400">
                <a:latin typeface="Arial" panose="020B0604020202020204" pitchFamily="34" charset="0"/>
              </a:rPr>
              <a:t>3. </a:t>
            </a:r>
            <a:r>
              <a:rPr lang="en-US" altLang="ja-JP" sz="2400">
                <a:latin typeface="Arial" panose="020B0604020202020204" pitchFamily="34" charset="0"/>
              </a:rPr>
              <a:t>A successful application of transform or transaction mapping to create an architectural design is supplemented by</a:t>
            </a:r>
            <a:r>
              <a:rPr lang="en-US" altLang="zh-CN" sz="2400">
                <a:latin typeface="Arial" panose="020B0604020202020204" pitchFamily="34" charset="0"/>
              </a:rPr>
              <a:t>  </a:t>
            </a:r>
            <a:r>
              <a:rPr lang="zh-CN" altLang="en-US" sz="2400" dirty="0">
                <a:solidFill>
                  <a:srgbClr val="FF0000"/>
                </a:solidFill>
                <a:latin typeface="Arial" panose="020B0604020202020204" pitchFamily="34" charset="0"/>
              </a:rPr>
              <a:t>（不做）</a:t>
            </a:r>
            <a:endParaRPr lang="zh-CN" altLang="en-US" sz="2400" dirty="0">
              <a:solidFill>
                <a:srgbClr val="FF0000"/>
              </a:solidFill>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entity relationship diagram</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module interface descriptions</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processing narratives for each module</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test case for each module</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Both b and c </a:t>
            </a:r>
            <a:endParaRPr lang="en-US" altLang="ja-JP" sz="2400">
              <a:latin typeface="Arial" panose="020B0604020202020204" pitchFamily="34" charset="0"/>
            </a:endParaRPr>
          </a:p>
          <a:p>
            <a:pPr marL="304800" indent="-304800" eaLnBrk="0" hangingPunct="0">
              <a:buNone/>
            </a:pPr>
            <a:r>
              <a:rPr lang="en-US" altLang="zh-CN" sz="2400">
                <a:latin typeface="Arial" panose="020B0604020202020204" pitchFamily="34" charset="0"/>
              </a:rPr>
              <a:t>4. The best representation of system architecture is an operational software prototype. </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a. True</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b. False</a:t>
            </a:r>
            <a:endParaRPr lang="en-US" altLang="ja-JP" sz="2400">
              <a:latin typeface="Arial" panose="020B0604020202020204" pitchFamily="34" charset="0"/>
            </a:endParaRPr>
          </a:p>
        </p:txBody>
      </p:sp>
      <p:sp>
        <p:nvSpPr>
          <p:cNvPr id="118793" name="Text Box 9"/>
          <p:cNvSpPr txBox="1"/>
          <p:nvPr/>
        </p:nvSpPr>
        <p:spPr>
          <a:xfrm>
            <a:off x="5735638" y="0"/>
            <a:ext cx="1732280" cy="368300"/>
          </a:xfrm>
          <a:prstGeom prst="rect">
            <a:avLst/>
          </a:prstGeom>
          <a:noFill/>
          <a:ln w="9525">
            <a:noFill/>
          </a:ln>
        </p:spPr>
        <p:txBody>
          <a:bodyPr wrap="none">
            <a:spAutoFit/>
          </a:bodyPr>
          <a:p>
            <a:pPr eaLnBrk="0" hangingPunct="0"/>
            <a:r>
              <a:rPr lang="en-US" altLang="zh-CN">
                <a:latin typeface="Arial" panose="020B0604020202020204" pitchFamily="34" charset="0"/>
              </a:rPr>
              <a:t>Answer 3-e 4-b</a:t>
            </a:r>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8793"/>
                                        </p:tgtEl>
                                        <p:attrNameLst>
                                          <p:attrName>style.visibility</p:attrName>
                                        </p:attrNameLst>
                                      </p:cBhvr>
                                      <p:to>
                                        <p:strVal val="visible"/>
                                      </p:to>
                                    </p:set>
                                    <p:animEffect transition="in" filter="blinds(horizontal)">
                                      <p:cBhvr>
                                        <p:cTn id="7" dur="500"/>
                                        <p:tgtEl>
                                          <p:spTgt spid="118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0145"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90146"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390147" name="Rectangle 4"/>
          <p:cNvSpPr/>
          <p:nvPr/>
        </p:nvSpPr>
        <p:spPr>
          <a:xfrm>
            <a:off x="1703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390148"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390149"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390150" name="Text Box 71"/>
          <p:cNvSpPr txBox="1"/>
          <p:nvPr/>
        </p:nvSpPr>
        <p:spPr>
          <a:xfrm>
            <a:off x="1524000" y="728663"/>
            <a:ext cx="9144000" cy="5262245"/>
          </a:xfrm>
          <a:prstGeom prst="rect">
            <a:avLst/>
          </a:prstGeom>
          <a:noFill/>
          <a:ln w="9525">
            <a:noFill/>
          </a:ln>
        </p:spPr>
        <p:txBody>
          <a:bodyPr>
            <a:spAutoFit/>
          </a:bodyPr>
          <a:p>
            <a:pPr marL="304800" indent="-304800" eaLnBrk="0" hangingPunct="0">
              <a:buAutoNum type="arabicPeriod"/>
            </a:pPr>
            <a:r>
              <a:rPr lang="en-US" altLang="ja-JP" sz="2400">
                <a:latin typeface="Arial" panose="020B0604020202020204" pitchFamily="34" charset="0"/>
              </a:rPr>
              <a:t>In the context of object-oriented software engineering a component contains</a:t>
            </a:r>
            <a:r>
              <a:rPr lang="ja-JP" altLang="en-US" sz="2400" dirty="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attributes and operations</a:t>
            </a:r>
            <a:r>
              <a:rPr lang="zh-CN" altLang="en-US" sz="2400">
                <a:solidFill>
                  <a:srgbClr val="FF0000"/>
                </a:solidFill>
                <a:latin typeface="Arial" panose="020B0604020202020204" pitchFamily="34" charset="0"/>
                <a:ea typeface="宋体" panose="02010600030101010101" pitchFamily="2" charset="-122"/>
              </a:rPr>
              <a:t>（一个类</a:t>
            </a:r>
            <a:endParaRPr lang="en-US" altLang="zh-CN" sz="2400">
              <a:solidFill>
                <a:srgbClr val="FF0000"/>
              </a:solidFill>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instances of each class </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roles for each actor (device or user)</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a set of collaborating classes</a:t>
            </a:r>
            <a:r>
              <a:rPr lang="zh-CN" altLang="en-US" sz="2400">
                <a:solidFill>
                  <a:srgbClr val="FF0000"/>
                </a:solidFill>
                <a:latin typeface="Arial" panose="020B0604020202020204" pitchFamily="34" charset="0"/>
                <a:ea typeface="宋体" panose="02010600030101010101" pitchFamily="2" charset="-122"/>
              </a:rPr>
              <a:t>（一组类</a:t>
            </a:r>
            <a:endParaRPr lang="en-US" altLang="zh-CN" sz="2400">
              <a:solidFill>
                <a:srgbClr val="FF0000"/>
              </a:solidFill>
              <a:latin typeface="Arial" panose="020B0604020202020204" pitchFamily="34" charset="0"/>
            </a:endParaRPr>
          </a:p>
          <a:p>
            <a:pPr marL="762000" lvl="1" indent="-304800" eaLnBrk="0" hangingPunct="0">
              <a:buFontTx/>
              <a:buNone/>
            </a:pPr>
            <a:endParaRPr lang="en-US" altLang="zh-CN" sz="2400">
              <a:latin typeface="Arial" panose="020B0604020202020204" pitchFamily="34" charset="0"/>
            </a:endParaRPr>
          </a:p>
          <a:p>
            <a:pPr marL="304800" indent="-304800" eaLnBrk="0" hangingPunct="0">
              <a:buAutoNum type="arabicPeriod"/>
            </a:pPr>
            <a:r>
              <a:rPr lang="en-US" altLang="ja-JP" sz="2400">
                <a:latin typeface="Arial" panose="020B0604020202020204" pitchFamily="34" charset="0"/>
              </a:rPr>
              <a:t>In traditional software engineering, modules must serve in which of the following roles?</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Control </a:t>
            </a:r>
            <a:r>
              <a:rPr lang="zh-CN" altLang="en-US" sz="2400">
                <a:latin typeface="Arial" panose="020B0604020202020204" pitchFamily="34" charset="0"/>
                <a:ea typeface="宋体" panose="02010600030101010101" pitchFamily="2" charset="-122"/>
              </a:rPr>
              <a:t>（控制域）</a:t>
            </a:r>
            <a:r>
              <a:rPr lang="en-US" altLang="zh-CN" sz="2400">
                <a:latin typeface="Arial" panose="020B0604020202020204" pitchFamily="34" charset="0"/>
              </a:rPr>
              <a:t>component</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Infrastructure</a:t>
            </a:r>
            <a:r>
              <a:rPr lang="zh-CN" altLang="en-US" sz="2400">
                <a:latin typeface="Arial" panose="020B0604020202020204" pitchFamily="34" charset="0"/>
                <a:ea typeface="宋体" panose="02010600030101010101" pitchFamily="2" charset="-122"/>
              </a:rPr>
              <a:t>（基础设施域）</a:t>
            </a:r>
            <a:r>
              <a:rPr lang="en-US" altLang="zh-CN" sz="2400">
                <a:latin typeface="Arial" panose="020B0604020202020204" pitchFamily="34" charset="0"/>
              </a:rPr>
              <a:t> component</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Problem domain </a:t>
            </a:r>
            <a:r>
              <a:rPr lang="zh-CN" altLang="en-US" sz="2400">
                <a:latin typeface="Arial" panose="020B0604020202020204" pitchFamily="34" charset="0"/>
                <a:ea typeface="宋体" panose="02010600030101010101" pitchFamily="2" charset="-122"/>
              </a:rPr>
              <a:t>（问题域）</a:t>
            </a:r>
            <a:r>
              <a:rPr lang="en-US" altLang="zh-CN" sz="2400">
                <a:latin typeface="Arial" panose="020B0604020202020204" pitchFamily="34" charset="0"/>
              </a:rPr>
              <a:t>component</a:t>
            </a:r>
            <a:endParaRPr lang="en-US" altLang="zh-CN" sz="2400">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All of the above</a:t>
            </a:r>
            <a:endParaRPr lang="en-US" altLang="zh-CN" sz="2400">
              <a:latin typeface="Arial" panose="020B0604020202020204" pitchFamily="34" charset="0"/>
            </a:endParaRPr>
          </a:p>
          <a:p>
            <a:pPr marL="762000" lvl="1" indent="-304800" eaLnBrk="0" hangingPunct="0">
              <a:buFontTx/>
              <a:buNone/>
            </a:pPr>
            <a:endParaRPr lang="en-US" altLang="ja-JP" sz="2400">
              <a:latin typeface="Arial" panose="020B0604020202020204" pitchFamily="34" charset="0"/>
            </a:endParaRPr>
          </a:p>
        </p:txBody>
      </p:sp>
      <p:sp>
        <p:nvSpPr>
          <p:cNvPr id="200714" name="Text Box 10"/>
          <p:cNvSpPr txBox="1"/>
          <p:nvPr/>
        </p:nvSpPr>
        <p:spPr>
          <a:xfrm>
            <a:off x="5195888" y="0"/>
            <a:ext cx="4932362" cy="368300"/>
          </a:xfrm>
          <a:prstGeom prst="rect">
            <a:avLst/>
          </a:prstGeom>
          <a:noFill/>
          <a:ln w="9525">
            <a:noFill/>
          </a:ln>
        </p:spPr>
        <p:txBody>
          <a:bodyPr>
            <a:spAutoFit/>
          </a:bodyPr>
          <a:p>
            <a:r>
              <a:rPr lang="en-US" altLang="zh-CN">
                <a:latin typeface="Arial" panose="020B0604020202020204" pitchFamily="34" charset="0"/>
              </a:rPr>
              <a:t>Answer: 1-d 2-d</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0714"/>
                                        </p:tgtEl>
                                        <p:attrNameLst>
                                          <p:attrName>style.visibility</p:attrName>
                                        </p:attrNameLst>
                                      </p:cBhvr>
                                      <p:to>
                                        <p:strVal val="visible"/>
                                      </p:to>
                                    </p:set>
                                    <p:animEffect transition="in" filter="blinds(horizontal)">
                                      <p:cBhvr>
                                        <p:cTn id="7" dur="500"/>
                                        <p:tgtEl>
                                          <p:spTgt spid="200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1169"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91170"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391171" name="Rectangle 4"/>
          <p:cNvSpPr/>
          <p:nvPr/>
        </p:nvSpPr>
        <p:spPr>
          <a:xfrm>
            <a:off x="1703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391172"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391173"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391174" name="Text Box 71"/>
          <p:cNvSpPr txBox="1"/>
          <p:nvPr/>
        </p:nvSpPr>
        <p:spPr>
          <a:xfrm>
            <a:off x="1524000" y="728663"/>
            <a:ext cx="9144000" cy="4892675"/>
          </a:xfrm>
          <a:prstGeom prst="rect">
            <a:avLst/>
          </a:prstGeom>
          <a:noFill/>
          <a:ln w="9525">
            <a:noFill/>
          </a:ln>
        </p:spPr>
        <p:txBody>
          <a:bodyPr>
            <a:spAutoFit/>
          </a:bodyPr>
          <a:p>
            <a:pPr marL="762000" lvl="1" indent="-304800" eaLnBrk="0" hangingPunct="0">
              <a:buFontTx/>
              <a:buNone/>
            </a:pPr>
            <a:endParaRPr lang="en-US" altLang="ja-JP" sz="2400">
              <a:latin typeface="Arial" panose="020B0604020202020204" pitchFamily="34" charset="0"/>
            </a:endParaRPr>
          </a:p>
          <a:p>
            <a:pPr marL="304800" indent="-304800" eaLnBrk="0" hangingPunct="0">
              <a:buNone/>
            </a:pPr>
            <a:r>
              <a:rPr lang="en-US" altLang="zh-CN" sz="2400">
                <a:latin typeface="Arial" panose="020B0604020202020204" pitchFamily="34" charset="0"/>
              </a:rPr>
              <a:t>3. </a:t>
            </a:r>
            <a:r>
              <a:rPr lang="en-US" altLang="ja-JP" sz="2400">
                <a:latin typeface="Arial" panose="020B0604020202020204" pitchFamily="34" charset="0"/>
              </a:rPr>
              <a:t>Which of the following is not one of the four principles used to guide component-level design?</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Dependency Inversion Principle</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Parsimonious Complexity Principle</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Interface Segregation Principle</a:t>
            </a:r>
            <a:endParaRPr lang="en-US" altLang="zh-CN" sz="2400">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Open-Closed Principle</a:t>
            </a:r>
            <a:endParaRPr lang="en-US" altLang="zh-CN" sz="2400">
              <a:latin typeface="Arial" panose="020B0604020202020204" pitchFamily="34" charset="0"/>
            </a:endParaRPr>
          </a:p>
          <a:p>
            <a:pPr marL="762000" lvl="1" indent="-304800" eaLnBrk="0" hangingPunct="0">
              <a:buFontTx/>
              <a:buNone/>
            </a:pPr>
            <a:endParaRPr lang="en-US" altLang="ja-JP" sz="2400">
              <a:latin typeface="Arial" panose="020B0604020202020204" pitchFamily="34" charset="0"/>
            </a:endParaRPr>
          </a:p>
          <a:p>
            <a:pPr marL="304800" indent="-304800" eaLnBrk="0" hangingPunct="0">
              <a:buNone/>
            </a:pPr>
            <a:r>
              <a:rPr lang="en-US" altLang="zh-CN" sz="2400">
                <a:latin typeface="Arial" panose="020B0604020202020204" pitchFamily="34" charset="0"/>
              </a:rPr>
              <a:t>4. </a:t>
            </a:r>
            <a:r>
              <a:rPr lang="en-US" altLang="ja-JP" sz="2400">
                <a:latin typeface="Arial" panose="020B0604020202020204" pitchFamily="34" charset="0"/>
              </a:rPr>
              <a:t>Classes and components that exhibit functional, layer, or communicational cohesion are relatively easy to implement, test, and maintain.</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True</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False</a:t>
            </a:r>
            <a:endParaRPr lang="en-US" altLang="ja-JP" sz="2400">
              <a:latin typeface="Arial" panose="020B0604020202020204" pitchFamily="34" charset="0"/>
            </a:endParaRPr>
          </a:p>
        </p:txBody>
      </p:sp>
      <p:sp>
        <p:nvSpPr>
          <p:cNvPr id="200714" name="Text Box 10"/>
          <p:cNvSpPr txBox="1"/>
          <p:nvPr/>
        </p:nvSpPr>
        <p:spPr>
          <a:xfrm>
            <a:off x="5195888" y="0"/>
            <a:ext cx="4932362" cy="368300"/>
          </a:xfrm>
          <a:prstGeom prst="rect">
            <a:avLst/>
          </a:prstGeom>
          <a:noFill/>
          <a:ln w="9525">
            <a:noFill/>
          </a:ln>
        </p:spPr>
        <p:txBody>
          <a:bodyPr>
            <a:spAutoFit/>
          </a:bodyPr>
          <a:p>
            <a:r>
              <a:rPr lang="en-US" altLang="zh-CN">
                <a:latin typeface="Arial" panose="020B0604020202020204" pitchFamily="34" charset="0"/>
              </a:rPr>
              <a:t>Answer: 3-b 4-a</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0714"/>
                                        </p:tgtEl>
                                        <p:attrNameLst>
                                          <p:attrName>style.visibility</p:attrName>
                                        </p:attrNameLst>
                                      </p:cBhvr>
                                      <p:to>
                                        <p:strVal val="visible"/>
                                      </p:to>
                                    </p:set>
                                    <p:animEffect transition="in" filter="blinds(horizontal)">
                                      <p:cBhvr>
                                        <p:cTn id="7" dur="500"/>
                                        <p:tgtEl>
                                          <p:spTgt spid="200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2193"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92194"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392195" name="Rectangle 4"/>
          <p:cNvSpPr/>
          <p:nvPr/>
        </p:nvSpPr>
        <p:spPr>
          <a:xfrm>
            <a:off x="1703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392196"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392197"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392198" name="Text Box 71"/>
          <p:cNvSpPr txBox="1"/>
          <p:nvPr/>
        </p:nvSpPr>
        <p:spPr>
          <a:xfrm>
            <a:off x="1524000" y="728663"/>
            <a:ext cx="9144000" cy="5507990"/>
          </a:xfrm>
          <a:prstGeom prst="rect">
            <a:avLst/>
          </a:prstGeom>
          <a:noFill/>
          <a:ln w="9525">
            <a:noFill/>
          </a:ln>
        </p:spPr>
        <p:txBody>
          <a:bodyPr>
            <a:spAutoFit/>
          </a:bodyPr>
          <a:p>
            <a:pPr marL="304800" indent="-304800" eaLnBrk="0" hangingPunct="0">
              <a:buNone/>
            </a:pPr>
            <a:r>
              <a:rPr lang="en-US" altLang="zh-CN" sz="2400">
                <a:latin typeface="Arial" panose="020B0604020202020204" pitchFamily="34" charset="0"/>
              </a:rPr>
              <a:t>5. </a:t>
            </a:r>
            <a:r>
              <a:rPr lang="en-US" altLang="ja-JP" sz="2400">
                <a:latin typeface="Arial" panose="020B0604020202020204" pitchFamily="34" charset="0"/>
              </a:rPr>
              <a:t>In component design, elaboration</a:t>
            </a:r>
            <a:r>
              <a:rPr lang="en-US" altLang="zh-CN" sz="2400">
                <a:latin typeface="Arial" panose="020B0604020202020204" pitchFamily="34" charset="0"/>
              </a:rPr>
              <a:t> does </a:t>
            </a:r>
            <a:r>
              <a:rPr lang="en-US" altLang="zh-CN" sz="2400" b="1">
                <a:solidFill>
                  <a:srgbClr val="FF0000"/>
                </a:solidFill>
                <a:latin typeface="Arial" panose="020B0604020202020204" pitchFamily="34" charset="0"/>
              </a:rPr>
              <a:t>not</a:t>
            </a:r>
            <a:r>
              <a:rPr lang="en-US" altLang="zh-CN" sz="2400">
                <a:latin typeface="Arial" panose="020B0604020202020204" pitchFamily="34" charset="0"/>
              </a:rPr>
              <a:t> </a:t>
            </a:r>
            <a:r>
              <a:rPr lang="en-US" altLang="ja-JP" sz="2400">
                <a:latin typeface="Arial" panose="020B0604020202020204" pitchFamily="34" charset="0"/>
              </a:rPr>
              <a:t>require which of the following elements to be described in detail?</a:t>
            </a:r>
            <a:r>
              <a:rPr lang="ja-JP" altLang="en-US" sz="2400" dirty="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Source code</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Attributes</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Interfaces</a:t>
            </a:r>
            <a:endParaRPr lang="en-US" altLang="zh-CN" sz="2400">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Operations</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b, c and d</a:t>
            </a:r>
            <a:endParaRPr lang="en-US" altLang="zh-CN" sz="2400">
              <a:latin typeface="Arial" panose="020B0604020202020204" pitchFamily="34" charset="0"/>
            </a:endParaRPr>
          </a:p>
          <a:p>
            <a:pPr marL="762000" lvl="1" indent="-304800" eaLnBrk="0" hangingPunct="0">
              <a:buFontTx/>
              <a:buNone/>
            </a:pPr>
            <a:endParaRPr lang="en-US" altLang="ja-JP" sz="2400">
              <a:latin typeface="Arial" panose="020B0604020202020204" pitchFamily="34" charset="0"/>
            </a:endParaRPr>
          </a:p>
          <a:p>
            <a:pPr marL="304800" indent="-304800" eaLnBrk="0" hangingPunct="0">
              <a:buNone/>
            </a:pPr>
            <a:r>
              <a:rPr lang="en-US" altLang="zh-CN" sz="2400">
                <a:latin typeface="Arial" panose="020B0604020202020204" pitchFamily="34" charset="0"/>
              </a:rPr>
              <a:t>6. </a:t>
            </a:r>
            <a:r>
              <a:rPr lang="en-US" altLang="ja-JP" sz="2400">
                <a:latin typeface="Arial" panose="020B0604020202020204" pitchFamily="34" charset="0"/>
              </a:rPr>
              <a:t>In component-level design "persistent data sources" refer to</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Component libraries</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Databases</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Files</a:t>
            </a:r>
            <a:endParaRPr lang="en-US" altLang="zh-CN" sz="2400">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All of the above</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Both b and c</a:t>
            </a:r>
            <a:endParaRPr lang="en-US" altLang="ja-JP" sz="2400">
              <a:latin typeface="Arial" panose="020B0604020202020204" pitchFamily="34" charset="0"/>
            </a:endParaRPr>
          </a:p>
          <a:p>
            <a:pPr marL="304800" indent="-304800" eaLnBrk="0" hangingPunct="0">
              <a:buNone/>
            </a:pPr>
            <a:endParaRPr lang="en-US" altLang="ja-JP" sz="1600">
              <a:latin typeface="Arial" panose="020B0604020202020204" pitchFamily="34" charset="0"/>
            </a:endParaRPr>
          </a:p>
        </p:txBody>
      </p:sp>
      <p:sp>
        <p:nvSpPr>
          <p:cNvPr id="201737" name="Text Box 9"/>
          <p:cNvSpPr txBox="1"/>
          <p:nvPr/>
        </p:nvSpPr>
        <p:spPr>
          <a:xfrm>
            <a:off x="5195888" y="0"/>
            <a:ext cx="4932362" cy="368300"/>
          </a:xfrm>
          <a:prstGeom prst="rect">
            <a:avLst/>
          </a:prstGeom>
          <a:noFill/>
          <a:ln w="9525">
            <a:noFill/>
          </a:ln>
        </p:spPr>
        <p:txBody>
          <a:bodyPr>
            <a:spAutoFit/>
          </a:bodyPr>
          <a:p>
            <a:r>
              <a:rPr lang="en-US" altLang="zh-CN">
                <a:latin typeface="Arial" panose="020B0604020202020204" pitchFamily="34" charset="0"/>
              </a:rPr>
              <a:t>Answer: 5-a 6-e</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1737"/>
                                        </p:tgtEl>
                                        <p:attrNameLst>
                                          <p:attrName>style.visibility</p:attrName>
                                        </p:attrNameLst>
                                      </p:cBhvr>
                                      <p:to>
                                        <p:strVal val="visible"/>
                                      </p:to>
                                    </p:set>
                                    <p:animEffect transition="in" filter="blinds(horizontal)">
                                      <p:cBhvr>
                                        <p:cTn id="7" dur="500"/>
                                        <p:tgtEl>
                                          <p:spTgt spid="201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3217"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93218"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393219" name="Rectangle 4"/>
          <p:cNvSpPr/>
          <p:nvPr/>
        </p:nvSpPr>
        <p:spPr>
          <a:xfrm>
            <a:off x="1703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393220"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393221"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393222" name="Text Box 71"/>
          <p:cNvSpPr txBox="1"/>
          <p:nvPr/>
        </p:nvSpPr>
        <p:spPr>
          <a:xfrm>
            <a:off x="1524000" y="728663"/>
            <a:ext cx="9144000" cy="5015865"/>
          </a:xfrm>
          <a:prstGeom prst="rect">
            <a:avLst/>
          </a:prstGeom>
          <a:noFill/>
          <a:ln w="9525">
            <a:noFill/>
          </a:ln>
        </p:spPr>
        <p:txBody>
          <a:bodyPr>
            <a:spAutoFit/>
          </a:bodyPr>
          <a:p>
            <a:pPr marL="304800" indent="-304800" eaLnBrk="0" hangingPunct="0">
              <a:buNone/>
            </a:pPr>
            <a:r>
              <a:rPr lang="en-US" altLang="zh-CN" sz="2400">
                <a:latin typeface="Arial" panose="020B0604020202020204" pitchFamily="34" charset="0"/>
              </a:rPr>
              <a:t>7. The object constraint language (OCL) complements UML by allowing a software engineer to use a formal grammar to construct unambiguous statements about design model elements.</a:t>
            </a:r>
            <a:r>
              <a:rPr lang="en-US" altLang="ja-JP" sz="2400">
                <a:latin typeface="Arial" panose="020B0604020202020204" pitchFamily="34" charset="0"/>
              </a:rPr>
              <a:t> </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True</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False </a:t>
            </a:r>
            <a:endParaRPr lang="en-US" altLang="zh-CN" sz="2400">
              <a:latin typeface="Arial" panose="020B0604020202020204" pitchFamily="34" charset="0"/>
            </a:endParaRPr>
          </a:p>
          <a:p>
            <a:pPr marL="762000" lvl="1" indent="-304800" eaLnBrk="0" hangingPunct="0">
              <a:buFontTx/>
              <a:buNone/>
            </a:pPr>
            <a:r>
              <a:rPr lang="en-US" altLang="zh-CN" sz="2400">
                <a:solidFill>
                  <a:srgbClr val="FF0000"/>
                </a:solidFill>
                <a:latin typeface="Arial" panose="020B0604020202020204" pitchFamily="34" charset="0"/>
              </a:rPr>
              <a:t>(PASS)</a:t>
            </a:r>
            <a:endParaRPr lang="en-US" altLang="zh-CN" sz="2400">
              <a:solidFill>
                <a:srgbClr val="FF0000"/>
              </a:solidFill>
              <a:latin typeface="Arial" panose="020B0604020202020204" pitchFamily="34" charset="0"/>
            </a:endParaRPr>
          </a:p>
          <a:p>
            <a:pPr marL="762000" lvl="1" indent="-304800" eaLnBrk="0" hangingPunct="0">
              <a:buFontTx/>
              <a:buNone/>
            </a:pPr>
            <a:endParaRPr lang="en-US" altLang="ja-JP" sz="2400">
              <a:solidFill>
                <a:srgbClr val="FF0000"/>
              </a:solidFill>
              <a:latin typeface="Arial" panose="020B0604020202020204" pitchFamily="34" charset="0"/>
            </a:endParaRPr>
          </a:p>
          <a:p>
            <a:pPr marL="304800" indent="-304800" eaLnBrk="0" hangingPunct="0">
              <a:buNone/>
            </a:pPr>
            <a:r>
              <a:rPr lang="en-US" altLang="zh-CN" sz="2400">
                <a:latin typeface="Arial" panose="020B0604020202020204" pitchFamily="34" charset="0"/>
              </a:rPr>
              <a:t>8. Which of these criteria are useful in assessing the effectiveness of a </a:t>
            </a:r>
            <a:r>
              <a:rPr lang="en-US" altLang="zh-CN" sz="2400" b="1" i="1">
                <a:solidFill>
                  <a:srgbClr val="FF0000"/>
                </a:solidFill>
                <a:latin typeface="Arial" panose="020B0604020202020204" pitchFamily="34" charset="0"/>
              </a:rPr>
              <a:t>particular design</a:t>
            </a:r>
            <a:r>
              <a:rPr lang="zh-CN" altLang="en-US" sz="2400" b="1" i="1">
                <a:solidFill>
                  <a:srgbClr val="FF0000"/>
                </a:solidFill>
                <a:latin typeface="Arial" panose="020B0604020202020204" pitchFamily="34" charset="0"/>
                <a:ea typeface="宋体" panose="02010600030101010101" pitchFamily="2" charset="-122"/>
              </a:rPr>
              <a:t>（详细设计）</a:t>
            </a:r>
            <a:r>
              <a:rPr lang="en-US" altLang="zh-CN" sz="2400">
                <a:latin typeface="Arial" panose="020B0604020202020204" pitchFamily="34" charset="0"/>
              </a:rPr>
              <a:t> notation?  </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a. maintainability                        b. modularity    </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c. simplicity           d. size           e. a, b, and c</a:t>
            </a:r>
            <a:endParaRPr lang="en-US" altLang="zh-CN" sz="2400">
              <a:latin typeface="Arial" panose="020B0604020202020204" pitchFamily="34" charset="0"/>
            </a:endParaRPr>
          </a:p>
          <a:p>
            <a:pPr marL="304800" indent="-304800" eaLnBrk="0" hangingPunct="0">
              <a:buNone/>
            </a:pPr>
            <a:r>
              <a:rPr lang="en-US" altLang="zh-CN" sz="1600">
                <a:latin typeface="Arial" panose="020B0604020202020204" pitchFamily="34" charset="0"/>
              </a:rPr>
              <a:t>       </a:t>
            </a:r>
            <a:endParaRPr lang="en-US" altLang="zh-CN" sz="1600">
              <a:latin typeface="Arial" panose="020B0604020202020204" pitchFamily="34" charset="0"/>
            </a:endParaRPr>
          </a:p>
          <a:p>
            <a:pPr marL="304800" indent="-304800" eaLnBrk="0" hangingPunct="0">
              <a:buNone/>
            </a:pPr>
            <a:r>
              <a:rPr lang="en-US" altLang="zh-CN" sz="1600">
                <a:latin typeface="Arial" panose="020B0604020202020204" pitchFamily="34" charset="0"/>
              </a:rPr>
              <a:t>        </a:t>
            </a:r>
            <a:endParaRPr lang="en-US" altLang="ja-JP" sz="1600">
              <a:latin typeface="Arial" panose="020B0604020202020204" pitchFamily="34" charset="0"/>
            </a:endParaRPr>
          </a:p>
        </p:txBody>
      </p:sp>
      <p:sp>
        <p:nvSpPr>
          <p:cNvPr id="201737" name="Text Box 9"/>
          <p:cNvSpPr txBox="1"/>
          <p:nvPr/>
        </p:nvSpPr>
        <p:spPr>
          <a:xfrm>
            <a:off x="5195888" y="0"/>
            <a:ext cx="4932362" cy="368300"/>
          </a:xfrm>
          <a:prstGeom prst="rect">
            <a:avLst/>
          </a:prstGeom>
          <a:noFill/>
          <a:ln w="9525">
            <a:noFill/>
          </a:ln>
        </p:spPr>
        <p:txBody>
          <a:bodyPr>
            <a:spAutoFit/>
          </a:bodyPr>
          <a:p>
            <a:r>
              <a:rPr lang="en-US" altLang="zh-CN">
                <a:latin typeface="Arial" panose="020B0604020202020204" pitchFamily="34" charset="0"/>
              </a:rPr>
              <a:t>Answer: 7-a 8-e</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1737"/>
                                        </p:tgtEl>
                                        <p:attrNameLst>
                                          <p:attrName>style.visibility</p:attrName>
                                        </p:attrNameLst>
                                      </p:cBhvr>
                                      <p:to>
                                        <p:strVal val="visible"/>
                                      </p:to>
                                    </p:set>
                                    <p:animEffect transition="in" filter="blinds(horizontal)">
                                      <p:cBhvr>
                                        <p:cTn id="7" dur="500"/>
                                        <p:tgtEl>
                                          <p:spTgt spid="201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4833"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504834"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504835" name="Rectangle 4"/>
          <p:cNvSpPr/>
          <p:nvPr/>
        </p:nvSpPr>
        <p:spPr>
          <a:xfrm>
            <a:off x="1703388" y="225425"/>
            <a:ext cx="3024187"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504836"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504837"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504838" name="Text Box 71"/>
          <p:cNvSpPr txBox="1"/>
          <p:nvPr/>
        </p:nvSpPr>
        <p:spPr>
          <a:xfrm>
            <a:off x="1524000" y="728663"/>
            <a:ext cx="9144000" cy="4892675"/>
          </a:xfrm>
          <a:prstGeom prst="rect">
            <a:avLst/>
          </a:prstGeom>
          <a:noFill/>
          <a:ln w="9525">
            <a:noFill/>
          </a:ln>
        </p:spPr>
        <p:txBody>
          <a:bodyPr>
            <a:spAutoFit/>
          </a:bodyPr>
          <a:p>
            <a:pPr marL="304800" indent="-304800" eaLnBrk="0" hangingPunct="0">
              <a:buAutoNum type="arabicPeriod"/>
            </a:pPr>
            <a:r>
              <a:rPr lang="en-US" altLang="ja-JP" sz="2400">
                <a:latin typeface="Arial" panose="020B0604020202020204" pitchFamily="34" charset="0"/>
              </a:rPr>
              <a:t>Which of the following interface design principles does not allow the user to remain in control of the interaction with a computer?</a:t>
            </a:r>
            <a:r>
              <a:rPr lang="ja-JP" altLang="en-US" sz="2400" dirty="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allow interaction to interruptible</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allow interaction to be undoable </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hide technical internals from casual users</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only provide one defined method for accomplishing a task</a:t>
            </a:r>
            <a:endParaRPr lang="en-US" altLang="ja-JP" sz="2400">
              <a:latin typeface="Arial" panose="020B0604020202020204" pitchFamily="34" charset="0"/>
            </a:endParaRPr>
          </a:p>
          <a:p>
            <a:pPr marL="304800" indent="-304800" eaLnBrk="0" hangingPunct="0">
              <a:buAutoNum type="arabicPeriod"/>
            </a:pPr>
            <a:r>
              <a:rPr lang="en-US" altLang="ja-JP" sz="2400">
                <a:latin typeface="Arial" panose="020B0604020202020204" pitchFamily="34" charset="0"/>
              </a:rPr>
              <a:t>Which</a:t>
            </a:r>
            <a:r>
              <a:rPr lang="en-US" altLang="zh-CN" sz="2400">
                <a:latin typeface="Arial" panose="020B0604020202020204" pitchFamily="34" charset="0"/>
              </a:rPr>
              <a:t> one</a:t>
            </a:r>
            <a:r>
              <a:rPr lang="en-US" altLang="ja-JP" sz="2400">
                <a:latin typeface="Arial" panose="020B0604020202020204" pitchFamily="34" charset="0"/>
              </a:rPr>
              <a:t> of the following interface design principles</a:t>
            </a:r>
            <a:r>
              <a:rPr lang="en-US" altLang="zh-CN" sz="2400">
                <a:latin typeface="Arial" panose="020B0604020202020204" pitchFamily="34" charset="0"/>
              </a:rPr>
              <a:t> </a:t>
            </a:r>
            <a:r>
              <a:rPr lang="en-US" altLang="ja-JP" sz="2400">
                <a:latin typeface="Arial" panose="020B0604020202020204" pitchFamily="34" charset="0"/>
              </a:rPr>
              <a:t> </a:t>
            </a:r>
            <a:r>
              <a:rPr lang="en-US" altLang="zh-CN" sz="2400">
                <a:latin typeface="Arial" panose="020B0604020202020204" pitchFamily="34" charset="0"/>
              </a:rPr>
              <a:t>does Not reduce</a:t>
            </a:r>
            <a:r>
              <a:rPr lang="en-US" altLang="ja-JP" sz="2400">
                <a:latin typeface="Arial" panose="020B0604020202020204" pitchFamily="34" charset="0"/>
              </a:rPr>
              <a:t> the user's memory load?</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define intuitive shortcuts</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disclose information in a progressive fashion</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establish meaningful defaults</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provide an on-line tutorial</a:t>
            </a:r>
            <a:endParaRPr lang="en-US" altLang="zh-CN" sz="2400">
              <a:latin typeface="Arial" panose="020B0604020202020204" pitchFamily="34" charset="0"/>
            </a:endParaRPr>
          </a:p>
          <a:p>
            <a:pPr marL="304800" indent="-304800" eaLnBrk="0" hangingPunct="0">
              <a:buAutoNum type="alphaLcPeriod"/>
            </a:pPr>
            <a:endParaRPr lang="zh-CN" altLang="en-US" sz="2400" dirty="0">
              <a:latin typeface="Arial" panose="020B0604020202020204" pitchFamily="34" charset="0"/>
            </a:endParaRPr>
          </a:p>
        </p:txBody>
      </p:sp>
      <p:sp>
        <p:nvSpPr>
          <p:cNvPr id="201737" name="Text Box 9"/>
          <p:cNvSpPr txBox="1"/>
          <p:nvPr/>
        </p:nvSpPr>
        <p:spPr>
          <a:xfrm>
            <a:off x="5195888" y="0"/>
            <a:ext cx="4932362" cy="368300"/>
          </a:xfrm>
          <a:prstGeom prst="rect">
            <a:avLst/>
          </a:prstGeom>
          <a:noFill/>
          <a:ln w="9525">
            <a:noFill/>
          </a:ln>
        </p:spPr>
        <p:txBody>
          <a:bodyPr>
            <a:spAutoFit/>
          </a:bodyPr>
          <a:p>
            <a:r>
              <a:rPr lang="en-US" altLang="zh-CN">
                <a:latin typeface="Arial" panose="020B0604020202020204" pitchFamily="34" charset="0"/>
              </a:rPr>
              <a:t>Answer: 1-d 2-d</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1737"/>
                                        </p:tgtEl>
                                        <p:attrNameLst>
                                          <p:attrName>style.visibility</p:attrName>
                                        </p:attrNameLst>
                                      </p:cBhvr>
                                      <p:to>
                                        <p:strVal val="visible"/>
                                      </p:to>
                                    </p:set>
                                    <p:animEffect transition="in" filter="blinds(horizontal)">
                                      <p:cBhvr>
                                        <p:cTn id="7" dur="500"/>
                                        <p:tgtEl>
                                          <p:spTgt spid="201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17762"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17763" name="Rectangle 4"/>
          <p:cNvSpPr/>
          <p:nvPr/>
        </p:nvSpPr>
        <p:spPr>
          <a:xfrm>
            <a:off x="1703388" y="225425"/>
            <a:ext cx="8534400" cy="381000"/>
          </a:xfrm>
          <a:prstGeom prst="rect">
            <a:avLst/>
          </a:prstGeom>
          <a:noFill/>
          <a:ln w="9525">
            <a:noFill/>
          </a:ln>
        </p:spPr>
        <p:txBody>
          <a:bodyPr anchor="ctr" anchorCtr="0"/>
          <a:p>
            <a:r>
              <a:rPr lang="en-US" altLang="ja-JP" b="1">
                <a:latin typeface="Arial" panose="020B0604020202020204" pitchFamily="34" charset="0"/>
              </a:rPr>
              <a:t>Exercise</a:t>
            </a:r>
            <a:endParaRPr lang="en-US" altLang="ja-JP" sz="2800" b="1">
              <a:latin typeface="Arial" panose="020B0604020202020204" pitchFamily="34" charset="0"/>
            </a:endParaRPr>
          </a:p>
        </p:txBody>
      </p:sp>
      <p:sp>
        <p:nvSpPr>
          <p:cNvPr id="117764" name="Rectangle 7"/>
          <p:cNvSpPr/>
          <p:nvPr/>
        </p:nvSpPr>
        <p:spPr>
          <a:xfrm>
            <a:off x="1919288" y="944563"/>
            <a:ext cx="8424862" cy="5631180"/>
          </a:xfrm>
          <a:prstGeom prst="rect">
            <a:avLst/>
          </a:prstGeom>
          <a:noFill/>
          <a:ln w="9525">
            <a:noFill/>
          </a:ln>
        </p:spPr>
        <p:txBody>
          <a:bodyPr>
            <a:spAutoFit/>
          </a:bodyPr>
          <a:p>
            <a:pPr marL="609600" indent="-609600" eaLnBrk="0" hangingPunct="0"/>
            <a:r>
              <a:rPr lang="en-US" altLang="zh-CN" sz="2400">
                <a:latin typeface="Arial" panose="020B0604020202020204" pitchFamily="34" charset="0"/>
              </a:rPr>
              <a:t>5. </a:t>
            </a:r>
            <a:r>
              <a:rPr lang="en-US" altLang="ja-JP" sz="2400">
                <a:latin typeface="Arial" panose="020B0604020202020204" pitchFamily="34" charset="0"/>
              </a:rPr>
              <a:t>Most software continues to be custom built because </a:t>
            </a:r>
            <a:endParaRPr lang="en-US" altLang="zh-CN" sz="2400">
              <a:latin typeface="Arial" panose="020B0604020202020204" pitchFamily="34" charset="0"/>
            </a:endParaRPr>
          </a:p>
          <a:p>
            <a:pPr marL="609600" indent="-609600" eaLnBrk="0" hangingPunct="0"/>
            <a:r>
              <a:rPr lang="en-US" altLang="zh-CN" sz="2400">
                <a:latin typeface="Arial" panose="020B0604020202020204" pitchFamily="34" charset="0"/>
              </a:rPr>
              <a:t>   </a:t>
            </a:r>
            <a:r>
              <a:rPr lang="en-US" altLang="ja-JP" sz="2400">
                <a:latin typeface="Arial" panose="020B0604020202020204" pitchFamily="34" charset="0"/>
              </a:rPr>
              <a:t>a. Component reuse is common in the software world. </a:t>
            </a:r>
            <a:endParaRPr lang="en-US" altLang="zh-CN" sz="2400">
              <a:latin typeface="Arial" panose="020B0604020202020204" pitchFamily="34" charset="0"/>
            </a:endParaRPr>
          </a:p>
          <a:p>
            <a:pPr marL="609600" indent="-609600" eaLnBrk="0" hangingPunct="0"/>
            <a:r>
              <a:rPr lang="en-US" altLang="zh-CN" sz="2400">
                <a:latin typeface="Arial" panose="020B0604020202020204" pitchFamily="34" charset="0"/>
              </a:rPr>
              <a:t>   </a:t>
            </a:r>
            <a:r>
              <a:rPr lang="en-US" altLang="ja-JP" sz="2400">
                <a:latin typeface="Arial" panose="020B0604020202020204" pitchFamily="34" charset="0"/>
              </a:rPr>
              <a:t>b. Reusable components are too expensive to use. </a:t>
            </a:r>
            <a:endParaRPr lang="en-US" altLang="zh-CN" sz="2400">
              <a:latin typeface="Arial" panose="020B0604020202020204" pitchFamily="34" charset="0"/>
            </a:endParaRPr>
          </a:p>
          <a:p>
            <a:pPr marL="609600" indent="-609600" eaLnBrk="0" hangingPunct="0"/>
            <a:r>
              <a:rPr lang="en-US" altLang="zh-CN" sz="2400">
                <a:latin typeface="Arial" panose="020B0604020202020204" pitchFamily="34" charset="0"/>
              </a:rPr>
              <a:t>   </a:t>
            </a:r>
            <a:r>
              <a:rPr lang="en-US" altLang="ja-JP" sz="2400">
                <a:latin typeface="Arial" panose="020B0604020202020204" pitchFamily="34" charset="0"/>
              </a:rPr>
              <a:t>c. Software is easier to build without using someone else's components.</a:t>
            </a:r>
            <a:endParaRPr lang="en-US" altLang="zh-CN" sz="2400">
              <a:latin typeface="Arial" panose="020B0604020202020204" pitchFamily="34" charset="0"/>
            </a:endParaRPr>
          </a:p>
          <a:p>
            <a:pPr marL="609600" indent="-609600" eaLnBrk="0" hangingPunct="0"/>
            <a:r>
              <a:rPr lang="en-US" altLang="zh-CN" sz="2400">
                <a:latin typeface="Arial" panose="020B0604020202020204" pitchFamily="34" charset="0"/>
              </a:rPr>
              <a:t>   </a:t>
            </a:r>
            <a:r>
              <a:rPr lang="en-US" altLang="ja-JP" sz="2400">
                <a:latin typeface="Arial" panose="020B0604020202020204" pitchFamily="34" charset="0"/>
              </a:rPr>
              <a:t>d. Off-the-shelf software components are unavailable in many application domains.   </a:t>
            </a:r>
            <a:endParaRPr lang="en-US" altLang="zh-CN" sz="2400">
              <a:latin typeface="Arial" panose="020B0604020202020204" pitchFamily="34" charset="0"/>
            </a:endParaRPr>
          </a:p>
          <a:p>
            <a:pPr marL="609600" indent="-609600" eaLnBrk="0" hangingPunct="0"/>
            <a:endParaRPr lang="en-US" altLang="ja-JP" sz="2400">
              <a:latin typeface="Arial" panose="020B0604020202020204" pitchFamily="34" charset="0"/>
            </a:endParaRPr>
          </a:p>
          <a:p>
            <a:pPr marL="609600" indent="-609600" eaLnBrk="0" hangingPunct="0"/>
            <a:r>
              <a:rPr lang="en-US" altLang="ja-JP" sz="2400">
                <a:latin typeface="Arial" panose="020B0604020202020204" pitchFamily="34" charset="0"/>
              </a:rPr>
              <a:t>6. The nature of software applications can be characterized by their information</a:t>
            </a:r>
            <a:r>
              <a:rPr lang="en-US" altLang="ja-JP" sz="2400">
                <a:solidFill>
                  <a:srgbClr val="FF0000"/>
                </a:solidFill>
                <a:latin typeface="Arial" panose="020B0604020202020204" pitchFamily="34" charset="0"/>
              </a:rPr>
              <a:t> </a:t>
            </a:r>
            <a:r>
              <a:rPr lang="en-US" altLang="zh-CN" sz="2400">
                <a:solidFill>
                  <a:srgbClr val="FF0000"/>
                </a:solidFill>
                <a:latin typeface="Arial" panose="020B0604020202020204" pitchFamily="34" charset="0"/>
              </a:rPr>
              <a:t>(?)</a:t>
            </a:r>
            <a:endParaRPr lang="en-US" altLang="ja-JP" sz="2400">
              <a:solidFill>
                <a:srgbClr val="FF0000"/>
              </a:solidFill>
              <a:latin typeface="Arial" panose="020B0604020202020204" pitchFamily="34" charset="0"/>
            </a:endParaRPr>
          </a:p>
          <a:p>
            <a:pPr marL="609600" indent="-609600" eaLnBrk="0" hangingPunct="0"/>
            <a:r>
              <a:rPr lang="en-US" altLang="zh-CN" sz="2400">
                <a:latin typeface="Arial" panose="020B0604020202020204" pitchFamily="34" charset="0"/>
              </a:rPr>
              <a:t>  </a:t>
            </a:r>
            <a:r>
              <a:rPr lang="en-US" altLang="ja-JP" sz="2400">
                <a:latin typeface="Arial" panose="020B0604020202020204" pitchFamily="34" charset="0"/>
              </a:rPr>
              <a:t> a. complexity </a:t>
            </a:r>
            <a:endParaRPr lang="en-US" altLang="ja-JP" sz="2400">
              <a:latin typeface="Arial" panose="020B0604020202020204" pitchFamily="34" charset="0"/>
            </a:endParaRPr>
          </a:p>
          <a:p>
            <a:pPr marL="609600" indent="-609600" eaLnBrk="0" hangingPunct="0"/>
            <a:r>
              <a:rPr lang="en-US" altLang="ja-JP" sz="2400">
                <a:latin typeface="Arial" panose="020B0604020202020204" pitchFamily="34" charset="0"/>
              </a:rPr>
              <a:t>  </a:t>
            </a:r>
            <a:r>
              <a:rPr lang="en-US" altLang="zh-CN" sz="2400">
                <a:latin typeface="Arial" panose="020B0604020202020204" pitchFamily="34" charset="0"/>
              </a:rPr>
              <a:t> </a:t>
            </a:r>
            <a:r>
              <a:rPr lang="en-US" altLang="ja-JP" sz="2400">
                <a:latin typeface="Arial" panose="020B0604020202020204" pitchFamily="34" charset="0"/>
              </a:rPr>
              <a:t>b. content </a:t>
            </a:r>
            <a:endParaRPr lang="en-US" altLang="ja-JP" sz="2400">
              <a:latin typeface="Arial" panose="020B0604020202020204" pitchFamily="34" charset="0"/>
            </a:endParaRPr>
          </a:p>
          <a:p>
            <a:pPr marL="609600" indent="-609600" eaLnBrk="0" hangingPunct="0"/>
            <a:r>
              <a:rPr lang="en-US" altLang="ja-JP" sz="2400">
                <a:latin typeface="Arial" panose="020B0604020202020204" pitchFamily="34" charset="0"/>
              </a:rPr>
              <a:t>   c. determinacy </a:t>
            </a:r>
            <a:endParaRPr lang="en-US" altLang="ja-JP" sz="2400">
              <a:latin typeface="Arial" panose="020B0604020202020204" pitchFamily="34" charset="0"/>
            </a:endParaRPr>
          </a:p>
          <a:p>
            <a:pPr marL="609600" indent="-609600" eaLnBrk="0" hangingPunct="0"/>
            <a:r>
              <a:rPr lang="en-US" altLang="ja-JP" sz="2400">
                <a:latin typeface="Arial" panose="020B0604020202020204" pitchFamily="34" charset="0"/>
              </a:rPr>
              <a:t>   d. both b and c  </a:t>
            </a:r>
            <a:endParaRPr lang="en-US" altLang="ja-JP" sz="2400">
              <a:latin typeface="Arial" panose="020B0604020202020204" pitchFamily="34" charset="0"/>
            </a:endParaRPr>
          </a:p>
          <a:p>
            <a:pPr marL="609600" indent="-609600" eaLnBrk="0" hangingPunct="0"/>
            <a:endParaRPr lang="zh-CN" altLang="zh-CN" sz="2400" dirty="0">
              <a:latin typeface="Arial" panose="020B0604020202020204" pitchFamily="34" charset="0"/>
            </a:endParaRPr>
          </a:p>
        </p:txBody>
      </p:sp>
      <p:sp>
        <p:nvSpPr>
          <p:cNvPr id="493574" name="矩形 493573"/>
          <p:cNvSpPr/>
          <p:nvPr/>
        </p:nvSpPr>
        <p:spPr>
          <a:xfrm>
            <a:off x="5808663" y="0"/>
            <a:ext cx="1795780" cy="368300"/>
          </a:xfrm>
          <a:prstGeom prst="rect">
            <a:avLst/>
          </a:prstGeom>
          <a:noFill/>
          <a:ln w="9525">
            <a:noFill/>
          </a:ln>
        </p:spPr>
        <p:txBody>
          <a:bodyPr wrap="none">
            <a:spAutoFit/>
          </a:bodyPr>
          <a:p>
            <a:pPr eaLnBrk="0" hangingPunct="0"/>
            <a:r>
              <a:rPr lang="en-US" altLang="ja-JP">
                <a:latin typeface="Arial" panose="020B0604020202020204" pitchFamily="34" charset="0"/>
              </a:rPr>
              <a:t>Answer: </a:t>
            </a:r>
            <a:r>
              <a:rPr lang="en-US" altLang="zh-CN">
                <a:latin typeface="Arial" panose="020B0604020202020204" pitchFamily="34" charset="0"/>
              </a:rPr>
              <a:t>5-d 6-d</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3574"/>
                                        </p:tgtEl>
                                        <p:attrNameLst>
                                          <p:attrName>style.visibility</p:attrName>
                                        </p:attrNameLst>
                                      </p:cBhvr>
                                      <p:to>
                                        <p:strVal val="visible"/>
                                      </p:to>
                                    </p:set>
                                    <p:animEffect transition="in" filter="blinds(horizontal)">
                                      <p:cBhvr>
                                        <p:cTn id="7" dur="500"/>
                                        <p:tgtEl>
                                          <p:spTgt spid="493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5857"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505858"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505859" name="Rectangle 4"/>
          <p:cNvSpPr/>
          <p:nvPr/>
        </p:nvSpPr>
        <p:spPr>
          <a:xfrm>
            <a:off x="1703388" y="225425"/>
            <a:ext cx="3024187"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505860"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505861"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505862" name="Text Box 71"/>
          <p:cNvSpPr txBox="1"/>
          <p:nvPr/>
        </p:nvSpPr>
        <p:spPr>
          <a:xfrm>
            <a:off x="1524000" y="728663"/>
            <a:ext cx="9144000" cy="4892675"/>
          </a:xfrm>
          <a:prstGeom prst="rect">
            <a:avLst/>
          </a:prstGeom>
          <a:noFill/>
          <a:ln w="9525">
            <a:noFill/>
          </a:ln>
        </p:spPr>
        <p:txBody>
          <a:bodyPr>
            <a:spAutoFit/>
          </a:bodyPr>
          <a:p>
            <a:pPr marL="304800" indent="-304800" eaLnBrk="0" hangingPunct="0">
              <a:buNone/>
            </a:pPr>
            <a:r>
              <a:rPr lang="en-US" altLang="zh-CN" sz="2400">
                <a:latin typeface="Arial" panose="020B0604020202020204" pitchFamily="34" charset="0"/>
              </a:rPr>
              <a:t>3.</a:t>
            </a:r>
            <a:r>
              <a:rPr lang="en-US" altLang="ja-JP" sz="2400">
                <a:latin typeface="Arial" panose="020B0604020202020204" pitchFamily="34" charset="0"/>
              </a:rPr>
              <a:t>Interface consistency implies that</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each application should have its own distinctive look and feel</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input mechanisms remain the same throughout the application</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navigational methods are context sensitive </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visual information is organized according to a design standard</a:t>
            </a:r>
            <a:endParaRPr lang="en-US" altLang="zh-CN" sz="2400">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both b and d</a:t>
            </a:r>
            <a:endParaRPr lang="en-US" altLang="ja-JP" sz="2400">
              <a:latin typeface="Arial" panose="020B0604020202020204" pitchFamily="34" charset="0"/>
            </a:endParaRPr>
          </a:p>
          <a:p>
            <a:pPr marL="304800" indent="-304800" eaLnBrk="0" hangingPunct="0">
              <a:buNone/>
            </a:pPr>
            <a:r>
              <a:rPr lang="en-US" altLang="zh-CN" sz="2400">
                <a:latin typeface="Arial" panose="020B0604020202020204" pitchFamily="34" charset="0"/>
              </a:rPr>
              <a:t>4.</a:t>
            </a:r>
            <a:r>
              <a:rPr lang="en-US" altLang="ja-JP" sz="2400">
                <a:latin typeface="Arial" panose="020B0604020202020204" pitchFamily="34" charset="0"/>
              </a:rPr>
              <a:t>The reason for reducing the user‘s memory load is make his or her interaction with the computer quicker to complete</a:t>
            </a:r>
            <a:r>
              <a:rPr lang="en-US" altLang="zh-CN" sz="2400">
                <a:latin typeface="Arial" panose="020B0604020202020204" pitchFamily="34" charset="0"/>
              </a:rPr>
              <a:t>.     </a:t>
            </a:r>
            <a:endParaRPr lang="zh-CN" altLang="en-US" sz="2400" dirty="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True</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False</a:t>
            </a:r>
            <a:endParaRPr lang="en-US" altLang="ja-JP" sz="2400">
              <a:latin typeface="Arial" panose="020B0604020202020204" pitchFamily="34" charset="0"/>
            </a:endParaRPr>
          </a:p>
        </p:txBody>
      </p:sp>
      <p:sp>
        <p:nvSpPr>
          <p:cNvPr id="201737" name="Text Box 9"/>
          <p:cNvSpPr txBox="1"/>
          <p:nvPr/>
        </p:nvSpPr>
        <p:spPr>
          <a:xfrm>
            <a:off x="5195888" y="0"/>
            <a:ext cx="4932362" cy="368300"/>
          </a:xfrm>
          <a:prstGeom prst="rect">
            <a:avLst/>
          </a:prstGeom>
          <a:noFill/>
          <a:ln w="9525">
            <a:noFill/>
          </a:ln>
        </p:spPr>
        <p:txBody>
          <a:bodyPr>
            <a:spAutoFit/>
          </a:bodyPr>
          <a:p>
            <a:r>
              <a:rPr lang="en-US" altLang="zh-CN">
                <a:latin typeface="Arial" panose="020B0604020202020204" pitchFamily="34" charset="0"/>
              </a:rPr>
              <a:t>Answer: 3-e 4-b</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1737"/>
                                        </p:tgtEl>
                                        <p:attrNameLst>
                                          <p:attrName>style.visibility</p:attrName>
                                        </p:attrNameLst>
                                      </p:cBhvr>
                                      <p:to>
                                        <p:strVal val="visible"/>
                                      </p:to>
                                    </p:set>
                                    <p:animEffect transition="in" filter="blinds(horizontal)">
                                      <p:cBhvr>
                                        <p:cTn id="7" dur="500"/>
                                        <p:tgtEl>
                                          <p:spTgt spid="201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6881"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506882"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506883" name="Rectangle 4"/>
          <p:cNvSpPr/>
          <p:nvPr/>
        </p:nvSpPr>
        <p:spPr>
          <a:xfrm>
            <a:off x="1703388" y="225425"/>
            <a:ext cx="273685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506884"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506885"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506886" name="Text Box 71"/>
          <p:cNvSpPr txBox="1"/>
          <p:nvPr/>
        </p:nvSpPr>
        <p:spPr>
          <a:xfrm>
            <a:off x="1524000" y="728663"/>
            <a:ext cx="9144000" cy="4769485"/>
          </a:xfrm>
          <a:prstGeom prst="rect">
            <a:avLst/>
          </a:prstGeom>
          <a:noFill/>
          <a:ln w="9525">
            <a:noFill/>
          </a:ln>
        </p:spPr>
        <p:txBody>
          <a:bodyPr>
            <a:spAutoFit/>
          </a:bodyPr>
          <a:p>
            <a:pPr marL="304800" indent="-304800" eaLnBrk="0" hangingPunct="0">
              <a:buNone/>
            </a:pPr>
            <a:r>
              <a:rPr lang="en-US" altLang="zh-CN" sz="2400">
                <a:latin typeface="Arial" panose="020B0604020202020204" pitchFamily="34" charset="0"/>
              </a:rPr>
              <a:t>5. </a:t>
            </a:r>
            <a:r>
              <a:rPr lang="en-US" altLang="ja-JP" sz="2400">
                <a:latin typeface="Arial" panose="020B0604020202020204" pitchFamily="34" charset="0"/>
              </a:rPr>
              <a:t>Which model depicts the profile of the end users of a computer system?</a:t>
            </a:r>
            <a:r>
              <a:rPr lang="ja-JP" altLang="en-US" sz="2400" dirty="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design model </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implementation model </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user model </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user's model</a:t>
            </a:r>
            <a:endParaRPr lang="en-US" altLang="ja-JP" sz="2400">
              <a:latin typeface="Arial" panose="020B0604020202020204" pitchFamily="34" charset="0"/>
            </a:endParaRPr>
          </a:p>
          <a:p>
            <a:pPr marL="304800" indent="-304800" eaLnBrk="0" hangingPunct="0">
              <a:buNone/>
            </a:pPr>
            <a:r>
              <a:rPr lang="en-US" altLang="zh-CN" sz="2400">
                <a:latin typeface="Arial" panose="020B0604020202020204" pitchFamily="34" charset="0"/>
              </a:rPr>
              <a:t>6. </a:t>
            </a:r>
            <a:r>
              <a:rPr lang="en-US" altLang="ja-JP" sz="2400">
                <a:latin typeface="Arial" panose="020B0604020202020204" pitchFamily="34" charset="0"/>
              </a:rPr>
              <a:t>Which of these framework activities is not normally associated with the user interface design processes?</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cost estimation</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interface construction</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interface validation </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user and task analysis</a:t>
            </a:r>
            <a:endParaRPr lang="en-US" altLang="ja-JP" sz="2400">
              <a:latin typeface="Arial" panose="020B0604020202020204" pitchFamily="34" charset="0"/>
            </a:endParaRPr>
          </a:p>
          <a:p>
            <a:pPr marL="304800" indent="-304800" eaLnBrk="0" hangingPunct="0">
              <a:buNone/>
            </a:pPr>
            <a:endParaRPr lang="en-US" altLang="ja-JP" sz="1600">
              <a:latin typeface="Arial" panose="020B0604020202020204" pitchFamily="34" charset="0"/>
            </a:endParaRPr>
          </a:p>
        </p:txBody>
      </p:sp>
      <p:sp>
        <p:nvSpPr>
          <p:cNvPr id="201737" name="Text Box 9"/>
          <p:cNvSpPr txBox="1"/>
          <p:nvPr/>
        </p:nvSpPr>
        <p:spPr>
          <a:xfrm>
            <a:off x="5195888" y="0"/>
            <a:ext cx="4932362" cy="368300"/>
          </a:xfrm>
          <a:prstGeom prst="rect">
            <a:avLst/>
          </a:prstGeom>
          <a:noFill/>
          <a:ln w="9525">
            <a:noFill/>
          </a:ln>
        </p:spPr>
        <p:txBody>
          <a:bodyPr>
            <a:spAutoFit/>
          </a:bodyPr>
          <a:p>
            <a:r>
              <a:rPr lang="en-US" altLang="zh-CN">
                <a:latin typeface="Arial" panose="020B0604020202020204" pitchFamily="34" charset="0"/>
              </a:rPr>
              <a:t>Answer: 5-c 6-a</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1737"/>
                                        </p:tgtEl>
                                        <p:attrNameLst>
                                          <p:attrName>style.visibility</p:attrName>
                                        </p:attrNameLst>
                                      </p:cBhvr>
                                      <p:to>
                                        <p:strVal val="visible"/>
                                      </p:to>
                                    </p:set>
                                    <p:animEffect transition="in" filter="blinds(horizontal)">
                                      <p:cBhvr>
                                        <p:cTn id="7" dur="500"/>
                                        <p:tgtEl>
                                          <p:spTgt spid="201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7905"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507906"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507907" name="Rectangle 4"/>
          <p:cNvSpPr/>
          <p:nvPr/>
        </p:nvSpPr>
        <p:spPr>
          <a:xfrm>
            <a:off x="1703388" y="225425"/>
            <a:ext cx="273685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507908"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507909"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507910" name="Text Box 71"/>
          <p:cNvSpPr txBox="1"/>
          <p:nvPr/>
        </p:nvSpPr>
        <p:spPr>
          <a:xfrm>
            <a:off x="1524000" y="728663"/>
            <a:ext cx="9144000" cy="5507990"/>
          </a:xfrm>
          <a:prstGeom prst="rect">
            <a:avLst/>
          </a:prstGeom>
          <a:noFill/>
          <a:ln w="9525">
            <a:noFill/>
          </a:ln>
        </p:spPr>
        <p:txBody>
          <a:bodyPr>
            <a:spAutoFit/>
          </a:bodyPr>
          <a:p>
            <a:pPr marL="304800" indent="-304800" eaLnBrk="0" hangingPunct="0">
              <a:buNone/>
            </a:pPr>
            <a:r>
              <a:rPr lang="en-US" altLang="zh-CN" sz="2400">
                <a:latin typeface="Arial" panose="020B0604020202020204" pitchFamily="34" charset="0"/>
              </a:rPr>
              <a:t>7. Which </a:t>
            </a:r>
            <a:r>
              <a:rPr lang="en-US" altLang="zh-CN" sz="2400" err="1">
                <a:latin typeface="Arial" panose="020B0604020202020204" pitchFamily="34" charset="0"/>
              </a:rPr>
              <a:t>approach(es</a:t>
            </a:r>
            <a:r>
              <a:rPr lang="en-US" altLang="zh-CN" sz="2400">
                <a:latin typeface="Arial" panose="020B0604020202020204" pitchFamily="34" charset="0"/>
              </a:rPr>
              <a:t>) to user </a:t>
            </a:r>
            <a:r>
              <a:rPr lang="en-US" altLang="zh-CN" sz="2400" b="1">
                <a:latin typeface="Arial" panose="020B0604020202020204" pitchFamily="34" charset="0"/>
              </a:rPr>
              <a:t>task analysis</a:t>
            </a:r>
            <a:r>
              <a:rPr lang="en-US" altLang="zh-CN" sz="2400">
                <a:latin typeface="Arial" panose="020B0604020202020204" pitchFamily="34" charset="0"/>
              </a:rPr>
              <a:t> can be useful in user interface design? </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have users indicate their preferences on questionnaires </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rely on the </a:t>
            </a:r>
            <a:r>
              <a:rPr lang="en-US" altLang="zh-CN" sz="2400" err="1">
                <a:latin typeface="Arial" panose="020B0604020202020204" pitchFamily="34" charset="0"/>
              </a:rPr>
              <a:t>judgement</a:t>
            </a:r>
            <a:r>
              <a:rPr lang="en-US" altLang="zh-CN" sz="2400">
                <a:latin typeface="Arial" panose="020B0604020202020204" pitchFamily="34" charset="0"/>
              </a:rPr>
              <a:t> of experienced programmers </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study existing computer-based solutions</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observe users performing tasks manually</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both c and d</a:t>
            </a:r>
            <a:endParaRPr lang="en-US" altLang="ja-JP" sz="2400">
              <a:latin typeface="Arial" panose="020B0604020202020204" pitchFamily="34" charset="0"/>
            </a:endParaRPr>
          </a:p>
          <a:p>
            <a:pPr marL="304800" indent="-304800" eaLnBrk="0" hangingPunct="0">
              <a:buNone/>
            </a:pPr>
            <a:r>
              <a:rPr lang="en-US" altLang="zh-CN" sz="2400">
                <a:latin typeface="Arial" panose="020B0604020202020204" pitchFamily="34" charset="0"/>
              </a:rPr>
              <a:t>8. Several usability measures can be collected while observing users interacting with a computer system including  </a:t>
            </a:r>
            <a:r>
              <a:rPr lang="zh-CN" altLang="en-US" sz="2400">
                <a:latin typeface="Arial" panose="020B0604020202020204" pitchFamily="34" charset="0"/>
                <a:ea typeface="宋体" panose="02010600030101010101" pitchFamily="2" charset="-122"/>
              </a:rPr>
              <a:t>？？</a:t>
            </a:r>
            <a:r>
              <a:rPr lang="en-US" altLang="zh-CN" sz="2400">
                <a:latin typeface="Arial" panose="020B0604020202020204" pitchFamily="34" charset="0"/>
              </a:rPr>
              <a:t>  </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a. down time for the application     </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b. number of user errors</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c. software reliability   </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d. time spent looking at help materials</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e. both b and d</a:t>
            </a:r>
            <a:endParaRPr lang="en-US" altLang="zh-CN" sz="2400">
              <a:latin typeface="Arial" panose="020B0604020202020204" pitchFamily="34" charset="0"/>
            </a:endParaRPr>
          </a:p>
          <a:p>
            <a:pPr marL="304800" indent="-304800" eaLnBrk="0" hangingPunct="0">
              <a:buNone/>
            </a:pPr>
            <a:r>
              <a:rPr lang="en-US" altLang="zh-CN" sz="1600">
                <a:latin typeface="Arial" panose="020B0604020202020204" pitchFamily="34" charset="0"/>
              </a:rPr>
              <a:t>        </a:t>
            </a:r>
            <a:endParaRPr lang="en-US" altLang="ja-JP" sz="1600">
              <a:latin typeface="Arial" panose="020B0604020202020204" pitchFamily="34" charset="0"/>
            </a:endParaRPr>
          </a:p>
        </p:txBody>
      </p:sp>
      <p:sp>
        <p:nvSpPr>
          <p:cNvPr id="201737" name="Text Box 9"/>
          <p:cNvSpPr txBox="1"/>
          <p:nvPr/>
        </p:nvSpPr>
        <p:spPr>
          <a:xfrm>
            <a:off x="5195888" y="0"/>
            <a:ext cx="4932362" cy="368300"/>
          </a:xfrm>
          <a:prstGeom prst="rect">
            <a:avLst/>
          </a:prstGeom>
          <a:noFill/>
          <a:ln w="9525">
            <a:noFill/>
          </a:ln>
        </p:spPr>
        <p:txBody>
          <a:bodyPr>
            <a:spAutoFit/>
          </a:bodyPr>
          <a:p>
            <a:r>
              <a:rPr lang="en-US" altLang="zh-CN">
                <a:latin typeface="Arial" panose="020B0604020202020204" pitchFamily="34" charset="0"/>
              </a:rPr>
              <a:t>Answer: 7-e 8-e</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1737"/>
                                        </p:tgtEl>
                                        <p:attrNameLst>
                                          <p:attrName>style.visibility</p:attrName>
                                        </p:attrNameLst>
                                      </p:cBhvr>
                                      <p:to>
                                        <p:strVal val="visible"/>
                                      </p:to>
                                    </p:set>
                                    <p:animEffect transition="in" filter="blinds(horizontal)">
                                      <p:cBhvr>
                                        <p:cTn id="7" dur="500"/>
                                        <p:tgtEl>
                                          <p:spTgt spid="201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8929"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508930"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508931" name="Rectangle 4"/>
          <p:cNvSpPr/>
          <p:nvPr/>
        </p:nvSpPr>
        <p:spPr>
          <a:xfrm>
            <a:off x="1703388" y="225425"/>
            <a:ext cx="2089150" cy="381000"/>
          </a:xfrm>
          <a:prstGeom prst="rect">
            <a:avLst/>
          </a:prstGeom>
          <a:noFill/>
          <a:ln w="9525">
            <a:noFill/>
          </a:ln>
        </p:spPr>
        <p:txBody>
          <a:bodyPr anchor="ctr" anchorCtr="0"/>
          <a:p>
            <a:r>
              <a:rPr lang="en-US" altLang="ja-JP" sz="2800" b="1">
                <a:latin typeface="Arial" panose="020B0604020202020204" pitchFamily="34" charset="0"/>
              </a:rPr>
              <a:t>Exercise</a:t>
            </a:r>
            <a:r>
              <a:rPr lang="en-US" altLang="zh-CN" sz="2800" b="1">
                <a:latin typeface="Arial" panose="020B0604020202020204" pitchFamily="34" charset="0"/>
              </a:rPr>
              <a:t> </a:t>
            </a:r>
            <a:endParaRPr lang="en-US" altLang="ja-JP" sz="2800" b="1">
              <a:latin typeface="Arial" panose="020B0604020202020204" pitchFamily="34" charset="0"/>
            </a:endParaRPr>
          </a:p>
        </p:txBody>
      </p:sp>
      <p:pic>
        <p:nvPicPr>
          <p:cNvPr id="508932"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508933"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508934" name="Text Box 71"/>
          <p:cNvSpPr txBox="1"/>
          <p:nvPr/>
        </p:nvSpPr>
        <p:spPr>
          <a:xfrm>
            <a:off x="1524000" y="944563"/>
            <a:ext cx="9144000" cy="4892675"/>
          </a:xfrm>
          <a:prstGeom prst="rect">
            <a:avLst/>
          </a:prstGeom>
          <a:noFill/>
          <a:ln w="9525">
            <a:noFill/>
          </a:ln>
        </p:spPr>
        <p:txBody>
          <a:bodyPr>
            <a:spAutoFit/>
          </a:bodyPr>
          <a:p>
            <a:pPr marL="609600" indent="-609600" eaLnBrk="0" hangingPunct="0"/>
            <a:r>
              <a:rPr lang="en-US" altLang="zh-CN" sz="2400">
                <a:latin typeface="Arial" panose="020B0604020202020204" pitchFamily="34" charset="0"/>
              </a:rPr>
              <a:t>9.It is sometimes possible that the interface designer is constrained by environmental factors that mitigate against ease of use for many users. </a:t>
            </a:r>
            <a:endParaRPr lang="en-US" altLang="ja-JP" sz="2400">
              <a:latin typeface="Arial" panose="020B0604020202020204" pitchFamily="34" charset="0"/>
            </a:endParaRPr>
          </a:p>
          <a:p>
            <a:pPr marL="1066800" lvl="1" indent="-609600" eaLnBrk="0" hangingPunct="0">
              <a:buFontTx/>
            </a:pPr>
            <a:r>
              <a:rPr lang="en-US" altLang="zh-CN" sz="2400">
                <a:latin typeface="Arial" panose="020B0604020202020204" pitchFamily="34" charset="0"/>
              </a:rPr>
              <a:t>a. True        </a:t>
            </a:r>
            <a:endParaRPr lang="en-US" altLang="zh-CN" sz="2400">
              <a:latin typeface="Arial" panose="020B0604020202020204" pitchFamily="34" charset="0"/>
            </a:endParaRPr>
          </a:p>
          <a:p>
            <a:pPr marL="1066800" lvl="1" indent="-609600" eaLnBrk="0" hangingPunct="0">
              <a:buFontTx/>
            </a:pPr>
            <a:r>
              <a:rPr lang="en-US" altLang="zh-CN" sz="2400">
                <a:latin typeface="Arial" panose="020B0604020202020204" pitchFamily="34" charset="0"/>
              </a:rPr>
              <a:t>b. False</a:t>
            </a:r>
            <a:endParaRPr lang="en-US" altLang="zh-CN" sz="2400">
              <a:latin typeface="Arial" panose="020B0604020202020204" pitchFamily="34" charset="0"/>
            </a:endParaRPr>
          </a:p>
          <a:p>
            <a:pPr marL="1066800" lvl="1" indent="-609600" eaLnBrk="0" hangingPunct="0">
              <a:buFontTx/>
            </a:pPr>
            <a:endParaRPr lang="en-US" altLang="zh-CN" sz="2400">
              <a:latin typeface="Arial" panose="020B0604020202020204" pitchFamily="34" charset="0"/>
            </a:endParaRPr>
          </a:p>
          <a:p>
            <a:pPr marL="609600" indent="-609600" eaLnBrk="0" hangingPunct="0"/>
            <a:r>
              <a:rPr lang="en-US" altLang="zh-CN" sz="2400">
                <a:latin typeface="Arial" panose="020B0604020202020204" pitchFamily="34" charset="0"/>
              </a:rPr>
              <a:t>10. </a:t>
            </a:r>
            <a:r>
              <a:rPr lang="en-US" altLang="ja-JP" sz="2400">
                <a:latin typeface="Arial" panose="020B0604020202020204" pitchFamily="34" charset="0"/>
              </a:rPr>
              <a:t>Which model depicts the image of a system that an end user creates in his or her head</a:t>
            </a:r>
            <a:r>
              <a:rPr lang="en-US" altLang="zh-CN" sz="2400">
                <a:latin typeface="Arial" panose="020B0604020202020204" pitchFamily="34" charset="0"/>
              </a:rPr>
              <a:t>?</a:t>
            </a:r>
            <a:endParaRPr lang="en-US" altLang="ja-JP" sz="2400">
              <a:latin typeface="Arial" panose="020B0604020202020204" pitchFamily="34" charset="0"/>
            </a:endParaRPr>
          </a:p>
          <a:p>
            <a:pPr marL="1066800" lvl="1" indent="-609600" eaLnBrk="0" hangingPunct="0">
              <a:buFontTx/>
            </a:pPr>
            <a:r>
              <a:rPr lang="en-US" altLang="zh-CN" sz="2400">
                <a:latin typeface="Arial" panose="020B0604020202020204" pitchFamily="34" charset="0"/>
              </a:rPr>
              <a:t>a. design model </a:t>
            </a:r>
            <a:endParaRPr lang="en-US" altLang="zh-CN" sz="2400">
              <a:latin typeface="Arial" panose="020B0604020202020204" pitchFamily="34" charset="0"/>
            </a:endParaRPr>
          </a:p>
          <a:p>
            <a:pPr marL="609600" indent="-609600" eaLnBrk="0" hangingPunct="0"/>
            <a:r>
              <a:rPr lang="en-US" altLang="zh-CN" sz="2400">
                <a:latin typeface="Arial" panose="020B0604020202020204" pitchFamily="34" charset="0"/>
              </a:rPr>
              <a:t>     b. user model </a:t>
            </a:r>
            <a:endParaRPr lang="en-US" altLang="zh-CN" sz="2400">
              <a:latin typeface="Arial" panose="020B0604020202020204" pitchFamily="34" charset="0"/>
            </a:endParaRPr>
          </a:p>
          <a:p>
            <a:pPr marL="609600" indent="-609600" eaLnBrk="0" hangingPunct="0"/>
            <a:r>
              <a:rPr lang="en-US" altLang="zh-CN" sz="2400">
                <a:latin typeface="Arial" panose="020B0604020202020204" pitchFamily="34" charset="0"/>
              </a:rPr>
              <a:t>     c. </a:t>
            </a:r>
            <a:r>
              <a:rPr lang="en-US" altLang="ja-JP" sz="2400">
                <a:latin typeface="Arial" panose="020B0604020202020204" pitchFamily="34" charset="0"/>
              </a:rPr>
              <a:t>system model</a:t>
            </a:r>
            <a:endParaRPr lang="en-US" altLang="zh-CN" sz="2400">
              <a:latin typeface="Arial" panose="020B0604020202020204" pitchFamily="34" charset="0"/>
            </a:endParaRPr>
          </a:p>
          <a:p>
            <a:pPr marL="609600" indent="-609600" eaLnBrk="0" hangingPunct="0"/>
            <a:r>
              <a:rPr lang="en-US" altLang="zh-CN" sz="2400">
                <a:latin typeface="Arial" panose="020B0604020202020204" pitchFamily="34" charset="0"/>
              </a:rPr>
              <a:t>     d. </a:t>
            </a:r>
            <a:r>
              <a:rPr lang="en-US" altLang="ja-JP" sz="2400">
                <a:latin typeface="Arial" panose="020B0604020202020204" pitchFamily="34" charset="0"/>
              </a:rPr>
              <a:t>system perception</a:t>
            </a:r>
            <a:r>
              <a:rPr lang="en-US" altLang="zh-CN" sz="2400">
                <a:latin typeface="Arial" panose="020B0604020202020204" pitchFamily="34" charset="0"/>
              </a:rPr>
              <a:t>                                                                                      </a:t>
            </a:r>
            <a:endParaRPr lang="en-US" altLang="ja-JP" sz="2400">
              <a:latin typeface="Arial" panose="020B0604020202020204" pitchFamily="34" charset="0"/>
            </a:endParaRPr>
          </a:p>
          <a:p>
            <a:pPr marL="609600" indent="-609600" eaLnBrk="0" hangingPunct="0"/>
            <a:endParaRPr lang="en-US" altLang="zh-CN" sz="2400">
              <a:latin typeface="Arial" panose="020B0604020202020204" pitchFamily="34" charset="0"/>
            </a:endParaRPr>
          </a:p>
        </p:txBody>
      </p:sp>
      <p:sp>
        <p:nvSpPr>
          <p:cNvPr id="201737" name="Text Box 9"/>
          <p:cNvSpPr txBox="1"/>
          <p:nvPr/>
        </p:nvSpPr>
        <p:spPr>
          <a:xfrm>
            <a:off x="4908550" y="0"/>
            <a:ext cx="5543550" cy="368300"/>
          </a:xfrm>
          <a:prstGeom prst="rect">
            <a:avLst/>
          </a:prstGeom>
          <a:noFill/>
          <a:ln w="9525">
            <a:noFill/>
          </a:ln>
        </p:spPr>
        <p:txBody>
          <a:bodyPr>
            <a:spAutoFit/>
          </a:bodyPr>
          <a:p>
            <a:r>
              <a:rPr lang="en-US" altLang="zh-CN">
                <a:latin typeface="Arial" panose="020B0604020202020204" pitchFamily="34" charset="0"/>
              </a:rPr>
              <a:t>Answer: 9-a 10-d</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1737"/>
                                        </p:tgtEl>
                                        <p:attrNameLst>
                                          <p:attrName>style.visibility</p:attrName>
                                        </p:attrNameLst>
                                      </p:cBhvr>
                                      <p:to>
                                        <p:strVal val="visible"/>
                                      </p:to>
                                    </p:set>
                                    <p:animEffect transition="in" filter="blinds(horizontal)">
                                      <p:cBhvr>
                                        <p:cTn id="7" dur="500"/>
                                        <p:tgtEl>
                                          <p:spTgt spid="201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9953"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509954"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509955" name="Rectangle 4"/>
          <p:cNvSpPr/>
          <p:nvPr/>
        </p:nvSpPr>
        <p:spPr>
          <a:xfrm>
            <a:off x="1703388" y="225425"/>
            <a:ext cx="2089150" cy="381000"/>
          </a:xfrm>
          <a:prstGeom prst="rect">
            <a:avLst/>
          </a:prstGeom>
          <a:noFill/>
          <a:ln w="9525">
            <a:noFill/>
          </a:ln>
        </p:spPr>
        <p:txBody>
          <a:bodyPr anchor="ctr" anchorCtr="0"/>
          <a:p>
            <a:r>
              <a:rPr lang="en-US" altLang="ja-JP" sz="2800" b="1">
                <a:latin typeface="Arial" panose="020B0604020202020204" pitchFamily="34" charset="0"/>
              </a:rPr>
              <a:t>Exercise</a:t>
            </a:r>
            <a:r>
              <a:rPr lang="en-US" altLang="zh-CN" sz="2800" b="1">
                <a:latin typeface="Arial" panose="020B0604020202020204" pitchFamily="34" charset="0"/>
              </a:rPr>
              <a:t> </a:t>
            </a:r>
            <a:endParaRPr lang="en-US" altLang="ja-JP" sz="2800" b="1">
              <a:latin typeface="Arial" panose="020B0604020202020204" pitchFamily="34" charset="0"/>
            </a:endParaRPr>
          </a:p>
        </p:txBody>
      </p:sp>
      <p:pic>
        <p:nvPicPr>
          <p:cNvPr id="509956"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509957"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509958" name="Text Box 71"/>
          <p:cNvSpPr txBox="1"/>
          <p:nvPr/>
        </p:nvSpPr>
        <p:spPr>
          <a:xfrm>
            <a:off x="1524000" y="765175"/>
            <a:ext cx="9144000" cy="4646295"/>
          </a:xfrm>
          <a:prstGeom prst="rect">
            <a:avLst/>
          </a:prstGeom>
          <a:noFill/>
          <a:ln w="9525">
            <a:noFill/>
          </a:ln>
        </p:spPr>
        <p:txBody>
          <a:bodyPr>
            <a:spAutoFit/>
          </a:bodyPr>
          <a:p>
            <a:pPr marL="609600" indent="-609600" eaLnBrk="0" hangingPunct="0"/>
            <a:r>
              <a:rPr lang="en-US" altLang="zh-CN" sz="2400">
                <a:latin typeface="Arial" panose="020B0604020202020204" pitchFamily="34" charset="0"/>
              </a:rPr>
              <a:t>11.</a:t>
            </a:r>
            <a:r>
              <a:rPr lang="en-US" altLang="ja-JP" sz="2400">
                <a:latin typeface="Arial" panose="020B0604020202020204" pitchFamily="34" charset="0"/>
              </a:rPr>
              <a:t>If past interactive models have created certain user expectations it is not generally good to make </a:t>
            </a:r>
            <a:r>
              <a:rPr lang="en-US" altLang="zh-CN" sz="2400">
                <a:latin typeface="Arial" panose="020B0604020202020204" pitchFamily="34" charset="0"/>
              </a:rPr>
              <a:t>  </a:t>
            </a:r>
            <a:r>
              <a:rPr lang="en-US" altLang="ja-JP" sz="2400">
                <a:latin typeface="Arial" panose="020B0604020202020204" pitchFamily="34" charset="0"/>
              </a:rPr>
              <a:t>changes to the model.</a:t>
            </a:r>
            <a:r>
              <a:rPr lang="en-US" altLang="zh-CN" sz="2400">
                <a:latin typeface="Arial" panose="020B0604020202020204" pitchFamily="34" charset="0"/>
              </a:rPr>
              <a:t> </a:t>
            </a:r>
            <a:endParaRPr lang="en-US" altLang="ja-JP" sz="2400">
              <a:latin typeface="Arial" panose="020B0604020202020204" pitchFamily="34" charset="0"/>
            </a:endParaRPr>
          </a:p>
          <a:p>
            <a:pPr marL="1066800" lvl="1" indent="-609600" eaLnBrk="0" hangingPunct="0">
              <a:buFontTx/>
            </a:pPr>
            <a:r>
              <a:rPr lang="en-US" altLang="zh-CN" sz="2400">
                <a:latin typeface="Arial" panose="020B0604020202020204" pitchFamily="34" charset="0"/>
              </a:rPr>
              <a:t>     a. True     b. False</a:t>
            </a:r>
            <a:endParaRPr lang="en-US" altLang="ja-JP" sz="2400">
              <a:latin typeface="Arial" panose="020B0604020202020204" pitchFamily="34" charset="0"/>
            </a:endParaRPr>
          </a:p>
          <a:p>
            <a:pPr marL="609600" indent="-609600" eaLnBrk="0" hangingPunct="0"/>
            <a:endParaRPr lang="en-US" altLang="zh-CN" sz="2400">
              <a:latin typeface="Arial" panose="020B0604020202020204" pitchFamily="34" charset="0"/>
            </a:endParaRPr>
          </a:p>
          <a:p>
            <a:pPr marL="609600" indent="-609600" eaLnBrk="0" hangingPunct="0"/>
            <a:r>
              <a:rPr lang="en-US" altLang="zh-CN" sz="2400">
                <a:latin typeface="Arial" panose="020B0604020202020204" pitchFamily="34" charset="0"/>
              </a:rPr>
              <a:t>12. Several common design issues surface for almost every user interface including</a:t>
            </a:r>
            <a:endParaRPr lang="en-US" altLang="zh-CN" sz="2400">
              <a:latin typeface="Arial" panose="020B0604020202020204" pitchFamily="34" charset="0"/>
            </a:endParaRPr>
          </a:p>
          <a:p>
            <a:pPr marL="609600" indent="-609600" eaLnBrk="0" hangingPunct="0"/>
            <a:r>
              <a:rPr lang="en-US" altLang="zh-CN" sz="2400">
                <a:latin typeface="Arial" panose="020B0604020202020204" pitchFamily="34" charset="0"/>
              </a:rPr>
              <a:t>  a. adaptive user profiles    b. error handling resolution of graphics</a:t>
            </a:r>
            <a:endParaRPr lang="en-US" altLang="zh-CN" sz="2400">
              <a:latin typeface="Arial" panose="020B0604020202020204" pitchFamily="34" charset="0"/>
            </a:endParaRPr>
          </a:p>
          <a:p>
            <a:pPr marL="609600" indent="-609600" eaLnBrk="0" hangingPunct="0"/>
            <a:r>
              <a:rPr lang="en-US" altLang="zh-CN" sz="2400">
                <a:latin typeface="Arial" panose="020B0604020202020204" pitchFamily="34" charset="0"/>
              </a:rPr>
              <a:t>  c. displays system             d. response time </a:t>
            </a:r>
            <a:endParaRPr lang="en-US" altLang="zh-CN" sz="2400">
              <a:latin typeface="Arial" panose="020B0604020202020204" pitchFamily="34" charset="0"/>
            </a:endParaRPr>
          </a:p>
          <a:p>
            <a:pPr marL="609600" indent="-609600" eaLnBrk="0" hangingPunct="0"/>
            <a:r>
              <a:rPr lang="en-US" altLang="zh-CN" sz="2400">
                <a:latin typeface="Arial" panose="020B0604020202020204" pitchFamily="34" charset="0"/>
              </a:rPr>
              <a:t>  e. both b and d</a:t>
            </a:r>
            <a:endParaRPr lang="en-US" altLang="zh-CN" sz="2400">
              <a:latin typeface="Arial" panose="020B0604020202020204" pitchFamily="34" charset="0"/>
            </a:endParaRPr>
          </a:p>
          <a:p>
            <a:pPr marL="609600" indent="-609600" eaLnBrk="0" hangingPunct="0"/>
            <a:r>
              <a:rPr lang="en-US" altLang="zh-CN" sz="1600">
                <a:latin typeface="Arial" panose="020B0604020202020204" pitchFamily="34" charset="0"/>
              </a:rPr>
              <a:t>                                                                                              </a:t>
            </a:r>
            <a:endParaRPr lang="en-US" altLang="zh-CN" sz="1600">
              <a:latin typeface="Arial" panose="020B0604020202020204" pitchFamily="34" charset="0"/>
            </a:endParaRPr>
          </a:p>
          <a:p>
            <a:pPr marL="609600" indent="-609600" eaLnBrk="0" hangingPunct="0"/>
            <a:endParaRPr lang="en-US" altLang="zh-CN" sz="2400">
              <a:latin typeface="Arial" panose="020B0604020202020204" pitchFamily="34" charset="0"/>
            </a:endParaRPr>
          </a:p>
          <a:p>
            <a:pPr marL="609600" indent="-609600" eaLnBrk="0" hangingPunct="0"/>
            <a:r>
              <a:rPr lang="en-US" altLang="zh-CN" sz="1600">
                <a:latin typeface="Arial" panose="020B0604020202020204" pitchFamily="34" charset="0"/>
              </a:rPr>
              <a:t> </a:t>
            </a:r>
            <a:endParaRPr lang="en-US" altLang="ja-JP" sz="1600">
              <a:latin typeface="Arial" panose="020B0604020202020204" pitchFamily="34" charset="0"/>
            </a:endParaRPr>
          </a:p>
        </p:txBody>
      </p:sp>
      <p:sp>
        <p:nvSpPr>
          <p:cNvPr id="201737" name="Text Box 9"/>
          <p:cNvSpPr txBox="1"/>
          <p:nvPr/>
        </p:nvSpPr>
        <p:spPr>
          <a:xfrm>
            <a:off x="4908550" y="0"/>
            <a:ext cx="5543550" cy="368300"/>
          </a:xfrm>
          <a:prstGeom prst="rect">
            <a:avLst/>
          </a:prstGeom>
          <a:noFill/>
          <a:ln w="9525">
            <a:noFill/>
          </a:ln>
        </p:spPr>
        <p:txBody>
          <a:bodyPr>
            <a:spAutoFit/>
          </a:bodyPr>
          <a:p>
            <a:r>
              <a:rPr lang="en-US" altLang="zh-CN">
                <a:latin typeface="Arial" panose="020B0604020202020204" pitchFamily="34" charset="0"/>
              </a:rPr>
              <a:t>Answer: 11-a 12-e </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1737"/>
                                        </p:tgtEl>
                                        <p:attrNameLst>
                                          <p:attrName>style.visibility</p:attrName>
                                        </p:attrNameLst>
                                      </p:cBhvr>
                                      <p:to>
                                        <p:strVal val="visible"/>
                                      </p:to>
                                    </p:set>
                                    <p:animEffect transition="in" filter="blinds(horizontal)">
                                      <p:cBhvr>
                                        <p:cTn id="7" dur="500"/>
                                        <p:tgtEl>
                                          <p:spTgt spid="201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5"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59746"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59747" name="Rectangle 4"/>
          <p:cNvSpPr/>
          <p:nvPr/>
        </p:nvSpPr>
        <p:spPr>
          <a:xfrm>
            <a:off x="1703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159748"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159749"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159750" name="Text Box 71"/>
          <p:cNvSpPr txBox="1"/>
          <p:nvPr/>
        </p:nvSpPr>
        <p:spPr>
          <a:xfrm>
            <a:off x="1524000" y="728663"/>
            <a:ext cx="9144000" cy="4892675"/>
          </a:xfrm>
          <a:prstGeom prst="rect">
            <a:avLst/>
          </a:prstGeom>
          <a:noFill/>
          <a:ln w="9525">
            <a:noFill/>
          </a:ln>
        </p:spPr>
        <p:txBody>
          <a:bodyPr>
            <a:spAutoFit/>
          </a:bodyPr>
          <a:p>
            <a:pPr marL="304800" indent="-304800" eaLnBrk="0" hangingPunct="0">
              <a:buAutoNum type="arabicPeriod"/>
            </a:pPr>
            <a:r>
              <a:rPr lang="en-US" altLang="ja-JP" sz="2400">
                <a:latin typeface="Arial" panose="020B0604020202020204" pitchFamily="34" charset="0"/>
              </a:rPr>
              <a:t>Which of the following are areas of concern in the design model? </a:t>
            </a:r>
            <a:r>
              <a:rPr lang="en-US" altLang="zh-CN" sz="2400">
                <a:latin typeface="Arial" panose="020B0604020202020204" pitchFamily="34" charset="0"/>
              </a:rPr>
              <a:t> </a:t>
            </a:r>
            <a:r>
              <a:rPr lang="ja-JP" altLang="en-US" sz="2400" dirty="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architecture</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data</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interface</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project scope</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a, b and c</a:t>
            </a:r>
            <a:endParaRPr lang="en-US" altLang="ja-JP" sz="2400">
              <a:latin typeface="Arial" panose="020B0604020202020204" pitchFamily="34" charset="0"/>
            </a:endParaRPr>
          </a:p>
          <a:p>
            <a:pPr marL="304800" indent="-304800" eaLnBrk="0" hangingPunct="0">
              <a:buAutoNum type="arabicPeriod"/>
            </a:pPr>
            <a:r>
              <a:rPr lang="en-US" altLang="ja-JP" sz="2400">
                <a:latin typeface="Arial" panose="020B0604020202020204" pitchFamily="34" charset="0"/>
              </a:rPr>
              <a:t>Which of these are characteristics of a good design?</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exhibits strong coupling between its modules</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implements all requirements in the analysis model</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includes test cases for all components</a:t>
            </a:r>
            <a:endParaRPr lang="en-US" altLang="zh-CN" sz="2400">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provides a complete picture of the software</a:t>
            </a:r>
            <a:endParaRPr lang="en-US" altLang="zh-CN" sz="2400">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both b and d</a:t>
            </a:r>
            <a:endParaRPr lang="en-US" altLang="ja-JP" sz="2400">
              <a:latin typeface="Arial" panose="020B0604020202020204" pitchFamily="34" charset="0"/>
            </a:endParaRPr>
          </a:p>
        </p:txBody>
      </p:sp>
      <p:sp>
        <p:nvSpPr>
          <p:cNvPr id="51209" name="Text Box 9"/>
          <p:cNvSpPr txBox="1"/>
          <p:nvPr/>
        </p:nvSpPr>
        <p:spPr>
          <a:xfrm>
            <a:off x="5735638" y="0"/>
            <a:ext cx="1732280" cy="368300"/>
          </a:xfrm>
          <a:prstGeom prst="rect">
            <a:avLst/>
          </a:prstGeom>
          <a:noFill/>
          <a:ln w="9525">
            <a:noFill/>
          </a:ln>
        </p:spPr>
        <p:txBody>
          <a:bodyPr wrap="none">
            <a:spAutoFit/>
          </a:bodyPr>
          <a:p>
            <a:pPr eaLnBrk="0" hangingPunct="0"/>
            <a:r>
              <a:rPr lang="en-US" altLang="zh-CN">
                <a:latin typeface="Arial" panose="020B0604020202020204" pitchFamily="34" charset="0"/>
              </a:rPr>
              <a:t>Answer 1-e 2-e</a:t>
            </a:r>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9"/>
                                        </p:tgtEl>
                                        <p:attrNameLst>
                                          <p:attrName>style.visibility</p:attrName>
                                        </p:attrNameLst>
                                      </p:cBhvr>
                                      <p:to>
                                        <p:strVal val="visible"/>
                                      </p:to>
                                    </p:set>
                                    <p:animEffect transition="in" filter="blinds(horizontal)">
                                      <p:cBhvr>
                                        <p:cTn id="7" dur="500"/>
                                        <p:tgtEl>
                                          <p:spTgt spid="51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69"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60770"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60771" name="Rectangle 4"/>
          <p:cNvSpPr/>
          <p:nvPr/>
        </p:nvSpPr>
        <p:spPr>
          <a:xfrm>
            <a:off x="1703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160772"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160773"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160774" name="Text Box 71"/>
          <p:cNvSpPr txBox="1"/>
          <p:nvPr/>
        </p:nvSpPr>
        <p:spPr>
          <a:xfrm>
            <a:off x="1774825" y="1089025"/>
            <a:ext cx="8712200" cy="4523105"/>
          </a:xfrm>
          <a:prstGeom prst="rect">
            <a:avLst/>
          </a:prstGeom>
          <a:noFill/>
          <a:ln w="9525">
            <a:noFill/>
          </a:ln>
        </p:spPr>
        <p:txBody>
          <a:bodyPr>
            <a:spAutoFit/>
          </a:bodyPr>
          <a:p>
            <a:pPr marL="304800" indent="-304800" eaLnBrk="0" hangingPunct="0">
              <a:buNone/>
            </a:pPr>
            <a:r>
              <a:rPr lang="en-US" altLang="zh-CN" sz="2400">
                <a:latin typeface="Arial" panose="020B0604020202020204" pitchFamily="34" charset="0"/>
              </a:rPr>
              <a:t>3.</a:t>
            </a:r>
            <a:r>
              <a:rPr lang="en-US" altLang="ja-JP" sz="2400">
                <a:latin typeface="Arial" panose="020B0604020202020204" pitchFamily="34" charset="0"/>
              </a:rPr>
              <a:t>Information hiding makes program maintenance easier by hiding data and procedure from unaffected parts of the program.</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True</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False</a:t>
            </a:r>
            <a:endParaRPr lang="en-US" altLang="zh-CN" sz="2400">
              <a:latin typeface="Arial" panose="020B0604020202020204" pitchFamily="34" charset="0"/>
            </a:endParaRPr>
          </a:p>
          <a:p>
            <a:pPr marL="762000" lvl="1" indent="-304800" eaLnBrk="0" hangingPunct="0">
              <a:buFontTx/>
              <a:buAutoNum type="alphaLcPeriod"/>
            </a:pPr>
            <a:endParaRPr lang="en-US" altLang="ja-JP" sz="2400">
              <a:latin typeface="Arial" panose="020B0604020202020204" pitchFamily="34" charset="0"/>
            </a:endParaRPr>
          </a:p>
          <a:p>
            <a:pPr marL="304800" indent="-304800" eaLnBrk="0" hangingPunct="0">
              <a:buNone/>
            </a:pPr>
            <a:r>
              <a:rPr lang="en-US" altLang="zh-CN" sz="2400">
                <a:latin typeface="Arial" panose="020B0604020202020204" pitchFamily="34" charset="0"/>
              </a:rPr>
              <a:t>4.</a:t>
            </a:r>
            <a:r>
              <a:rPr lang="en-US" altLang="ja-JP" sz="2400">
                <a:latin typeface="Arial" panose="020B0604020202020204" pitchFamily="34" charset="0"/>
              </a:rPr>
              <a:t>Cohesion is a qualitative indication of the degree to which a module</a:t>
            </a:r>
            <a:r>
              <a:rPr lang="zh-CN" altLang="en-US" sz="2400" dirty="0">
                <a:latin typeface="Arial" panose="020B0604020202020204" pitchFamily="34" charset="0"/>
              </a:rPr>
              <a:t>：          （定性）</a:t>
            </a:r>
            <a:endParaRPr lang="zh-CN" altLang="en-US" sz="2400" dirty="0">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can be written more compactly</a:t>
            </a:r>
            <a:r>
              <a:rPr lang="en-US" altLang="zh-CN" sz="2400">
                <a:latin typeface="Arial" panose="020B0604020202020204" pitchFamily="34" charset="0"/>
              </a:rPr>
              <a:t>.</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focuses on just one thing.</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is able to complete its function in a timely manner.</a:t>
            </a:r>
            <a:endParaRPr lang="en-US" altLang="zh-CN" sz="2400">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is connected to other modules and the outside world.</a:t>
            </a:r>
            <a:endParaRPr lang="en-US" altLang="ja-JP" sz="2400">
              <a:latin typeface="Arial" panose="020B0604020202020204" pitchFamily="34" charset="0"/>
            </a:endParaRPr>
          </a:p>
        </p:txBody>
      </p:sp>
      <p:sp>
        <p:nvSpPr>
          <p:cNvPr id="51209" name="Text Box 9"/>
          <p:cNvSpPr txBox="1"/>
          <p:nvPr/>
        </p:nvSpPr>
        <p:spPr>
          <a:xfrm>
            <a:off x="5735638" y="0"/>
            <a:ext cx="1732280" cy="368300"/>
          </a:xfrm>
          <a:prstGeom prst="rect">
            <a:avLst/>
          </a:prstGeom>
          <a:noFill/>
          <a:ln w="9525">
            <a:noFill/>
          </a:ln>
        </p:spPr>
        <p:txBody>
          <a:bodyPr wrap="none">
            <a:spAutoFit/>
          </a:bodyPr>
          <a:p>
            <a:pPr eaLnBrk="0" hangingPunct="0"/>
            <a:r>
              <a:rPr lang="en-US" altLang="zh-CN">
                <a:latin typeface="Arial" panose="020B0604020202020204" pitchFamily="34" charset="0"/>
              </a:rPr>
              <a:t>Answer 3-a 4-b</a:t>
            </a:r>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9"/>
                                        </p:tgtEl>
                                        <p:attrNameLst>
                                          <p:attrName>style.visibility</p:attrName>
                                        </p:attrNameLst>
                                      </p:cBhvr>
                                      <p:to>
                                        <p:strVal val="visible"/>
                                      </p:to>
                                    </p:set>
                                    <p:animEffect transition="in" filter="blinds(horizontal)">
                                      <p:cBhvr>
                                        <p:cTn id="7" dur="500"/>
                                        <p:tgtEl>
                                          <p:spTgt spid="51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3"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61794"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61795" name="Rectangle 4"/>
          <p:cNvSpPr/>
          <p:nvPr/>
        </p:nvSpPr>
        <p:spPr>
          <a:xfrm>
            <a:off x="1703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161796"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161797"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161798" name="Text Box 71"/>
          <p:cNvSpPr txBox="1"/>
          <p:nvPr/>
        </p:nvSpPr>
        <p:spPr>
          <a:xfrm>
            <a:off x="1524000" y="728663"/>
            <a:ext cx="9144000" cy="4892675"/>
          </a:xfrm>
          <a:prstGeom prst="rect">
            <a:avLst/>
          </a:prstGeom>
          <a:noFill/>
          <a:ln w="9525">
            <a:noFill/>
          </a:ln>
        </p:spPr>
        <p:txBody>
          <a:bodyPr>
            <a:spAutoFit/>
          </a:bodyPr>
          <a:p>
            <a:pPr marL="304800" indent="-304800" eaLnBrk="0" hangingPunct="0">
              <a:buNone/>
            </a:pPr>
            <a:r>
              <a:rPr lang="en-US" altLang="zh-CN" sz="2400">
                <a:latin typeface="Arial" panose="020B0604020202020204" pitchFamily="34" charset="0"/>
              </a:rPr>
              <a:t>5. </a:t>
            </a:r>
            <a:r>
              <a:rPr lang="en-US" altLang="ja-JP" sz="2400">
                <a:latin typeface="Arial" panose="020B0604020202020204" pitchFamily="34" charset="0"/>
              </a:rPr>
              <a:t>Coupling is a qualitative indication of the degree to which a module</a:t>
            </a:r>
            <a:r>
              <a:rPr lang="ja-JP" altLang="en-US" sz="2400" dirty="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can be written more compactly</a:t>
            </a:r>
            <a:r>
              <a:rPr lang="en-US" altLang="zh-CN" sz="2400">
                <a:latin typeface="Arial" panose="020B0604020202020204" pitchFamily="34" charset="0"/>
              </a:rPr>
              <a:t>.</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focuses on just one thing.</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is able to complete its function in a timely manner.</a:t>
            </a:r>
            <a:endParaRPr lang="en-US" altLang="zh-CN" sz="2400">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is connected to other modules and the outside world.</a:t>
            </a:r>
            <a:endParaRPr lang="en-US" altLang="ja-JP" sz="2400">
              <a:latin typeface="Arial" panose="020B0604020202020204" pitchFamily="34" charset="0"/>
            </a:endParaRPr>
          </a:p>
          <a:p>
            <a:pPr marL="304800" indent="-304800" eaLnBrk="0" hangingPunct="0">
              <a:buNone/>
            </a:pPr>
            <a:r>
              <a:rPr lang="en-US" altLang="zh-CN" sz="2400">
                <a:latin typeface="Arial" panose="020B0604020202020204" pitchFamily="34" charset="0"/>
              </a:rPr>
              <a:t>6. </a:t>
            </a:r>
            <a:r>
              <a:rPr lang="en-US" altLang="ja-JP" sz="2400">
                <a:latin typeface="Arial" panose="020B0604020202020204" pitchFamily="34" charset="0"/>
              </a:rPr>
              <a:t>Polymorphism reduces the effort required to extend an object system by</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coupling objects together more tightly.</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enabling a number of different operations to share the same name</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making objects more dependent on one another.</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removing the barriers imposed by encapsulation.</a:t>
            </a:r>
            <a:endParaRPr lang="en-US" altLang="ja-JP" sz="2400">
              <a:latin typeface="Arial" panose="020B0604020202020204" pitchFamily="34" charset="0"/>
            </a:endParaRPr>
          </a:p>
        </p:txBody>
      </p:sp>
      <p:sp>
        <p:nvSpPr>
          <p:cNvPr id="52233" name="Text Box 9"/>
          <p:cNvSpPr txBox="1"/>
          <p:nvPr/>
        </p:nvSpPr>
        <p:spPr>
          <a:xfrm>
            <a:off x="5735638" y="0"/>
            <a:ext cx="1732280" cy="368300"/>
          </a:xfrm>
          <a:prstGeom prst="rect">
            <a:avLst/>
          </a:prstGeom>
          <a:noFill/>
          <a:ln w="9525">
            <a:noFill/>
          </a:ln>
        </p:spPr>
        <p:txBody>
          <a:bodyPr wrap="none">
            <a:spAutoFit/>
          </a:bodyPr>
          <a:p>
            <a:pPr eaLnBrk="0" hangingPunct="0"/>
            <a:r>
              <a:rPr lang="en-US" altLang="zh-CN">
                <a:latin typeface="Arial" panose="020B0604020202020204" pitchFamily="34" charset="0"/>
              </a:rPr>
              <a:t>Answer 5-d 6-b</a:t>
            </a:r>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33"/>
                                        </p:tgtEl>
                                        <p:attrNameLst>
                                          <p:attrName>style.visibility</p:attrName>
                                        </p:attrNameLst>
                                      </p:cBhvr>
                                      <p:to>
                                        <p:strVal val="visible"/>
                                      </p:to>
                                    </p:set>
                                    <p:animEffect transition="in" filter="blinds(horizontal)">
                                      <p:cBhvr>
                                        <p:cTn id="7" dur="500"/>
                                        <p:tgtEl>
                                          <p:spTgt spid="52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7"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62818"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62819" name="Rectangle 4"/>
          <p:cNvSpPr/>
          <p:nvPr/>
        </p:nvSpPr>
        <p:spPr>
          <a:xfrm>
            <a:off x="1703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162820"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162821"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162822" name="Text Box 71"/>
          <p:cNvSpPr txBox="1"/>
          <p:nvPr/>
        </p:nvSpPr>
        <p:spPr>
          <a:xfrm>
            <a:off x="1524000" y="728663"/>
            <a:ext cx="9144000" cy="4892675"/>
          </a:xfrm>
          <a:prstGeom prst="rect">
            <a:avLst/>
          </a:prstGeom>
          <a:noFill/>
          <a:ln w="9525">
            <a:noFill/>
          </a:ln>
        </p:spPr>
        <p:txBody>
          <a:bodyPr>
            <a:spAutoFit/>
          </a:bodyPr>
          <a:p>
            <a:pPr marL="304800" indent="-304800" eaLnBrk="0" hangingPunct="0">
              <a:buNone/>
            </a:pPr>
            <a:endParaRPr lang="en-US" altLang="ja-JP" sz="2400">
              <a:latin typeface="Arial" panose="020B0604020202020204" pitchFamily="34" charset="0"/>
            </a:endParaRPr>
          </a:p>
          <a:p>
            <a:pPr marL="304800" indent="-304800" eaLnBrk="0" hangingPunct="0">
              <a:buNone/>
            </a:pPr>
            <a:r>
              <a:rPr lang="en-US" altLang="zh-CN" sz="2400">
                <a:latin typeface="Arial" panose="020B0604020202020204" pitchFamily="34" charset="0"/>
              </a:rPr>
              <a:t>7. </a:t>
            </a:r>
            <a:r>
              <a:rPr lang="en-US" altLang="ja-JP" sz="2400">
                <a:latin typeface="Arial" panose="020B0604020202020204" pitchFamily="34" charset="0"/>
              </a:rPr>
              <a:t>Which design model elements are used to depict a model of information represented from the user's view?</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Architectural design elements</a:t>
            </a:r>
            <a:endParaRPr lang="en-US" altLang="zh-CN" sz="2400">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Component-level design elements</a:t>
            </a:r>
            <a:endParaRPr lang="en-US" altLang="zh-CN" sz="2400">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Data design elements</a:t>
            </a:r>
            <a:endParaRPr lang="en-US" altLang="zh-CN" sz="2400">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Interface design elements</a:t>
            </a:r>
            <a:endParaRPr lang="en-US" altLang="zh-CN" sz="2400">
              <a:latin typeface="Arial" panose="020B0604020202020204" pitchFamily="34" charset="0"/>
            </a:endParaRPr>
          </a:p>
          <a:p>
            <a:pPr marL="762000" lvl="1" indent="-304800" eaLnBrk="0" hangingPunct="0">
              <a:buFontTx/>
              <a:buAutoNum type="alphaLcPeriod"/>
            </a:pPr>
            <a:endParaRPr lang="en-US" altLang="ja-JP" sz="2400">
              <a:latin typeface="Arial" panose="020B0604020202020204" pitchFamily="34" charset="0"/>
            </a:endParaRPr>
          </a:p>
          <a:p>
            <a:pPr marL="304800" indent="-304800" eaLnBrk="0" hangingPunct="0">
              <a:buNone/>
            </a:pPr>
            <a:r>
              <a:rPr lang="en-US" altLang="zh-CN" sz="2400">
                <a:latin typeface="Arial" panose="020B0604020202020204" pitchFamily="34" charset="0"/>
              </a:rPr>
              <a:t>8. </a:t>
            </a:r>
            <a:r>
              <a:rPr lang="en-US" altLang="ja-JP" sz="2400">
                <a:latin typeface="Arial" panose="020B0604020202020204" pitchFamily="34" charset="0"/>
              </a:rPr>
              <a:t>Which design is analogous to the floor plan of a house?</a:t>
            </a:r>
            <a:r>
              <a:rPr lang="en-US" altLang="zh-CN" sz="2400">
                <a:latin typeface="Arial" panose="020B0604020202020204" pitchFamily="34" charset="0"/>
              </a:rPr>
              <a:t> </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a. Architectural design elements</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b. </a:t>
            </a:r>
            <a:r>
              <a:rPr lang="en-US" altLang="ja-JP" sz="2400">
                <a:latin typeface="Arial" panose="020B0604020202020204" pitchFamily="34" charset="0"/>
              </a:rPr>
              <a:t>Component-level design elements</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c. </a:t>
            </a:r>
            <a:r>
              <a:rPr lang="en-US" altLang="ja-JP" sz="2400">
                <a:latin typeface="Arial" panose="020B0604020202020204" pitchFamily="34" charset="0"/>
              </a:rPr>
              <a:t>Data design elements</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d. </a:t>
            </a:r>
            <a:r>
              <a:rPr lang="en-US" altLang="ja-JP" sz="2400">
                <a:latin typeface="Arial" panose="020B0604020202020204" pitchFamily="34" charset="0"/>
              </a:rPr>
              <a:t>Interface design elements</a:t>
            </a:r>
            <a:endParaRPr lang="en-US" altLang="ja-JP" sz="2400">
              <a:latin typeface="Arial" panose="020B0604020202020204" pitchFamily="34" charset="0"/>
            </a:endParaRPr>
          </a:p>
        </p:txBody>
      </p:sp>
      <p:sp>
        <p:nvSpPr>
          <p:cNvPr id="52233" name="Text Box 9"/>
          <p:cNvSpPr txBox="1"/>
          <p:nvPr/>
        </p:nvSpPr>
        <p:spPr>
          <a:xfrm>
            <a:off x="5735638" y="0"/>
            <a:ext cx="1719580" cy="368300"/>
          </a:xfrm>
          <a:prstGeom prst="rect">
            <a:avLst/>
          </a:prstGeom>
          <a:noFill/>
          <a:ln w="9525">
            <a:noFill/>
          </a:ln>
        </p:spPr>
        <p:txBody>
          <a:bodyPr wrap="none">
            <a:spAutoFit/>
          </a:bodyPr>
          <a:p>
            <a:pPr eaLnBrk="0" hangingPunct="0"/>
            <a:r>
              <a:rPr lang="en-US" altLang="zh-CN">
                <a:latin typeface="Arial" panose="020B0604020202020204" pitchFamily="34" charset="0"/>
              </a:rPr>
              <a:t>Answer 7-c 8-a</a:t>
            </a:r>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33"/>
                                        </p:tgtEl>
                                        <p:attrNameLst>
                                          <p:attrName>style.visibility</p:attrName>
                                        </p:attrNameLst>
                                      </p:cBhvr>
                                      <p:to>
                                        <p:strVal val="visible"/>
                                      </p:to>
                                    </p:set>
                                    <p:animEffect transition="in" filter="blinds(horizontal)">
                                      <p:cBhvr>
                                        <p:cTn id="7" dur="500"/>
                                        <p:tgtEl>
                                          <p:spTgt spid="52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1"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63842"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63843" name="Rectangle 4"/>
          <p:cNvSpPr/>
          <p:nvPr/>
        </p:nvSpPr>
        <p:spPr>
          <a:xfrm>
            <a:off x="1703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163844"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163845"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163846" name="Text Box 71"/>
          <p:cNvSpPr txBox="1"/>
          <p:nvPr/>
        </p:nvSpPr>
        <p:spPr>
          <a:xfrm>
            <a:off x="1524000" y="728663"/>
            <a:ext cx="9144000" cy="5507990"/>
          </a:xfrm>
          <a:prstGeom prst="rect">
            <a:avLst/>
          </a:prstGeom>
          <a:noFill/>
          <a:ln w="9525">
            <a:noFill/>
          </a:ln>
        </p:spPr>
        <p:txBody>
          <a:bodyPr>
            <a:spAutoFit/>
          </a:bodyPr>
          <a:p>
            <a:pPr marL="304800" indent="-304800" eaLnBrk="0" hangingPunct="0">
              <a:buNone/>
            </a:pPr>
            <a:r>
              <a:rPr lang="en-US" altLang="zh-CN" sz="2400">
                <a:latin typeface="Arial" panose="020B0604020202020204" pitchFamily="34" charset="0"/>
              </a:rPr>
              <a:t>9. </a:t>
            </a:r>
            <a:r>
              <a:rPr lang="en-US" altLang="ja-JP" sz="2400">
                <a:latin typeface="Arial" panose="020B0604020202020204" pitchFamily="34" charset="0"/>
              </a:rPr>
              <a:t>Which design model is analogous to the detailed drawings of the access points and external utilities for a house?</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Architectural design elements</a:t>
            </a:r>
            <a:endParaRPr lang="en-US" altLang="zh-CN" sz="2400">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Component-level design elements</a:t>
            </a:r>
            <a:endParaRPr lang="en-US" altLang="zh-CN" sz="2400">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Data design elements</a:t>
            </a:r>
            <a:endParaRPr lang="en-US" altLang="zh-CN" sz="2400">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Interface design elements</a:t>
            </a:r>
            <a:endParaRPr lang="en-US" altLang="zh-CN" sz="2400">
              <a:latin typeface="Arial" panose="020B0604020202020204" pitchFamily="34" charset="0"/>
            </a:endParaRPr>
          </a:p>
          <a:p>
            <a:pPr marL="762000" lvl="1" indent="-304800" eaLnBrk="0" hangingPunct="0">
              <a:buFontTx/>
              <a:buNone/>
            </a:pPr>
            <a:endParaRPr lang="en-US" altLang="ja-JP" sz="2400">
              <a:latin typeface="Arial" panose="020B0604020202020204" pitchFamily="34" charset="0"/>
            </a:endParaRPr>
          </a:p>
          <a:p>
            <a:pPr marL="304800" indent="-304800" eaLnBrk="0" hangingPunct="0">
              <a:buNone/>
            </a:pPr>
            <a:r>
              <a:rPr lang="en-US" altLang="zh-CN" sz="2400">
                <a:latin typeface="Arial" panose="020B0604020202020204" pitchFamily="34" charset="0"/>
              </a:rPr>
              <a:t>10. Which design model is analogous to a set of detailed drawings for each room in a house?</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a. Architectural design elements</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b. </a:t>
            </a:r>
            <a:r>
              <a:rPr lang="en-US" altLang="ja-JP" sz="2400">
                <a:latin typeface="Arial" panose="020B0604020202020204" pitchFamily="34" charset="0"/>
              </a:rPr>
              <a:t>Component-level design elements</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c. </a:t>
            </a:r>
            <a:r>
              <a:rPr lang="en-US" altLang="ja-JP" sz="2400">
                <a:latin typeface="Arial" panose="020B0604020202020204" pitchFamily="34" charset="0"/>
              </a:rPr>
              <a:t>Data design elements</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d. </a:t>
            </a:r>
            <a:r>
              <a:rPr lang="en-US" altLang="ja-JP" sz="2400">
                <a:latin typeface="Arial" panose="020B0604020202020204" pitchFamily="34" charset="0"/>
              </a:rPr>
              <a:t>Interface design elements</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a:t>
            </a:r>
            <a:endParaRPr lang="en-US" altLang="zh-CN" sz="2400">
              <a:latin typeface="Arial" panose="020B0604020202020204" pitchFamily="34" charset="0"/>
            </a:endParaRPr>
          </a:p>
          <a:p>
            <a:pPr marL="304800" indent="-304800" eaLnBrk="0" hangingPunct="0">
              <a:buNone/>
            </a:pPr>
            <a:r>
              <a:rPr lang="en-US" altLang="zh-CN" sz="1600">
                <a:latin typeface="Arial" panose="020B0604020202020204" pitchFamily="34" charset="0"/>
              </a:rPr>
              <a:t>        </a:t>
            </a:r>
            <a:endParaRPr lang="en-US" altLang="ja-JP" sz="1600">
              <a:latin typeface="Arial" panose="020B0604020202020204" pitchFamily="34" charset="0"/>
            </a:endParaRPr>
          </a:p>
        </p:txBody>
      </p:sp>
      <p:sp>
        <p:nvSpPr>
          <p:cNvPr id="360456" name="Text Box 8"/>
          <p:cNvSpPr txBox="1"/>
          <p:nvPr/>
        </p:nvSpPr>
        <p:spPr>
          <a:xfrm>
            <a:off x="5340350" y="0"/>
            <a:ext cx="5403850" cy="368300"/>
          </a:xfrm>
          <a:prstGeom prst="rect">
            <a:avLst/>
          </a:prstGeom>
          <a:noFill/>
          <a:ln w="9525">
            <a:noFill/>
          </a:ln>
        </p:spPr>
        <p:txBody>
          <a:bodyPr>
            <a:spAutoFit/>
          </a:bodyPr>
          <a:p>
            <a:pPr eaLnBrk="0" hangingPunct="0"/>
            <a:r>
              <a:rPr lang="en-US" altLang="zh-CN">
                <a:latin typeface="Arial" panose="020B0604020202020204" pitchFamily="34" charset="0"/>
              </a:rPr>
              <a:t>Answer 9-d 10-b</a:t>
            </a:r>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0456"/>
                                        </p:tgtEl>
                                        <p:attrNameLst>
                                          <p:attrName>style.visibility</p:attrName>
                                        </p:attrNameLst>
                                      </p:cBhvr>
                                      <p:to>
                                        <p:strVal val="visible"/>
                                      </p:to>
                                    </p:set>
                                    <p:animEffect transition="in" filter="blinds(horizontal)">
                                      <p:cBhvr>
                                        <p:cTn id="7" dur="500"/>
                                        <p:tgtEl>
                                          <p:spTgt spid="360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19810"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19811" name="Rectangle 4"/>
          <p:cNvSpPr/>
          <p:nvPr/>
        </p:nvSpPr>
        <p:spPr>
          <a:xfrm>
            <a:off x="1703388" y="225425"/>
            <a:ext cx="8534400" cy="381000"/>
          </a:xfrm>
          <a:prstGeom prst="rect">
            <a:avLst/>
          </a:prstGeom>
          <a:noFill/>
          <a:ln w="9525">
            <a:noFill/>
          </a:ln>
        </p:spPr>
        <p:txBody>
          <a:bodyPr anchor="ctr" anchorCtr="0"/>
          <a:p>
            <a:r>
              <a:rPr lang="en-US" altLang="ja-JP" b="1">
                <a:latin typeface="Arial" panose="020B0604020202020204" pitchFamily="34" charset="0"/>
              </a:rPr>
              <a:t>Exercise</a:t>
            </a:r>
            <a:endParaRPr lang="en-US" altLang="ja-JP" sz="2800" b="1">
              <a:latin typeface="Arial" panose="020B0604020202020204" pitchFamily="34" charset="0"/>
            </a:endParaRPr>
          </a:p>
        </p:txBody>
      </p:sp>
      <p:sp>
        <p:nvSpPr>
          <p:cNvPr id="119812" name="Rectangle 7"/>
          <p:cNvSpPr/>
          <p:nvPr/>
        </p:nvSpPr>
        <p:spPr>
          <a:xfrm>
            <a:off x="1919288" y="944563"/>
            <a:ext cx="8424862" cy="4523105"/>
          </a:xfrm>
          <a:prstGeom prst="rect">
            <a:avLst/>
          </a:prstGeom>
          <a:noFill/>
          <a:ln w="9525">
            <a:noFill/>
          </a:ln>
        </p:spPr>
        <p:txBody>
          <a:bodyPr>
            <a:spAutoFit/>
          </a:bodyPr>
          <a:p>
            <a:pPr marL="609600" indent="-609600" eaLnBrk="0" hangingPunct="0"/>
            <a:r>
              <a:rPr lang="en-US" altLang="ja-JP" sz="2400">
                <a:latin typeface="Arial" panose="020B0604020202020204" pitchFamily="34" charset="0"/>
              </a:rPr>
              <a:t>7. Change cannot be easily accommodated in most software systems, unless the system was designed with change in mind.  </a:t>
            </a:r>
            <a:endParaRPr lang="en-US" altLang="zh-CN" sz="2400">
              <a:latin typeface="Arial" panose="020B0604020202020204" pitchFamily="34" charset="0"/>
            </a:endParaRPr>
          </a:p>
          <a:p>
            <a:pPr marL="609600" indent="-609600" eaLnBrk="0" hangingPunct="0"/>
            <a:r>
              <a:rPr lang="en-US" altLang="zh-CN" sz="2400">
                <a:latin typeface="Arial" panose="020B0604020202020204" pitchFamily="34" charset="0"/>
              </a:rPr>
              <a:t>   a. </a:t>
            </a:r>
            <a:r>
              <a:rPr lang="en-US" altLang="ja-JP" sz="2400">
                <a:latin typeface="Arial" panose="020B0604020202020204" pitchFamily="34" charset="0"/>
              </a:rPr>
              <a:t>True </a:t>
            </a:r>
            <a:endParaRPr lang="en-US" altLang="zh-CN" sz="2400">
              <a:latin typeface="Arial" panose="020B0604020202020204" pitchFamily="34" charset="0"/>
            </a:endParaRPr>
          </a:p>
          <a:p>
            <a:pPr marL="609600" indent="-609600" eaLnBrk="0" hangingPunct="0"/>
            <a:r>
              <a:rPr lang="en-US" altLang="zh-CN" sz="2400">
                <a:latin typeface="Arial" panose="020B0604020202020204" pitchFamily="34" charset="0"/>
              </a:rPr>
              <a:t>   b. </a:t>
            </a:r>
            <a:r>
              <a:rPr lang="en-US" altLang="ja-JP" sz="2400">
                <a:latin typeface="Arial" panose="020B0604020202020204" pitchFamily="34" charset="0"/>
              </a:rPr>
              <a:t>False</a:t>
            </a:r>
            <a:endParaRPr lang="en-US" altLang="zh-CN" sz="2400">
              <a:latin typeface="Arial" panose="020B0604020202020204" pitchFamily="34" charset="0"/>
            </a:endParaRPr>
          </a:p>
          <a:p>
            <a:pPr marL="609600" indent="-609600" eaLnBrk="0" hangingPunct="0"/>
            <a:endParaRPr lang="en-US" altLang="ja-JP" sz="2400">
              <a:latin typeface="Arial" panose="020B0604020202020204" pitchFamily="34" charset="0"/>
            </a:endParaRPr>
          </a:p>
          <a:p>
            <a:pPr marL="609600" indent="-609600" eaLnBrk="0" hangingPunct="0"/>
            <a:r>
              <a:rPr lang="en-US" altLang="ja-JP" sz="2400">
                <a:latin typeface="Arial" panose="020B0604020202020204" pitchFamily="34" charset="0"/>
              </a:rPr>
              <a:t>8. The functionality of most computer systems does not need to be enhanced the lifetime of the system. </a:t>
            </a:r>
            <a:endParaRPr lang="en-US" altLang="zh-CN" sz="2400">
              <a:latin typeface="Arial" panose="020B0604020202020204" pitchFamily="34" charset="0"/>
            </a:endParaRPr>
          </a:p>
          <a:p>
            <a:pPr marL="609600" indent="-609600" eaLnBrk="0" hangingPunct="0"/>
            <a:r>
              <a:rPr lang="en-US" altLang="zh-CN" sz="2400">
                <a:latin typeface="Arial" panose="020B0604020202020204" pitchFamily="34" charset="0"/>
              </a:rPr>
              <a:t>   </a:t>
            </a:r>
            <a:r>
              <a:rPr lang="en-US" altLang="zh-CN" sz="2400" err="1">
                <a:latin typeface="Arial" panose="020B0604020202020204" pitchFamily="34" charset="0"/>
              </a:rPr>
              <a:t>a.</a:t>
            </a:r>
            <a:r>
              <a:rPr lang="en-US" altLang="ja-JP" sz="2400" err="1">
                <a:latin typeface="Arial" panose="020B0604020202020204" pitchFamily="34" charset="0"/>
              </a:rPr>
              <a:t>True</a:t>
            </a:r>
            <a:endParaRPr lang="en-US" altLang="zh-CN" sz="2400">
              <a:latin typeface="Arial" panose="020B0604020202020204" pitchFamily="34" charset="0"/>
            </a:endParaRPr>
          </a:p>
          <a:p>
            <a:pPr marL="609600" indent="-609600" eaLnBrk="0" hangingPunct="0"/>
            <a:r>
              <a:rPr lang="en-US" altLang="zh-CN" sz="2400">
                <a:latin typeface="Arial" panose="020B0604020202020204" pitchFamily="34" charset="0"/>
              </a:rPr>
              <a:t>   </a:t>
            </a:r>
            <a:r>
              <a:rPr lang="en-US" altLang="zh-CN" sz="2400" err="1">
                <a:latin typeface="Arial" panose="020B0604020202020204" pitchFamily="34" charset="0"/>
              </a:rPr>
              <a:t>b.</a:t>
            </a:r>
            <a:r>
              <a:rPr lang="en-US" altLang="ja-JP" sz="2400" err="1">
                <a:latin typeface="Arial" panose="020B0604020202020204" pitchFamily="34" charset="0"/>
              </a:rPr>
              <a:t>False</a:t>
            </a:r>
            <a:endParaRPr lang="en-US" altLang="ja-JP" sz="2400">
              <a:latin typeface="Arial" panose="020B0604020202020204" pitchFamily="34" charset="0"/>
            </a:endParaRPr>
          </a:p>
          <a:p>
            <a:pPr marL="1066800" lvl="1" indent="-609600" eaLnBrk="0" hangingPunct="0"/>
            <a:endParaRPr lang="en-US" altLang="zh-CN" sz="2400">
              <a:latin typeface="Arial" panose="020B0604020202020204" pitchFamily="34" charset="0"/>
            </a:endParaRPr>
          </a:p>
          <a:p>
            <a:pPr marL="1066800" lvl="1" indent="-609600" eaLnBrk="0" hangingPunct="0"/>
            <a:endParaRPr lang="zh-CN" altLang="zh-CN" sz="2400" dirty="0">
              <a:latin typeface="Arial" panose="020B0604020202020204" pitchFamily="34" charset="0"/>
            </a:endParaRPr>
          </a:p>
        </p:txBody>
      </p:sp>
      <p:sp>
        <p:nvSpPr>
          <p:cNvPr id="290822" name="矩形 290821"/>
          <p:cNvSpPr/>
          <p:nvPr/>
        </p:nvSpPr>
        <p:spPr>
          <a:xfrm>
            <a:off x="5808663" y="0"/>
            <a:ext cx="1795780" cy="368300"/>
          </a:xfrm>
          <a:prstGeom prst="rect">
            <a:avLst/>
          </a:prstGeom>
          <a:noFill/>
          <a:ln w="9525">
            <a:noFill/>
          </a:ln>
        </p:spPr>
        <p:txBody>
          <a:bodyPr wrap="none">
            <a:spAutoFit/>
          </a:bodyPr>
          <a:p>
            <a:pPr eaLnBrk="0" hangingPunct="0"/>
            <a:r>
              <a:rPr lang="en-US" altLang="ja-JP">
                <a:latin typeface="Arial" panose="020B0604020202020204" pitchFamily="34" charset="0"/>
              </a:rPr>
              <a:t>Answer: </a:t>
            </a:r>
            <a:r>
              <a:rPr lang="en-US" altLang="zh-CN">
                <a:latin typeface="Arial" panose="020B0604020202020204" pitchFamily="34" charset="0"/>
              </a:rPr>
              <a:t>7-a 8-</a:t>
            </a:r>
            <a:r>
              <a:rPr lang="en-US" altLang="ja-JP">
                <a:latin typeface="Arial" panose="020B0604020202020204" pitchFamily="34" charset="0"/>
              </a:rPr>
              <a:t>b</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0822"/>
                                        </p:tgtEl>
                                        <p:attrNameLst>
                                          <p:attrName>style.visibility</p:attrName>
                                        </p:attrNameLst>
                                      </p:cBhvr>
                                      <p:to>
                                        <p:strVal val="visible"/>
                                      </p:to>
                                    </p:set>
                                    <p:animEffect transition="in" filter="blinds(horizontal)">
                                      <p:cBhvr>
                                        <p:cTn id="7" dur="500"/>
                                        <p:tgtEl>
                                          <p:spTgt spid="290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2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5"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164866"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164867" name="Rectangle 4"/>
          <p:cNvSpPr/>
          <p:nvPr/>
        </p:nvSpPr>
        <p:spPr>
          <a:xfrm>
            <a:off x="1703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164868"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164869"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164870" name="Text Box 71"/>
          <p:cNvSpPr txBox="1"/>
          <p:nvPr/>
        </p:nvSpPr>
        <p:spPr>
          <a:xfrm>
            <a:off x="1524000" y="728663"/>
            <a:ext cx="9144000" cy="4399915"/>
          </a:xfrm>
          <a:prstGeom prst="rect">
            <a:avLst/>
          </a:prstGeom>
          <a:noFill/>
          <a:ln w="9525">
            <a:noFill/>
          </a:ln>
        </p:spPr>
        <p:txBody>
          <a:bodyPr>
            <a:spAutoFit/>
          </a:bodyPr>
          <a:p>
            <a:pPr marL="304800" indent="-304800" eaLnBrk="0" hangingPunct="0"/>
            <a:r>
              <a:rPr lang="en-US" altLang="zh-CN" sz="2400">
                <a:latin typeface="Arial" panose="020B0604020202020204" pitchFamily="34" charset="0"/>
              </a:rPr>
              <a:t>        </a:t>
            </a:r>
            <a:endParaRPr lang="en-US" altLang="zh-CN" sz="2400">
              <a:latin typeface="Arial" panose="020B0604020202020204" pitchFamily="34" charset="0"/>
            </a:endParaRPr>
          </a:p>
          <a:p>
            <a:pPr marL="304800" indent="-304800" eaLnBrk="0" hangingPunct="0"/>
            <a:r>
              <a:rPr lang="en-US" altLang="zh-CN" sz="2400">
                <a:latin typeface="Arial" panose="020B0604020202020204" pitchFamily="34" charset="0"/>
              </a:rPr>
              <a:t>11. </a:t>
            </a:r>
            <a:r>
              <a:rPr lang="en-US" altLang="ja-JP" sz="2400">
                <a:latin typeface="Arial" panose="020B0604020202020204" pitchFamily="34" charset="0"/>
              </a:rPr>
              <a:t>The deployment design elements specify the build order for the software components.</a:t>
            </a:r>
            <a:endParaRPr lang="en-US" altLang="zh-CN" sz="2400">
              <a:latin typeface="Arial" panose="020B0604020202020204" pitchFamily="34" charset="0"/>
            </a:endParaRPr>
          </a:p>
          <a:p>
            <a:pPr marL="304800" indent="-304800" eaLnBrk="0" hangingPunct="0"/>
            <a:r>
              <a:rPr lang="en-US" altLang="zh-CN" sz="2400">
                <a:latin typeface="Arial" panose="020B0604020202020204" pitchFamily="34" charset="0"/>
              </a:rPr>
              <a:t>        a. True</a:t>
            </a:r>
            <a:endParaRPr lang="en-US" altLang="zh-CN" sz="2400">
              <a:latin typeface="Arial" panose="020B0604020202020204" pitchFamily="34" charset="0"/>
            </a:endParaRPr>
          </a:p>
          <a:p>
            <a:pPr marL="304800" indent="-304800" eaLnBrk="0" hangingPunct="0"/>
            <a:r>
              <a:rPr lang="en-US" altLang="zh-CN" sz="2400">
                <a:latin typeface="Arial" panose="020B0604020202020204" pitchFamily="34" charset="0"/>
              </a:rPr>
              <a:t>        b. False  </a:t>
            </a:r>
            <a:r>
              <a:rPr lang="zh-CN" altLang="en-US" sz="2400">
                <a:latin typeface="Arial" panose="020B0604020202020204" pitchFamily="34" charset="0"/>
                <a:ea typeface="宋体" panose="02010600030101010101" pitchFamily="2" charset="-122"/>
              </a:rPr>
              <a:t>部署设计仅表明构件的位置而非顺序</a:t>
            </a:r>
            <a:endParaRPr lang="en-US" altLang="zh-CN" sz="2400">
              <a:latin typeface="Arial" panose="020B0604020202020204" pitchFamily="34" charset="0"/>
            </a:endParaRPr>
          </a:p>
          <a:p>
            <a:pPr marL="304800" indent="-304800" eaLnBrk="0" hangingPunct="0"/>
            <a:r>
              <a:rPr lang="en-US" altLang="zh-CN" sz="2400">
                <a:latin typeface="Arial" panose="020B0604020202020204" pitchFamily="34" charset="0"/>
              </a:rPr>
              <a:t>        </a:t>
            </a:r>
            <a:endParaRPr lang="en-US" altLang="zh-CN" sz="2400">
              <a:latin typeface="Arial" panose="020B0604020202020204" pitchFamily="34" charset="0"/>
            </a:endParaRPr>
          </a:p>
          <a:p>
            <a:pPr marL="304800" indent="-304800" eaLnBrk="0" hangingPunct="0"/>
            <a:r>
              <a:rPr lang="en-US" altLang="zh-CN" sz="2400">
                <a:latin typeface="Arial" panose="020B0604020202020204" pitchFamily="34" charset="0"/>
              </a:rPr>
              <a:t>12. </a:t>
            </a:r>
            <a:r>
              <a:rPr lang="en-US" altLang="ja-JP" sz="2400">
                <a:latin typeface="Arial" panose="020B0604020202020204" pitchFamily="34" charset="0"/>
              </a:rPr>
              <a:t>One of the key problems in software reuse is the inability to find existing reusable design patterns when hundreds of candidates exist.</a:t>
            </a:r>
            <a:endParaRPr lang="en-US" altLang="zh-CN" sz="2400">
              <a:latin typeface="Arial" panose="020B0604020202020204" pitchFamily="34" charset="0"/>
            </a:endParaRPr>
          </a:p>
          <a:p>
            <a:pPr marL="304800" indent="-304800" eaLnBrk="0" hangingPunct="0"/>
            <a:r>
              <a:rPr lang="en-US" altLang="zh-CN" sz="2400">
                <a:latin typeface="Arial" panose="020B0604020202020204" pitchFamily="34" charset="0"/>
              </a:rPr>
              <a:t>        a. True</a:t>
            </a:r>
            <a:endParaRPr lang="en-US" altLang="zh-CN" sz="2400">
              <a:latin typeface="Arial" panose="020B0604020202020204" pitchFamily="34" charset="0"/>
            </a:endParaRPr>
          </a:p>
          <a:p>
            <a:pPr marL="304800" indent="-304800" eaLnBrk="0" hangingPunct="0"/>
            <a:r>
              <a:rPr lang="en-US" altLang="zh-CN" sz="2400">
                <a:latin typeface="Arial" panose="020B0604020202020204" pitchFamily="34" charset="0"/>
              </a:rPr>
              <a:t>        b. False</a:t>
            </a:r>
            <a:endParaRPr lang="en-US" altLang="zh-CN" sz="2400">
              <a:latin typeface="Arial" panose="020B0604020202020204" pitchFamily="34" charset="0"/>
            </a:endParaRPr>
          </a:p>
          <a:p>
            <a:pPr marL="304800" indent="-304800" eaLnBrk="0" hangingPunct="0"/>
            <a:r>
              <a:rPr lang="en-US" altLang="zh-CN" sz="1600">
                <a:latin typeface="Arial" panose="020B0604020202020204" pitchFamily="34" charset="0"/>
              </a:rPr>
              <a:t>        </a:t>
            </a:r>
            <a:endParaRPr lang="en-US" altLang="ja-JP" sz="1600">
              <a:latin typeface="Arial" panose="020B0604020202020204" pitchFamily="34" charset="0"/>
            </a:endParaRPr>
          </a:p>
        </p:txBody>
      </p:sp>
      <p:sp>
        <p:nvSpPr>
          <p:cNvPr id="360456" name="Text Box 8"/>
          <p:cNvSpPr txBox="1"/>
          <p:nvPr/>
        </p:nvSpPr>
        <p:spPr>
          <a:xfrm>
            <a:off x="5340350" y="0"/>
            <a:ext cx="5403850" cy="368300"/>
          </a:xfrm>
          <a:prstGeom prst="rect">
            <a:avLst/>
          </a:prstGeom>
          <a:noFill/>
          <a:ln w="9525">
            <a:noFill/>
          </a:ln>
        </p:spPr>
        <p:txBody>
          <a:bodyPr>
            <a:spAutoFit/>
          </a:bodyPr>
          <a:p>
            <a:pPr eaLnBrk="0" hangingPunct="0"/>
            <a:r>
              <a:rPr lang="en-US" altLang="zh-CN">
                <a:latin typeface="Arial" panose="020B0604020202020204" pitchFamily="34" charset="0"/>
              </a:rPr>
              <a:t>Answer 11-b 12-a</a:t>
            </a:r>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0456"/>
                                        </p:tgtEl>
                                        <p:attrNameLst>
                                          <p:attrName>style.visibility</p:attrName>
                                        </p:attrNameLst>
                                      </p:cBhvr>
                                      <p:to>
                                        <p:strVal val="visible"/>
                                      </p:to>
                                    </p:set>
                                    <p:animEffect transition="in" filter="blinds(horizontal)">
                                      <p:cBhvr>
                                        <p:cTn id="7" dur="500"/>
                                        <p:tgtEl>
                                          <p:spTgt spid="360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0145"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90146"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390147" name="Rectangle 4"/>
          <p:cNvSpPr/>
          <p:nvPr/>
        </p:nvSpPr>
        <p:spPr>
          <a:xfrm>
            <a:off x="1703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390148"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390149"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390150" name="Text Box 71"/>
          <p:cNvSpPr txBox="1"/>
          <p:nvPr/>
        </p:nvSpPr>
        <p:spPr>
          <a:xfrm>
            <a:off x="1524000" y="728663"/>
            <a:ext cx="9144000" cy="5262245"/>
          </a:xfrm>
          <a:prstGeom prst="rect">
            <a:avLst/>
          </a:prstGeom>
          <a:noFill/>
          <a:ln w="9525">
            <a:noFill/>
          </a:ln>
        </p:spPr>
        <p:txBody>
          <a:bodyPr>
            <a:spAutoFit/>
          </a:bodyPr>
          <a:p>
            <a:pPr marL="304800" indent="-304800" eaLnBrk="0" hangingPunct="0">
              <a:buAutoNum type="arabicPeriod"/>
            </a:pPr>
            <a:r>
              <a:rPr lang="en-US" altLang="ja-JP" sz="2400">
                <a:latin typeface="Arial" panose="020B0604020202020204" pitchFamily="34" charset="0"/>
              </a:rPr>
              <a:t>In the context of object-oriented software engineering a component contains</a:t>
            </a:r>
            <a:r>
              <a:rPr lang="ja-JP" altLang="en-US" sz="2400" dirty="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attributes and operations</a:t>
            </a:r>
            <a:r>
              <a:rPr lang="zh-CN" altLang="en-US" sz="2400">
                <a:solidFill>
                  <a:srgbClr val="FF0000"/>
                </a:solidFill>
                <a:latin typeface="Arial" panose="020B0604020202020204" pitchFamily="34" charset="0"/>
                <a:ea typeface="宋体" panose="02010600030101010101" pitchFamily="2" charset="-122"/>
              </a:rPr>
              <a:t>（一个类</a:t>
            </a:r>
            <a:endParaRPr lang="en-US" altLang="zh-CN" sz="2400">
              <a:solidFill>
                <a:srgbClr val="FF0000"/>
              </a:solidFill>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instances of each class </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roles for each actor (device or user)</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a set of collaborating classes</a:t>
            </a:r>
            <a:r>
              <a:rPr lang="zh-CN" altLang="en-US" sz="2400">
                <a:solidFill>
                  <a:srgbClr val="FF0000"/>
                </a:solidFill>
                <a:latin typeface="Arial" panose="020B0604020202020204" pitchFamily="34" charset="0"/>
                <a:ea typeface="宋体" panose="02010600030101010101" pitchFamily="2" charset="-122"/>
              </a:rPr>
              <a:t>（一组类</a:t>
            </a:r>
            <a:endParaRPr lang="en-US" altLang="zh-CN" sz="2400">
              <a:solidFill>
                <a:srgbClr val="FF0000"/>
              </a:solidFill>
              <a:latin typeface="Arial" panose="020B0604020202020204" pitchFamily="34" charset="0"/>
            </a:endParaRPr>
          </a:p>
          <a:p>
            <a:pPr marL="762000" lvl="1" indent="-304800" eaLnBrk="0" hangingPunct="0">
              <a:buFontTx/>
              <a:buNone/>
            </a:pPr>
            <a:endParaRPr lang="en-US" altLang="zh-CN" sz="2400">
              <a:latin typeface="Arial" panose="020B0604020202020204" pitchFamily="34" charset="0"/>
            </a:endParaRPr>
          </a:p>
          <a:p>
            <a:pPr marL="304800" indent="-304800" eaLnBrk="0" hangingPunct="0">
              <a:buAutoNum type="arabicPeriod"/>
            </a:pPr>
            <a:r>
              <a:rPr lang="en-US" altLang="ja-JP" sz="2400">
                <a:latin typeface="Arial" panose="020B0604020202020204" pitchFamily="34" charset="0"/>
              </a:rPr>
              <a:t>In traditional software engineering, modules must serve in which of the following roles?</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Control </a:t>
            </a:r>
            <a:r>
              <a:rPr lang="zh-CN" altLang="en-US" sz="2400">
                <a:latin typeface="Arial" panose="020B0604020202020204" pitchFamily="34" charset="0"/>
                <a:ea typeface="宋体" panose="02010600030101010101" pitchFamily="2" charset="-122"/>
              </a:rPr>
              <a:t>（控制域）</a:t>
            </a:r>
            <a:r>
              <a:rPr lang="en-US" altLang="zh-CN" sz="2400">
                <a:latin typeface="Arial" panose="020B0604020202020204" pitchFamily="34" charset="0"/>
              </a:rPr>
              <a:t>component</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Infrastructure</a:t>
            </a:r>
            <a:r>
              <a:rPr lang="zh-CN" altLang="en-US" sz="2400">
                <a:latin typeface="Arial" panose="020B0604020202020204" pitchFamily="34" charset="0"/>
                <a:ea typeface="宋体" panose="02010600030101010101" pitchFamily="2" charset="-122"/>
              </a:rPr>
              <a:t>（基础设施域）</a:t>
            </a:r>
            <a:r>
              <a:rPr lang="en-US" altLang="zh-CN" sz="2400">
                <a:latin typeface="Arial" panose="020B0604020202020204" pitchFamily="34" charset="0"/>
              </a:rPr>
              <a:t> component</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Problem domain </a:t>
            </a:r>
            <a:r>
              <a:rPr lang="zh-CN" altLang="en-US" sz="2400">
                <a:latin typeface="Arial" panose="020B0604020202020204" pitchFamily="34" charset="0"/>
                <a:ea typeface="宋体" panose="02010600030101010101" pitchFamily="2" charset="-122"/>
              </a:rPr>
              <a:t>（问题域）</a:t>
            </a:r>
            <a:r>
              <a:rPr lang="en-US" altLang="zh-CN" sz="2400">
                <a:latin typeface="Arial" panose="020B0604020202020204" pitchFamily="34" charset="0"/>
              </a:rPr>
              <a:t>component</a:t>
            </a:r>
            <a:endParaRPr lang="en-US" altLang="zh-CN" sz="2400">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All of the above</a:t>
            </a:r>
            <a:endParaRPr lang="en-US" altLang="zh-CN" sz="2400">
              <a:latin typeface="Arial" panose="020B0604020202020204" pitchFamily="34" charset="0"/>
            </a:endParaRPr>
          </a:p>
          <a:p>
            <a:pPr marL="762000" lvl="1" indent="-304800" eaLnBrk="0" hangingPunct="0">
              <a:buFontTx/>
              <a:buNone/>
            </a:pPr>
            <a:endParaRPr lang="en-US" altLang="ja-JP" sz="2400">
              <a:latin typeface="Arial" panose="020B0604020202020204" pitchFamily="34" charset="0"/>
            </a:endParaRPr>
          </a:p>
        </p:txBody>
      </p:sp>
      <p:sp>
        <p:nvSpPr>
          <p:cNvPr id="200714" name="Text Box 10"/>
          <p:cNvSpPr txBox="1"/>
          <p:nvPr/>
        </p:nvSpPr>
        <p:spPr>
          <a:xfrm>
            <a:off x="5195888" y="0"/>
            <a:ext cx="4932362" cy="368300"/>
          </a:xfrm>
          <a:prstGeom prst="rect">
            <a:avLst/>
          </a:prstGeom>
          <a:noFill/>
          <a:ln w="9525">
            <a:noFill/>
          </a:ln>
        </p:spPr>
        <p:txBody>
          <a:bodyPr>
            <a:spAutoFit/>
          </a:bodyPr>
          <a:p>
            <a:r>
              <a:rPr lang="en-US" altLang="zh-CN">
                <a:latin typeface="Arial" panose="020B0604020202020204" pitchFamily="34" charset="0"/>
              </a:rPr>
              <a:t>Answer: 1-d 2-d</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0714"/>
                                        </p:tgtEl>
                                        <p:attrNameLst>
                                          <p:attrName>style.visibility</p:attrName>
                                        </p:attrNameLst>
                                      </p:cBhvr>
                                      <p:to>
                                        <p:strVal val="visible"/>
                                      </p:to>
                                    </p:set>
                                    <p:animEffect transition="in" filter="blinds(horizontal)">
                                      <p:cBhvr>
                                        <p:cTn id="7" dur="500"/>
                                        <p:tgtEl>
                                          <p:spTgt spid="200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1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1169"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91170"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391171" name="Rectangle 4"/>
          <p:cNvSpPr/>
          <p:nvPr/>
        </p:nvSpPr>
        <p:spPr>
          <a:xfrm>
            <a:off x="1703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391172"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391173"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391174" name="Text Box 71"/>
          <p:cNvSpPr txBox="1"/>
          <p:nvPr/>
        </p:nvSpPr>
        <p:spPr>
          <a:xfrm>
            <a:off x="1524000" y="728663"/>
            <a:ext cx="9144000" cy="4892675"/>
          </a:xfrm>
          <a:prstGeom prst="rect">
            <a:avLst/>
          </a:prstGeom>
          <a:noFill/>
          <a:ln w="9525">
            <a:noFill/>
          </a:ln>
        </p:spPr>
        <p:txBody>
          <a:bodyPr>
            <a:spAutoFit/>
          </a:bodyPr>
          <a:p>
            <a:pPr marL="762000" lvl="1" indent="-304800" eaLnBrk="0" hangingPunct="0">
              <a:buFontTx/>
              <a:buNone/>
            </a:pPr>
            <a:endParaRPr lang="en-US" altLang="ja-JP" sz="2400">
              <a:latin typeface="Arial" panose="020B0604020202020204" pitchFamily="34" charset="0"/>
            </a:endParaRPr>
          </a:p>
          <a:p>
            <a:pPr marL="304800" indent="-304800" eaLnBrk="0" hangingPunct="0">
              <a:buNone/>
            </a:pPr>
            <a:r>
              <a:rPr lang="en-US" altLang="zh-CN" sz="2400">
                <a:latin typeface="Arial" panose="020B0604020202020204" pitchFamily="34" charset="0"/>
              </a:rPr>
              <a:t>3. </a:t>
            </a:r>
            <a:r>
              <a:rPr lang="en-US" altLang="ja-JP" sz="2400">
                <a:latin typeface="Arial" panose="020B0604020202020204" pitchFamily="34" charset="0"/>
              </a:rPr>
              <a:t>Which of the following is not one of the four principles used to guide component-level design?</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Dependency Inversion Principle</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Parsimonious Complexity Principle</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Interface Segregation Principle</a:t>
            </a:r>
            <a:endParaRPr lang="en-US" altLang="zh-CN" sz="2400">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Open-Closed Principle</a:t>
            </a:r>
            <a:endParaRPr lang="en-US" altLang="zh-CN" sz="2400">
              <a:latin typeface="Arial" panose="020B0604020202020204" pitchFamily="34" charset="0"/>
            </a:endParaRPr>
          </a:p>
          <a:p>
            <a:pPr marL="762000" lvl="1" indent="-304800" eaLnBrk="0" hangingPunct="0">
              <a:buFontTx/>
              <a:buNone/>
            </a:pPr>
            <a:endParaRPr lang="en-US" altLang="ja-JP" sz="2400">
              <a:latin typeface="Arial" panose="020B0604020202020204" pitchFamily="34" charset="0"/>
            </a:endParaRPr>
          </a:p>
          <a:p>
            <a:pPr marL="304800" indent="-304800" eaLnBrk="0" hangingPunct="0">
              <a:buNone/>
            </a:pPr>
            <a:r>
              <a:rPr lang="en-US" altLang="zh-CN" sz="2400">
                <a:latin typeface="Arial" panose="020B0604020202020204" pitchFamily="34" charset="0"/>
              </a:rPr>
              <a:t>4. </a:t>
            </a:r>
            <a:r>
              <a:rPr lang="en-US" altLang="ja-JP" sz="2400">
                <a:latin typeface="Arial" panose="020B0604020202020204" pitchFamily="34" charset="0"/>
              </a:rPr>
              <a:t>Classes and components that exhibit functional, layer, or communicational cohesion are relatively easy to implement, test, and maintain.</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True</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False</a:t>
            </a:r>
            <a:endParaRPr lang="en-US" altLang="ja-JP" sz="2400">
              <a:latin typeface="Arial" panose="020B0604020202020204" pitchFamily="34" charset="0"/>
            </a:endParaRPr>
          </a:p>
        </p:txBody>
      </p:sp>
      <p:sp>
        <p:nvSpPr>
          <p:cNvPr id="200714" name="Text Box 10"/>
          <p:cNvSpPr txBox="1"/>
          <p:nvPr/>
        </p:nvSpPr>
        <p:spPr>
          <a:xfrm>
            <a:off x="5195888" y="0"/>
            <a:ext cx="4932362" cy="368300"/>
          </a:xfrm>
          <a:prstGeom prst="rect">
            <a:avLst/>
          </a:prstGeom>
          <a:noFill/>
          <a:ln w="9525">
            <a:noFill/>
          </a:ln>
        </p:spPr>
        <p:txBody>
          <a:bodyPr>
            <a:spAutoFit/>
          </a:bodyPr>
          <a:p>
            <a:r>
              <a:rPr lang="en-US" altLang="zh-CN">
                <a:latin typeface="Arial" panose="020B0604020202020204" pitchFamily="34" charset="0"/>
              </a:rPr>
              <a:t>Answer: 3-b 4-a</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0714"/>
                                        </p:tgtEl>
                                        <p:attrNameLst>
                                          <p:attrName>style.visibility</p:attrName>
                                        </p:attrNameLst>
                                      </p:cBhvr>
                                      <p:to>
                                        <p:strVal val="visible"/>
                                      </p:to>
                                    </p:set>
                                    <p:animEffect transition="in" filter="blinds(horizontal)">
                                      <p:cBhvr>
                                        <p:cTn id="7" dur="500"/>
                                        <p:tgtEl>
                                          <p:spTgt spid="200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1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2193"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92194"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392195" name="Rectangle 4"/>
          <p:cNvSpPr/>
          <p:nvPr/>
        </p:nvSpPr>
        <p:spPr>
          <a:xfrm>
            <a:off x="1703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392196"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392197"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392198" name="Text Box 71"/>
          <p:cNvSpPr txBox="1"/>
          <p:nvPr/>
        </p:nvSpPr>
        <p:spPr>
          <a:xfrm>
            <a:off x="1524000" y="728663"/>
            <a:ext cx="9144000" cy="5507990"/>
          </a:xfrm>
          <a:prstGeom prst="rect">
            <a:avLst/>
          </a:prstGeom>
          <a:noFill/>
          <a:ln w="9525">
            <a:noFill/>
          </a:ln>
        </p:spPr>
        <p:txBody>
          <a:bodyPr>
            <a:spAutoFit/>
          </a:bodyPr>
          <a:p>
            <a:pPr marL="304800" indent="-304800" eaLnBrk="0" hangingPunct="0">
              <a:buNone/>
            </a:pPr>
            <a:r>
              <a:rPr lang="en-US" altLang="zh-CN" sz="2400">
                <a:latin typeface="Arial" panose="020B0604020202020204" pitchFamily="34" charset="0"/>
              </a:rPr>
              <a:t>5. </a:t>
            </a:r>
            <a:r>
              <a:rPr lang="en-US" altLang="ja-JP" sz="2400">
                <a:latin typeface="Arial" panose="020B0604020202020204" pitchFamily="34" charset="0"/>
              </a:rPr>
              <a:t>In component design, elaboration</a:t>
            </a:r>
            <a:r>
              <a:rPr lang="en-US" altLang="zh-CN" sz="2400">
                <a:latin typeface="Arial" panose="020B0604020202020204" pitchFamily="34" charset="0"/>
              </a:rPr>
              <a:t> does </a:t>
            </a:r>
            <a:r>
              <a:rPr lang="en-US" altLang="zh-CN" sz="2400" b="1">
                <a:solidFill>
                  <a:srgbClr val="FF0000"/>
                </a:solidFill>
                <a:latin typeface="Arial" panose="020B0604020202020204" pitchFamily="34" charset="0"/>
              </a:rPr>
              <a:t>not</a:t>
            </a:r>
            <a:r>
              <a:rPr lang="en-US" altLang="zh-CN" sz="2400">
                <a:latin typeface="Arial" panose="020B0604020202020204" pitchFamily="34" charset="0"/>
              </a:rPr>
              <a:t> </a:t>
            </a:r>
            <a:r>
              <a:rPr lang="en-US" altLang="ja-JP" sz="2400">
                <a:latin typeface="Arial" panose="020B0604020202020204" pitchFamily="34" charset="0"/>
              </a:rPr>
              <a:t>require which of the following elements to be described in detail?</a:t>
            </a:r>
            <a:r>
              <a:rPr lang="ja-JP" altLang="en-US" sz="2400" dirty="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Source code</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Attributes</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Interfaces</a:t>
            </a:r>
            <a:endParaRPr lang="en-US" altLang="zh-CN" sz="2400">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Operations</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b, c and d</a:t>
            </a:r>
            <a:endParaRPr lang="en-US" altLang="zh-CN" sz="2400">
              <a:latin typeface="Arial" panose="020B0604020202020204" pitchFamily="34" charset="0"/>
            </a:endParaRPr>
          </a:p>
          <a:p>
            <a:pPr marL="762000" lvl="1" indent="-304800" eaLnBrk="0" hangingPunct="0">
              <a:buFontTx/>
              <a:buNone/>
            </a:pPr>
            <a:endParaRPr lang="en-US" altLang="ja-JP" sz="2400">
              <a:latin typeface="Arial" panose="020B0604020202020204" pitchFamily="34" charset="0"/>
            </a:endParaRPr>
          </a:p>
          <a:p>
            <a:pPr marL="304800" indent="-304800" eaLnBrk="0" hangingPunct="0">
              <a:buNone/>
            </a:pPr>
            <a:r>
              <a:rPr lang="en-US" altLang="zh-CN" sz="2400">
                <a:latin typeface="Arial" panose="020B0604020202020204" pitchFamily="34" charset="0"/>
              </a:rPr>
              <a:t>6. </a:t>
            </a:r>
            <a:r>
              <a:rPr lang="en-US" altLang="ja-JP" sz="2400">
                <a:latin typeface="Arial" panose="020B0604020202020204" pitchFamily="34" charset="0"/>
              </a:rPr>
              <a:t>In component-level design "persistent data sources" refer to</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Component libraries</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Databases</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Files</a:t>
            </a:r>
            <a:endParaRPr lang="en-US" altLang="zh-CN" sz="2400">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All of the above</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Both b and c</a:t>
            </a:r>
            <a:endParaRPr lang="en-US" altLang="ja-JP" sz="2400">
              <a:latin typeface="Arial" panose="020B0604020202020204" pitchFamily="34" charset="0"/>
            </a:endParaRPr>
          </a:p>
          <a:p>
            <a:pPr marL="304800" indent="-304800" eaLnBrk="0" hangingPunct="0">
              <a:buNone/>
            </a:pPr>
            <a:endParaRPr lang="en-US" altLang="ja-JP" sz="1600">
              <a:latin typeface="Arial" panose="020B0604020202020204" pitchFamily="34" charset="0"/>
            </a:endParaRPr>
          </a:p>
        </p:txBody>
      </p:sp>
      <p:sp>
        <p:nvSpPr>
          <p:cNvPr id="201737" name="Text Box 9"/>
          <p:cNvSpPr txBox="1"/>
          <p:nvPr/>
        </p:nvSpPr>
        <p:spPr>
          <a:xfrm>
            <a:off x="5195888" y="0"/>
            <a:ext cx="4932362" cy="368300"/>
          </a:xfrm>
          <a:prstGeom prst="rect">
            <a:avLst/>
          </a:prstGeom>
          <a:noFill/>
          <a:ln w="9525">
            <a:noFill/>
          </a:ln>
        </p:spPr>
        <p:txBody>
          <a:bodyPr>
            <a:spAutoFit/>
          </a:bodyPr>
          <a:p>
            <a:r>
              <a:rPr lang="en-US" altLang="zh-CN">
                <a:latin typeface="Arial" panose="020B0604020202020204" pitchFamily="34" charset="0"/>
              </a:rPr>
              <a:t>Answer: 5-a 6-e</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1737"/>
                                        </p:tgtEl>
                                        <p:attrNameLst>
                                          <p:attrName>style.visibility</p:attrName>
                                        </p:attrNameLst>
                                      </p:cBhvr>
                                      <p:to>
                                        <p:strVal val="visible"/>
                                      </p:to>
                                    </p:set>
                                    <p:animEffect transition="in" filter="blinds(horizontal)">
                                      <p:cBhvr>
                                        <p:cTn id="7" dur="500"/>
                                        <p:tgtEl>
                                          <p:spTgt spid="201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3217"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393218"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393219" name="Rectangle 4"/>
          <p:cNvSpPr/>
          <p:nvPr/>
        </p:nvSpPr>
        <p:spPr>
          <a:xfrm>
            <a:off x="1703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393220"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393221"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393222" name="Text Box 71"/>
          <p:cNvSpPr txBox="1"/>
          <p:nvPr/>
        </p:nvSpPr>
        <p:spPr>
          <a:xfrm>
            <a:off x="1524000" y="728663"/>
            <a:ext cx="9144000" cy="5015865"/>
          </a:xfrm>
          <a:prstGeom prst="rect">
            <a:avLst/>
          </a:prstGeom>
          <a:noFill/>
          <a:ln w="9525">
            <a:noFill/>
          </a:ln>
        </p:spPr>
        <p:txBody>
          <a:bodyPr>
            <a:spAutoFit/>
          </a:bodyPr>
          <a:p>
            <a:pPr marL="304800" indent="-304800" eaLnBrk="0" hangingPunct="0">
              <a:buNone/>
            </a:pPr>
            <a:r>
              <a:rPr lang="en-US" altLang="zh-CN" sz="2400">
                <a:latin typeface="Arial" panose="020B0604020202020204" pitchFamily="34" charset="0"/>
              </a:rPr>
              <a:t>7. The object constraint language (OCL) complements UML by allowing a software engineer to use a formal grammar to construct unambiguous statements about design model elements.</a:t>
            </a:r>
            <a:r>
              <a:rPr lang="en-US" altLang="ja-JP" sz="2400">
                <a:latin typeface="Arial" panose="020B0604020202020204" pitchFamily="34" charset="0"/>
              </a:rPr>
              <a:t> </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True</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False </a:t>
            </a:r>
            <a:endParaRPr lang="en-US" altLang="zh-CN" sz="2400">
              <a:latin typeface="Arial" panose="020B0604020202020204" pitchFamily="34" charset="0"/>
            </a:endParaRPr>
          </a:p>
          <a:p>
            <a:pPr marL="762000" lvl="1" indent="-304800" eaLnBrk="0" hangingPunct="0">
              <a:buFontTx/>
              <a:buNone/>
            </a:pPr>
            <a:r>
              <a:rPr lang="en-US" altLang="zh-CN" sz="2400">
                <a:solidFill>
                  <a:srgbClr val="FF0000"/>
                </a:solidFill>
                <a:latin typeface="Arial" panose="020B0604020202020204" pitchFamily="34" charset="0"/>
              </a:rPr>
              <a:t>(PASS)</a:t>
            </a:r>
            <a:endParaRPr lang="en-US" altLang="zh-CN" sz="2400">
              <a:solidFill>
                <a:srgbClr val="FF0000"/>
              </a:solidFill>
              <a:latin typeface="Arial" panose="020B0604020202020204" pitchFamily="34" charset="0"/>
            </a:endParaRPr>
          </a:p>
          <a:p>
            <a:pPr marL="762000" lvl="1" indent="-304800" eaLnBrk="0" hangingPunct="0">
              <a:buFontTx/>
              <a:buNone/>
            </a:pPr>
            <a:endParaRPr lang="en-US" altLang="ja-JP" sz="2400">
              <a:solidFill>
                <a:srgbClr val="FF0000"/>
              </a:solidFill>
              <a:latin typeface="Arial" panose="020B0604020202020204" pitchFamily="34" charset="0"/>
            </a:endParaRPr>
          </a:p>
          <a:p>
            <a:pPr marL="304800" indent="-304800" eaLnBrk="0" hangingPunct="0">
              <a:buNone/>
            </a:pPr>
            <a:r>
              <a:rPr lang="en-US" altLang="zh-CN" sz="2400">
                <a:latin typeface="Arial" panose="020B0604020202020204" pitchFamily="34" charset="0"/>
              </a:rPr>
              <a:t>8. Which of these criteria are useful in assessing the effectiveness of a </a:t>
            </a:r>
            <a:r>
              <a:rPr lang="en-US" altLang="zh-CN" sz="2400" b="1" i="1">
                <a:solidFill>
                  <a:srgbClr val="FF0000"/>
                </a:solidFill>
                <a:latin typeface="Arial" panose="020B0604020202020204" pitchFamily="34" charset="0"/>
              </a:rPr>
              <a:t>particular design</a:t>
            </a:r>
            <a:r>
              <a:rPr lang="zh-CN" altLang="en-US" sz="2400" b="1" i="1">
                <a:solidFill>
                  <a:srgbClr val="FF0000"/>
                </a:solidFill>
                <a:latin typeface="Arial" panose="020B0604020202020204" pitchFamily="34" charset="0"/>
                <a:ea typeface="宋体" panose="02010600030101010101" pitchFamily="2" charset="-122"/>
              </a:rPr>
              <a:t>（详细设计）</a:t>
            </a:r>
            <a:r>
              <a:rPr lang="en-US" altLang="zh-CN" sz="2400">
                <a:latin typeface="Arial" panose="020B0604020202020204" pitchFamily="34" charset="0"/>
              </a:rPr>
              <a:t> notation?  </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a. maintainability                        b. modularity    </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c. simplicity           d. size           e. a, b, and c</a:t>
            </a:r>
            <a:endParaRPr lang="en-US" altLang="zh-CN" sz="2400">
              <a:latin typeface="Arial" panose="020B0604020202020204" pitchFamily="34" charset="0"/>
            </a:endParaRPr>
          </a:p>
          <a:p>
            <a:pPr marL="304800" indent="-304800" eaLnBrk="0" hangingPunct="0">
              <a:buNone/>
            </a:pPr>
            <a:r>
              <a:rPr lang="en-US" altLang="zh-CN" sz="1600">
                <a:latin typeface="Arial" panose="020B0604020202020204" pitchFamily="34" charset="0"/>
              </a:rPr>
              <a:t>       </a:t>
            </a:r>
            <a:endParaRPr lang="en-US" altLang="zh-CN" sz="1600">
              <a:latin typeface="Arial" panose="020B0604020202020204" pitchFamily="34" charset="0"/>
            </a:endParaRPr>
          </a:p>
          <a:p>
            <a:pPr marL="304800" indent="-304800" eaLnBrk="0" hangingPunct="0">
              <a:buNone/>
            </a:pPr>
            <a:r>
              <a:rPr lang="en-US" altLang="zh-CN" sz="1600">
                <a:latin typeface="Arial" panose="020B0604020202020204" pitchFamily="34" charset="0"/>
              </a:rPr>
              <a:t>        </a:t>
            </a:r>
            <a:endParaRPr lang="en-US" altLang="ja-JP" sz="1600">
              <a:latin typeface="Arial" panose="020B0604020202020204" pitchFamily="34" charset="0"/>
            </a:endParaRPr>
          </a:p>
        </p:txBody>
      </p:sp>
      <p:sp>
        <p:nvSpPr>
          <p:cNvPr id="201737" name="Text Box 9"/>
          <p:cNvSpPr txBox="1"/>
          <p:nvPr/>
        </p:nvSpPr>
        <p:spPr>
          <a:xfrm>
            <a:off x="5195888" y="0"/>
            <a:ext cx="4932362" cy="368300"/>
          </a:xfrm>
          <a:prstGeom prst="rect">
            <a:avLst/>
          </a:prstGeom>
          <a:noFill/>
          <a:ln w="9525">
            <a:noFill/>
          </a:ln>
        </p:spPr>
        <p:txBody>
          <a:bodyPr>
            <a:spAutoFit/>
          </a:bodyPr>
          <a:p>
            <a:r>
              <a:rPr lang="en-US" altLang="zh-CN">
                <a:latin typeface="Arial" panose="020B0604020202020204" pitchFamily="34" charset="0"/>
              </a:rPr>
              <a:t>Answer: 7-a 8-e</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1737"/>
                                        </p:tgtEl>
                                        <p:attrNameLst>
                                          <p:attrName>style.visibility</p:attrName>
                                        </p:attrNameLst>
                                      </p:cBhvr>
                                      <p:to>
                                        <p:strVal val="visible"/>
                                      </p:to>
                                    </p:set>
                                    <p:animEffect transition="in" filter="blinds(horizontal)">
                                      <p:cBhvr>
                                        <p:cTn id="7" dur="500"/>
                                        <p:tgtEl>
                                          <p:spTgt spid="201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4833"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504834"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504835" name="Rectangle 4"/>
          <p:cNvSpPr/>
          <p:nvPr/>
        </p:nvSpPr>
        <p:spPr>
          <a:xfrm>
            <a:off x="1703388" y="225425"/>
            <a:ext cx="3024187"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504836"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504837"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504838" name="Text Box 71"/>
          <p:cNvSpPr txBox="1"/>
          <p:nvPr/>
        </p:nvSpPr>
        <p:spPr>
          <a:xfrm>
            <a:off x="1524000" y="728663"/>
            <a:ext cx="9144000" cy="4892675"/>
          </a:xfrm>
          <a:prstGeom prst="rect">
            <a:avLst/>
          </a:prstGeom>
          <a:noFill/>
          <a:ln w="9525">
            <a:noFill/>
          </a:ln>
        </p:spPr>
        <p:txBody>
          <a:bodyPr>
            <a:spAutoFit/>
          </a:bodyPr>
          <a:p>
            <a:pPr marL="304800" indent="-304800" eaLnBrk="0" hangingPunct="0">
              <a:buAutoNum type="arabicPeriod"/>
            </a:pPr>
            <a:r>
              <a:rPr lang="en-US" altLang="ja-JP" sz="2400">
                <a:latin typeface="Arial" panose="020B0604020202020204" pitchFamily="34" charset="0"/>
              </a:rPr>
              <a:t>Which of the following interface design principles does not allow the user to remain in control of the interaction with a computer?</a:t>
            </a:r>
            <a:r>
              <a:rPr lang="ja-JP" altLang="en-US" sz="2400" dirty="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allow interaction to interruptible</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allow interaction to be undoable </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hide technical internals from casual users</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only provide one defined method for accomplishing a task</a:t>
            </a:r>
            <a:endParaRPr lang="en-US" altLang="ja-JP" sz="2400">
              <a:latin typeface="Arial" panose="020B0604020202020204" pitchFamily="34" charset="0"/>
            </a:endParaRPr>
          </a:p>
          <a:p>
            <a:pPr marL="304800" indent="-304800" eaLnBrk="0" hangingPunct="0">
              <a:buAutoNum type="arabicPeriod"/>
            </a:pPr>
            <a:r>
              <a:rPr lang="en-US" altLang="ja-JP" sz="2400">
                <a:latin typeface="Arial" panose="020B0604020202020204" pitchFamily="34" charset="0"/>
              </a:rPr>
              <a:t>Which</a:t>
            </a:r>
            <a:r>
              <a:rPr lang="en-US" altLang="zh-CN" sz="2400">
                <a:latin typeface="Arial" panose="020B0604020202020204" pitchFamily="34" charset="0"/>
              </a:rPr>
              <a:t> one</a:t>
            </a:r>
            <a:r>
              <a:rPr lang="en-US" altLang="ja-JP" sz="2400">
                <a:latin typeface="Arial" panose="020B0604020202020204" pitchFamily="34" charset="0"/>
              </a:rPr>
              <a:t> of the following interface design principles</a:t>
            </a:r>
            <a:r>
              <a:rPr lang="en-US" altLang="zh-CN" sz="2400">
                <a:latin typeface="Arial" panose="020B0604020202020204" pitchFamily="34" charset="0"/>
              </a:rPr>
              <a:t> </a:t>
            </a:r>
            <a:r>
              <a:rPr lang="en-US" altLang="ja-JP" sz="2400">
                <a:latin typeface="Arial" panose="020B0604020202020204" pitchFamily="34" charset="0"/>
              </a:rPr>
              <a:t> </a:t>
            </a:r>
            <a:r>
              <a:rPr lang="en-US" altLang="zh-CN" sz="2400">
                <a:latin typeface="Arial" panose="020B0604020202020204" pitchFamily="34" charset="0"/>
              </a:rPr>
              <a:t>does Not reduce</a:t>
            </a:r>
            <a:r>
              <a:rPr lang="en-US" altLang="ja-JP" sz="2400">
                <a:latin typeface="Arial" panose="020B0604020202020204" pitchFamily="34" charset="0"/>
              </a:rPr>
              <a:t> the user's memory load?</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define intuitive shortcuts</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disclose information in a progressive fashion</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establish meaningful defaults</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provide an on-line tutorial</a:t>
            </a:r>
            <a:endParaRPr lang="en-US" altLang="zh-CN" sz="2400">
              <a:latin typeface="Arial" panose="020B0604020202020204" pitchFamily="34" charset="0"/>
            </a:endParaRPr>
          </a:p>
          <a:p>
            <a:pPr marL="304800" indent="-304800" eaLnBrk="0" hangingPunct="0">
              <a:buAutoNum type="alphaLcPeriod"/>
            </a:pPr>
            <a:endParaRPr lang="zh-CN" altLang="en-US" sz="2400" dirty="0">
              <a:latin typeface="Arial" panose="020B0604020202020204" pitchFamily="34" charset="0"/>
            </a:endParaRPr>
          </a:p>
        </p:txBody>
      </p:sp>
      <p:sp>
        <p:nvSpPr>
          <p:cNvPr id="201737" name="Text Box 9"/>
          <p:cNvSpPr txBox="1"/>
          <p:nvPr/>
        </p:nvSpPr>
        <p:spPr>
          <a:xfrm>
            <a:off x="5195888" y="0"/>
            <a:ext cx="4932362" cy="368300"/>
          </a:xfrm>
          <a:prstGeom prst="rect">
            <a:avLst/>
          </a:prstGeom>
          <a:noFill/>
          <a:ln w="9525">
            <a:noFill/>
          </a:ln>
        </p:spPr>
        <p:txBody>
          <a:bodyPr>
            <a:spAutoFit/>
          </a:bodyPr>
          <a:p>
            <a:r>
              <a:rPr lang="en-US" altLang="zh-CN">
                <a:latin typeface="Arial" panose="020B0604020202020204" pitchFamily="34" charset="0"/>
              </a:rPr>
              <a:t>Answer: 1-d 2-d</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1737"/>
                                        </p:tgtEl>
                                        <p:attrNameLst>
                                          <p:attrName>style.visibility</p:attrName>
                                        </p:attrNameLst>
                                      </p:cBhvr>
                                      <p:to>
                                        <p:strVal val="visible"/>
                                      </p:to>
                                    </p:set>
                                    <p:animEffect transition="in" filter="blinds(horizontal)">
                                      <p:cBhvr>
                                        <p:cTn id="7" dur="500"/>
                                        <p:tgtEl>
                                          <p:spTgt spid="201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5857"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505858"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505859" name="Rectangle 4"/>
          <p:cNvSpPr/>
          <p:nvPr/>
        </p:nvSpPr>
        <p:spPr>
          <a:xfrm>
            <a:off x="1703388" y="225425"/>
            <a:ext cx="3024187"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505860"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505861"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505862" name="Text Box 71"/>
          <p:cNvSpPr txBox="1"/>
          <p:nvPr/>
        </p:nvSpPr>
        <p:spPr>
          <a:xfrm>
            <a:off x="1524000" y="728663"/>
            <a:ext cx="9144000" cy="4892675"/>
          </a:xfrm>
          <a:prstGeom prst="rect">
            <a:avLst/>
          </a:prstGeom>
          <a:noFill/>
          <a:ln w="9525">
            <a:noFill/>
          </a:ln>
        </p:spPr>
        <p:txBody>
          <a:bodyPr>
            <a:spAutoFit/>
          </a:bodyPr>
          <a:p>
            <a:pPr marL="304800" indent="-304800" eaLnBrk="0" hangingPunct="0">
              <a:buNone/>
            </a:pPr>
            <a:r>
              <a:rPr lang="en-US" altLang="zh-CN" sz="2400">
                <a:latin typeface="Arial" panose="020B0604020202020204" pitchFamily="34" charset="0"/>
              </a:rPr>
              <a:t>3.</a:t>
            </a:r>
            <a:r>
              <a:rPr lang="en-US" altLang="ja-JP" sz="2400">
                <a:latin typeface="Arial" panose="020B0604020202020204" pitchFamily="34" charset="0"/>
              </a:rPr>
              <a:t>Interface consistency implies that</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each application should have its own distinctive look and feel</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input mechanisms remain the same throughout the application</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navigational methods are context sensitive </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visual information is organized according to a design standard</a:t>
            </a:r>
            <a:endParaRPr lang="en-US" altLang="zh-CN" sz="2400">
              <a:latin typeface="Arial" panose="020B0604020202020204" pitchFamily="34" charset="0"/>
            </a:endParaRPr>
          </a:p>
          <a:p>
            <a:pPr marL="762000" lvl="1" indent="-304800" eaLnBrk="0" hangingPunct="0">
              <a:buFontTx/>
              <a:buAutoNum type="alphaLcPeriod"/>
            </a:pPr>
            <a:r>
              <a:rPr lang="en-US" altLang="ja-JP" sz="2400">
                <a:latin typeface="Arial" panose="020B0604020202020204" pitchFamily="34" charset="0"/>
              </a:rPr>
              <a:t>both b and d</a:t>
            </a:r>
            <a:endParaRPr lang="en-US" altLang="ja-JP" sz="2400">
              <a:latin typeface="Arial" panose="020B0604020202020204" pitchFamily="34" charset="0"/>
            </a:endParaRPr>
          </a:p>
          <a:p>
            <a:pPr marL="304800" indent="-304800" eaLnBrk="0" hangingPunct="0">
              <a:buNone/>
            </a:pPr>
            <a:r>
              <a:rPr lang="en-US" altLang="zh-CN" sz="2400">
                <a:latin typeface="Arial" panose="020B0604020202020204" pitchFamily="34" charset="0"/>
              </a:rPr>
              <a:t>4.</a:t>
            </a:r>
            <a:r>
              <a:rPr lang="en-US" altLang="ja-JP" sz="2400">
                <a:latin typeface="Arial" panose="020B0604020202020204" pitchFamily="34" charset="0"/>
              </a:rPr>
              <a:t>The reason for reducing the user‘s memory load is make his or her interaction with the computer quicker to complete</a:t>
            </a:r>
            <a:r>
              <a:rPr lang="en-US" altLang="zh-CN" sz="2400">
                <a:latin typeface="Arial" panose="020B0604020202020204" pitchFamily="34" charset="0"/>
              </a:rPr>
              <a:t>.     </a:t>
            </a:r>
            <a:endParaRPr lang="zh-CN" altLang="en-US" sz="2400" dirty="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True</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False</a:t>
            </a:r>
            <a:endParaRPr lang="en-US" altLang="ja-JP" sz="2400">
              <a:latin typeface="Arial" panose="020B0604020202020204" pitchFamily="34" charset="0"/>
            </a:endParaRPr>
          </a:p>
        </p:txBody>
      </p:sp>
      <p:sp>
        <p:nvSpPr>
          <p:cNvPr id="201737" name="Text Box 9"/>
          <p:cNvSpPr txBox="1"/>
          <p:nvPr/>
        </p:nvSpPr>
        <p:spPr>
          <a:xfrm>
            <a:off x="5195888" y="0"/>
            <a:ext cx="4932362" cy="368300"/>
          </a:xfrm>
          <a:prstGeom prst="rect">
            <a:avLst/>
          </a:prstGeom>
          <a:noFill/>
          <a:ln w="9525">
            <a:noFill/>
          </a:ln>
        </p:spPr>
        <p:txBody>
          <a:bodyPr>
            <a:spAutoFit/>
          </a:bodyPr>
          <a:p>
            <a:r>
              <a:rPr lang="en-US" altLang="zh-CN">
                <a:latin typeface="Arial" panose="020B0604020202020204" pitchFamily="34" charset="0"/>
              </a:rPr>
              <a:t>Answer: 3-e 4-b</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1737"/>
                                        </p:tgtEl>
                                        <p:attrNameLst>
                                          <p:attrName>style.visibility</p:attrName>
                                        </p:attrNameLst>
                                      </p:cBhvr>
                                      <p:to>
                                        <p:strVal val="visible"/>
                                      </p:to>
                                    </p:set>
                                    <p:animEffect transition="in" filter="blinds(horizontal)">
                                      <p:cBhvr>
                                        <p:cTn id="7" dur="500"/>
                                        <p:tgtEl>
                                          <p:spTgt spid="201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6881"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506882"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506883" name="Rectangle 4"/>
          <p:cNvSpPr/>
          <p:nvPr/>
        </p:nvSpPr>
        <p:spPr>
          <a:xfrm>
            <a:off x="1703388" y="225425"/>
            <a:ext cx="273685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506884"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506885"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506886" name="Text Box 71"/>
          <p:cNvSpPr txBox="1"/>
          <p:nvPr/>
        </p:nvSpPr>
        <p:spPr>
          <a:xfrm>
            <a:off x="1524000" y="728663"/>
            <a:ext cx="9144000" cy="4769485"/>
          </a:xfrm>
          <a:prstGeom prst="rect">
            <a:avLst/>
          </a:prstGeom>
          <a:noFill/>
          <a:ln w="9525">
            <a:noFill/>
          </a:ln>
        </p:spPr>
        <p:txBody>
          <a:bodyPr>
            <a:spAutoFit/>
          </a:bodyPr>
          <a:p>
            <a:pPr marL="304800" indent="-304800" eaLnBrk="0" hangingPunct="0">
              <a:buNone/>
            </a:pPr>
            <a:r>
              <a:rPr lang="en-US" altLang="zh-CN" sz="2400">
                <a:latin typeface="Arial" panose="020B0604020202020204" pitchFamily="34" charset="0"/>
              </a:rPr>
              <a:t>5. </a:t>
            </a:r>
            <a:r>
              <a:rPr lang="en-US" altLang="ja-JP" sz="2400">
                <a:latin typeface="Arial" panose="020B0604020202020204" pitchFamily="34" charset="0"/>
              </a:rPr>
              <a:t>Which model depicts the profile of the end users of a computer system?</a:t>
            </a:r>
            <a:r>
              <a:rPr lang="ja-JP" altLang="en-US" sz="2400" dirty="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design model </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implementation model </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user model </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user's model</a:t>
            </a:r>
            <a:endParaRPr lang="en-US" altLang="ja-JP" sz="2400">
              <a:latin typeface="Arial" panose="020B0604020202020204" pitchFamily="34" charset="0"/>
            </a:endParaRPr>
          </a:p>
          <a:p>
            <a:pPr marL="304800" indent="-304800" eaLnBrk="0" hangingPunct="0">
              <a:buNone/>
            </a:pPr>
            <a:r>
              <a:rPr lang="en-US" altLang="zh-CN" sz="2400">
                <a:latin typeface="Arial" panose="020B0604020202020204" pitchFamily="34" charset="0"/>
              </a:rPr>
              <a:t>6. </a:t>
            </a:r>
            <a:r>
              <a:rPr lang="en-US" altLang="ja-JP" sz="2400">
                <a:latin typeface="Arial" panose="020B0604020202020204" pitchFamily="34" charset="0"/>
              </a:rPr>
              <a:t>Which of these framework activities is not normally associated with the user interface design processes?</a:t>
            </a:r>
            <a:r>
              <a:rPr lang="en-US" altLang="zh-CN" sz="2400">
                <a:latin typeface="Arial" panose="020B0604020202020204" pitchFamily="34" charset="0"/>
              </a:rPr>
              <a:t>    </a:t>
            </a:r>
            <a:endParaRPr lang="en-US" altLang="ja-JP"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cost estimation</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interface construction</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interface validation </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user and task analysis</a:t>
            </a:r>
            <a:endParaRPr lang="en-US" altLang="ja-JP" sz="2400">
              <a:latin typeface="Arial" panose="020B0604020202020204" pitchFamily="34" charset="0"/>
            </a:endParaRPr>
          </a:p>
          <a:p>
            <a:pPr marL="304800" indent="-304800" eaLnBrk="0" hangingPunct="0">
              <a:buNone/>
            </a:pPr>
            <a:endParaRPr lang="en-US" altLang="ja-JP" sz="1600">
              <a:latin typeface="Arial" panose="020B0604020202020204" pitchFamily="34" charset="0"/>
            </a:endParaRPr>
          </a:p>
        </p:txBody>
      </p:sp>
      <p:sp>
        <p:nvSpPr>
          <p:cNvPr id="201737" name="Text Box 9"/>
          <p:cNvSpPr txBox="1"/>
          <p:nvPr/>
        </p:nvSpPr>
        <p:spPr>
          <a:xfrm>
            <a:off x="5195888" y="0"/>
            <a:ext cx="4932362" cy="368300"/>
          </a:xfrm>
          <a:prstGeom prst="rect">
            <a:avLst/>
          </a:prstGeom>
          <a:noFill/>
          <a:ln w="9525">
            <a:noFill/>
          </a:ln>
        </p:spPr>
        <p:txBody>
          <a:bodyPr>
            <a:spAutoFit/>
          </a:bodyPr>
          <a:p>
            <a:r>
              <a:rPr lang="en-US" altLang="zh-CN">
                <a:latin typeface="Arial" panose="020B0604020202020204" pitchFamily="34" charset="0"/>
              </a:rPr>
              <a:t>Answer: 5-c 6-a</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1737"/>
                                        </p:tgtEl>
                                        <p:attrNameLst>
                                          <p:attrName>style.visibility</p:attrName>
                                        </p:attrNameLst>
                                      </p:cBhvr>
                                      <p:to>
                                        <p:strVal val="visible"/>
                                      </p:to>
                                    </p:set>
                                    <p:animEffect transition="in" filter="blinds(horizontal)">
                                      <p:cBhvr>
                                        <p:cTn id="7" dur="500"/>
                                        <p:tgtEl>
                                          <p:spTgt spid="201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7905"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507906"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507907" name="Rectangle 4"/>
          <p:cNvSpPr/>
          <p:nvPr/>
        </p:nvSpPr>
        <p:spPr>
          <a:xfrm>
            <a:off x="1703388" y="225425"/>
            <a:ext cx="273685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pic>
        <p:nvPicPr>
          <p:cNvPr id="507908"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507909"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507910" name="Text Box 71"/>
          <p:cNvSpPr txBox="1"/>
          <p:nvPr/>
        </p:nvSpPr>
        <p:spPr>
          <a:xfrm>
            <a:off x="1524000" y="728663"/>
            <a:ext cx="9144000" cy="5507990"/>
          </a:xfrm>
          <a:prstGeom prst="rect">
            <a:avLst/>
          </a:prstGeom>
          <a:noFill/>
          <a:ln w="9525">
            <a:noFill/>
          </a:ln>
        </p:spPr>
        <p:txBody>
          <a:bodyPr>
            <a:spAutoFit/>
          </a:bodyPr>
          <a:p>
            <a:pPr marL="304800" indent="-304800" eaLnBrk="0" hangingPunct="0">
              <a:buNone/>
            </a:pPr>
            <a:r>
              <a:rPr lang="en-US" altLang="zh-CN" sz="2400">
                <a:latin typeface="Arial" panose="020B0604020202020204" pitchFamily="34" charset="0"/>
              </a:rPr>
              <a:t>7. Which </a:t>
            </a:r>
            <a:r>
              <a:rPr lang="en-US" altLang="zh-CN" sz="2400" err="1">
                <a:latin typeface="Arial" panose="020B0604020202020204" pitchFamily="34" charset="0"/>
              </a:rPr>
              <a:t>approach(es</a:t>
            </a:r>
            <a:r>
              <a:rPr lang="en-US" altLang="zh-CN" sz="2400">
                <a:latin typeface="Arial" panose="020B0604020202020204" pitchFamily="34" charset="0"/>
              </a:rPr>
              <a:t>) to user </a:t>
            </a:r>
            <a:r>
              <a:rPr lang="en-US" altLang="zh-CN" sz="2400" b="1">
                <a:latin typeface="Arial" panose="020B0604020202020204" pitchFamily="34" charset="0"/>
              </a:rPr>
              <a:t>task analysis</a:t>
            </a:r>
            <a:r>
              <a:rPr lang="en-US" altLang="zh-CN" sz="2400">
                <a:latin typeface="Arial" panose="020B0604020202020204" pitchFamily="34" charset="0"/>
              </a:rPr>
              <a:t> can be useful in user interface design? </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have users indicate their preferences on questionnaires </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rely on the </a:t>
            </a:r>
            <a:r>
              <a:rPr lang="en-US" altLang="zh-CN" sz="2400" err="1">
                <a:latin typeface="Arial" panose="020B0604020202020204" pitchFamily="34" charset="0"/>
              </a:rPr>
              <a:t>judgement</a:t>
            </a:r>
            <a:r>
              <a:rPr lang="en-US" altLang="zh-CN" sz="2400">
                <a:latin typeface="Arial" panose="020B0604020202020204" pitchFamily="34" charset="0"/>
              </a:rPr>
              <a:t> of experienced programmers </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study existing computer-based solutions</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observe users performing tasks manually</a:t>
            </a:r>
            <a:endParaRPr lang="en-US" altLang="zh-CN" sz="2400">
              <a:latin typeface="Arial" panose="020B0604020202020204" pitchFamily="34" charset="0"/>
            </a:endParaRPr>
          </a:p>
          <a:p>
            <a:pPr marL="762000" lvl="1" indent="-304800" eaLnBrk="0" hangingPunct="0">
              <a:buFontTx/>
              <a:buAutoNum type="alphaLcPeriod"/>
            </a:pPr>
            <a:r>
              <a:rPr lang="en-US" altLang="zh-CN" sz="2400">
                <a:latin typeface="Arial" panose="020B0604020202020204" pitchFamily="34" charset="0"/>
              </a:rPr>
              <a:t>both c and d</a:t>
            </a:r>
            <a:endParaRPr lang="en-US" altLang="ja-JP" sz="2400">
              <a:latin typeface="Arial" panose="020B0604020202020204" pitchFamily="34" charset="0"/>
            </a:endParaRPr>
          </a:p>
          <a:p>
            <a:pPr marL="304800" indent="-304800" eaLnBrk="0" hangingPunct="0">
              <a:buNone/>
            </a:pPr>
            <a:r>
              <a:rPr lang="en-US" altLang="zh-CN" sz="2400">
                <a:latin typeface="Arial" panose="020B0604020202020204" pitchFamily="34" charset="0"/>
              </a:rPr>
              <a:t>8. Several usability measures can be collected while observing users interacting with a computer system including  </a:t>
            </a:r>
            <a:r>
              <a:rPr lang="zh-CN" altLang="en-US" sz="2400">
                <a:latin typeface="Arial" panose="020B0604020202020204" pitchFamily="34" charset="0"/>
                <a:ea typeface="宋体" panose="02010600030101010101" pitchFamily="2" charset="-122"/>
              </a:rPr>
              <a:t>？？</a:t>
            </a:r>
            <a:r>
              <a:rPr lang="en-US" altLang="zh-CN" sz="2400">
                <a:latin typeface="Arial" panose="020B0604020202020204" pitchFamily="34" charset="0"/>
              </a:rPr>
              <a:t>  </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a. down time for the application     </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b. number of user errors</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c. software reliability   </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d. time spent looking at help materials</a:t>
            </a:r>
            <a:endParaRPr lang="en-US" altLang="zh-CN" sz="2400">
              <a:latin typeface="Arial" panose="020B0604020202020204" pitchFamily="34" charset="0"/>
            </a:endParaRPr>
          </a:p>
          <a:p>
            <a:pPr marL="304800" indent="-304800" eaLnBrk="0" hangingPunct="0">
              <a:buNone/>
            </a:pPr>
            <a:r>
              <a:rPr lang="en-US" altLang="zh-CN" sz="2400">
                <a:latin typeface="Arial" panose="020B0604020202020204" pitchFamily="34" charset="0"/>
              </a:rPr>
              <a:t>      e. both b and d</a:t>
            </a:r>
            <a:endParaRPr lang="en-US" altLang="zh-CN" sz="2400">
              <a:latin typeface="Arial" panose="020B0604020202020204" pitchFamily="34" charset="0"/>
            </a:endParaRPr>
          </a:p>
          <a:p>
            <a:pPr marL="304800" indent="-304800" eaLnBrk="0" hangingPunct="0">
              <a:buNone/>
            </a:pPr>
            <a:r>
              <a:rPr lang="en-US" altLang="zh-CN" sz="1600">
                <a:latin typeface="Arial" panose="020B0604020202020204" pitchFamily="34" charset="0"/>
              </a:rPr>
              <a:t>        </a:t>
            </a:r>
            <a:endParaRPr lang="en-US" altLang="ja-JP" sz="1600">
              <a:latin typeface="Arial" panose="020B0604020202020204" pitchFamily="34" charset="0"/>
            </a:endParaRPr>
          </a:p>
        </p:txBody>
      </p:sp>
      <p:sp>
        <p:nvSpPr>
          <p:cNvPr id="201737" name="Text Box 9"/>
          <p:cNvSpPr txBox="1"/>
          <p:nvPr/>
        </p:nvSpPr>
        <p:spPr>
          <a:xfrm>
            <a:off x="5195888" y="0"/>
            <a:ext cx="4932362" cy="368300"/>
          </a:xfrm>
          <a:prstGeom prst="rect">
            <a:avLst/>
          </a:prstGeom>
          <a:noFill/>
          <a:ln w="9525">
            <a:noFill/>
          </a:ln>
        </p:spPr>
        <p:txBody>
          <a:bodyPr>
            <a:spAutoFit/>
          </a:bodyPr>
          <a:p>
            <a:r>
              <a:rPr lang="en-US" altLang="zh-CN">
                <a:latin typeface="Arial" panose="020B0604020202020204" pitchFamily="34" charset="0"/>
              </a:rPr>
              <a:t>Answer: 7-e 8-e</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1737"/>
                                        </p:tgtEl>
                                        <p:attrNameLst>
                                          <p:attrName>style.visibility</p:attrName>
                                        </p:attrNameLst>
                                      </p:cBhvr>
                                      <p:to>
                                        <p:strVal val="visible"/>
                                      </p:to>
                                    </p:set>
                                    <p:animEffect transition="in" filter="blinds(horizontal)">
                                      <p:cBhvr>
                                        <p:cTn id="7" dur="500"/>
                                        <p:tgtEl>
                                          <p:spTgt spid="201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8929"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508930"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508931" name="Rectangle 4"/>
          <p:cNvSpPr/>
          <p:nvPr/>
        </p:nvSpPr>
        <p:spPr>
          <a:xfrm>
            <a:off x="1703388" y="225425"/>
            <a:ext cx="2089150" cy="381000"/>
          </a:xfrm>
          <a:prstGeom prst="rect">
            <a:avLst/>
          </a:prstGeom>
          <a:noFill/>
          <a:ln w="9525">
            <a:noFill/>
          </a:ln>
        </p:spPr>
        <p:txBody>
          <a:bodyPr anchor="ctr" anchorCtr="0"/>
          <a:p>
            <a:r>
              <a:rPr lang="en-US" altLang="ja-JP" sz="2800" b="1">
                <a:latin typeface="Arial" panose="020B0604020202020204" pitchFamily="34" charset="0"/>
              </a:rPr>
              <a:t>Exercise</a:t>
            </a:r>
            <a:r>
              <a:rPr lang="en-US" altLang="zh-CN" sz="2800" b="1">
                <a:latin typeface="Arial" panose="020B0604020202020204" pitchFamily="34" charset="0"/>
              </a:rPr>
              <a:t> </a:t>
            </a:r>
            <a:endParaRPr lang="en-US" altLang="ja-JP" sz="2800" b="1">
              <a:latin typeface="Arial" panose="020B0604020202020204" pitchFamily="34" charset="0"/>
            </a:endParaRPr>
          </a:p>
        </p:txBody>
      </p:sp>
      <p:pic>
        <p:nvPicPr>
          <p:cNvPr id="508932"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508933"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508934" name="Text Box 71"/>
          <p:cNvSpPr txBox="1"/>
          <p:nvPr/>
        </p:nvSpPr>
        <p:spPr>
          <a:xfrm>
            <a:off x="1524000" y="944563"/>
            <a:ext cx="9144000" cy="4892675"/>
          </a:xfrm>
          <a:prstGeom prst="rect">
            <a:avLst/>
          </a:prstGeom>
          <a:noFill/>
          <a:ln w="9525">
            <a:noFill/>
          </a:ln>
        </p:spPr>
        <p:txBody>
          <a:bodyPr>
            <a:spAutoFit/>
          </a:bodyPr>
          <a:p>
            <a:pPr marL="609600" indent="-609600" eaLnBrk="0" hangingPunct="0"/>
            <a:r>
              <a:rPr lang="en-US" altLang="zh-CN" sz="2400">
                <a:latin typeface="Arial" panose="020B0604020202020204" pitchFamily="34" charset="0"/>
              </a:rPr>
              <a:t>9.It is sometimes possible that the interface designer is constrained by environmental factors that mitigate against ease of use for many users. </a:t>
            </a:r>
            <a:endParaRPr lang="en-US" altLang="ja-JP" sz="2400">
              <a:latin typeface="Arial" panose="020B0604020202020204" pitchFamily="34" charset="0"/>
            </a:endParaRPr>
          </a:p>
          <a:p>
            <a:pPr marL="1066800" lvl="1" indent="-609600" eaLnBrk="0" hangingPunct="0">
              <a:buFontTx/>
            </a:pPr>
            <a:r>
              <a:rPr lang="en-US" altLang="zh-CN" sz="2400">
                <a:latin typeface="Arial" panose="020B0604020202020204" pitchFamily="34" charset="0"/>
              </a:rPr>
              <a:t>a. True        </a:t>
            </a:r>
            <a:endParaRPr lang="en-US" altLang="zh-CN" sz="2400">
              <a:latin typeface="Arial" panose="020B0604020202020204" pitchFamily="34" charset="0"/>
            </a:endParaRPr>
          </a:p>
          <a:p>
            <a:pPr marL="1066800" lvl="1" indent="-609600" eaLnBrk="0" hangingPunct="0">
              <a:buFontTx/>
            </a:pPr>
            <a:r>
              <a:rPr lang="en-US" altLang="zh-CN" sz="2400">
                <a:latin typeface="Arial" panose="020B0604020202020204" pitchFamily="34" charset="0"/>
              </a:rPr>
              <a:t>b. False</a:t>
            </a:r>
            <a:endParaRPr lang="en-US" altLang="zh-CN" sz="2400">
              <a:latin typeface="Arial" panose="020B0604020202020204" pitchFamily="34" charset="0"/>
            </a:endParaRPr>
          </a:p>
          <a:p>
            <a:pPr marL="1066800" lvl="1" indent="-609600" eaLnBrk="0" hangingPunct="0">
              <a:buFontTx/>
            </a:pPr>
            <a:endParaRPr lang="en-US" altLang="zh-CN" sz="2400">
              <a:latin typeface="Arial" panose="020B0604020202020204" pitchFamily="34" charset="0"/>
            </a:endParaRPr>
          </a:p>
          <a:p>
            <a:pPr marL="609600" indent="-609600" eaLnBrk="0" hangingPunct="0"/>
            <a:r>
              <a:rPr lang="en-US" altLang="zh-CN" sz="2400">
                <a:latin typeface="Arial" panose="020B0604020202020204" pitchFamily="34" charset="0"/>
              </a:rPr>
              <a:t>10. </a:t>
            </a:r>
            <a:r>
              <a:rPr lang="en-US" altLang="ja-JP" sz="2400">
                <a:latin typeface="Arial" panose="020B0604020202020204" pitchFamily="34" charset="0"/>
              </a:rPr>
              <a:t>Which model depicts the image of a system that an end user creates in his or her head</a:t>
            </a:r>
            <a:r>
              <a:rPr lang="en-US" altLang="zh-CN" sz="2400">
                <a:latin typeface="Arial" panose="020B0604020202020204" pitchFamily="34" charset="0"/>
              </a:rPr>
              <a:t>?</a:t>
            </a:r>
            <a:endParaRPr lang="en-US" altLang="ja-JP" sz="2400">
              <a:latin typeface="Arial" panose="020B0604020202020204" pitchFamily="34" charset="0"/>
            </a:endParaRPr>
          </a:p>
          <a:p>
            <a:pPr marL="1066800" lvl="1" indent="-609600" eaLnBrk="0" hangingPunct="0">
              <a:buFontTx/>
            </a:pPr>
            <a:r>
              <a:rPr lang="en-US" altLang="zh-CN" sz="2400">
                <a:latin typeface="Arial" panose="020B0604020202020204" pitchFamily="34" charset="0"/>
              </a:rPr>
              <a:t>a. design model </a:t>
            </a:r>
            <a:endParaRPr lang="en-US" altLang="zh-CN" sz="2400">
              <a:latin typeface="Arial" panose="020B0604020202020204" pitchFamily="34" charset="0"/>
            </a:endParaRPr>
          </a:p>
          <a:p>
            <a:pPr marL="609600" indent="-609600" eaLnBrk="0" hangingPunct="0"/>
            <a:r>
              <a:rPr lang="en-US" altLang="zh-CN" sz="2400">
                <a:latin typeface="Arial" panose="020B0604020202020204" pitchFamily="34" charset="0"/>
              </a:rPr>
              <a:t>     b. user model </a:t>
            </a:r>
            <a:endParaRPr lang="en-US" altLang="zh-CN" sz="2400">
              <a:latin typeface="Arial" panose="020B0604020202020204" pitchFamily="34" charset="0"/>
            </a:endParaRPr>
          </a:p>
          <a:p>
            <a:pPr marL="609600" indent="-609600" eaLnBrk="0" hangingPunct="0"/>
            <a:r>
              <a:rPr lang="en-US" altLang="zh-CN" sz="2400">
                <a:latin typeface="Arial" panose="020B0604020202020204" pitchFamily="34" charset="0"/>
              </a:rPr>
              <a:t>     c. </a:t>
            </a:r>
            <a:r>
              <a:rPr lang="en-US" altLang="ja-JP" sz="2400">
                <a:latin typeface="Arial" panose="020B0604020202020204" pitchFamily="34" charset="0"/>
              </a:rPr>
              <a:t>system model</a:t>
            </a:r>
            <a:endParaRPr lang="en-US" altLang="zh-CN" sz="2400">
              <a:latin typeface="Arial" panose="020B0604020202020204" pitchFamily="34" charset="0"/>
            </a:endParaRPr>
          </a:p>
          <a:p>
            <a:pPr marL="609600" indent="-609600" eaLnBrk="0" hangingPunct="0"/>
            <a:r>
              <a:rPr lang="en-US" altLang="zh-CN" sz="2400">
                <a:latin typeface="Arial" panose="020B0604020202020204" pitchFamily="34" charset="0"/>
              </a:rPr>
              <a:t>     d. </a:t>
            </a:r>
            <a:r>
              <a:rPr lang="en-US" altLang="ja-JP" sz="2400">
                <a:latin typeface="Arial" panose="020B0604020202020204" pitchFamily="34" charset="0"/>
              </a:rPr>
              <a:t>system perception</a:t>
            </a:r>
            <a:r>
              <a:rPr lang="en-US" altLang="zh-CN" sz="2400">
                <a:latin typeface="Arial" panose="020B0604020202020204" pitchFamily="34" charset="0"/>
              </a:rPr>
              <a:t>                                                                                      </a:t>
            </a:r>
            <a:endParaRPr lang="en-US" altLang="ja-JP" sz="2400">
              <a:latin typeface="Arial" panose="020B0604020202020204" pitchFamily="34" charset="0"/>
            </a:endParaRPr>
          </a:p>
          <a:p>
            <a:pPr marL="609600" indent="-609600" eaLnBrk="0" hangingPunct="0"/>
            <a:endParaRPr lang="en-US" altLang="zh-CN" sz="2400">
              <a:latin typeface="Arial" panose="020B0604020202020204" pitchFamily="34" charset="0"/>
            </a:endParaRPr>
          </a:p>
        </p:txBody>
      </p:sp>
      <p:sp>
        <p:nvSpPr>
          <p:cNvPr id="201737" name="Text Box 9"/>
          <p:cNvSpPr txBox="1"/>
          <p:nvPr/>
        </p:nvSpPr>
        <p:spPr>
          <a:xfrm>
            <a:off x="4908550" y="0"/>
            <a:ext cx="5543550" cy="368300"/>
          </a:xfrm>
          <a:prstGeom prst="rect">
            <a:avLst/>
          </a:prstGeom>
          <a:noFill/>
          <a:ln w="9525">
            <a:noFill/>
          </a:ln>
        </p:spPr>
        <p:txBody>
          <a:bodyPr>
            <a:spAutoFit/>
          </a:bodyPr>
          <a:p>
            <a:r>
              <a:rPr lang="en-US" altLang="zh-CN">
                <a:latin typeface="Arial" panose="020B0604020202020204" pitchFamily="34" charset="0"/>
              </a:rPr>
              <a:t>Answer: 9-a 10-d</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1737"/>
                                        </p:tgtEl>
                                        <p:attrNameLst>
                                          <p:attrName>style.visibility</p:attrName>
                                        </p:attrNameLst>
                                      </p:cBhvr>
                                      <p:to>
                                        <p:strVal val="visible"/>
                                      </p:to>
                                    </p:set>
                                    <p:animEffect transition="in" filter="blinds(horizontal)">
                                      <p:cBhvr>
                                        <p:cTn id="7" dur="500"/>
                                        <p:tgtEl>
                                          <p:spTgt spid="201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1" name="Rectangle 2"/>
          <p:cNvSpPr>
            <a:spLocks noGrp="1"/>
          </p:cNvSpPr>
          <p:nvPr>
            <p:ph type="title" idx="4294967295"/>
          </p:nvPr>
        </p:nvSpPr>
        <p:spPr>
          <a:xfrm>
            <a:off x="1811338" y="225425"/>
            <a:ext cx="8534400" cy="381000"/>
          </a:xfrm>
        </p:spPr>
        <p:txBody>
          <a:bodyPr vert="horz" wrap="square" lIns="91440" tIns="45720" rIns="91440" bIns="45720" anchor="ctr" anchorCtr="0">
            <a:normAutofit fontScale="90000"/>
          </a:bodyPr>
          <a:p>
            <a:r>
              <a:rPr lang="en-US" altLang="ja-JP"/>
              <a:t>Exercise</a:t>
            </a:r>
            <a:endParaRPr lang="zh-CN" altLang="en-US" dirty="0"/>
          </a:p>
        </p:txBody>
      </p:sp>
      <p:sp>
        <p:nvSpPr>
          <p:cNvPr id="495619" name="Rectangle 3"/>
          <p:cNvSpPr>
            <a:spLocks noGrp="1"/>
          </p:cNvSpPr>
          <p:nvPr>
            <p:ph type="body" idx="4294967295"/>
          </p:nvPr>
        </p:nvSpPr>
        <p:spPr>
          <a:xfrm>
            <a:off x="1882775" y="836613"/>
            <a:ext cx="8099425" cy="5040312"/>
          </a:xfrm>
        </p:spPr>
        <p:txBody>
          <a:bodyPr vert="horz" wrap="square" lIns="91440" tIns="45720" rIns="91440" bIns="45720" anchor="t" anchorCtr="0"/>
          <a:p>
            <a:pPr marL="457200" indent="-457200">
              <a:lnSpc>
                <a:spcPct val="80000"/>
              </a:lnSpc>
              <a:buNone/>
            </a:pPr>
            <a:r>
              <a:rPr lang="en-US" altLang="zh-CN" sz="2400"/>
              <a:t>1.</a:t>
            </a:r>
            <a:r>
              <a:rPr lang="en-US" altLang="ja-JP" sz="2400"/>
              <a:t>Which of the items listed below is not one of the software engineering layers? </a:t>
            </a:r>
            <a:endParaRPr lang="en-US" altLang="zh-CN" sz="2400"/>
          </a:p>
          <a:p>
            <a:pPr marL="457200" indent="-457200">
              <a:lnSpc>
                <a:spcPct val="80000"/>
              </a:lnSpc>
              <a:buNone/>
            </a:pPr>
            <a:r>
              <a:rPr lang="en-US" altLang="zh-CN" sz="2400"/>
              <a:t>  a. </a:t>
            </a:r>
            <a:r>
              <a:rPr lang="en-US" altLang="ja-JP" sz="2400"/>
              <a:t>Process</a:t>
            </a:r>
            <a:endParaRPr lang="en-US" altLang="zh-CN" sz="2400"/>
          </a:p>
          <a:p>
            <a:pPr marL="457200" indent="-457200">
              <a:lnSpc>
                <a:spcPct val="80000"/>
              </a:lnSpc>
              <a:buNone/>
            </a:pPr>
            <a:r>
              <a:rPr lang="en-US" altLang="zh-CN" sz="2400"/>
              <a:t>  b. </a:t>
            </a:r>
            <a:r>
              <a:rPr lang="en-US" altLang="ja-JP" sz="2400"/>
              <a:t>Manufacturing </a:t>
            </a:r>
            <a:endParaRPr lang="en-US" altLang="zh-CN" sz="2400"/>
          </a:p>
          <a:p>
            <a:pPr marL="457200" indent="-457200">
              <a:lnSpc>
                <a:spcPct val="80000"/>
              </a:lnSpc>
              <a:buNone/>
            </a:pPr>
            <a:r>
              <a:rPr lang="en-US" altLang="zh-CN" sz="2400"/>
              <a:t>  c. </a:t>
            </a:r>
            <a:r>
              <a:rPr lang="en-US" altLang="ja-JP" sz="2400"/>
              <a:t>Methods</a:t>
            </a:r>
            <a:endParaRPr lang="en-US" altLang="zh-CN" sz="2400"/>
          </a:p>
          <a:p>
            <a:pPr marL="457200" indent="-457200">
              <a:lnSpc>
                <a:spcPct val="80000"/>
              </a:lnSpc>
              <a:buNone/>
            </a:pPr>
            <a:r>
              <a:rPr lang="en-US" altLang="zh-CN" sz="2400"/>
              <a:t>  d. </a:t>
            </a:r>
            <a:r>
              <a:rPr lang="en-US" altLang="ja-JP" sz="2400"/>
              <a:t>Tools  </a:t>
            </a:r>
            <a:endParaRPr lang="en-US" altLang="ja-JP" sz="2400"/>
          </a:p>
          <a:p>
            <a:pPr marL="457200" indent="-457200">
              <a:lnSpc>
                <a:spcPct val="80000"/>
              </a:lnSpc>
              <a:buNone/>
            </a:pPr>
            <a:r>
              <a:rPr lang="en-US" altLang="zh-CN" sz="2400"/>
              <a:t>2.</a:t>
            </a:r>
            <a:r>
              <a:rPr lang="en-US" altLang="ja-JP" sz="2400"/>
              <a:t>Software engineering umbrella activities are only applied during the initial phases of software development projects. </a:t>
            </a:r>
            <a:endParaRPr lang="en-US" altLang="zh-CN" sz="2400"/>
          </a:p>
          <a:p>
            <a:pPr marL="457200" indent="-457200">
              <a:lnSpc>
                <a:spcPct val="80000"/>
              </a:lnSpc>
              <a:buNone/>
            </a:pPr>
            <a:r>
              <a:rPr lang="en-US" altLang="zh-CN" sz="2400"/>
              <a:t>  a. </a:t>
            </a:r>
            <a:r>
              <a:rPr lang="en-US" altLang="ja-JP" sz="2400"/>
              <a:t>True </a:t>
            </a:r>
            <a:endParaRPr lang="en-US" altLang="zh-CN" sz="2400"/>
          </a:p>
          <a:p>
            <a:pPr marL="457200" indent="-457200">
              <a:lnSpc>
                <a:spcPct val="80000"/>
              </a:lnSpc>
              <a:buNone/>
            </a:pPr>
            <a:r>
              <a:rPr lang="en-US" altLang="zh-CN" sz="2400"/>
              <a:t>  b. </a:t>
            </a:r>
            <a:r>
              <a:rPr lang="en-US" altLang="ja-JP" sz="2400"/>
              <a:t>False </a:t>
            </a:r>
            <a:endParaRPr lang="en-US" altLang="ja-JP" sz="2400"/>
          </a:p>
          <a:p>
            <a:pPr marL="457200" indent="-457200">
              <a:lnSpc>
                <a:spcPct val="80000"/>
              </a:lnSpc>
              <a:buNone/>
            </a:pPr>
            <a:endParaRPr lang="en-US" altLang="zh-CN" sz="2400"/>
          </a:p>
          <a:p>
            <a:pPr marL="457200" indent="-457200">
              <a:lnSpc>
                <a:spcPct val="80000"/>
              </a:lnSpc>
              <a:buNone/>
            </a:pPr>
            <a:r>
              <a:rPr lang="en-US" altLang="zh-CN" sz="2400"/>
              <a:t>Answer</a:t>
            </a:r>
            <a:r>
              <a:rPr lang="zh-CN" altLang="en-US" sz="2400" dirty="0"/>
              <a:t>： </a:t>
            </a:r>
            <a:r>
              <a:rPr lang="en-US" altLang="zh-CN" sz="2400"/>
              <a:t>1-b  2-b</a:t>
            </a:r>
            <a:endParaRPr lang="zh-CN" altLang="en-US" sz="2400" dirty="0"/>
          </a:p>
        </p:txBody>
      </p:sp>
      <p:sp>
        <p:nvSpPr>
          <p:cNvPr id="174083"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5619">
                                            <p:txEl>
                                              <p:charRg st="286" end="303"/>
                                            </p:txEl>
                                          </p:spTgt>
                                        </p:tgtEl>
                                        <p:attrNameLst>
                                          <p:attrName>style.visibility</p:attrName>
                                        </p:attrNameLst>
                                      </p:cBhvr>
                                      <p:to>
                                        <p:strVal val="visible"/>
                                      </p:to>
                                    </p:set>
                                    <p:animEffect transition="in" filter="blinds(horizontal)">
                                      <p:cBhvr>
                                        <p:cTn id="7" dur="500"/>
                                        <p:tgtEl>
                                          <p:spTgt spid="495619">
                                            <p:txEl>
                                              <p:charRg st="286" end="30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9953"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509954" name="スライド番号プレースホルダ 4"/>
          <p:cNvSpPr txBox="1">
            <a:spLocks noGrp="1"/>
          </p:cNvSpPr>
          <p:nvPr/>
        </p:nvSpPr>
        <p:spPr>
          <a:xfrm>
            <a:off x="8763000" y="6629400"/>
            <a:ext cx="1905000" cy="228600"/>
          </a:xfrm>
          <a:prstGeom prst="rect">
            <a:avLst/>
          </a:prstGeom>
          <a:noFill/>
          <a:ln w="9525">
            <a:noFill/>
          </a:ln>
        </p:spPr>
        <p:txBody>
          <a:bodyPr anchor="b" anchorCtr="0"/>
          <a:p>
            <a:pPr algn="r" eaLnBrk="0" hangingPunct="0"/>
            <a:fld id="{9A0DB2DC-4C9A-4742-B13C-FB6460FD3503}" type="slidenum">
              <a:rPr lang="en-US" altLang="ja-JP" sz="1200">
                <a:solidFill>
                  <a:schemeClr val="bg1"/>
                </a:solidFill>
                <a:latin typeface="Arial" panose="020B0604020202020204" pitchFamily="34" charset="0"/>
              </a:rPr>
            </a:fld>
            <a:endParaRPr lang="en-US" altLang="ja-JP" sz="1200">
              <a:solidFill>
                <a:schemeClr val="bg1"/>
              </a:solidFill>
              <a:latin typeface="Arial" panose="020B0604020202020204" pitchFamily="34" charset="0"/>
            </a:endParaRPr>
          </a:p>
        </p:txBody>
      </p:sp>
      <p:sp>
        <p:nvSpPr>
          <p:cNvPr id="509955" name="Rectangle 4"/>
          <p:cNvSpPr/>
          <p:nvPr/>
        </p:nvSpPr>
        <p:spPr>
          <a:xfrm>
            <a:off x="1703388" y="225425"/>
            <a:ext cx="2089150" cy="381000"/>
          </a:xfrm>
          <a:prstGeom prst="rect">
            <a:avLst/>
          </a:prstGeom>
          <a:noFill/>
          <a:ln w="9525">
            <a:noFill/>
          </a:ln>
        </p:spPr>
        <p:txBody>
          <a:bodyPr anchor="ctr" anchorCtr="0"/>
          <a:p>
            <a:r>
              <a:rPr lang="en-US" altLang="ja-JP" sz="2800" b="1">
                <a:latin typeface="Arial" panose="020B0604020202020204" pitchFamily="34" charset="0"/>
              </a:rPr>
              <a:t>Exercise</a:t>
            </a:r>
            <a:r>
              <a:rPr lang="en-US" altLang="zh-CN" sz="2800" b="1">
                <a:latin typeface="Arial" panose="020B0604020202020204" pitchFamily="34" charset="0"/>
              </a:rPr>
              <a:t> </a:t>
            </a:r>
            <a:endParaRPr lang="en-US" altLang="ja-JP" sz="2800" b="1">
              <a:latin typeface="Arial" panose="020B0604020202020204" pitchFamily="34" charset="0"/>
            </a:endParaRPr>
          </a:p>
        </p:txBody>
      </p:sp>
      <p:pic>
        <p:nvPicPr>
          <p:cNvPr id="509956" name="Picture 19" descr="spacer"/>
          <p:cNvPicPr>
            <a:picLocks noChangeAspect="1"/>
          </p:cNvPicPr>
          <p:nvPr/>
        </p:nvPicPr>
        <p:blipFill>
          <a:blip r:embed="rId1"/>
          <a:stretch>
            <a:fillRect/>
          </a:stretch>
        </p:blipFill>
        <p:spPr>
          <a:xfrm>
            <a:off x="6232525" y="495300"/>
            <a:ext cx="381000" cy="9525"/>
          </a:xfrm>
          <a:prstGeom prst="rect">
            <a:avLst/>
          </a:prstGeom>
          <a:noFill/>
          <a:ln w="9525">
            <a:noFill/>
          </a:ln>
        </p:spPr>
      </p:pic>
      <p:pic>
        <p:nvPicPr>
          <p:cNvPr id="509957" name="Picture 29" descr="spacer"/>
          <p:cNvPicPr>
            <a:picLocks noChangeAspect="1"/>
          </p:cNvPicPr>
          <p:nvPr/>
        </p:nvPicPr>
        <p:blipFill>
          <a:blip r:embed="rId1"/>
          <a:stretch>
            <a:fillRect/>
          </a:stretch>
        </p:blipFill>
        <p:spPr>
          <a:xfrm>
            <a:off x="6686550" y="7065963"/>
            <a:ext cx="95250" cy="9525"/>
          </a:xfrm>
          <a:prstGeom prst="rect">
            <a:avLst/>
          </a:prstGeom>
          <a:noFill/>
          <a:ln w="9525">
            <a:noFill/>
          </a:ln>
        </p:spPr>
      </p:pic>
      <p:sp>
        <p:nvSpPr>
          <p:cNvPr id="509958" name="Text Box 71"/>
          <p:cNvSpPr txBox="1"/>
          <p:nvPr/>
        </p:nvSpPr>
        <p:spPr>
          <a:xfrm>
            <a:off x="1524000" y="765175"/>
            <a:ext cx="9144000" cy="4646295"/>
          </a:xfrm>
          <a:prstGeom prst="rect">
            <a:avLst/>
          </a:prstGeom>
          <a:noFill/>
          <a:ln w="9525">
            <a:noFill/>
          </a:ln>
        </p:spPr>
        <p:txBody>
          <a:bodyPr>
            <a:spAutoFit/>
          </a:bodyPr>
          <a:p>
            <a:pPr marL="609600" indent="-609600" eaLnBrk="0" hangingPunct="0"/>
            <a:r>
              <a:rPr lang="en-US" altLang="zh-CN" sz="2400">
                <a:latin typeface="Arial" panose="020B0604020202020204" pitchFamily="34" charset="0"/>
              </a:rPr>
              <a:t>11.</a:t>
            </a:r>
            <a:r>
              <a:rPr lang="en-US" altLang="ja-JP" sz="2400">
                <a:latin typeface="Arial" panose="020B0604020202020204" pitchFamily="34" charset="0"/>
              </a:rPr>
              <a:t>If past interactive models have created certain user expectations it is not generally good to make </a:t>
            </a:r>
            <a:r>
              <a:rPr lang="en-US" altLang="zh-CN" sz="2400">
                <a:latin typeface="Arial" panose="020B0604020202020204" pitchFamily="34" charset="0"/>
              </a:rPr>
              <a:t>  </a:t>
            </a:r>
            <a:r>
              <a:rPr lang="en-US" altLang="ja-JP" sz="2400">
                <a:latin typeface="Arial" panose="020B0604020202020204" pitchFamily="34" charset="0"/>
              </a:rPr>
              <a:t>changes to the model.</a:t>
            </a:r>
            <a:r>
              <a:rPr lang="en-US" altLang="zh-CN" sz="2400">
                <a:latin typeface="Arial" panose="020B0604020202020204" pitchFamily="34" charset="0"/>
              </a:rPr>
              <a:t> </a:t>
            </a:r>
            <a:endParaRPr lang="en-US" altLang="ja-JP" sz="2400">
              <a:latin typeface="Arial" panose="020B0604020202020204" pitchFamily="34" charset="0"/>
            </a:endParaRPr>
          </a:p>
          <a:p>
            <a:pPr marL="1066800" lvl="1" indent="-609600" eaLnBrk="0" hangingPunct="0">
              <a:buFontTx/>
            </a:pPr>
            <a:r>
              <a:rPr lang="en-US" altLang="zh-CN" sz="2400">
                <a:latin typeface="Arial" panose="020B0604020202020204" pitchFamily="34" charset="0"/>
              </a:rPr>
              <a:t>     a. True     b. False</a:t>
            </a:r>
            <a:endParaRPr lang="en-US" altLang="ja-JP" sz="2400">
              <a:latin typeface="Arial" panose="020B0604020202020204" pitchFamily="34" charset="0"/>
            </a:endParaRPr>
          </a:p>
          <a:p>
            <a:pPr marL="609600" indent="-609600" eaLnBrk="0" hangingPunct="0"/>
            <a:endParaRPr lang="en-US" altLang="zh-CN" sz="2400">
              <a:latin typeface="Arial" panose="020B0604020202020204" pitchFamily="34" charset="0"/>
            </a:endParaRPr>
          </a:p>
          <a:p>
            <a:pPr marL="609600" indent="-609600" eaLnBrk="0" hangingPunct="0"/>
            <a:r>
              <a:rPr lang="en-US" altLang="zh-CN" sz="2400">
                <a:latin typeface="Arial" panose="020B0604020202020204" pitchFamily="34" charset="0"/>
              </a:rPr>
              <a:t>12. Several common design issues surface for almost every user interface including</a:t>
            </a:r>
            <a:endParaRPr lang="en-US" altLang="zh-CN" sz="2400">
              <a:latin typeface="Arial" panose="020B0604020202020204" pitchFamily="34" charset="0"/>
            </a:endParaRPr>
          </a:p>
          <a:p>
            <a:pPr marL="609600" indent="-609600" eaLnBrk="0" hangingPunct="0"/>
            <a:r>
              <a:rPr lang="en-US" altLang="zh-CN" sz="2400">
                <a:latin typeface="Arial" panose="020B0604020202020204" pitchFamily="34" charset="0"/>
              </a:rPr>
              <a:t>  a. adaptive user profiles    b. error handling resolution of graphics</a:t>
            </a:r>
            <a:endParaRPr lang="en-US" altLang="zh-CN" sz="2400">
              <a:latin typeface="Arial" panose="020B0604020202020204" pitchFamily="34" charset="0"/>
            </a:endParaRPr>
          </a:p>
          <a:p>
            <a:pPr marL="609600" indent="-609600" eaLnBrk="0" hangingPunct="0"/>
            <a:r>
              <a:rPr lang="en-US" altLang="zh-CN" sz="2400">
                <a:latin typeface="Arial" panose="020B0604020202020204" pitchFamily="34" charset="0"/>
              </a:rPr>
              <a:t>  c. displays system             d. response time </a:t>
            </a:r>
            <a:endParaRPr lang="en-US" altLang="zh-CN" sz="2400">
              <a:latin typeface="Arial" panose="020B0604020202020204" pitchFamily="34" charset="0"/>
            </a:endParaRPr>
          </a:p>
          <a:p>
            <a:pPr marL="609600" indent="-609600" eaLnBrk="0" hangingPunct="0"/>
            <a:r>
              <a:rPr lang="en-US" altLang="zh-CN" sz="2400">
                <a:latin typeface="Arial" panose="020B0604020202020204" pitchFamily="34" charset="0"/>
              </a:rPr>
              <a:t>  e. both b and d</a:t>
            </a:r>
            <a:endParaRPr lang="en-US" altLang="zh-CN" sz="2400">
              <a:latin typeface="Arial" panose="020B0604020202020204" pitchFamily="34" charset="0"/>
            </a:endParaRPr>
          </a:p>
          <a:p>
            <a:pPr marL="609600" indent="-609600" eaLnBrk="0" hangingPunct="0"/>
            <a:r>
              <a:rPr lang="en-US" altLang="zh-CN" sz="1600">
                <a:latin typeface="Arial" panose="020B0604020202020204" pitchFamily="34" charset="0"/>
              </a:rPr>
              <a:t>                                                                                              </a:t>
            </a:r>
            <a:endParaRPr lang="en-US" altLang="zh-CN" sz="1600">
              <a:latin typeface="Arial" panose="020B0604020202020204" pitchFamily="34" charset="0"/>
            </a:endParaRPr>
          </a:p>
          <a:p>
            <a:pPr marL="609600" indent="-609600" eaLnBrk="0" hangingPunct="0"/>
            <a:endParaRPr lang="en-US" altLang="zh-CN" sz="2400">
              <a:latin typeface="Arial" panose="020B0604020202020204" pitchFamily="34" charset="0"/>
            </a:endParaRPr>
          </a:p>
          <a:p>
            <a:pPr marL="609600" indent="-609600" eaLnBrk="0" hangingPunct="0"/>
            <a:r>
              <a:rPr lang="en-US" altLang="zh-CN" sz="1600">
                <a:latin typeface="Arial" panose="020B0604020202020204" pitchFamily="34" charset="0"/>
              </a:rPr>
              <a:t> </a:t>
            </a:r>
            <a:endParaRPr lang="en-US" altLang="ja-JP" sz="1600">
              <a:latin typeface="Arial" panose="020B0604020202020204" pitchFamily="34" charset="0"/>
            </a:endParaRPr>
          </a:p>
        </p:txBody>
      </p:sp>
      <p:sp>
        <p:nvSpPr>
          <p:cNvPr id="201737" name="Text Box 9"/>
          <p:cNvSpPr txBox="1"/>
          <p:nvPr/>
        </p:nvSpPr>
        <p:spPr>
          <a:xfrm>
            <a:off x="4908550" y="0"/>
            <a:ext cx="5543550" cy="368300"/>
          </a:xfrm>
          <a:prstGeom prst="rect">
            <a:avLst/>
          </a:prstGeom>
          <a:noFill/>
          <a:ln w="9525">
            <a:noFill/>
          </a:ln>
        </p:spPr>
        <p:txBody>
          <a:bodyPr>
            <a:spAutoFit/>
          </a:bodyPr>
          <a:p>
            <a:r>
              <a:rPr lang="en-US" altLang="zh-CN">
                <a:latin typeface="Arial" panose="020B0604020202020204" pitchFamily="34" charset="0"/>
              </a:rPr>
              <a:t>Answer: 11-a 12-e </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1737"/>
                                        </p:tgtEl>
                                        <p:attrNameLst>
                                          <p:attrName>style.visibility</p:attrName>
                                        </p:attrNameLst>
                                      </p:cBhvr>
                                      <p:to>
                                        <p:strVal val="visible"/>
                                      </p:to>
                                    </p:set>
                                    <p:animEffect transition="in" filter="blinds(horizontal)">
                                      <p:cBhvr>
                                        <p:cTn id="7" dur="500"/>
                                        <p:tgtEl>
                                          <p:spTgt spid="201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5" name="Rectangle 2"/>
          <p:cNvSpPr>
            <a:spLocks noGrp="1"/>
          </p:cNvSpPr>
          <p:nvPr>
            <p:ph type="title" idx="4294967295"/>
          </p:nvPr>
        </p:nvSpPr>
        <p:spPr>
          <a:xfrm>
            <a:off x="1811338" y="225425"/>
            <a:ext cx="8534400" cy="381000"/>
          </a:xfrm>
        </p:spPr>
        <p:txBody>
          <a:bodyPr vert="horz" wrap="square" lIns="91440" tIns="45720" rIns="91440" bIns="45720" anchor="ctr" anchorCtr="0">
            <a:normAutofit fontScale="90000"/>
          </a:bodyPr>
          <a:p>
            <a:r>
              <a:rPr lang="en-US" altLang="ja-JP"/>
              <a:t>Exercise</a:t>
            </a:r>
            <a:endParaRPr lang="zh-CN" altLang="en-US" dirty="0"/>
          </a:p>
        </p:txBody>
      </p:sp>
      <p:sp>
        <p:nvSpPr>
          <p:cNvPr id="376835" name="Rectangle 3"/>
          <p:cNvSpPr>
            <a:spLocks noGrp="1"/>
          </p:cNvSpPr>
          <p:nvPr>
            <p:ph type="body" idx="4294967295"/>
          </p:nvPr>
        </p:nvSpPr>
        <p:spPr>
          <a:xfrm>
            <a:off x="1882775" y="836613"/>
            <a:ext cx="8099425" cy="5040312"/>
          </a:xfrm>
        </p:spPr>
        <p:txBody>
          <a:bodyPr vert="horz" wrap="square" lIns="91440" tIns="45720" rIns="91440" bIns="45720" anchor="t" anchorCtr="0"/>
          <a:p>
            <a:pPr marL="457200" indent="-457200">
              <a:lnSpc>
                <a:spcPct val="80000"/>
              </a:lnSpc>
              <a:buNone/>
            </a:pPr>
            <a:r>
              <a:rPr lang="en-US" altLang="zh-CN" sz="2400"/>
              <a:t>3.</a:t>
            </a:r>
            <a:r>
              <a:rPr lang="en-US" altLang="ja-JP" sz="2400"/>
              <a:t>Which of these are the 5 generic software engineering framework activities? </a:t>
            </a:r>
            <a:endParaRPr lang="en-US" altLang="zh-CN" sz="2400"/>
          </a:p>
          <a:p>
            <a:pPr marL="457200" indent="-457200">
              <a:lnSpc>
                <a:spcPct val="80000"/>
              </a:lnSpc>
              <a:buNone/>
            </a:pPr>
            <a:r>
              <a:rPr lang="en-US" altLang="zh-CN" sz="2400"/>
              <a:t>  a. </a:t>
            </a:r>
            <a:r>
              <a:rPr lang="en-US" altLang="ja-JP" sz="2400"/>
              <a:t>communication, planning, modeling, construction, deployment </a:t>
            </a:r>
            <a:endParaRPr lang="en-US" altLang="zh-CN" sz="2400"/>
          </a:p>
          <a:p>
            <a:pPr marL="457200" indent="-457200">
              <a:lnSpc>
                <a:spcPct val="80000"/>
              </a:lnSpc>
              <a:buNone/>
            </a:pPr>
            <a:r>
              <a:rPr lang="en-US" altLang="zh-CN" sz="2400"/>
              <a:t>  b. </a:t>
            </a:r>
            <a:r>
              <a:rPr lang="en-US" altLang="ja-JP" sz="2400"/>
              <a:t>communication, risk management, measurement, production, reviewing </a:t>
            </a:r>
            <a:endParaRPr lang="en-US" altLang="zh-CN" sz="2400"/>
          </a:p>
          <a:p>
            <a:pPr marL="457200" indent="-457200">
              <a:lnSpc>
                <a:spcPct val="80000"/>
              </a:lnSpc>
              <a:buNone/>
            </a:pPr>
            <a:r>
              <a:rPr lang="en-US" altLang="zh-CN" sz="2400"/>
              <a:t>  c. </a:t>
            </a:r>
            <a:r>
              <a:rPr lang="en-US" altLang="ja-JP" sz="2400"/>
              <a:t>analysis, designing, programming, debugging, maintenance </a:t>
            </a:r>
            <a:endParaRPr lang="en-US" altLang="zh-CN" sz="2400"/>
          </a:p>
          <a:p>
            <a:pPr marL="457200" indent="-457200">
              <a:lnSpc>
                <a:spcPct val="80000"/>
              </a:lnSpc>
              <a:buNone/>
            </a:pPr>
            <a:r>
              <a:rPr lang="en-US" altLang="zh-CN" sz="2400"/>
              <a:t>  d. </a:t>
            </a:r>
            <a:r>
              <a:rPr lang="en-US" altLang="ja-JP" sz="2400"/>
              <a:t>analysis, planning, designing, programming, testing </a:t>
            </a:r>
            <a:endParaRPr lang="en-US" altLang="ja-JP" sz="2400"/>
          </a:p>
          <a:p>
            <a:pPr marL="457200" indent="-457200">
              <a:lnSpc>
                <a:spcPct val="80000"/>
              </a:lnSpc>
              <a:buNone/>
            </a:pPr>
            <a:r>
              <a:rPr lang="en-US" altLang="zh-CN" sz="2400"/>
              <a:t>4.</a:t>
            </a:r>
            <a:r>
              <a:rPr lang="en-US" altLang="ja-JP" sz="2400">
                <a:sym typeface="+mn-ea"/>
              </a:rPr>
              <a:t>Process technology tools allow software organizations to compress schedules by skipping unimportant activities. </a:t>
            </a:r>
            <a:endParaRPr lang="en-US" altLang="ja-JP" sz="2400"/>
          </a:p>
          <a:p>
            <a:pPr marL="457200" indent="-457200">
              <a:lnSpc>
                <a:spcPct val="80000"/>
              </a:lnSpc>
              <a:buNone/>
            </a:pPr>
            <a:r>
              <a:rPr lang="en-US" altLang="ja-JP" sz="2400">
                <a:sym typeface="+mn-ea"/>
              </a:rPr>
              <a:t>   a. True </a:t>
            </a:r>
            <a:endParaRPr lang="en-US" altLang="ja-JP" sz="2400"/>
          </a:p>
          <a:p>
            <a:pPr marL="457200" indent="-457200">
              <a:lnSpc>
                <a:spcPct val="80000"/>
              </a:lnSpc>
              <a:buNone/>
            </a:pPr>
            <a:r>
              <a:rPr lang="en-US" altLang="ja-JP" sz="2400">
                <a:sym typeface="+mn-ea"/>
              </a:rPr>
              <a:t>   b. False  </a:t>
            </a:r>
            <a:endParaRPr lang="en-US" altLang="ja-JP" sz="2400"/>
          </a:p>
          <a:p>
            <a:pPr marL="457200" indent="-457200">
              <a:lnSpc>
                <a:spcPct val="80000"/>
              </a:lnSpc>
              <a:buNone/>
            </a:pPr>
            <a:endParaRPr lang="zh-CN" altLang="en-US" sz="2400" dirty="0"/>
          </a:p>
        </p:txBody>
      </p:sp>
      <p:sp>
        <p:nvSpPr>
          <p:cNvPr id="175107"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 name="文本框 1"/>
          <p:cNvSpPr txBox="1"/>
          <p:nvPr/>
        </p:nvSpPr>
        <p:spPr>
          <a:xfrm>
            <a:off x="6239510" y="44450"/>
            <a:ext cx="1860550" cy="368300"/>
          </a:xfrm>
          <a:prstGeom prst="rect">
            <a:avLst/>
          </a:prstGeom>
          <a:noFill/>
        </p:spPr>
        <p:txBody>
          <a:bodyPr wrap="none" rtlCol="0" anchor="t">
            <a:spAutoFit/>
          </a:bodyPr>
          <a:p>
            <a:r>
              <a:rPr lang="en-US" altLang="zh-CN">
                <a:sym typeface="+mn-ea"/>
              </a:rPr>
              <a:t>Answer</a:t>
            </a:r>
            <a:r>
              <a:rPr lang="zh-CN" altLang="en-US" dirty="0">
                <a:sym typeface="+mn-ea"/>
              </a:rPr>
              <a:t>： </a:t>
            </a:r>
            <a:r>
              <a:rPr lang="en-US" altLang="zh-CN">
                <a:sym typeface="+mn-ea"/>
              </a:rPr>
              <a:t>3-a  4-b</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3" name="Rectangle 2"/>
          <p:cNvSpPr>
            <a:spLocks noGrp="1"/>
          </p:cNvSpPr>
          <p:nvPr>
            <p:ph type="title" idx="4294967295"/>
          </p:nvPr>
        </p:nvSpPr>
        <p:spPr>
          <a:xfrm>
            <a:off x="1811338" y="225425"/>
            <a:ext cx="8534400" cy="381000"/>
          </a:xfrm>
        </p:spPr>
        <p:txBody>
          <a:bodyPr vert="horz" wrap="square" lIns="91440" tIns="45720" rIns="91440" bIns="45720" anchor="ctr" anchorCtr="0">
            <a:normAutofit fontScale="90000"/>
          </a:bodyPr>
          <a:p>
            <a:r>
              <a:rPr lang="en-US" altLang="ja-JP"/>
              <a:t>Exercise</a:t>
            </a:r>
            <a:endParaRPr lang="zh-CN" altLang="en-US" dirty="0"/>
          </a:p>
        </p:txBody>
      </p:sp>
      <p:sp>
        <p:nvSpPr>
          <p:cNvPr id="496643" name="Rectangle 3"/>
          <p:cNvSpPr>
            <a:spLocks noGrp="1"/>
          </p:cNvSpPr>
          <p:nvPr>
            <p:ph type="body" idx="4294967295"/>
          </p:nvPr>
        </p:nvSpPr>
        <p:spPr>
          <a:xfrm>
            <a:off x="1882775" y="836613"/>
            <a:ext cx="8099425" cy="5040312"/>
          </a:xfrm>
        </p:spPr>
        <p:txBody>
          <a:bodyPr vert="horz" wrap="square" lIns="91440" tIns="45720" rIns="91440" bIns="45720" anchor="t" anchorCtr="0"/>
          <a:p>
            <a:pPr marL="457200" indent="-457200">
              <a:lnSpc>
                <a:spcPct val="80000"/>
              </a:lnSpc>
              <a:buNone/>
            </a:pPr>
            <a:r>
              <a:rPr lang="en-US" altLang="ja-JP" sz="2400"/>
              <a:t>5. It is generally accepted that one cannot have weak software processes and create high quality end products. </a:t>
            </a:r>
            <a:endParaRPr lang="en-US" altLang="zh-CN" sz="2400"/>
          </a:p>
          <a:p>
            <a:pPr marL="457200" indent="-457200">
              <a:lnSpc>
                <a:spcPct val="80000"/>
              </a:lnSpc>
              <a:buNone/>
            </a:pPr>
            <a:r>
              <a:rPr lang="en-US" altLang="zh-CN" sz="2400"/>
              <a:t>   a. </a:t>
            </a:r>
            <a:r>
              <a:rPr lang="en-US" altLang="ja-JP" sz="2400"/>
              <a:t>True </a:t>
            </a:r>
            <a:endParaRPr lang="en-US" altLang="zh-CN" sz="2400"/>
          </a:p>
          <a:p>
            <a:pPr marL="457200" indent="-457200">
              <a:lnSpc>
                <a:spcPct val="80000"/>
              </a:lnSpc>
              <a:buNone/>
            </a:pPr>
            <a:r>
              <a:rPr lang="en-US" altLang="zh-CN" sz="2400"/>
              <a:t>   b. </a:t>
            </a:r>
            <a:r>
              <a:rPr lang="en-US" altLang="ja-JP" sz="2400"/>
              <a:t>False</a:t>
            </a:r>
            <a:endParaRPr lang="en-US" altLang="ja-JP" sz="2400"/>
          </a:p>
          <a:p>
            <a:pPr marL="457200" indent="-457200">
              <a:lnSpc>
                <a:spcPct val="80000"/>
              </a:lnSpc>
              <a:buNone/>
            </a:pPr>
            <a:r>
              <a:rPr lang="en-US" altLang="ja-JP" sz="2400"/>
              <a:t>6. The tasks for each activity are always unchanged. </a:t>
            </a:r>
            <a:endParaRPr lang="en-US" altLang="zh-CN" sz="2400"/>
          </a:p>
          <a:p>
            <a:pPr marL="457200" indent="-457200">
              <a:lnSpc>
                <a:spcPct val="80000"/>
              </a:lnSpc>
              <a:buNone/>
            </a:pPr>
            <a:r>
              <a:rPr lang="en-US" altLang="zh-CN" sz="2400"/>
              <a:t>   a.  </a:t>
            </a:r>
            <a:r>
              <a:rPr lang="en-US" altLang="ja-JP" sz="2400"/>
              <a:t>True</a:t>
            </a:r>
            <a:endParaRPr lang="en-US" altLang="zh-CN" sz="2400"/>
          </a:p>
          <a:p>
            <a:pPr marL="457200" indent="-457200">
              <a:lnSpc>
                <a:spcPct val="80000"/>
              </a:lnSpc>
              <a:buNone/>
            </a:pPr>
            <a:r>
              <a:rPr lang="en-US" altLang="zh-CN" sz="2400"/>
              <a:t>   b.  </a:t>
            </a:r>
            <a:r>
              <a:rPr lang="en-US" altLang="ja-JP" sz="2400"/>
              <a:t>False</a:t>
            </a:r>
            <a:endParaRPr lang="en-US" altLang="ja-JP" sz="2400"/>
          </a:p>
          <a:p>
            <a:pPr marL="457200" indent="-457200">
              <a:lnSpc>
                <a:spcPct val="80000"/>
              </a:lnSpc>
            </a:pPr>
            <a:endParaRPr lang="en-US" altLang="zh-CN" sz="2400"/>
          </a:p>
          <a:p>
            <a:pPr marL="457200" indent="-457200">
              <a:lnSpc>
                <a:spcPct val="80000"/>
              </a:lnSpc>
              <a:buNone/>
            </a:pPr>
            <a:r>
              <a:rPr lang="en-US" altLang="ja-JP" sz="2400"/>
              <a:t>Answer:</a:t>
            </a:r>
            <a:r>
              <a:rPr lang="en-US" altLang="zh-CN" sz="2400"/>
              <a:t> 5-a  6-b</a:t>
            </a:r>
            <a:r>
              <a:rPr lang="en-US" altLang="zh-CN" sz="1600"/>
              <a:t> </a:t>
            </a:r>
            <a:endParaRPr lang="en-US" altLang="ja-JP" sz="1600"/>
          </a:p>
        </p:txBody>
      </p:sp>
      <p:sp>
        <p:nvSpPr>
          <p:cNvPr id="177155"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6643">
                                            <p:txEl>
                                              <p:charRg st="216" end="234"/>
                                            </p:txEl>
                                          </p:spTgt>
                                        </p:tgtEl>
                                        <p:attrNameLst>
                                          <p:attrName>style.visibility</p:attrName>
                                        </p:attrNameLst>
                                      </p:cBhvr>
                                      <p:to>
                                        <p:strVal val="visible"/>
                                      </p:to>
                                    </p:set>
                                    <p:animEffect transition="in" filter="blinds(horizontal)">
                                      <p:cBhvr>
                                        <p:cTn id="7" dur="500"/>
                                        <p:tgtEl>
                                          <p:spTgt spid="496643">
                                            <p:txEl>
                                              <p:charRg st="216" end="23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0097" name="フッター プレースホルダ 3"/>
          <p:cNvSpPr txBox="1">
            <a:spLocks noGrp="1"/>
          </p:cNvSpPr>
          <p:nvPr/>
        </p:nvSpPr>
        <p:spPr>
          <a:xfrm>
            <a:off x="1524000" y="6477000"/>
            <a:ext cx="4038600" cy="304800"/>
          </a:xfrm>
          <a:prstGeom prst="rect">
            <a:avLst/>
          </a:prstGeom>
          <a:noFill/>
          <a:ln w="9525">
            <a:noFill/>
          </a:ln>
        </p:spPr>
        <p:txBody>
          <a:bodyPr anchor="b" anchorCtr="0"/>
          <a:p>
            <a:pPr algn="ctr" eaLnBrk="0" hangingPunct="0"/>
            <a:r>
              <a:rPr lang="ja-JP" altLang="en-US" sz="900" dirty="0">
                <a:solidFill>
                  <a:schemeClr val="bg1"/>
                </a:solidFill>
                <a:latin typeface="Arial" panose="020B0604020202020204" pitchFamily="34" charset="0"/>
              </a:rPr>
              <a:t>© 20</a:t>
            </a:r>
            <a:r>
              <a:rPr lang="en-US" altLang="ja-JP" sz="900">
                <a:solidFill>
                  <a:schemeClr val="bg1"/>
                </a:solidFill>
                <a:latin typeface="Arial" panose="020B0604020202020204" pitchFamily="34" charset="0"/>
              </a:rPr>
              <a:t>10 Sichuan University All rights reserved.  |  Confidential</a:t>
            </a:r>
            <a:endParaRPr lang="en-US" altLang="ja-JP" sz="900">
              <a:solidFill>
                <a:schemeClr val="bg1"/>
              </a:solidFill>
              <a:latin typeface="Arial" panose="020B0604020202020204" pitchFamily="34" charset="0"/>
            </a:endParaRPr>
          </a:p>
        </p:txBody>
      </p:sp>
      <p:sp>
        <p:nvSpPr>
          <p:cNvPr id="260098" name="Rectangle 4"/>
          <p:cNvSpPr/>
          <p:nvPr/>
        </p:nvSpPr>
        <p:spPr>
          <a:xfrm>
            <a:off x="1703388" y="225425"/>
            <a:ext cx="8534400" cy="381000"/>
          </a:xfrm>
          <a:prstGeom prst="rect">
            <a:avLst/>
          </a:prstGeom>
          <a:noFill/>
          <a:ln w="9525">
            <a:noFill/>
          </a:ln>
        </p:spPr>
        <p:txBody>
          <a:bodyPr anchor="ctr" anchorCtr="0"/>
          <a:p>
            <a:r>
              <a:rPr lang="en-US" altLang="ja-JP" sz="2800" b="1">
                <a:latin typeface="Arial" panose="020B0604020202020204" pitchFamily="34" charset="0"/>
              </a:rPr>
              <a:t>Exercise</a:t>
            </a:r>
            <a:endParaRPr lang="en-US" altLang="ja-JP" sz="2800" b="1">
              <a:latin typeface="Arial" panose="020B0604020202020204" pitchFamily="34" charset="0"/>
            </a:endParaRPr>
          </a:p>
        </p:txBody>
      </p:sp>
      <p:sp>
        <p:nvSpPr>
          <p:cNvPr id="260099" name="Text Box 71"/>
          <p:cNvSpPr txBox="1"/>
          <p:nvPr/>
        </p:nvSpPr>
        <p:spPr>
          <a:xfrm>
            <a:off x="1524000" y="728663"/>
            <a:ext cx="9144000" cy="5631180"/>
          </a:xfrm>
          <a:prstGeom prst="rect">
            <a:avLst/>
          </a:prstGeom>
          <a:noFill/>
          <a:ln w="9525">
            <a:noFill/>
          </a:ln>
        </p:spPr>
        <p:txBody>
          <a:bodyPr>
            <a:spAutoFit/>
          </a:bodyPr>
          <a:p>
            <a:pPr marL="304800" indent="-304800" eaLnBrk="0" hangingPunct="0">
              <a:buAutoNum type="arabicPeriod"/>
            </a:pPr>
            <a:r>
              <a:rPr lang="en-US" altLang="ja-JP" sz="2400">
                <a:latin typeface="Arial" panose="020B0604020202020204" pitchFamily="34" charset="0"/>
              </a:rPr>
              <a:t>The linear sequential model of software development is  </a:t>
            </a:r>
            <a:r>
              <a:rPr lang="ja-JP" altLang="en-US" sz="2400" dirty="0">
                <a:latin typeface="Arial" panose="020B0604020202020204" pitchFamily="34" charset="0"/>
              </a:rPr>
              <a:t>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A reasonable approach when requirements are well defined.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A good approach when a working program is required quickly.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The best approach to use for projects with large development teams.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An old fashioned model that cannot be used in a modern context.  </a:t>
            </a:r>
            <a:endParaRPr lang="en-US" altLang="ja-JP" sz="2400">
              <a:latin typeface="Arial" panose="020B0604020202020204" pitchFamily="34" charset="0"/>
            </a:endParaRPr>
          </a:p>
          <a:p>
            <a:pPr marL="304800" indent="-304800" eaLnBrk="0" hangingPunct="0">
              <a:buAutoNum type="arabicPeriod"/>
            </a:pPr>
            <a:r>
              <a:rPr lang="en-US" altLang="ja-JP" sz="2400">
                <a:latin typeface="Arial" panose="020B0604020202020204" pitchFamily="34" charset="0"/>
              </a:rPr>
              <a:t>The linear sequential model of software development is also known as the</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Classical life cycle model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Fountain model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Spiral model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Waterfall model </a:t>
            </a:r>
            <a:endParaRPr lang="en-US" altLang="ja-JP" sz="2400">
              <a:latin typeface="Arial" panose="020B0604020202020204" pitchFamily="34" charset="0"/>
            </a:endParaRPr>
          </a:p>
          <a:p>
            <a:pPr marL="762000" lvl="1" indent="-304800" eaLnBrk="0" hangingPunct="0">
              <a:buAutoNum type="alphaLcPeriod"/>
            </a:pPr>
            <a:r>
              <a:rPr lang="en-US" altLang="ja-JP" sz="2400">
                <a:latin typeface="Arial" panose="020B0604020202020204" pitchFamily="34" charset="0"/>
              </a:rPr>
              <a:t>both a and d</a:t>
            </a:r>
            <a:endParaRPr lang="en-US" altLang="ja-JP" sz="2400">
              <a:latin typeface="Arial" panose="020B0604020202020204" pitchFamily="34" charset="0"/>
            </a:endParaRPr>
          </a:p>
        </p:txBody>
      </p:sp>
      <p:sp>
        <p:nvSpPr>
          <p:cNvPr id="379911" name="矩形 379910"/>
          <p:cNvSpPr/>
          <p:nvPr/>
        </p:nvSpPr>
        <p:spPr>
          <a:xfrm>
            <a:off x="5303838" y="115888"/>
            <a:ext cx="2240280" cy="368300"/>
          </a:xfrm>
          <a:prstGeom prst="rect">
            <a:avLst/>
          </a:prstGeom>
          <a:noFill/>
          <a:ln w="9525">
            <a:noFill/>
          </a:ln>
        </p:spPr>
        <p:txBody>
          <a:bodyPr wrap="none">
            <a:spAutoFit/>
          </a:bodyPr>
          <a:p>
            <a:pPr lvl="1" eaLnBrk="0" hangingPunct="0"/>
            <a:r>
              <a:rPr lang="en-US" altLang="ja-JP">
                <a:latin typeface="Arial" panose="020B0604020202020204" pitchFamily="34" charset="0"/>
              </a:rPr>
              <a:t>Answer</a:t>
            </a:r>
            <a:r>
              <a:rPr lang="ja-JP" altLang="en-US" dirty="0">
                <a:latin typeface="Arial" panose="020B0604020202020204" pitchFamily="34" charset="0"/>
              </a:rPr>
              <a:t>：</a:t>
            </a:r>
            <a:r>
              <a:rPr lang="en-US" altLang="zh-CN">
                <a:latin typeface="Arial" panose="020B0604020202020204" pitchFamily="34" charset="0"/>
              </a:rPr>
              <a:t>1-a 2-e</a:t>
            </a:r>
            <a:endParaRPr lang="en-US" altLang="zh-CN">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9911"/>
                                        </p:tgtEl>
                                        <p:attrNameLst>
                                          <p:attrName>style.visibility</p:attrName>
                                        </p:attrNameLst>
                                      </p:cBhvr>
                                      <p:to>
                                        <p:strVal val="visible"/>
                                      </p:to>
                                    </p:set>
                                    <p:animEffect transition="in" filter="blinds(horizontal)">
                                      <p:cBhvr>
                                        <p:cTn id="7" dur="500"/>
                                        <p:tgtEl>
                                          <p:spTgt spid="379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11"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31799</Words>
  <Application>WPS 演示</Application>
  <PresentationFormat>宽屏</PresentationFormat>
  <Paragraphs>1201</Paragraphs>
  <Slides>60</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60</vt:i4>
      </vt:variant>
    </vt:vector>
  </HeadingPairs>
  <TitlesOfParts>
    <vt:vector size="69" baseType="lpstr">
      <vt:lpstr>Arial</vt:lpstr>
      <vt:lpstr>宋体</vt:lpstr>
      <vt:lpstr>Wingdings</vt:lpstr>
      <vt:lpstr>Wingdings</vt:lpstr>
      <vt:lpstr>微软雅黑</vt:lpstr>
      <vt:lpstr>Arial Unicode MS</vt:lpstr>
      <vt:lpstr>Calibri</vt:lpstr>
      <vt:lpstr>MS PGothic</vt:lpstr>
      <vt:lpstr>WPS</vt:lpstr>
      <vt:lpstr>EXERCISE</vt:lpstr>
      <vt:lpstr>PowerPoint 演示文稿</vt:lpstr>
      <vt:lpstr>PowerPoint 演示文稿</vt:lpstr>
      <vt:lpstr>PowerPoint 演示文稿</vt:lpstr>
      <vt:lpstr>PowerPoint 演示文稿</vt:lpstr>
      <vt:lpstr>Exercise</vt:lpstr>
      <vt:lpstr>Exercise</vt:lpstr>
      <vt:lpstr>Exercise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WPS_1561258228</cp:lastModifiedBy>
  <cp:revision>157</cp:revision>
  <dcterms:created xsi:type="dcterms:W3CDTF">2019-06-19T02:08:00Z</dcterms:created>
  <dcterms:modified xsi:type="dcterms:W3CDTF">2025-01-08T08:14:38Z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2052-12.1.0.19770</vt:lpwstr>
  </property>
  <property fmtid="{D5CDD505-2E9C-101B-9397-08002B2CF9AE}" pid="3" name="ICV">
    <vt:lpwstr>0AB44E4ED36E4127A95BFCFCF2EA5CD4_11</vt:lpwstr>
  </property>
</Properties>
</file>