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2" r:id="rId9"/>
    <p:sldId id="263" r:id="rId10"/>
    <p:sldId id="264" r:id="rId11"/>
    <p:sldId id="265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poren, Laura" initials="CL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7"/>
          <p:cNvSpPr txBox="1">
            <a:spLocks noGrp="1"/>
          </p:cNvSpPr>
          <p:nvPr/>
        </p:nvSpPr>
        <p:spPr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ja-JP" altLang="en-US" sz="1200" dirty="0"/>
            </a:fld>
            <a:endParaRPr lang="ja-JP" altLang="en-US" sz="1200" dirty="0"/>
          </a:p>
        </p:txBody>
      </p:sp>
      <p:sp>
        <p:nvSpPr>
          <p:cNvPr id="3789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/>
          </p:cNvSpPr>
          <p:nvPr>
            <p:ph type="body"/>
          </p:nvPr>
        </p:nvSpPr>
        <p:spPr>
          <a:xfrm>
            <a:off x="673100" y="4686300"/>
            <a:ext cx="5389563" cy="4440238"/>
          </a:xfrm>
        </p:spPr>
        <p:txBody>
          <a:bodyPr vert="horz" wrap="square" lIns="91440" tIns="45720" rIns="91440" bIns="45720" anchor="t" anchorCtr="0"/>
          <a:p>
            <a:pPr lvl="0"/>
            <a:endParaRPr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 2"/>
          <p:cNvSpPr>
            <a:spLocks noTextEdit="1"/>
          </p:cNvSpPr>
          <p:nvPr>
            <p:ph type="sldImg"/>
          </p:nvPr>
        </p:nvSpPr>
        <p:spPr>
          <a:xfrm>
            <a:off x="1209675" y="812800"/>
            <a:ext cx="4348163" cy="3260725"/>
          </a:xfrm>
        </p:spPr>
      </p:sp>
      <p:sp>
        <p:nvSpPr>
          <p:cNvPr id="79874" name="Rectangle 3"/>
          <p:cNvSpPr>
            <a:spLocks noGrp="1"/>
          </p:cNvSpPr>
          <p:nvPr>
            <p:ph type="body"/>
          </p:nvPr>
        </p:nvSpPr>
        <p:spPr>
          <a:xfrm>
            <a:off x="879475" y="4710113"/>
            <a:ext cx="4987925" cy="4384675"/>
          </a:xfrm>
          <a:ln w="12700"/>
        </p:spPr>
        <p:txBody>
          <a:bodyPr vert="horz" wrap="square" lIns="93378" tIns="46689" rIns="93378" bIns="46689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6129" name="Rectangle 7"/>
          <p:cNvSpPr txBox="1">
            <a:spLocks noGrp="1"/>
          </p:cNvSpPr>
          <p:nvPr/>
        </p:nvSpPr>
        <p:spPr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ja-JP" altLang="en-US" sz="1200" dirty="0"/>
            </a:fld>
            <a:endParaRPr lang="ja-JP" altLang="en-US" sz="1200" dirty="0"/>
          </a:p>
        </p:txBody>
      </p:sp>
      <p:sp>
        <p:nvSpPr>
          <p:cNvPr id="17613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6131" name="Rectangle 3"/>
          <p:cNvSpPr>
            <a:spLocks noGrp="1"/>
          </p:cNvSpPr>
          <p:nvPr>
            <p:ph type="body"/>
          </p:nvPr>
        </p:nvSpPr>
        <p:spPr>
          <a:xfrm>
            <a:off x="673100" y="4686300"/>
            <a:ext cx="5389563" cy="4440238"/>
          </a:xfrm>
        </p:spPr>
        <p:txBody>
          <a:bodyPr vert="horz" wrap="square" lIns="91440" tIns="45720" rIns="91440" bIns="45720" anchor="t" anchorCtr="0"/>
          <a:p>
            <a:pPr lvl="0"/>
            <a:endParaRPr lang="ja-JP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21" name="Rectangle 7"/>
          <p:cNvSpPr txBox="1">
            <a:spLocks noGrp="1"/>
          </p:cNvSpPr>
          <p:nvPr/>
        </p:nvSpPr>
        <p:spPr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ja-JP" altLang="en-US" sz="1200" dirty="0"/>
            </a:fld>
            <a:endParaRPr lang="ja-JP" altLang="en-US" sz="1200" dirty="0"/>
          </a:p>
        </p:txBody>
      </p:sp>
      <p:sp>
        <p:nvSpPr>
          <p:cNvPr id="18432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4323" name="Rectangle 3"/>
          <p:cNvSpPr>
            <a:spLocks noGrp="1"/>
          </p:cNvSpPr>
          <p:nvPr>
            <p:ph type="body"/>
          </p:nvPr>
        </p:nvSpPr>
        <p:spPr>
          <a:xfrm>
            <a:off x="673100" y="4686300"/>
            <a:ext cx="5389563" cy="4440238"/>
          </a:xfrm>
        </p:spPr>
        <p:txBody>
          <a:bodyPr vert="horz" wrap="square" lIns="91440" tIns="45720" rIns="91440" bIns="45720" anchor="t" anchorCtr="0"/>
          <a:p>
            <a:pPr lvl="0"/>
            <a:endParaRPr lang="ja-JP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21" name="Rectangle 7"/>
          <p:cNvSpPr txBox="1">
            <a:spLocks noGrp="1"/>
          </p:cNvSpPr>
          <p:nvPr/>
        </p:nvSpPr>
        <p:spPr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ja-JP" altLang="en-US" sz="1200" dirty="0"/>
            </a:fld>
            <a:endParaRPr lang="ja-JP" altLang="en-US" sz="1200" dirty="0"/>
          </a:p>
        </p:txBody>
      </p:sp>
      <p:sp>
        <p:nvSpPr>
          <p:cNvPr id="18432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4323" name="Rectangle 3"/>
          <p:cNvSpPr>
            <a:spLocks noGrp="1"/>
          </p:cNvSpPr>
          <p:nvPr>
            <p:ph type="body"/>
          </p:nvPr>
        </p:nvSpPr>
        <p:spPr>
          <a:xfrm>
            <a:off x="673100" y="4686300"/>
            <a:ext cx="5389563" cy="4440238"/>
          </a:xfrm>
        </p:spPr>
        <p:txBody>
          <a:bodyPr vert="horz" wrap="square" lIns="91440" tIns="45720" rIns="91440" bIns="45720" anchor="t" anchorCtr="0"/>
          <a:p>
            <a:pPr lvl="0"/>
            <a:endParaRPr lang="ja-JP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21" name="Rectangle 7"/>
          <p:cNvSpPr txBox="1">
            <a:spLocks noGrp="1"/>
          </p:cNvSpPr>
          <p:nvPr/>
        </p:nvSpPr>
        <p:spPr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ja-JP" altLang="en-US" sz="1200" dirty="0"/>
            </a:fld>
            <a:endParaRPr lang="ja-JP" altLang="en-US" sz="1200" dirty="0"/>
          </a:p>
        </p:txBody>
      </p:sp>
      <p:sp>
        <p:nvSpPr>
          <p:cNvPr id="18432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4323" name="Rectangle 3"/>
          <p:cNvSpPr>
            <a:spLocks noGrp="1"/>
          </p:cNvSpPr>
          <p:nvPr>
            <p:ph type="body"/>
          </p:nvPr>
        </p:nvSpPr>
        <p:spPr>
          <a:xfrm>
            <a:off x="673100" y="4686300"/>
            <a:ext cx="5389563" cy="4440238"/>
          </a:xfrm>
        </p:spPr>
        <p:txBody>
          <a:bodyPr vert="horz" wrap="square" lIns="91440" tIns="45720" rIns="91440" bIns="45720" anchor="t" anchorCtr="0"/>
          <a:p>
            <a:pPr lvl="0"/>
            <a:endParaRPr lang="ja-JP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Rectangle 2"/>
          <p:cNvSpPr>
            <a:spLocks noTextEdit="1"/>
          </p:cNvSpPr>
          <p:nvPr>
            <p:ph type="sldImg"/>
          </p:nvPr>
        </p:nvSpPr>
        <p:spPr>
          <a:xfrm>
            <a:off x="1200150" y="846138"/>
            <a:ext cx="4348163" cy="3260725"/>
          </a:xfrm>
        </p:spPr>
      </p:sp>
      <p:sp>
        <p:nvSpPr>
          <p:cNvPr id="92162" name="Rectangle 3"/>
          <p:cNvSpPr>
            <a:spLocks noGrp="1"/>
          </p:cNvSpPr>
          <p:nvPr>
            <p:ph type="body"/>
          </p:nvPr>
        </p:nvSpPr>
        <p:spPr>
          <a:xfrm>
            <a:off x="879475" y="4710113"/>
            <a:ext cx="4987925" cy="4384675"/>
          </a:xfrm>
          <a:ln w="12700"/>
        </p:spPr>
        <p:txBody>
          <a:bodyPr vert="horz" wrap="square" lIns="93378" tIns="46689" rIns="93378" bIns="46689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51175" y="1612265"/>
            <a:ext cx="9799200" cy="2570400"/>
          </a:xfrm>
        </p:spPr>
        <p:txBody>
          <a:bodyPr/>
          <a:p>
            <a:r>
              <a:rPr lang="zh-CN" altLang="zh-CN"/>
              <a:t>关山复度路犹长</a:t>
            </a:r>
            <a:br>
              <a:rPr lang="zh-CN" altLang="zh-CN"/>
            </a:br>
            <a:r>
              <a:rPr lang="en-US" altLang="zh-CN" sz="4400"/>
              <a:t>2024.12 </a:t>
            </a:r>
            <a:r>
              <a:rPr lang="zh-CN" altLang="en-US" sz="4400"/>
              <a:t>软工</a:t>
            </a:r>
            <a:endParaRPr lang="zh-CN" altLang="en-US" sz="440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8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03638" y="0"/>
            <a:ext cx="3248025" cy="481330"/>
          </a:xfrm>
        </p:spPr>
        <p:txBody>
          <a:bodyPr vert="horz" wrap="none" lIns="63500" tIns="25400" rIns="63500" bIns="25400" numCol="1" anchor="t" anchorCtr="0" compatLnSpc="1">
            <a:spAutoFit/>
          </a:bodyPr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楷体_GB2312" pitchFamily="49" charset="-122"/>
                <a:cs typeface="+mj-cs"/>
              </a:rPr>
              <a:t>Cohesion </a:t>
            </a: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楷体_GB2312" pitchFamily="49" charset="-122"/>
                <a:cs typeface="+mj-cs"/>
              </a:rPr>
              <a:t>（参考）</a:t>
            </a:r>
            <a:r>
              <a:rPr kumimoji="0" lang="en-US" altLang="zh-CN" sz="2800" b="0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楷体_GB2312" pitchFamily="49" charset="-122"/>
                <a:cs typeface="+mj-cs"/>
              </a:rPr>
              <a:t> </a:t>
            </a:r>
            <a:endParaRPr kumimoji="0" lang="zh-CN" altLang="zh-CN" sz="28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楷体_GB2312" pitchFamily="49" charset="-122"/>
              <a:cs typeface="+mj-cs"/>
            </a:endParaRPr>
          </a:p>
        </p:txBody>
      </p:sp>
      <p:sp>
        <p:nvSpPr>
          <p:cNvPr id="91138" name="Text Box 16"/>
          <p:cNvSpPr txBox="1"/>
          <p:nvPr/>
        </p:nvSpPr>
        <p:spPr>
          <a:xfrm>
            <a:off x="2286000" y="666750"/>
            <a:ext cx="7772400" cy="126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85775" indent="-485775" eaLnBrk="0" hangingPunct="0"/>
            <a:r>
              <a:rPr lang="zh-CN" altLang="en-US" sz="2800" b="1" dirty="0">
                <a:latin typeface="Times" pitchFamily="-128" charset="0"/>
                <a:ea typeface="楷体_GB2312" pitchFamily="49" charset="-122"/>
                <a:sym typeface="Wingdings" panose="05000000000000000000" pitchFamily="2" charset="2"/>
              </a:rPr>
              <a:t>内聚 </a:t>
            </a:r>
            <a:r>
              <a:rPr lang="zh-CN" altLang="en-US" sz="2400" b="1" dirty="0">
                <a:latin typeface="Times" pitchFamily="-128" charset="0"/>
                <a:ea typeface="楷体_GB2312" pitchFamily="49" charset="-122"/>
                <a:sym typeface="Wingdings" panose="05000000000000000000" pitchFamily="2" charset="2"/>
              </a:rPr>
              <a:t>(</a:t>
            </a:r>
            <a:r>
              <a:rPr lang="en-US" altLang="zh-CN" sz="2400" b="1">
                <a:latin typeface="Times" pitchFamily="-128" charset="0"/>
                <a:ea typeface="楷体_GB2312" pitchFamily="49" charset="-122"/>
                <a:sym typeface="Wingdings" panose="05000000000000000000" pitchFamily="2" charset="2"/>
              </a:rPr>
              <a:t>Cohesion):  </a:t>
            </a:r>
            <a:r>
              <a:rPr lang="en-US" altLang="zh-CN" sz="2400" b="1">
                <a:latin typeface="Times" pitchFamily="-128" charset="0"/>
                <a:ea typeface="宋体" panose="02010600030101010101" pitchFamily="2" charset="-122"/>
              </a:rPr>
              <a:t>The elements of a module are directed to perform the same task.</a:t>
            </a:r>
            <a:endParaRPr lang="en-US" altLang="zh-CN" sz="2400" b="1">
              <a:latin typeface="Times" pitchFamily="-128" charset="0"/>
              <a:ea typeface="宋体" panose="02010600030101010101" pitchFamily="2" charset="-122"/>
            </a:endParaRPr>
          </a:p>
          <a:p>
            <a:pPr marL="485775" indent="-485775" eaLnBrk="0" hangingPunct="0"/>
            <a:r>
              <a:rPr lang="en-US" altLang="zh-CN" sz="2400" b="1">
                <a:latin typeface="Times" pitchFamily="-128" charset="0"/>
                <a:ea typeface="宋体" panose="02010600030101010101" pitchFamily="2" charset="-122"/>
              </a:rPr>
              <a:t>Goal:   as cohesive as possible</a:t>
            </a:r>
            <a:r>
              <a:rPr lang="en-US" altLang="zh-CN" sz="2400">
                <a:latin typeface="Times" pitchFamily="-128" charset="0"/>
                <a:ea typeface="宋体" panose="02010600030101010101" pitchFamily="2" charset="-122"/>
              </a:rPr>
              <a:t>.</a:t>
            </a:r>
            <a:endParaRPr lang="en-US" altLang="zh-CN" sz="2400">
              <a:latin typeface="Times" pitchFamily="-128" charset="0"/>
              <a:ea typeface="宋体" panose="02010600030101010101" pitchFamily="2" charset="-122"/>
            </a:endParaRPr>
          </a:p>
        </p:txBody>
      </p:sp>
      <p:graphicFrame>
        <p:nvGraphicFramePr>
          <p:cNvPr id="91139" name="Object 17"/>
          <p:cNvGraphicFramePr/>
          <p:nvPr/>
        </p:nvGraphicFramePr>
        <p:xfrm>
          <a:off x="2455863" y="2503488"/>
          <a:ext cx="7213600" cy="331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4511040" imgH="1045210" progId="Word.Document.8">
                  <p:embed/>
                </p:oleObj>
              </mc:Choice>
              <mc:Fallback>
                <p:oleObj name="" r:id="rId1" imgW="4511040" imgH="1045210" progId="Word.Documen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55863" y="2503488"/>
                        <a:ext cx="7213600" cy="3313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フッター プレースホルダ 3"/>
          <p:cNvSpPr txBox="1">
            <a:spLocks noGrp="1"/>
          </p:cNvSpPr>
          <p:nvPr/>
        </p:nvSpPr>
        <p:spPr>
          <a:xfrm>
            <a:off x="1524000" y="6477000"/>
            <a:ext cx="4038600" cy="304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 eaLnBrk="0" hangingPunct="0"/>
            <a:r>
              <a:rPr lang="ja-JP" alt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© 20</a:t>
            </a:r>
            <a:r>
              <a:rPr lang="en-US" altLang="ja-JP" sz="900">
                <a:solidFill>
                  <a:schemeClr val="bg1"/>
                </a:solidFill>
                <a:latin typeface="Arial" panose="020B0604020202020204" pitchFamily="34" charset="0"/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866" name="スライド番号プレースホルダ 4"/>
          <p:cNvSpPr txBox="1">
            <a:spLocks noGrp="1"/>
          </p:cNvSpPr>
          <p:nvPr/>
        </p:nvSpPr>
        <p:spPr>
          <a:xfrm>
            <a:off x="87630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 eaLnBrk="0" hangingPunct="0"/>
            <a:fld id="{9A0DB2DC-4C9A-4742-B13C-FB6460FD3503}" type="slidenum">
              <a:rPr lang="en-US" altLang="ja-JP" sz="120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ja-JP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Rectangle 6"/>
          <p:cNvSpPr>
            <a:spLocks noRot="1"/>
          </p:cNvSpPr>
          <p:nvPr/>
        </p:nvSpPr>
        <p:spPr>
          <a:xfrm>
            <a:off x="1524000" y="152400"/>
            <a:ext cx="9575800" cy="520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en-US" altLang="zh-CN" sz="2800" b="1">
                <a:latin typeface="Arial" panose="020B0604020202020204" pitchFamily="34" charset="0"/>
              </a:rPr>
              <a:t>9.2.1 A guide for the evaluation of a </a:t>
            </a:r>
            <a:r>
              <a:rPr lang="en-US" altLang="zh-CN" sz="3600" b="1">
                <a:solidFill>
                  <a:srgbClr val="FF0000"/>
                </a:solidFill>
                <a:latin typeface="Arial" panose="020B0604020202020204" pitchFamily="34" charset="0"/>
              </a:rPr>
              <a:t>good design</a:t>
            </a:r>
            <a:endParaRPr lang="en-US" altLang="ja-JP" sz="36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7"/>
          <p:cNvSpPr>
            <a:spLocks noRot="1"/>
          </p:cNvSpPr>
          <p:nvPr/>
        </p:nvSpPr>
        <p:spPr>
          <a:xfrm>
            <a:off x="1774825" y="800100"/>
            <a:ext cx="8713788" cy="5257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spcBef>
                <a:spcPts val="600"/>
              </a:spcBef>
              <a:buClr>
                <a:srgbClr val="52A930"/>
              </a:buClr>
            </a:pPr>
            <a:r>
              <a:rPr lang="zh-CN" altLang="en-US" sz="2400" dirty="0">
                <a:latin typeface="Arial" panose="020B0604020202020204" pitchFamily="34" charset="0"/>
              </a:rPr>
              <a:t>指导良好设计评价的</a:t>
            </a:r>
            <a:r>
              <a:rPr lang="en-US" altLang="zh-CN" sz="2400">
                <a:latin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</a:rPr>
              <a:t>个特征：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600"/>
              </a:spcBef>
              <a:buClr>
                <a:srgbClr val="52A930"/>
              </a:buClr>
              <a:buFont typeface="Wingdings" panose="05000000000000000000" pitchFamily="2" charset="2"/>
              <a:buChar char="n"/>
            </a:pPr>
            <a:r>
              <a:rPr lang="en-US" altLang="ja-JP" sz="2400">
                <a:latin typeface="Arial" panose="020B0604020202020204" pitchFamily="34" charset="0"/>
              </a:rPr>
              <a:t>the design must implement all of the </a:t>
            </a:r>
            <a:r>
              <a:rPr lang="en-US" altLang="ja-JP" sz="2400">
                <a:solidFill>
                  <a:srgbClr val="FF0000"/>
                </a:solidFill>
                <a:latin typeface="Arial" panose="020B0604020202020204" pitchFamily="34" charset="0"/>
              </a:rPr>
              <a:t>explicit requirements</a:t>
            </a:r>
            <a:r>
              <a:rPr lang="en-US" altLang="ja-JP" sz="2400">
                <a:latin typeface="Arial" panose="020B0604020202020204" pitchFamily="34" charset="0"/>
              </a:rPr>
              <a:t> contained in the analysis model, and it must accommodate all of the </a:t>
            </a:r>
            <a:r>
              <a:rPr lang="en-US" altLang="ja-JP" sz="2400">
                <a:solidFill>
                  <a:srgbClr val="FF0000"/>
                </a:solidFill>
                <a:latin typeface="Arial" panose="020B0604020202020204" pitchFamily="34" charset="0"/>
              </a:rPr>
              <a:t>implicit requirements</a:t>
            </a:r>
            <a:r>
              <a:rPr lang="en-US" altLang="ja-JP" sz="2400">
                <a:latin typeface="Arial" panose="020B0604020202020204" pitchFamily="34" charset="0"/>
              </a:rPr>
              <a:t> desired by the customer</a:t>
            </a:r>
            <a:r>
              <a:rPr lang="en-US" altLang="ja-JP" sz="240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（实现所有明确需求和隐含需求）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rgbClr val="52A930"/>
              </a:buClr>
              <a:buFont typeface="Wingdings" panose="05000000000000000000" pitchFamily="2" charset="2"/>
              <a:buChar char="n"/>
            </a:pPr>
            <a:r>
              <a:rPr lang="en-US" altLang="ja-JP" sz="2400">
                <a:latin typeface="Arial" panose="020B0604020202020204" pitchFamily="34" charset="0"/>
              </a:rPr>
              <a:t>the design must be a readable, understandable guide for those who generate code and for those who test and subsequently support the software.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（易读、易懂，容易生成代码。详细设计）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ts val="600"/>
              </a:spcBef>
              <a:buClr>
                <a:srgbClr val="52A930"/>
              </a:buClr>
              <a:buFont typeface="Wingdings" panose="05000000000000000000" pitchFamily="2" charset="2"/>
              <a:buChar char="n"/>
            </a:pPr>
            <a:r>
              <a:rPr lang="en-US" altLang="ja-JP" sz="2400">
                <a:latin typeface="Arial" panose="020B0604020202020204" pitchFamily="34" charset="0"/>
              </a:rPr>
              <a:t>the design should provide a </a:t>
            </a:r>
            <a:r>
              <a:rPr lang="en-US" altLang="ja-JP" sz="2400">
                <a:solidFill>
                  <a:srgbClr val="FF0000"/>
                </a:solidFill>
                <a:latin typeface="Arial" panose="020B0604020202020204" pitchFamily="34" charset="0"/>
              </a:rPr>
              <a:t>complete picture of the software</a:t>
            </a:r>
            <a:r>
              <a:rPr lang="en-US" altLang="ja-JP" sz="2400">
                <a:latin typeface="Arial" panose="020B0604020202020204" pitchFamily="34" charset="0"/>
              </a:rPr>
              <a:t>, addressing the data, functional, and behavioral domains from an implementation perspective.</a:t>
            </a:r>
            <a:r>
              <a:rPr lang="zh-CN" altLang="en-US" sz="2400" dirty="0">
                <a:latin typeface="Arial" panose="020B0604020202020204" pitchFamily="34" charset="0"/>
              </a:rPr>
              <a:t>（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应提供软件的全貌，从实现的角度说明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数据、功能和行为域。概要设计）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839200" cy="3810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r>
              <a:rPr lang="zh-CN" altLang="en-US" dirty="0"/>
              <a:t>软件质量属性</a:t>
            </a:r>
            <a:r>
              <a:rPr lang="en-US" altLang="zh-CN"/>
              <a:t>Quality attributes-</a:t>
            </a:r>
            <a:r>
              <a:rPr lang="en-US" altLang="zh-CN">
                <a:solidFill>
                  <a:srgbClr val="FF0000"/>
                </a:solidFill>
              </a:rPr>
              <a:t>FURPS  </a:t>
            </a:r>
            <a:r>
              <a:rPr lang="zh-CN" altLang="en-US" dirty="0">
                <a:solidFill>
                  <a:srgbClr val="FF0000"/>
                </a:solidFill>
              </a:rPr>
              <a:t>（重点掌握）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986" name="Rectangle 3"/>
          <p:cNvSpPr>
            <a:spLocks noGrp="1"/>
          </p:cNvSpPr>
          <p:nvPr>
            <p:ph idx="1"/>
          </p:nvPr>
        </p:nvSpPr>
        <p:spPr>
          <a:xfrm>
            <a:off x="1847850" y="836613"/>
            <a:ext cx="8820150" cy="5256212"/>
          </a:xfrm>
          <a:prstGeom prst="rect">
            <a:avLst/>
          </a:prstGeom>
          <a:noFill/>
          <a:ln>
            <a:solidFill>
              <a:srgbClr val="000000"/>
            </a:solidFill>
            <a:miter/>
          </a:ln>
        </p:spPr>
        <p:txBody>
          <a:bodyPr>
            <a:normAutofit fontScale="90000" lnSpcReduction="20000"/>
          </a:bodyPr>
          <a:p>
            <a:pPr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FF0000"/>
                </a:solidFill>
              </a:rPr>
              <a:t>F</a:t>
            </a:r>
            <a:r>
              <a:rPr lang="en-US" altLang="zh-CN" sz="2000"/>
              <a:t>unctionality </a:t>
            </a:r>
            <a:r>
              <a:rPr lang="zh-CN" altLang="en-US" sz="2000" dirty="0"/>
              <a:t>功能性</a:t>
            </a:r>
            <a:endParaRPr lang="en-US" altLang="zh-CN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FF0000"/>
                </a:solidFill>
              </a:rPr>
              <a:t>U</a:t>
            </a:r>
            <a:r>
              <a:rPr lang="en-US" altLang="zh-CN" sz="2000"/>
              <a:t>sability </a:t>
            </a:r>
            <a:r>
              <a:rPr lang="zh-CN" altLang="en-US" sz="2000" dirty="0"/>
              <a:t>易用性</a:t>
            </a:r>
            <a:endParaRPr lang="en-US" altLang="zh-CN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FF0000"/>
                </a:solidFill>
              </a:rPr>
              <a:t>R</a:t>
            </a:r>
            <a:r>
              <a:rPr lang="en-US" altLang="zh-CN" sz="2000"/>
              <a:t>eliability </a:t>
            </a:r>
            <a:r>
              <a:rPr lang="zh-CN" altLang="en-US" sz="2000" dirty="0"/>
              <a:t>可靠性</a:t>
            </a:r>
            <a:endParaRPr lang="en-US" altLang="zh-CN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FF0000"/>
                </a:solidFill>
              </a:rPr>
              <a:t>P</a:t>
            </a:r>
            <a:r>
              <a:rPr lang="en-US" altLang="zh-CN" sz="2000"/>
              <a:t>erformance-</a:t>
            </a:r>
            <a:r>
              <a:rPr lang="zh-CN" altLang="en-US" sz="2000" dirty="0"/>
              <a:t>高性能</a:t>
            </a:r>
            <a:r>
              <a:rPr lang="en-US" altLang="zh-CN" sz="2000"/>
              <a:t>processing speed/response time/</a:t>
            </a:r>
            <a:endParaRPr lang="en-US" altLang="zh-CN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                 resource consumption/throughput/efficiency</a:t>
            </a:r>
            <a:endParaRPr lang="en-US" altLang="zh-CN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FF0000"/>
                </a:solidFill>
              </a:rPr>
              <a:t>S</a:t>
            </a:r>
            <a:r>
              <a:rPr lang="en-US" altLang="zh-CN" sz="2000"/>
              <a:t>upportability- </a:t>
            </a:r>
            <a:r>
              <a:rPr lang="zh-CN" altLang="en-US" sz="2000" dirty="0"/>
              <a:t>可支持性（可维护、可测试、兼容、可配置、简易性等）</a:t>
            </a:r>
            <a:endParaRPr lang="en-US" altLang="zh-CN" sz="20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2000"/>
              <a:t>maintainability/testability/compatibility/</a:t>
            </a:r>
            <a:endParaRPr lang="en-US" altLang="zh-CN" sz="20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2000"/>
              <a:t>Configurability-the ability to organize and control elements of the software configuration</a:t>
            </a:r>
            <a:endParaRPr lang="en-US" altLang="zh-CN" sz="20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2000"/>
              <a:t>Convenient Installation</a:t>
            </a:r>
            <a:endParaRPr lang="en-US" altLang="zh-CN" sz="20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2000"/>
              <a:t>Locate problems easily</a:t>
            </a:r>
            <a:endParaRPr lang="en-US" altLang="zh-CN" sz="20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/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Proposed by HP, short for  FURPS</a:t>
            </a:r>
            <a:endParaRPr lang="en-US" altLang="zh-CN" sz="2000"/>
          </a:p>
          <a:p>
            <a:pPr>
              <a:lnSpc>
                <a:spcPct val="80000"/>
              </a:lnSpc>
              <a:buNone/>
            </a:pPr>
            <a:r>
              <a:rPr lang="en-US" altLang="zh-CN" sz="2000"/>
              <a:t>FURPS quality attributes represent a target for all software design</a:t>
            </a:r>
            <a:endParaRPr lang="en-US" altLang="zh-CN" sz="2000"/>
          </a:p>
          <a:p>
            <a:pPr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并不是每个软件质量属性都具有相同的权重，有的应用强调功能性，特别突出安全性；有的可能要求性能，特别突出处理速度；有的强调可靠性。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必须在设计开始时就考虑这些质量属性，而不是在设计完成后和构造开始时才考虑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2000"/>
          </a:p>
        </p:txBody>
      </p:sp>
      <p:sp>
        <p:nvSpPr>
          <p:cNvPr id="41987" name="フッター プレースホルダ 3"/>
          <p:cNvSpPr txBox="1">
            <a:spLocks noGrp="1"/>
          </p:cNvSpPr>
          <p:nvPr/>
        </p:nvSpPr>
        <p:spPr>
          <a:xfrm>
            <a:off x="1524000" y="6477000"/>
            <a:ext cx="4038600" cy="304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 eaLnBrk="0" hangingPunct="0"/>
            <a:r>
              <a:rPr lang="ja-JP" alt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© 20</a:t>
            </a:r>
            <a:r>
              <a:rPr lang="en-US" altLang="ja-JP" sz="900">
                <a:solidFill>
                  <a:schemeClr val="bg1"/>
                </a:solidFill>
                <a:latin typeface="Arial" panose="020B0604020202020204" pitchFamily="34" charset="0"/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スライド番号プレースホルダ 4"/>
          <p:cNvSpPr txBox="1">
            <a:spLocks noGrp="1"/>
          </p:cNvSpPr>
          <p:nvPr/>
        </p:nvSpPr>
        <p:spPr>
          <a:xfrm>
            <a:off x="87630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 eaLnBrk="0" hangingPunct="0"/>
            <a:fld id="{9A0DB2DC-4C9A-4742-B13C-FB6460FD3503}" type="slidenum">
              <a:rPr lang="en-US" altLang="ja-JP" sz="120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ja-JP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2"/>
          <p:cNvSpPr>
            <a:spLocks noGrp="1"/>
          </p:cNvSpPr>
          <p:nvPr>
            <p:ph type="title"/>
          </p:nvPr>
        </p:nvSpPr>
        <p:spPr>
          <a:xfrm>
            <a:off x="1739900" y="0"/>
            <a:ext cx="6264275" cy="1158240"/>
          </a:xfrm>
          <a:ln w="12700"/>
        </p:spPr>
        <p:txBody>
          <a:bodyPr vert="horz" wrap="square" lIns="63500" tIns="25400" rIns="63500" bIns="25400" anchor="t" anchorCtr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9.3 Fundamental Concepts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>
          <a:xfrm>
            <a:off x="1882775" y="873125"/>
            <a:ext cx="8534400" cy="5040313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txBody>
          <a:bodyPr lIns="90487" tIns="44450" rIns="90487" bIns="44450">
            <a:normAutofit lnSpcReduction="20000"/>
          </a:bodyPr>
          <a:p>
            <a:pPr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Abstraction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—data, procedure</a:t>
            </a:r>
            <a:endParaRPr lang="en-US" altLang="zh-CN" sz="20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Architecture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—the overall structure of the software</a:t>
            </a:r>
            <a:endParaRPr lang="en-US" altLang="zh-CN" sz="20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Patterns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—”conveys the essence” of a proven design solution</a:t>
            </a:r>
            <a:endParaRPr lang="en-US" altLang="zh-CN" sz="20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Separation of concerns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—any complex problem can be more easily handled if it is subdivided into pieces</a:t>
            </a:r>
            <a:endParaRPr lang="en-US" altLang="zh-CN" sz="20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Modularity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—compartmentalization of data and function</a:t>
            </a:r>
            <a:endParaRPr lang="en-US" altLang="zh-CN" sz="20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Hiding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—controlled interfaces</a:t>
            </a:r>
            <a:endParaRPr lang="en-US" altLang="zh-CN" sz="20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Functional independence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—single-minded function and low coupling</a:t>
            </a:r>
            <a:endParaRPr lang="en-US" altLang="zh-CN" sz="20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Refinement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—elaboration of detail for all abstractions</a:t>
            </a:r>
            <a:endParaRPr lang="en-US" altLang="zh-CN" sz="20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Refactoring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—a reorganization technique that simplifies the design</a:t>
            </a:r>
            <a:endParaRPr lang="en-US" altLang="zh-CN" sz="20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OO design concepts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—Appendix II</a:t>
            </a:r>
            <a:endParaRPr lang="en-US" altLang="zh-CN" sz="200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Design Classes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—provide design detail that will enable analysis classes to be implemented</a:t>
            </a:r>
            <a:endParaRPr lang="en-US" altLang="zh-CN" sz="2000">
              <a:solidFill>
                <a:schemeClr val="tx1"/>
              </a:solidFill>
              <a:latin typeface="Palatino" pitchFamily="-128" charset="0"/>
              <a:ea typeface="宋体" panose="02010600030101010101" pitchFamily="2" charset="-122"/>
            </a:endParaRPr>
          </a:p>
        </p:txBody>
      </p:sp>
      <p:sp>
        <p:nvSpPr>
          <p:cNvPr id="45059" name="フッター プレースホルダ 3"/>
          <p:cNvSpPr txBox="1">
            <a:spLocks noGrp="1"/>
          </p:cNvSpPr>
          <p:nvPr/>
        </p:nvSpPr>
        <p:spPr>
          <a:xfrm>
            <a:off x="1524000" y="6477000"/>
            <a:ext cx="4038600" cy="304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 eaLnBrk="0" hangingPunct="0"/>
            <a:r>
              <a:rPr lang="ja-JP" alt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© 20</a:t>
            </a:r>
            <a:r>
              <a:rPr lang="en-US" altLang="ja-JP" sz="900">
                <a:solidFill>
                  <a:schemeClr val="bg1"/>
                </a:solidFill>
                <a:latin typeface="Arial" panose="020B0604020202020204" pitchFamily="34" charset="0"/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スライド番号プレースホルダ 4"/>
          <p:cNvSpPr txBox="1">
            <a:spLocks noGrp="1"/>
          </p:cNvSpPr>
          <p:nvPr/>
        </p:nvSpPr>
        <p:spPr>
          <a:xfrm>
            <a:off x="87630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 eaLnBrk="0" hangingPunct="0"/>
            <a:fld id="{9A0DB2DC-4C9A-4742-B13C-FB6460FD3503}" type="slidenum">
              <a:rPr lang="en-US" altLang="ja-JP" sz="120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ja-JP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3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82775" y="0"/>
            <a:ext cx="8307388" cy="481330"/>
          </a:xfrm>
        </p:spPr>
        <p:txBody>
          <a:bodyPr vert="horz" wrap="square" lIns="63500" tIns="25400" rIns="63500" bIns="25400" numCol="1" anchor="t" anchorCtr="0" compatLnSpc="1">
            <a:sp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楷体_GB2312" pitchFamily="49" charset="-122"/>
                <a:cs typeface="+mj-cs"/>
              </a:rPr>
              <a:t>Coupling</a:t>
            </a: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楷体_GB2312" pitchFamily="49" charset="-122"/>
                <a:cs typeface="+mj-cs"/>
              </a:rPr>
              <a:t>（参考）</a:t>
            </a:r>
            <a:endParaRPr kumimoji="0" lang="zh-CN" altLang="en-US" sz="1800" b="0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楷体_GB2312" pitchFamily="49" charset="-122"/>
              <a:cs typeface="+mj-cs"/>
            </a:endParaRPr>
          </a:p>
        </p:txBody>
      </p:sp>
      <p:sp>
        <p:nvSpPr>
          <p:cNvPr id="78850" name="Text Box 28"/>
          <p:cNvSpPr txBox="1"/>
          <p:nvPr/>
        </p:nvSpPr>
        <p:spPr>
          <a:xfrm>
            <a:off x="2209800" y="781050"/>
            <a:ext cx="7924800" cy="126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endParaRPr lang="zh-CN" altLang="zh-CN" sz="2800" dirty="0">
              <a:latin typeface="Times" pitchFamily="-12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b="1">
                <a:latin typeface="Times" pitchFamily="-128" charset="0"/>
                <a:ea typeface="楷体_GB2312" pitchFamily="49" charset="-122"/>
              </a:rPr>
              <a:t>Coupling is a measure of interconnection among modules in a software structure. (Yourdon &amp; Constantine,1978)</a:t>
            </a:r>
            <a:endParaRPr lang="en-US" altLang="zh-CN" sz="2400" b="1">
              <a:latin typeface="Times" pitchFamily="-128" charset="0"/>
              <a:ea typeface="楷体_GB2312" pitchFamily="49" charset="-122"/>
            </a:endParaRPr>
          </a:p>
        </p:txBody>
      </p:sp>
      <p:graphicFrame>
        <p:nvGraphicFramePr>
          <p:cNvPr id="78851" name="Object 30"/>
          <p:cNvGraphicFramePr/>
          <p:nvPr/>
        </p:nvGraphicFramePr>
        <p:xfrm>
          <a:off x="2195513" y="2684463"/>
          <a:ext cx="7905750" cy="328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450080" imgH="892810" progId="Word.Document.8">
                  <p:embed/>
                </p:oleObj>
              </mc:Choice>
              <mc:Fallback>
                <p:oleObj name="" r:id="rId1" imgW="4450080" imgH="892810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5513" y="2684463"/>
                        <a:ext cx="7905750" cy="3287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5105" name="フッター プレースホルダ 3"/>
          <p:cNvSpPr txBox="1">
            <a:spLocks noGrp="1"/>
          </p:cNvSpPr>
          <p:nvPr/>
        </p:nvSpPr>
        <p:spPr>
          <a:xfrm>
            <a:off x="1524000" y="6477000"/>
            <a:ext cx="4038600" cy="304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 eaLnBrk="0" hangingPunct="0"/>
            <a:r>
              <a:rPr lang="ja-JP" alt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© 20</a:t>
            </a:r>
            <a:r>
              <a:rPr lang="en-US" altLang="ja-JP" sz="900">
                <a:solidFill>
                  <a:schemeClr val="bg1"/>
                </a:solidFill>
                <a:latin typeface="Arial" panose="020B0604020202020204" pitchFamily="34" charset="0"/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5106" name="スライド番号プレースホルダ 4"/>
          <p:cNvSpPr txBox="1">
            <a:spLocks noGrp="1"/>
          </p:cNvSpPr>
          <p:nvPr/>
        </p:nvSpPr>
        <p:spPr>
          <a:xfrm>
            <a:off x="87630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 eaLnBrk="0" hangingPunct="0"/>
            <a:fld id="{9A0DB2DC-4C9A-4742-B13C-FB6460FD3503}" type="slidenum">
              <a:rPr lang="en-US" altLang="ja-JP" sz="120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ja-JP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5107" name="Rectangle 6"/>
          <p:cNvSpPr>
            <a:spLocks noRot="1"/>
          </p:cNvSpPr>
          <p:nvPr/>
        </p:nvSpPr>
        <p:spPr>
          <a:xfrm>
            <a:off x="1524000" y="0"/>
            <a:ext cx="7667625" cy="7286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en-US" altLang="zh-CN" b="1">
                <a:latin typeface="Arial" panose="020B0604020202020204" pitchFamily="34" charset="0"/>
              </a:rPr>
              <a:t>10.1.1 What is </a:t>
            </a:r>
            <a:r>
              <a:rPr lang="en-US" altLang="ja-JP" b="1">
                <a:latin typeface="Arial" panose="020B0604020202020204" pitchFamily="34" charset="0"/>
              </a:rPr>
              <a:t>Architecture</a:t>
            </a:r>
            <a:r>
              <a:rPr lang="en-US" altLang="zh-CN" b="1">
                <a:latin typeface="Arial" panose="020B0604020202020204" pitchFamily="34" charset="0"/>
              </a:rPr>
              <a:t>?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5863" name="Text Box 7"/>
          <p:cNvSpPr txBox="1">
            <a:spLocks noChangeArrowheads="1"/>
          </p:cNvSpPr>
          <p:nvPr/>
        </p:nvSpPr>
        <p:spPr bwMode="auto">
          <a:xfrm>
            <a:off x="1703388" y="908050"/>
            <a:ext cx="8569325" cy="320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Palatino" pitchFamily="-128" charset="0"/>
                <a:ea typeface="MS PGothic" panose="020B0600070205080204" charset="-128"/>
                <a:cs typeface="+mn-cs"/>
                <a:sym typeface="MS PGothic" panose="020B0600070205080204" charset="-128"/>
              </a:rPr>
              <a:t>Software Architecture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  <a:latin typeface="Palatino" pitchFamily="-128" charset="0"/>
                <a:ea typeface="MS PGothic" panose="020B0600070205080204" charset="-128"/>
                <a:cs typeface="+mn-cs"/>
                <a:sym typeface="MS PGothic" panose="020B0600070205080204" charset="-128"/>
              </a:rPr>
              <a:t>: the structure of the system, which comprise software components,  the externally visible properties of those components and the relationships among them.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  <a:latin typeface="Palatino" pitchFamily="-128" charset="0"/>
              <a:sym typeface="MS PGothic" panose="020B0600070205080204" charset="-128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noProof="1" dirty="0">
                <a:effectLst>
                  <a:outerShdw blurRad="38100" dist="38100" dir="2700000">
                    <a:srgbClr val="C0C0C0"/>
                  </a:outerShdw>
                </a:effectLst>
                <a:latin typeface="Palatino" pitchFamily="-128" charset="0"/>
                <a:ea typeface="MS PGothic" panose="020B0600070205080204" charset="-128"/>
                <a:cs typeface="+mn-cs"/>
                <a:sym typeface="MS PGothic" panose="020B0600070205080204" charset="-128"/>
              </a:rPr>
              <a:t>（体系结构是指系统的一个结构，包括软件构件，构件的属性和构件之间的相互关系）</a:t>
            </a:r>
            <a:endParaRPr lang="zh-CN" altLang="en-US" sz="2800" noProof="1" dirty="0">
              <a:effectLst>
                <a:outerShdw blurRad="38100" dist="38100" dir="2700000">
                  <a:srgbClr val="C0C0C0"/>
                </a:outerShdw>
              </a:effectLst>
              <a:latin typeface="Palatino" pitchFamily="-128" charset="0"/>
              <a:ea typeface="MS PGothic" panose="020B0600070205080204" charset="-128"/>
              <a:cs typeface="+mn-cs"/>
              <a:sym typeface="MS PGothic" panose="020B0600070205080204" charset="-128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>
                    <a:srgbClr val="C0C0C0"/>
                  </a:outerShdw>
                </a:effectLst>
                <a:sym typeface="MS PGothic" panose="020B0600070205080204" charset="-128"/>
              </a:rPr>
              <a:t>focuses on the representation of the 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MS PGothic" panose="020B0600070205080204" charset="-128"/>
              </a:rPr>
              <a:t>structure</a:t>
            </a:r>
            <a:r>
              <a:rPr lang="en-US" altLang="zh-CN" sz="2800">
                <a:effectLst>
                  <a:outerShdw blurRad="38100" dist="38100" dir="2700000">
                    <a:srgbClr val="C0C0C0"/>
                  </a:outerShdw>
                </a:effectLst>
                <a:sym typeface="MS PGothic" panose="020B0600070205080204" charset="-128"/>
              </a:rPr>
              <a:t> of software components, their 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MS PGothic" panose="020B0600070205080204" charset="-128"/>
              </a:rPr>
              <a:t>properties</a:t>
            </a:r>
            <a:r>
              <a:rPr lang="en-US" altLang="zh-CN" sz="2800">
                <a:effectLst>
                  <a:outerShdw blurRad="38100" dist="38100" dir="2700000">
                    <a:srgbClr val="C0C0C0"/>
                  </a:outerShdw>
                </a:effectLst>
                <a:sym typeface="MS PGothic" panose="020B0600070205080204" charset="-128"/>
              </a:rPr>
              <a:t>, and 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sym typeface="MS PGothic" panose="020B0600070205080204" charset="-128"/>
              </a:rPr>
              <a:t>interactions </a:t>
            </a:r>
            <a:endParaRPr lang="zh-CN" altLang="en-US" sz="2800" noProof="1" dirty="0">
              <a:effectLst>
                <a:outerShdw blurRad="38100" dist="38100" dir="2700000">
                  <a:srgbClr val="C0C0C0"/>
                </a:outerShdw>
              </a:effectLst>
              <a:latin typeface="Palatino" pitchFamily="-128" charset="0"/>
              <a:sym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3297" name="フッター プレースホルダ 3"/>
          <p:cNvSpPr txBox="1">
            <a:spLocks noGrp="1"/>
          </p:cNvSpPr>
          <p:nvPr/>
        </p:nvSpPr>
        <p:spPr>
          <a:xfrm>
            <a:off x="1524000" y="6477000"/>
            <a:ext cx="4038600" cy="304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 eaLnBrk="0" hangingPunct="0"/>
            <a:r>
              <a:rPr lang="ja-JP" alt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© 20</a:t>
            </a:r>
            <a:r>
              <a:rPr lang="en-US" altLang="ja-JP" sz="900">
                <a:solidFill>
                  <a:schemeClr val="bg1"/>
                </a:solidFill>
                <a:latin typeface="Arial" panose="020B0604020202020204" pitchFamily="34" charset="0"/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3298" name="スライド番号プレースホルダ 4"/>
          <p:cNvSpPr txBox="1">
            <a:spLocks noGrp="1"/>
          </p:cNvSpPr>
          <p:nvPr/>
        </p:nvSpPr>
        <p:spPr>
          <a:xfrm>
            <a:off x="87630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 eaLnBrk="0" hangingPunct="0"/>
            <a:fld id="{9A0DB2DC-4C9A-4742-B13C-FB6460FD3503}" type="slidenum">
              <a:rPr lang="en-US" altLang="ja-JP" sz="120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ja-JP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3299" name="Rectangle 6"/>
          <p:cNvSpPr>
            <a:spLocks noRot="1"/>
          </p:cNvSpPr>
          <p:nvPr/>
        </p:nvSpPr>
        <p:spPr>
          <a:xfrm>
            <a:off x="1524000" y="189230"/>
            <a:ext cx="8898255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en-US" altLang="zh-CN" b="1">
                <a:latin typeface="Arial" panose="020B0604020202020204" pitchFamily="34" charset="0"/>
              </a:rPr>
              <a:t>10.1.2 </a:t>
            </a:r>
            <a:r>
              <a:rPr lang="en-US" altLang="ja-JP" b="1">
                <a:latin typeface="Arial" panose="020B0604020202020204" pitchFamily="34" charset="0"/>
              </a:rPr>
              <a:t>Why is Architecture Important?</a:t>
            </a:r>
            <a:endParaRPr 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3300" name="Rectangle 7"/>
          <p:cNvSpPr>
            <a:spLocks noRot="1"/>
          </p:cNvSpPr>
          <p:nvPr/>
        </p:nvSpPr>
        <p:spPr>
          <a:xfrm>
            <a:off x="1774825" y="836613"/>
            <a:ext cx="8461375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spcBef>
                <a:spcPts val="300"/>
              </a:spcBef>
              <a:buClr>
                <a:srgbClr val="52A930"/>
              </a:buClr>
              <a:buFont typeface="Wingdings" panose="05000000000000000000" pitchFamily="2" charset="2"/>
              <a:buChar char="n"/>
            </a:pPr>
            <a:r>
              <a:rPr lang="en-US" altLang="ja-JP" sz="2400">
                <a:latin typeface="Arial" panose="020B0604020202020204" pitchFamily="34" charset="0"/>
              </a:rPr>
              <a:t>Representations of software architecture are </a:t>
            </a:r>
            <a:r>
              <a:rPr lang="en-US" altLang="ja-JP" sz="2400">
                <a:solidFill>
                  <a:srgbClr val="FF0000"/>
                </a:solidFill>
                <a:latin typeface="Arial" panose="020B0604020202020204" pitchFamily="34" charset="0"/>
              </a:rPr>
              <a:t>an enabler for communication between all parties</a:t>
            </a:r>
            <a:r>
              <a:rPr lang="en-US" altLang="ja-JP" sz="2400">
                <a:latin typeface="Arial" panose="020B0604020202020204" pitchFamily="34" charset="0"/>
              </a:rPr>
              <a:t> (stakeholders) interested in the development of a computer-based system.</a:t>
            </a:r>
            <a:r>
              <a:rPr lang="en-US" altLang="zh-CN" sz="2400">
                <a:latin typeface="Arial" panose="020B0604020202020204" pitchFamily="34" charset="0"/>
              </a:rPr>
              <a:t>-</a:t>
            </a:r>
            <a:r>
              <a:rPr lang="zh-CN" altLang="en-US" sz="2400" dirty="0">
                <a:latin typeface="Arial" panose="020B0604020202020204" pitchFamily="34" charset="0"/>
              </a:rPr>
              <a:t>有助于各方的交流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300"/>
              </a:spcBef>
              <a:buClr>
                <a:srgbClr val="52A930"/>
              </a:buClr>
              <a:buFont typeface="Wingdings" panose="05000000000000000000" pitchFamily="2" charset="2"/>
              <a:buChar char="n"/>
            </a:pPr>
            <a:r>
              <a:rPr lang="en-US" altLang="ja-JP" sz="2400">
                <a:solidFill>
                  <a:srgbClr val="FF0000"/>
                </a:solidFill>
                <a:latin typeface="Arial" panose="020B0604020202020204" pitchFamily="34" charset="0"/>
              </a:rPr>
              <a:t>The architecture highlights early design decisions</a:t>
            </a:r>
            <a:r>
              <a:rPr lang="en-US" altLang="ja-JP" sz="2400">
                <a:latin typeface="Arial" panose="020B0604020202020204" pitchFamily="34" charset="0"/>
              </a:rPr>
              <a:t> that will have a profound impact on all software engineering work that follows and, as important, on the ultimate success of the system as an operational entity.</a:t>
            </a:r>
            <a:r>
              <a:rPr lang="en-US" altLang="zh-CN" sz="2400">
                <a:latin typeface="Arial" panose="020B0604020202020204" pitchFamily="34" charset="0"/>
              </a:rPr>
              <a:t>-</a:t>
            </a:r>
            <a:r>
              <a:rPr lang="zh-CN" altLang="en-US" sz="2400" dirty="0">
                <a:latin typeface="Arial" panose="020B0604020202020204" pitchFamily="34" charset="0"/>
              </a:rPr>
              <a:t>突出早期的设计，对其后工作很重要（打好设计的根基）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300"/>
              </a:spcBef>
              <a:buClr>
                <a:srgbClr val="52A930"/>
              </a:buClr>
              <a:buFont typeface="Wingdings" panose="05000000000000000000" pitchFamily="2" charset="2"/>
              <a:buChar char="n"/>
            </a:pPr>
            <a:r>
              <a:rPr lang="en-US" altLang="ja-JP" sz="2400">
                <a:latin typeface="Arial" panose="020B0604020202020204" pitchFamily="34" charset="0"/>
              </a:rPr>
              <a:t>Architecture </a:t>
            </a:r>
            <a:r>
              <a:rPr lang="en-US" altLang="ja-JP" sz="2400">
                <a:latin typeface="Palatino" pitchFamily="-128" charset="0"/>
              </a:rPr>
              <a:t>“</a:t>
            </a:r>
            <a:r>
              <a:rPr lang="en-US" altLang="ja-JP" sz="2400">
                <a:solidFill>
                  <a:srgbClr val="FF0000"/>
                </a:solidFill>
                <a:latin typeface="Arial" panose="020B0604020202020204" pitchFamily="34" charset="0"/>
              </a:rPr>
              <a:t>con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struct</a:t>
            </a:r>
            <a:r>
              <a:rPr lang="en-US" altLang="ja-JP" sz="2400">
                <a:solidFill>
                  <a:srgbClr val="FF0000"/>
                </a:solidFill>
                <a:latin typeface="Arial" panose="020B0604020202020204" pitchFamily="34" charset="0"/>
              </a:rPr>
              <a:t>s a relatively small, intellectually graspable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 (understandable)</a:t>
            </a:r>
            <a:r>
              <a:rPr lang="en-US" altLang="ja-JP" sz="2400">
                <a:solidFill>
                  <a:srgbClr val="FF0000"/>
                </a:solidFill>
                <a:latin typeface="Arial" panose="020B0604020202020204" pitchFamily="34" charset="0"/>
              </a:rPr>
              <a:t> model</a:t>
            </a:r>
            <a:r>
              <a:rPr lang="en-US" altLang="ja-JP" sz="2400">
                <a:latin typeface="Arial" panose="020B0604020202020204" pitchFamily="34" charset="0"/>
              </a:rPr>
              <a:t> of how the system is structured and how its components work together</a:t>
            </a:r>
            <a:r>
              <a:rPr lang="en-US" altLang="ja-JP" sz="2400">
                <a:latin typeface="Palatino" pitchFamily="-128" charset="0"/>
              </a:rPr>
              <a:t>”</a:t>
            </a:r>
            <a:r>
              <a:rPr lang="en-US" altLang="ja-JP" sz="2400">
                <a:latin typeface="Arial" panose="020B0604020202020204" pitchFamily="34" charset="0"/>
              </a:rPr>
              <a:t> [BAS03].</a:t>
            </a:r>
            <a:r>
              <a:rPr lang="en-US" altLang="zh-CN" sz="2400">
                <a:latin typeface="Arial" panose="020B0604020202020204" pitchFamily="34" charset="0"/>
              </a:rPr>
              <a:t>-</a:t>
            </a:r>
            <a:r>
              <a:rPr lang="zh-CN" altLang="en-US" sz="2400" dirty="0">
                <a:latin typeface="Arial" panose="020B0604020202020204" pitchFamily="34" charset="0"/>
              </a:rPr>
              <a:t>建立了一个相对小、易理解的模型，其描述了系统如何构成及构件如何一起工作</a:t>
            </a:r>
            <a:endParaRPr lang="ja-JP" altLang="en-US" sz="2400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52A930"/>
              </a:buClr>
              <a:buChar char="•"/>
            </a:pPr>
            <a:endParaRPr lang="ja-JP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3297" name="フッター プレースホルダ 3"/>
          <p:cNvSpPr txBox="1">
            <a:spLocks noGrp="1"/>
          </p:cNvSpPr>
          <p:nvPr/>
        </p:nvSpPr>
        <p:spPr>
          <a:xfrm>
            <a:off x="1524000" y="6477000"/>
            <a:ext cx="4038600" cy="304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 eaLnBrk="0" hangingPunct="0"/>
            <a:r>
              <a:rPr lang="ja-JP" alt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© 20</a:t>
            </a:r>
            <a:r>
              <a:rPr lang="en-US" altLang="ja-JP" sz="900">
                <a:solidFill>
                  <a:schemeClr val="bg1"/>
                </a:solidFill>
                <a:latin typeface="Arial" panose="020B0604020202020204" pitchFamily="34" charset="0"/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3298" name="スライド番号プレースホルダ 4"/>
          <p:cNvSpPr txBox="1">
            <a:spLocks noGrp="1"/>
          </p:cNvSpPr>
          <p:nvPr/>
        </p:nvSpPr>
        <p:spPr>
          <a:xfrm>
            <a:off x="87630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 eaLnBrk="0" hangingPunct="0"/>
            <a:fld id="{9A0DB2DC-4C9A-4742-B13C-FB6460FD3503}" type="slidenum">
              <a:rPr lang="en-US" altLang="ja-JP" sz="120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ja-JP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3299" name="Rectangle 6"/>
          <p:cNvSpPr>
            <a:spLocks noRot="1"/>
          </p:cNvSpPr>
          <p:nvPr/>
        </p:nvSpPr>
        <p:spPr>
          <a:xfrm>
            <a:off x="1524000" y="189230"/>
            <a:ext cx="8898255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en-US" altLang="zh-CN" b="1">
                <a:latin typeface="Arial" panose="020B0604020202020204" pitchFamily="34" charset="0"/>
              </a:rPr>
              <a:t>10.1.2 </a:t>
            </a:r>
            <a:r>
              <a:rPr lang="en-US" altLang="ja-JP" b="1">
                <a:latin typeface="Arial" panose="020B0604020202020204" pitchFamily="34" charset="0"/>
              </a:rPr>
              <a:t>Why is Architecture Important?</a:t>
            </a:r>
            <a:endParaRPr 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3300" name="Rectangle 7"/>
          <p:cNvSpPr>
            <a:spLocks noRot="1"/>
          </p:cNvSpPr>
          <p:nvPr/>
        </p:nvSpPr>
        <p:spPr>
          <a:xfrm>
            <a:off x="1774825" y="836613"/>
            <a:ext cx="8461375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spcBef>
                <a:spcPts val="300"/>
              </a:spcBef>
              <a:buClr>
                <a:srgbClr val="52A930"/>
              </a:buClr>
              <a:buFont typeface="Wingdings" panose="05000000000000000000" pitchFamily="2" charset="2"/>
              <a:buChar char="n"/>
            </a:pPr>
            <a:r>
              <a:rPr lang="en-US" altLang="ja-JP" sz="2400">
                <a:latin typeface="Arial" panose="020B0604020202020204" pitchFamily="34" charset="0"/>
              </a:rPr>
              <a:t>Representations of software architecture are </a:t>
            </a:r>
            <a:r>
              <a:rPr lang="en-US" altLang="ja-JP" sz="2400">
                <a:solidFill>
                  <a:srgbClr val="FF0000"/>
                </a:solidFill>
                <a:latin typeface="Arial" panose="020B0604020202020204" pitchFamily="34" charset="0"/>
              </a:rPr>
              <a:t>an enabler for communication between all parties</a:t>
            </a:r>
            <a:r>
              <a:rPr lang="en-US" altLang="ja-JP" sz="2400">
                <a:latin typeface="Arial" panose="020B0604020202020204" pitchFamily="34" charset="0"/>
              </a:rPr>
              <a:t> (stakeholders) interested in the development of a computer-based system.</a:t>
            </a:r>
            <a:r>
              <a:rPr lang="en-US" altLang="zh-CN" sz="2400">
                <a:latin typeface="Arial" panose="020B0604020202020204" pitchFamily="34" charset="0"/>
              </a:rPr>
              <a:t>-</a:t>
            </a:r>
            <a:r>
              <a:rPr lang="zh-CN" altLang="en-US" sz="2400" dirty="0">
                <a:latin typeface="Arial" panose="020B0604020202020204" pitchFamily="34" charset="0"/>
              </a:rPr>
              <a:t>有助于各方的交流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300"/>
              </a:spcBef>
              <a:buClr>
                <a:srgbClr val="52A930"/>
              </a:buClr>
              <a:buFont typeface="Wingdings" panose="05000000000000000000" pitchFamily="2" charset="2"/>
              <a:buChar char="n"/>
            </a:pPr>
            <a:r>
              <a:rPr lang="en-US" altLang="ja-JP" sz="2400">
                <a:solidFill>
                  <a:srgbClr val="FF0000"/>
                </a:solidFill>
                <a:latin typeface="Arial" panose="020B0604020202020204" pitchFamily="34" charset="0"/>
              </a:rPr>
              <a:t>The architecture highlights early design decisions</a:t>
            </a:r>
            <a:r>
              <a:rPr lang="en-US" altLang="ja-JP" sz="2400">
                <a:latin typeface="Arial" panose="020B0604020202020204" pitchFamily="34" charset="0"/>
              </a:rPr>
              <a:t> that will have a profound impact on all software engineering work that follows and, as important, on the ultimate success of the system as an operational entity.</a:t>
            </a:r>
            <a:r>
              <a:rPr lang="en-US" altLang="zh-CN" sz="2400">
                <a:latin typeface="Arial" panose="020B0604020202020204" pitchFamily="34" charset="0"/>
              </a:rPr>
              <a:t>-</a:t>
            </a:r>
            <a:r>
              <a:rPr lang="zh-CN" altLang="en-US" sz="2400" dirty="0">
                <a:latin typeface="Arial" panose="020B0604020202020204" pitchFamily="34" charset="0"/>
              </a:rPr>
              <a:t>突出早期的设计，对其后工作很重要（打好设计的根基）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300"/>
              </a:spcBef>
              <a:buClr>
                <a:srgbClr val="52A930"/>
              </a:buClr>
              <a:buFont typeface="Wingdings" panose="05000000000000000000" pitchFamily="2" charset="2"/>
              <a:buChar char="n"/>
            </a:pPr>
            <a:r>
              <a:rPr lang="en-US" altLang="ja-JP" sz="2400">
                <a:latin typeface="Arial" panose="020B0604020202020204" pitchFamily="34" charset="0"/>
              </a:rPr>
              <a:t>Architecture </a:t>
            </a:r>
            <a:r>
              <a:rPr lang="en-US" altLang="ja-JP" sz="2400">
                <a:latin typeface="Palatino" pitchFamily="-128" charset="0"/>
              </a:rPr>
              <a:t>“</a:t>
            </a:r>
            <a:r>
              <a:rPr lang="en-US" altLang="ja-JP" sz="2400">
                <a:solidFill>
                  <a:srgbClr val="FF0000"/>
                </a:solidFill>
                <a:latin typeface="Arial" panose="020B0604020202020204" pitchFamily="34" charset="0"/>
              </a:rPr>
              <a:t>con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struct</a:t>
            </a:r>
            <a:r>
              <a:rPr lang="en-US" altLang="ja-JP" sz="2400">
                <a:solidFill>
                  <a:srgbClr val="FF0000"/>
                </a:solidFill>
                <a:latin typeface="Arial" panose="020B0604020202020204" pitchFamily="34" charset="0"/>
              </a:rPr>
              <a:t>s a relatively small, intellectually graspable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 (understandable)</a:t>
            </a:r>
            <a:r>
              <a:rPr lang="en-US" altLang="ja-JP" sz="2400">
                <a:solidFill>
                  <a:srgbClr val="FF0000"/>
                </a:solidFill>
                <a:latin typeface="Arial" panose="020B0604020202020204" pitchFamily="34" charset="0"/>
              </a:rPr>
              <a:t> model</a:t>
            </a:r>
            <a:r>
              <a:rPr lang="en-US" altLang="ja-JP" sz="2400">
                <a:latin typeface="Arial" panose="020B0604020202020204" pitchFamily="34" charset="0"/>
              </a:rPr>
              <a:t> of how the system is structured and how its components work together</a:t>
            </a:r>
            <a:r>
              <a:rPr lang="en-US" altLang="ja-JP" sz="2400">
                <a:latin typeface="Palatino" pitchFamily="-128" charset="0"/>
              </a:rPr>
              <a:t>”</a:t>
            </a:r>
            <a:r>
              <a:rPr lang="en-US" altLang="ja-JP" sz="2400">
                <a:latin typeface="Arial" panose="020B0604020202020204" pitchFamily="34" charset="0"/>
              </a:rPr>
              <a:t> [BAS03].</a:t>
            </a:r>
            <a:r>
              <a:rPr lang="en-US" altLang="zh-CN" sz="2400">
                <a:latin typeface="Arial" panose="020B0604020202020204" pitchFamily="34" charset="0"/>
              </a:rPr>
              <a:t>-</a:t>
            </a:r>
            <a:r>
              <a:rPr lang="zh-CN" altLang="en-US" sz="2400" dirty="0">
                <a:latin typeface="Arial" panose="020B0604020202020204" pitchFamily="34" charset="0"/>
              </a:rPr>
              <a:t>建立了一个相对小、易理解的模型，其描述了系统如何构成及构件如何一起工作</a:t>
            </a:r>
            <a:endParaRPr lang="ja-JP" altLang="en-US" sz="2400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52A930"/>
              </a:buClr>
              <a:buChar char="•"/>
            </a:pPr>
            <a:endParaRPr lang="ja-JP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3297" name="フッター プレースホルダ 3"/>
          <p:cNvSpPr txBox="1">
            <a:spLocks noGrp="1"/>
          </p:cNvSpPr>
          <p:nvPr/>
        </p:nvSpPr>
        <p:spPr>
          <a:xfrm>
            <a:off x="1524000" y="6477000"/>
            <a:ext cx="4038600" cy="304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 eaLnBrk="0" hangingPunct="0"/>
            <a:r>
              <a:rPr lang="ja-JP" alt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© 20</a:t>
            </a:r>
            <a:r>
              <a:rPr lang="en-US" altLang="ja-JP" sz="900">
                <a:solidFill>
                  <a:schemeClr val="bg1"/>
                </a:solidFill>
                <a:latin typeface="Arial" panose="020B0604020202020204" pitchFamily="34" charset="0"/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3298" name="スライド番号プレースホルダ 4"/>
          <p:cNvSpPr txBox="1">
            <a:spLocks noGrp="1"/>
          </p:cNvSpPr>
          <p:nvPr/>
        </p:nvSpPr>
        <p:spPr>
          <a:xfrm>
            <a:off x="8763000" y="6629400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 eaLnBrk="0" hangingPunct="0"/>
            <a:fld id="{9A0DB2DC-4C9A-4742-B13C-FB6460FD3503}" type="slidenum">
              <a:rPr lang="en-US" altLang="ja-JP" sz="120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ja-JP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3299" name="Rectangle 6"/>
          <p:cNvSpPr>
            <a:spLocks noRot="1"/>
          </p:cNvSpPr>
          <p:nvPr/>
        </p:nvSpPr>
        <p:spPr>
          <a:xfrm>
            <a:off x="1524000" y="189230"/>
            <a:ext cx="8898255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en-US" altLang="zh-CN" b="1">
                <a:latin typeface="Arial" panose="020B0604020202020204" pitchFamily="34" charset="0"/>
              </a:rPr>
              <a:t>10.1.2 </a:t>
            </a:r>
            <a:r>
              <a:rPr lang="en-US" altLang="ja-JP" b="1">
                <a:latin typeface="Arial" panose="020B0604020202020204" pitchFamily="34" charset="0"/>
              </a:rPr>
              <a:t>Why is Architecture Important?</a:t>
            </a:r>
            <a:endParaRPr 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3300" name="Rectangle 7"/>
          <p:cNvSpPr>
            <a:spLocks noRot="1"/>
          </p:cNvSpPr>
          <p:nvPr/>
        </p:nvSpPr>
        <p:spPr>
          <a:xfrm>
            <a:off x="1774825" y="836613"/>
            <a:ext cx="8461375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0" hangingPunct="0">
              <a:spcBef>
                <a:spcPts val="300"/>
              </a:spcBef>
              <a:buClr>
                <a:srgbClr val="52A930"/>
              </a:buClr>
              <a:buFont typeface="Wingdings" panose="05000000000000000000" pitchFamily="2" charset="2"/>
              <a:buChar char="n"/>
            </a:pPr>
            <a:r>
              <a:rPr lang="en-US" altLang="ja-JP" sz="2400">
                <a:latin typeface="Arial" panose="020B0604020202020204" pitchFamily="34" charset="0"/>
              </a:rPr>
              <a:t>Representations of software architecture are </a:t>
            </a:r>
            <a:r>
              <a:rPr lang="en-US" altLang="ja-JP" sz="2400">
                <a:solidFill>
                  <a:srgbClr val="FF0000"/>
                </a:solidFill>
                <a:latin typeface="Arial" panose="020B0604020202020204" pitchFamily="34" charset="0"/>
              </a:rPr>
              <a:t>an enabler for communication between all parties</a:t>
            </a:r>
            <a:r>
              <a:rPr lang="en-US" altLang="ja-JP" sz="2400">
                <a:latin typeface="Arial" panose="020B0604020202020204" pitchFamily="34" charset="0"/>
              </a:rPr>
              <a:t> (stakeholders) interested in the development of a computer-based system.</a:t>
            </a:r>
            <a:r>
              <a:rPr lang="en-US" altLang="zh-CN" sz="2400">
                <a:latin typeface="Arial" panose="020B0604020202020204" pitchFamily="34" charset="0"/>
              </a:rPr>
              <a:t>-</a:t>
            </a:r>
            <a:r>
              <a:rPr lang="zh-CN" altLang="en-US" sz="2400" dirty="0">
                <a:latin typeface="Arial" panose="020B0604020202020204" pitchFamily="34" charset="0"/>
              </a:rPr>
              <a:t>有助于各方的交流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300"/>
              </a:spcBef>
              <a:buClr>
                <a:srgbClr val="52A930"/>
              </a:buClr>
              <a:buFont typeface="Wingdings" panose="05000000000000000000" pitchFamily="2" charset="2"/>
              <a:buChar char="n"/>
            </a:pPr>
            <a:r>
              <a:rPr lang="en-US" altLang="ja-JP" sz="2400">
                <a:solidFill>
                  <a:srgbClr val="FF0000"/>
                </a:solidFill>
                <a:latin typeface="Arial" panose="020B0604020202020204" pitchFamily="34" charset="0"/>
              </a:rPr>
              <a:t>The architecture highlights early design decisions</a:t>
            </a:r>
            <a:r>
              <a:rPr lang="en-US" altLang="ja-JP" sz="2400">
                <a:latin typeface="Arial" panose="020B0604020202020204" pitchFamily="34" charset="0"/>
              </a:rPr>
              <a:t> that will have a profound impact on all software engineering work that follows and, as important, on the ultimate success of the system as an operational entity.</a:t>
            </a:r>
            <a:r>
              <a:rPr lang="en-US" altLang="zh-CN" sz="2400">
                <a:latin typeface="Arial" panose="020B0604020202020204" pitchFamily="34" charset="0"/>
              </a:rPr>
              <a:t>-</a:t>
            </a:r>
            <a:r>
              <a:rPr lang="zh-CN" altLang="en-US" sz="2400" dirty="0">
                <a:latin typeface="Arial" panose="020B0604020202020204" pitchFamily="34" charset="0"/>
              </a:rPr>
              <a:t>突出早期的设计，对其后工作很重要（打好设计的根基）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300"/>
              </a:spcBef>
              <a:buClr>
                <a:srgbClr val="52A930"/>
              </a:buClr>
              <a:buFont typeface="Wingdings" panose="05000000000000000000" pitchFamily="2" charset="2"/>
              <a:buChar char="n"/>
            </a:pPr>
            <a:r>
              <a:rPr lang="en-US" altLang="ja-JP" sz="2400">
                <a:latin typeface="Arial" panose="020B0604020202020204" pitchFamily="34" charset="0"/>
              </a:rPr>
              <a:t>Architecture </a:t>
            </a:r>
            <a:r>
              <a:rPr lang="en-US" altLang="ja-JP" sz="2400">
                <a:latin typeface="Palatino" pitchFamily="-128" charset="0"/>
              </a:rPr>
              <a:t>“</a:t>
            </a:r>
            <a:r>
              <a:rPr lang="en-US" altLang="ja-JP" sz="2400">
                <a:solidFill>
                  <a:srgbClr val="FF0000"/>
                </a:solidFill>
                <a:latin typeface="Arial" panose="020B0604020202020204" pitchFamily="34" charset="0"/>
              </a:rPr>
              <a:t>con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struct</a:t>
            </a:r>
            <a:r>
              <a:rPr lang="en-US" altLang="ja-JP" sz="2400">
                <a:solidFill>
                  <a:srgbClr val="FF0000"/>
                </a:solidFill>
                <a:latin typeface="Arial" panose="020B0604020202020204" pitchFamily="34" charset="0"/>
              </a:rPr>
              <a:t>s a relatively small, intellectually graspable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 (understandable)</a:t>
            </a:r>
            <a:r>
              <a:rPr lang="en-US" altLang="ja-JP" sz="2400">
                <a:solidFill>
                  <a:srgbClr val="FF0000"/>
                </a:solidFill>
                <a:latin typeface="Arial" panose="020B0604020202020204" pitchFamily="34" charset="0"/>
              </a:rPr>
              <a:t> model</a:t>
            </a:r>
            <a:r>
              <a:rPr lang="en-US" altLang="ja-JP" sz="2400">
                <a:latin typeface="Arial" panose="020B0604020202020204" pitchFamily="34" charset="0"/>
              </a:rPr>
              <a:t> of how the system is structured and how its components work together</a:t>
            </a:r>
            <a:r>
              <a:rPr lang="en-US" altLang="ja-JP" sz="2400">
                <a:latin typeface="Palatino" pitchFamily="-128" charset="0"/>
              </a:rPr>
              <a:t>”</a:t>
            </a:r>
            <a:r>
              <a:rPr lang="en-US" altLang="ja-JP" sz="2400">
                <a:latin typeface="Arial" panose="020B0604020202020204" pitchFamily="34" charset="0"/>
              </a:rPr>
              <a:t> [BAS03].</a:t>
            </a:r>
            <a:r>
              <a:rPr lang="en-US" altLang="zh-CN" sz="2400">
                <a:latin typeface="Arial" panose="020B0604020202020204" pitchFamily="34" charset="0"/>
              </a:rPr>
              <a:t>-</a:t>
            </a:r>
            <a:r>
              <a:rPr lang="zh-CN" altLang="en-US" sz="2400" dirty="0">
                <a:latin typeface="Arial" panose="020B0604020202020204" pitchFamily="34" charset="0"/>
              </a:rPr>
              <a:t>建立了一个相对小、易理解的模型，其描述了系统如何构成及构件如何一起工作</a:t>
            </a:r>
            <a:endParaRPr lang="ja-JP" altLang="en-US" sz="2400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52A930"/>
              </a:buClr>
              <a:buChar char="•"/>
            </a:pPr>
            <a:endParaRPr lang="ja-JP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4885</Words>
  <Application>WPS 演示</Application>
  <PresentationFormat>宽屏</PresentationFormat>
  <Paragraphs>107</Paragraphs>
  <Slides>10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宋体</vt:lpstr>
      <vt:lpstr>Wingdings</vt:lpstr>
      <vt:lpstr>Wingdings</vt:lpstr>
      <vt:lpstr>Palatino</vt:lpstr>
      <vt:lpstr>Palatino Linotype</vt:lpstr>
      <vt:lpstr>楷体_GB2312</vt:lpstr>
      <vt:lpstr>新宋体</vt:lpstr>
      <vt:lpstr>Times</vt:lpstr>
      <vt:lpstr>MS PGothic</vt:lpstr>
      <vt:lpstr>微软雅黑</vt:lpstr>
      <vt:lpstr>Arial Unicode MS</vt:lpstr>
      <vt:lpstr>Calibri</vt:lpstr>
      <vt:lpstr>Times New Roman</vt:lpstr>
      <vt:lpstr>WPS</vt:lpstr>
      <vt:lpstr>Word.Document.8</vt:lpstr>
      <vt:lpstr>Word.Document.8</vt:lpstr>
      <vt:lpstr>关山复度路犹长</vt:lpstr>
      <vt:lpstr>PowerPoint 演示文稿</vt:lpstr>
      <vt:lpstr>软件质量属性Quality attributes-FURPS  （重点掌握）</vt:lpstr>
      <vt:lpstr>9.3 Fundamental Concepts</vt:lpstr>
      <vt:lpstr>Coupling（参考）</vt:lpstr>
      <vt:lpstr>PowerPoint 演示文稿</vt:lpstr>
      <vt:lpstr>PowerPoint 演示文稿</vt:lpstr>
      <vt:lpstr>PowerPoint 演示文稿</vt:lpstr>
      <vt:lpstr>PowerPoint 演示文稿</vt:lpstr>
      <vt:lpstr>Cohesion （参考）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WPS_1561258228</cp:lastModifiedBy>
  <cp:revision>157</cp:revision>
  <dcterms:created xsi:type="dcterms:W3CDTF">2019-06-19T02:08:00Z</dcterms:created>
  <dcterms:modified xsi:type="dcterms:W3CDTF">2025-01-08T08:13:15Z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E23E718F54F64BD9940A3B90C23290F1_11</vt:lpwstr>
  </property>
</Properties>
</file>