
<file path=[Content_Types].xml><?xml version="1.0" encoding="utf-8"?>
<Types xmlns="http://schemas.openxmlformats.org/package/2006/content-types">
  <Default Extension="bin" ContentType="application/vnd.openxmlformats-officedocument.oleObject"/>
  <Default Extension="bmp" ContentType="image/bmp"/>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2.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8" r:id="rId3"/>
    <p:sldMasterId id="2147483692" r:id="rId4"/>
    <p:sldMasterId id="2147483708" r:id="rId5"/>
    <p:sldMasterId id="2147483722" r:id="rId6"/>
  </p:sldMasterIdLst>
  <p:notesMasterIdLst>
    <p:notesMasterId r:id="rId168"/>
  </p:notesMasterIdLst>
  <p:handoutMasterIdLst>
    <p:handoutMasterId r:id="rId169"/>
  </p:handoutMasterIdLst>
  <p:sldIdLst>
    <p:sldId id="943" r:id="rId7"/>
    <p:sldId id="376" r:id="rId8"/>
    <p:sldId id="972" r:id="rId9"/>
    <p:sldId id="704" r:id="rId10"/>
    <p:sldId id="961" r:id="rId11"/>
    <p:sldId id="705" r:id="rId12"/>
    <p:sldId id="706" r:id="rId13"/>
    <p:sldId id="1738" r:id="rId14"/>
    <p:sldId id="707" r:id="rId15"/>
    <p:sldId id="921" r:id="rId16"/>
    <p:sldId id="855" r:id="rId17"/>
    <p:sldId id="708" r:id="rId18"/>
    <p:sldId id="922" r:id="rId19"/>
    <p:sldId id="923" r:id="rId20"/>
    <p:sldId id="856" r:id="rId21"/>
    <p:sldId id="377" r:id="rId22"/>
    <p:sldId id="378" r:id="rId23"/>
    <p:sldId id="907" r:id="rId24"/>
    <p:sldId id="928" r:id="rId25"/>
    <p:sldId id="930" r:id="rId26"/>
    <p:sldId id="942" r:id="rId27"/>
    <p:sldId id="857" r:id="rId28"/>
    <p:sldId id="858" r:id="rId29"/>
    <p:sldId id="1576" r:id="rId30"/>
    <p:sldId id="380" r:id="rId31"/>
    <p:sldId id="905" r:id="rId32"/>
    <p:sldId id="382" r:id="rId33"/>
    <p:sldId id="931" r:id="rId34"/>
    <p:sldId id="932" r:id="rId35"/>
    <p:sldId id="924" r:id="rId36"/>
    <p:sldId id="383" r:id="rId37"/>
    <p:sldId id="1423" r:id="rId38"/>
    <p:sldId id="709" r:id="rId39"/>
    <p:sldId id="710" r:id="rId40"/>
    <p:sldId id="929" r:id="rId41"/>
    <p:sldId id="861" r:id="rId42"/>
    <p:sldId id="1741" r:id="rId43"/>
    <p:sldId id="1893" r:id="rId44"/>
    <p:sldId id="925" r:id="rId45"/>
    <p:sldId id="926" r:id="rId46"/>
    <p:sldId id="384" r:id="rId47"/>
    <p:sldId id="1737" r:id="rId48"/>
    <p:sldId id="1424" r:id="rId49"/>
    <p:sldId id="381" r:id="rId50"/>
    <p:sldId id="862" r:id="rId51"/>
    <p:sldId id="732" r:id="rId52"/>
    <p:sldId id="927" r:id="rId53"/>
    <p:sldId id="388" r:id="rId54"/>
    <p:sldId id="396" r:id="rId55"/>
    <p:sldId id="389" r:id="rId56"/>
    <p:sldId id="390" r:id="rId57"/>
    <p:sldId id="860" r:id="rId58"/>
    <p:sldId id="973" r:id="rId59"/>
    <p:sldId id="1153" r:id="rId60"/>
    <p:sldId id="1154" r:id="rId61"/>
    <p:sldId id="391" r:id="rId62"/>
    <p:sldId id="392" r:id="rId63"/>
    <p:sldId id="394" r:id="rId64"/>
    <p:sldId id="968" r:id="rId65"/>
    <p:sldId id="859" r:id="rId66"/>
    <p:sldId id="1426" r:id="rId67"/>
    <p:sldId id="847" r:id="rId68"/>
    <p:sldId id="969" r:id="rId69"/>
    <p:sldId id="848" r:id="rId70"/>
    <p:sldId id="849" r:id="rId71"/>
    <p:sldId id="850" r:id="rId72"/>
    <p:sldId id="851" r:id="rId73"/>
    <p:sldId id="906" r:id="rId74"/>
    <p:sldId id="944" r:id="rId75"/>
    <p:sldId id="974" r:id="rId76"/>
    <p:sldId id="908" r:id="rId77"/>
    <p:sldId id="903" r:id="rId78"/>
    <p:sldId id="1575" r:id="rId79"/>
    <p:sldId id="909" r:id="rId80"/>
    <p:sldId id="399" r:id="rId81"/>
    <p:sldId id="764" r:id="rId82"/>
    <p:sldId id="910" r:id="rId83"/>
    <p:sldId id="400" r:id="rId84"/>
    <p:sldId id="1743" r:id="rId85"/>
    <p:sldId id="863" r:id="rId86"/>
    <p:sldId id="864" r:id="rId87"/>
    <p:sldId id="865" r:id="rId88"/>
    <p:sldId id="866" r:id="rId89"/>
    <p:sldId id="1754" r:id="rId90"/>
    <p:sldId id="1755" r:id="rId91"/>
    <p:sldId id="869" r:id="rId92"/>
    <p:sldId id="872" r:id="rId93"/>
    <p:sldId id="945" r:id="rId94"/>
    <p:sldId id="873" r:id="rId95"/>
    <p:sldId id="874" r:id="rId96"/>
    <p:sldId id="875" r:id="rId97"/>
    <p:sldId id="876" r:id="rId98"/>
    <p:sldId id="1242" r:id="rId99"/>
    <p:sldId id="1231" r:id="rId100"/>
    <p:sldId id="1232" r:id="rId101"/>
    <p:sldId id="1235" r:id="rId102"/>
    <p:sldId id="1236" r:id="rId103"/>
    <p:sldId id="1237" r:id="rId104"/>
    <p:sldId id="1238" r:id="rId105"/>
    <p:sldId id="1239" r:id="rId106"/>
    <p:sldId id="1240" r:id="rId107"/>
    <p:sldId id="1241" r:id="rId108"/>
    <p:sldId id="1156" r:id="rId109"/>
    <p:sldId id="1157" r:id="rId110"/>
    <p:sldId id="1158" r:id="rId111"/>
    <p:sldId id="1159" r:id="rId112"/>
    <p:sldId id="1160" r:id="rId113"/>
    <p:sldId id="1161" r:id="rId114"/>
    <p:sldId id="1162" r:id="rId115"/>
    <p:sldId id="1163" r:id="rId116"/>
    <p:sldId id="1750" r:id="rId117"/>
    <p:sldId id="1244" r:id="rId118"/>
    <p:sldId id="1166" r:id="rId119"/>
    <p:sldId id="1167" r:id="rId120"/>
    <p:sldId id="1169" r:id="rId121"/>
    <p:sldId id="2014" r:id="rId122"/>
    <p:sldId id="1168" r:id="rId123"/>
    <p:sldId id="1751" r:id="rId124"/>
    <p:sldId id="2016" r:id="rId125"/>
    <p:sldId id="2015" r:id="rId126"/>
    <p:sldId id="2017" r:id="rId127"/>
    <p:sldId id="1173" r:id="rId128"/>
    <p:sldId id="1170" r:id="rId129"/>
    <p:sldId id="1171" r:id="rId130"/>
    <p:sldId id="1174" r:id="rId131"/>
    <p:sldId id="1172" r:id="rId132"/>
    <p:sldId id="1335" r:id="rId133"/>
    <p:sldId id="1180" r:id="rId134"/>
    <p:sldId id="1181" r:id="rId135"/>
    <p:sldId id="1182" r:id="rId136"/>
    <p:sldId id="1183" r:id="rId137"/>
    <p:sldId id="1184" r:id="rId138"/>
    <p:sldId id="1185" r:id="rId139"/>
    <p:sldId id="1744" r:id="rId140"/>
    <p:sldId id="1217" r:id="rId141"/>
    <p:sldId id="1746" r:id="rId142"/>
    <p:sldId id="1192" r:id="rId143"/>
    <p:sldId id="1745" r:id="rId144"/>
    <p:sldId id="1218" r:id="rId145"/>
    <p:sldId id="1194" r:id="rId146"/>
    <p:sldId id="1195" r:id="rId147"/>
    <p:sldId id="1196" r:id="rId148"/>
    <p:sldId id="1197" r:id="rId149"/>
    <p:sldId id="1759" r:id="rId150"/>
    <p:sldId id="1894" r:id="rId151"/>
    <p:sldId id="1895" r:id="rId152"/>
    <p:sldId id="1193" r:id="rId153"/>
    <p:sldId id="1763" r:id="rId154"/>
    <p:sldId id="1760" r:id="rId155"/>
    <p:sldId id="1761" r:id="rId156"/>
    <p:sldId id="1762" r:id="rId157"/>
    <p:sldId id="1199" r:id="rId158"/>
    <p:sldId id="1200" r:id="rId159"/>
    <p:sldId id="1749" r:id="rId160"/>
    <p:sldId id="1747" r:id="rId161"/>
    <p:sldId id="1204" r:id="rId162"/>
    <p:sldId id="1205" r:id="rId163"/>
    <p:sldId id="1206" r:id="rId164"/>
    <p:sldId id="1207" r:id="rId165"/>
    <p:sldId id="1208" r:id="rId166"/>
    <p:sldId id="1748" r:id="rId167"/>
  </p:sldIdLst>
  <p:sldSz cx="9144000" cy="6858000" type="screen4x3"/>
  <p:notesSz cx="6735763" cy="9866313"/>
  <p:custDataLst>
    <p:tags r:id="rId170"/>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216" userDrawn="1">
          <p15:clr>
            <a:srgbClr val="A4A3A4"/>
          </p15:clr>
        </p15:guide>
        <p15:guide id="2" pos="287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FFFF99"/>
    <a:srgbClr val="4C4C4C"/>
    <a:srgbClr val="FF9999"/>
    <a:srgbClr val="99CCFF"/>
    <a:srgbClr val="66CC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464"/>
    <p:restoredTop sz="94677"/>
  </p:normalViewPr>
  <p:slideViewPr>
    <p:cSldViewPr showGuides="1">
      <p:cViewPr varScale="1">
        <p:scale>
          <a:sx n="108" d="100"/>
          <a:sy n="108" d="100"/>
        </p:scale>
        <p:origin x="1272" y="108"/>
      </p:cViewPr>
      <p:guideLst>
        <p:guide orient="horz" pos="2216"/>
        <p:guide pos="287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9806"/>
    </p:cViewPr>
  </p:sorter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tags" Target="tags/tag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commentAuthors" Target="commentAuthors.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2" Type="http://schemas.openxmlformats.org/officeDocument/2006/relationships/presProps" Target="presProps.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theme" Target="theme/theme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tableStyles" Target="tableStyles.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slide" Target="slides/slide1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19413" cy="493713"/>
          </a:xfrm>
          <a:prstGeom prst="rect">
            <a:avLst/>
          </a:prstGeom>
          <a:noFill/>
          <a:ln w="9525">
            <a:noFill/>
            <a:miter lim="800000"/>
          </a:ln>
        </p:spPr>
        <p:txBody>
          <a:bodyPr vert="horz" wrap="square" lIns="91440" tIns="45720" rIns="91440" bIns="45720" numCol="1" anchor="t" anchorCtr="0" compatLnSpc="1"/>
          <a:lstStyle/>
          <a:p>
            <a:pPr lvl="0" fontAlgn="base"/>
            <a:endParaRPr lang="en-US" altLang="ja-JP" sz="1200" strike="noStrike" noProof="1"/>
          </a:p>
        </p:txBody>
      </p:sp>
      <p:sp>
        <p:nvSpPr>
          <p:cNvPr id="5123" name="Rectangle 3"/>
          <p:cNvSpPr>
            <a:spLocks noGrp="1" noChangeArrowheads="1"/>
          </p:cNvSpPr>
          <p:nvPr>
            <p:ph type="dt" sz="quarter" idx="1"/>
          </p:nvPr>
        </p:nvSpPr>
        <p:spPr bwMode="auto">
          <a:xfrm>
            <a:off x="3816350" y="0"/>
            <a:ext cx="2919413" cy="493713"/>
          </a:xfrm>
          <a:prstGeom prst="rect">
            <a:avLst/>
          </a:prstGeom>
          <a:noFill/>
          <a:ln w="9525">
            <a:noFill/>
            <a:miter lim="800000"/>
          </a:ln>
        </p:spPr>
        <p:txBody>
          <a:bodyPr vert="horz" wrap="square" lIns="91440" tIns="45720" rIns="91440" bIns="45720" numCol="1" anchor="t" anchorCtr="0" compatLnSpc="1"/>
          <a:lstStyle/>
          <a:p>
            <a:pPr lvl="0" algn="r" fontAlgn="base"/>
            <a:endParaRPr lang="en-US" altLang="ja-JP" sz="1200" strike="noStrike" noProof="1"/>
          </a:p>
        </p:txBody>
      </p:sp>
      <p:sp>
        <p:nvSpPr>
          <p:cNvPr id="5124" name="Rectangle 4"/>
          <p:cNvSpPr>
            <a:spLocks noGrp="1" noChangeArrowheads="1"/>
          </p:cNvSpPr>
          <p:nvPr>
            <p:ph type="ftr" sz="quarter" idx="2"/>
          </p:nvPr>
        </p:nvSpPr>
        <p:spPr bwMode="auto">
          <a:xfrm>
            <a:off x="0" y="9372600"/>
            <a:ext cx="2919413" cy="493713"/>
          </a:xfrm>
          <a:prstGeom prst="rect">
            <a:avLst/>
          </a:prstGeom>
          <a:noFill/>
          <a:ln w="9525">
            <a:noFill/>
            <a:miter lim="800000"/>
          </a:ln>
        </p:spPr>
        <p:txBody>
          <a:bodyPr vert="horz" wrap="square" lIns="91440" tIns="45720" rIns="91440" bIns="45720" numCol="1" anchor="b" anchorCtr="0" compatLnSpc="1"/>
          <a:lstStyle/>
          <a:p>
            <a:pPr lvl="0" fontAlgn="base"/>
            <a:endParaRPr lang="en-US" altLang="ja-JP" sz="1200" strike="noStrike" noProof="1"/>
          </a:p>
        </p:txBody>
      </p:sp>
      <p:sp>
        <p:nvSpPr>
          <p:cNvPr id="5125" name="Rectangle 5"/>
          <p:cNvSpPr>
            <a:spLocks noGrp="1" noChangeArrowheads="1"/>
          </p:cNvSpPr>
          <p:nvPr>
            <p:ph type="sldNum" sz="quarter" idx="3"/>
          </p:nvPr>
        </p:nvSpPr>
        <p:spPr bwMode="auto">
          <a:xfrm>
            <a:off x="3816350" y="9372600"/>
            <a:ext cx="2919413" cy="493713"/>
          </a:xfrm>
          <a:prstGeom prst="rect">
            <a:avLst/>
          </a:prstGeom>
          <a:noFill/>
          <a:ln w="9525">
            <a:noFill/>
            <a:miter lim="800000"/>
          </a:ln>
        </p:spPr>
        <p:txBody>
          <a:bodyPr vert="horz" wrap="square" lIns="91440" tIns="45720" rIns="91440" bIns="45720" numCol="1" anchor="b" anchorCtr="0" compatLnSpc="1"/>
          <a:lstStyle/>
          <a:p>
            <a:pPr lvl="0" algn="r" fontAlgn="base"/>
            <a:fld id="{9A0DB2DC-4C9A-4742-B13C-FB6460FD3503}" type="slidenum">
              <a:rPr lang="ja-JP" altLang="en-US" sz="1200" strike="noStrike" noProof="1" dirty="0">
                <a:latin typeface="Arial" panose="020B0604020202020204" pitchFamily="34" charset="0"/>
                <a:ea typeface="MS PGothic" panose="020B0600070205080204" pitchFamily="34" charset="-128"/>
                <a:cs typeface="+mn-cs"/>
              </a:rPr>
              <a:t>‹#›</a:t>
            </a:fld>
            <a:endParaRPr lang="ja-JP"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ln>
        </p:spPr>
        <p:txBody>
          <a:bodyPr vert="horz" wrap="square" lIns="91440" tIns="45720" rIns="91440" bIns="45720" numCol="1" anchor="t" anchorCtr="0" compatLnSpc="1"/>
          <a:lstStyle/>
          <a:p>
            <a:pPr lvl="0" fontAlgn="base"/>
            <a:endParaRPr lang="en-US" altLang="ja-JP" sz="1200" strike="noStrike" noProof="1"/>
          </a:p>
        </p:txBody>
      </p:sp>
      <p:sp>
        <p:nvSpPr>
          <p:cNvPr id="4099" name="Rectangle 3"/>
          <p:cNvSpPr>
            <a:spLocks noGrp="1" noChangeArrowheads="1"/>
          </p:cNvSpPr>
          <p:nvPr>
            <p:ph type="dt" idx="1"/>
          </p:nvPr>
        </p:nvSpPr>
        <p:spPr bwMode="auto">
          <a:xfrm>
            <a:off x="3816350" y="0"/>
            <a:ext cx="2919413" cy="493713"/>
          </a:xfrm>
          <a:prstGeom prst="rect">
            <a:avLst/>
          </a:prstGeom>
          <a:noFill/>
          <a:ln w="9525">
            <a:noFill/>
            <a:miter lim="800000"/>
          </a:ln>
        </p:spPr>
        <p:txBody>
          <a:bodyPr vert="horz" wrap="square" lIns="91440" tIns="45720" rIns="91440" bIns="45720" numCol="1" anchor="t" anchorCtr="0" compatLnSpc="1"/>
          <a:lstStyle/>
          <a:p>
            <a:pPr lvl="0" algn="r" fontAlgn="base"/>
            <a:endParaRPr lang="en-US" altLang="ja-JP" sz="1200" strike="noStrike" noProof="1"/>
          </a:p>
        </p:txBody>
      </p:sp>
      <p:sp>
        <p:nvSpPr>
          <p:cNvPr id="12292" name="Rectangle 4"/>
          <p:cNvSpPr>
            <a:spLocks noGrp="1" noRot="1" noChangeAspect="1" noTextEdit="1"/>
          </p:cNvSpPr>
          <p:nvPr>
            <p:ph type="sldImg"/>
          </p:nvPr>
        </p:nvSpPr>
        <p:spPr>
          <a:xfrm>
            <a:off x="901700" y="739775"/>
            <a:ext cx="4933950" cy="3700463"/>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898525" y="4686300"/>
            <a:ext cx="4938713" cy="4440238"/>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ja-JP"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p>
        </p:txBody>
      </p:sp>
      <p:sp>
        <p:nvSpPr>
          <p:cNvPr id="4102" name="Rectangle 6"/>
          <p:cNvSpPr>
            <a:spLocks noGrp="1" noChangeArrowheads="1"/>
          </p:cNvSpPr>
          <p:nvPr>
            <p:ph type="ftr" sz="quarter" idx="4"/>
          </p:nvPr>
        </p:nvSpPr>
        <p:spPr bwMode="auto">
          <a:xfrm>
            <a:off x="0" y="9372600"/>
            <a:ext cx="2919413" cy="493713"/>
          </a:xfrm>
          <a:prstGeom prst="rect">
            <a:avLst/>
          </a:prstGeom>
          <a:noFill/>
          <a:ln w="9525">
            <a:noFill/>
            <a:miter lim="800000"/>
          </a:ln>
        </p:spPr>
        <p:txBody>
          <a:bodyPr vert="horz" wrap="square" lIns="91440" tIns="45720" rIns="91440" bIns="45720" numCol="1" anchor="b" anchorCtr="0" compatLnSpc="1"/>
          <a:lstStyle/>
          <a:p>
            <a:pPr lvl="0" fontAlgn="base"/>
            <a:endParaRPr lang="en-US" altLang="ja-JP" sz="1200" strike="noStrike" noProof="1"/>
          </a:p>
        </p:txBody>
      </p:sp>
      <p:sp>
        <p:nvSpPr>
          <p:cNvPr id="4103" name="Rectangle 7"/>
          <p:cNvSpPr>
            <a:spLocks noGrp="1" noChangeArrowheads="1"/>
          </p:cNvSpPr>
          <p:nvPr>
            <p:ph type="sldNum" sz="quarter" idx="5"/>
          </p:nvPr>
        </p:nvSpPr>
        <p:spPr bwMode="auto">
          <a:xfrm>
            <a:off x="3816350" y="9372600"/>
            <a:ext cx="2919413" cy="493713"/>
          </a:xfrm>
          <a:prstGeom prst="rect">
            <a:avLst/>
          </a:prstGeom>
          <a:noFill/>
          <a:ln w="9525">
            <a:noFill/>
            <a:miter lim="800000"/>
          </a:ln>
        </p:spPr>
        <p:txBody>
          <a:bodyPr vert="horz" wrap="square" lIns="91440" tIns="45720" rIns="91440" bIns="45720" numCol="1" anchor="b" anchorCtr="0" compatLnSpc="1"/>
          <a:lstStyle/>
          <a:p>
            <a:pPr lvl="0" algn="r" fontAlgn="base"/>
            <a:fld id="{9A0DB2DC-4C9A-4742-B13C-FB6460FD3503}" type="slidenum">
              <a:rPr lang="ja-JP" altLang="en-US" sz="1200" strike="noStrike" noProof="1" dirty="0">
                <a:latin typeface="Arial" panose="020B0604020202020204" pitchFamily="34" charset="0"/>
                <a:ea typeface="MS PGothic" panose="020B0600070205080204" pitchFamily="34" charset="-128"/>
                <a:cs typeface="+mn-cs"/>
              </a:rPr>
              <a:t>‹#›</a:t>
            </a:fld>
            <a:endParaRPr lang="ja-JP"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a:t>
            </a:fld>
            <a:endParaRPr lang="ja-JP" altLang="en-US" sz="1200" dirty="0"/>
          </a:p>
        </p:txBody>
      </p:sp>
      <p:sp>
        <p:nvSpPr>
          <p:cNvPr id="14338" name="Rectangle 2"/>
          <p:cNvSpPr>
            <a:spLocks noGrp="1" noRot="1" noChangeAspect="1" noTextEdit="1"/>
          </p:cNvSpPr>
          <p:nvPr>
            <p:ph type="sldImg"/>
          </p:nvPr>
        </p:nvSpPr>
        <p:spPr/>
      </p:sp>
      <p:sp>
        <p:nvSpPr>
          <p:cNvPr id="143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20</a:t>
            </a:fld>
            <a:endParaRPr lang="ja-JP" altLang="en-US" sz="1200" dirty="0"/>
          </a:p>
        </p:txBody>
      </p:sp>
      <p:sp>
        <p:nvSpPr>
          <p:cNvPr id="41986" name="Rectangle 2"/>
          <p:cNvSpPr>
            <a:spLocks noGrp="1" noRot="1" noChangeAspect="1" noTextEdit="1"/>
          </p:cNvSpPr>
          <p:nvPr>
            <p:ph type="sldImg"/>
          </p:nvPr>
        </p:nvSpPr>
        <p:spPr/>
      </p:sp>
      <p:sp>
        <p:nvSpPr>
          <p:cNvPr id="4198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21</a:t>
            </a:fld>
            <a:endParaRPr lang="ja-JP" altLang="en-US" sz="1200" dirty="0"/>
          </a:p>
        </p:txBody>
      </p:sp>
      <p:sp>
        <p:nvSpPr>
          <p:cNvPr id="44034" name="Rectangle 2"/>
          <p:cNvSpPr>
            <a:spLocks noGrp="1" noRot="1" noChangeAspect="1" noTextEdit="1"/>
          </p:cNvSpPr>
          <p:nvPr>
            <p:ph type="sldImg"/>
          </p:nvPr>
        </p:nvSpPr>
        <p:spPr/>
      </p:sp>
      <p:sp>
        <p:nvSpPr>
          <p:cNvPr id="440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22</a:t>
            </a:fld>
            <a:endParaRPr lang="ja-JP" altLang="en-US" sz="1200" dirty="0"/>
          </a:p>
        </p:txBody>
      </p:sp>
      <p:sp>
        <p:nvSpPr>
          <p:cNvPr id="46082" name="Rectangle 2"/>
          <p:cNvSpPr>
            <a:spLocks noGrp="1" noRot="1" noChangeAspect="1" noTextEdit="1"/>
          </p:cNvSpPr>
          <p:nvPr>
            <p:ph type="sldImg"/>
          </p:nvPr>
        </p:nvSpPr>
        <p:spPr/>
      </p:sp>
      <p:sp>
        <p:nvSpPr>
          <p:cNvPr id="460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23</a:t>
            </a:fld>
            <a:endParaRPr lang="ja-JP" altLang="en-US" sz="1200" dirty="0"/>
          </a:p>
        </p:txBody>
      </p:sp>
      <p:sp>
        <p:nvSpPr>
          <p:cNvPr id="48130" name="Rectangle 2"/>
          <p:cNvSpPr>
            <a:spLocks noGrp="1" noRot="1" noChangeAspect="1" noTextEdit="1"/>
          </p:cNvSpPr>
          <p:nvPr>
            <p:ph type="sldImg"/>
          </p:nvPr>
        </p:nvSpPr>
        <p:spPr/>
      </p:sp>
      <p:sp>
        <p:nvSpPr>
          <p:cNvPr id="481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24</a:t>
            </a:fld>
            <a:endParaRPr lang="ja-JP" altLang="en-US" sz="1200" dirty="0"/>
          </a:p>
        </p:txBody>
      </p:sp>
      <p:sp>
        <p:nvSpPr>
          <p:cNvPr id="312323" name="Rectangle 2"/>
          <p:cNvSpPr>
            <a:spLocks noGrp="1" noRot="1" noChangeAspect="1" noTextEdit="1"/>
          </p:cNvSpPr>
          <p:nvPr>
            <p:ph type="sldImg"/>
          </p:nvPr>
        </p:nvSpPr>
        <p:spPr/>
      </p:sp>
      <p:sp>
        <p:nvSpPr>
          <p:cNvPr id="312324"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25</a:t>
            </a:fld>
            <a:endParaRPr lang="ja-JP" altLang="en-US" sz="1200" dirty="0"/>
          </a:p>
        </p:txBody>
      </p:sp>
      <p:sp>
        <p:nvSpPr>
          <p:cNvPr id="50178" name="Rectangle 2"/>
          <p:cNvSpPr>
            <a:spLocks noGrp="1" noRot="1" noChangeAspect="1" noTextEdit="1"/>
          </p:cNvSpPr>
          <p:nvPr>
            <p:ph type="sldImg"/>
          </p:nvPr>
        </p:nvSpPr>
        <p:spPr/>
      </p:sp>
      <p:sp>
        <p:nvSpPr>
          <p:cNvPr id="5017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26</a:t>
            </a:fld>
            <a:endParaRPr lang="ja-JP" altLang="en-US" sz="1200" dirty="0"/>
          </a:p>
        </p:txBody>
      </p:sp>
      <p:sp>
        <p:nvSpPr>
          <p:cNvPr id="52226" name="Rectangle 2"/>
          <p:cNvSpPr>
            <a:spLocks noGrp="1" noRot="1" noChangeAspect="1" noTextEdit="1"/>
          </p:cNvSpPr>
          <p:nvPr>
            <p:ph type="sldImg"/>
          </p:nvPr>
        </p:nvSpPr>
        <p:spPr/>
      </p:sp>
      <p:sp>
        <p:nvSpPr>
          <p:cNvPr id="522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27</a:t>
            </a:fld>
            <a:endParaRPr lang="ja-JP" altLang="en-US" sz="1200" dirty="0"/>
          </a:p>
        </p:txBody>
      </p:sp>
      <p:sp>
        <p:nvSpPr>
          <p:cNvPr id="54274" name="Rectangle 2"/>
          <p:cNvSpPr>
            <a:spLocks noGrp="1" noRot="1" noChangeAspect="1" noTextEdit="1"/>
          </p:cNvSpPr>
          <p:nvPr>
            <p:ph type="sldImg"/>
          </p:nvPr>
        </p:nvSpPr>
        <p:spPr/>
      </p:sp>
      <p:sp>
        <p:nvSpPr>
          <p:cNvPr id="5427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28</a:t>
            </a:fld>
            <a:endParaRPr lang="ja-JP" altLang="en-US" sz="1200" dirty="0"/>
          </a:p>
        </p:txBody>
      </p:sp>
      <p:sp>
        <p:nvSpPr>
          <p:cNvPr id="56322" name="Rectangle 2"/>
          <p:cNvSpPr>
            <a:spLocks noGrp="1" noRot="1" noChangeAspect="1" noTextEdit="1"/>
          </p:cNvSpPr>
          <p:nvPr>
            <p:ph type="sldImg"/>
          </p:nvPr>
        </p:nvSpPr>
        <p:spPr/>
      </p:sp>
      <p:sp>
        <p:nvSpPr>
          <p:cNvPr id="5632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29</a:t>
            </a:fld>
            <a:endParaRPr lang="ja-JP" altLang="en-US" sz="1200" dirty="0"/>
          </a:p>
        </p:txBody>
      </p:sp>
      <p:sp>
        <p:nvSpPr>
          <p:cNvPr id="58370" name="Rectangle 2"/>
          <p:cNvSpPr>
            <a:spLocks noGrp="1" noRot="1" noChangeAspect="1" noTextEdit="1"/>
          </p:cNvSpPr>
          <p:nvPr>
            <p:ph type="sldImg"/>
          </p:nvPr>
        </p:nvSpPr>
        <p:spPr/>
      </p:sp>
      <p:sp>
        <p:nvSpPr>
          <p:cNvPr id="5837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2</a:t>
            </a:fld>
            <a:endParaRPr lang="ja-JP" altLang="en-US" sz="1200" dirty="0"/>
          </a:p>
        </p:txBody>
      </p:sp>
      <p:sp>
        <p:nvSpPr>
          <p:cNvPr id="16386" name="Rectangle 2"/>
          <p:cNvSpPr>
            <a:spLocks noGrp="1" noRot="1" noChangeAspect="1" noTextEdit="1"/>
          </p:cNvSpPr>
          <p:nvPr>
            <p:ph type="sldImg"/>
          </p:nvPr>
        </p:nvSpPr>
        <p:spPr/>
      </p:sp>
      <p:sp>
        <p:nvSpPr>
          <p:cNvPr id="1638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30</a:t>
            </a:fld>
            <a:endParaRPr lang="ja-JP" altLang="en-US" sz="1200" dirty="0"/>
          </a:p>
        </p:txBody>
      </p:sp>
      <p:sp>
        <p:nvSpPr>
          <p:cNvPr id="60418" name="Rectangle 2"/>
          <p:cNvSpPr>
            <a:spLocks noGrp="1" noRot="1" noChangeAspect="1" noTextEdit="1"/>
          </p:cNvSpPr>
          <p:nvPr>
            <p:ph type="sldImg"/>
          </p:nvPr>
        </p:nvSpPr>
        <p:spPr/>
      </p:sp>
      <p:sp>
        <p:nvSpPr>
          <p:cNvPr id="6041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31</a:t>
            </a:fld>
            <a:endParaRPr lang="ja-JP" altLang="en-US" sz="1200" dirty="0"/>
          </a:p>
        </p:txBody>
      </p:sp>
      <p:sp>
        <p:nvSpPr>
          <p:cNvPr id="62466" name="Rectangle 2"/>
          <p:cNvSpPr>
            <a:spLocks noGrp="1" noRot="1" noChangeAspect="1" noTextEdit="1"/>
          </p:cNvSpPr>
          <p:nvPr>
            <p:ph type="sldImg"/>
          </p:nvPr>
        </p:nvSpPr>
        <p:spPr/>
      </p:sp>
      <p:sp>
        <p:nvSpPr>
          <p:cNvPr id="6246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32</a:t>
            </a:fld>
            <a:endParaRPr lang="ja-JP" altLang="en-US" sz="1200" dirty="0"/>
          </a:p>
        </p:txBody>
      </p:sp>
      <p:sp>
        <p:nvSpPr>
          <p:cNvPr id="64514" name="Rectangle 2"/>
          <p:cNvSpPr>
            <a:spLocks noGrp="1" noRot="1" noChangeAspect="1" noTextEdit="1"/>
          </p:cNvSpPr>
          <p:nvPr>
            <p:ph type="sldImg"/>
          </p:nvPr>
        </p:nvSpPr>
        <p:spPr/>
      </p:sp>
      <p:sp>
        <p:nvSpPr>
          <p:cNvPr id="6451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41</a:t>
            </a:fld>
            <a:endParaRPr lang="ja-JP" altLang="en-US" sz="1200" dirty="0"/>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42</a:t>
            </a:fld>
            <a:endParaRPr lang="ja-JP" altLang="en-US" sz="1200" dirty="0"/>
          </a:p>
        </p:txBody>
      </p:sp>
      <p:sp>
        <p:nvSpPr>
          <p:cNvPr id="76802" name="Rectangle 2"/>
          <p:cNvSpPr>
            <a:spLocks noGrp="1" noRot="1" noChangeAspect="1" noTextEdit="1"/>
          </p:cNvSpPr>
          <p:nvPr>
            <p:ph type="sldImg"/>
          </p:nvPr>
        </p:nvSpPr>
        <p:spPr/>
      </p:sp>
      <p:sp>
        <p:nvSpPr>
          <p:cNvPr id="7680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43</a:t>
            </a:fld>
            <a:endParaRPr lang="ja-JP" altLang="en-US" sz="1200" dirty="0"/>
          </a:p>
        </p:txBody>
      </p:sp>
      <p:sp>
        <p:nvSpPr>
          <p:cNvPr id="78850" name="Rectangle 2"/>
          <p:cNvSpPr>
            <a:spLocks noGrp="1" noRot="1" noChangeAspect="1" noTextEdit="1"/>
          </p:cNvSpPr>
          <p:nvPr>
            <p:ph type="sldImg"/>
          </p:nvPr>
        </p:nvSpPr>
        <p:spPr/>
      </p:sp>
      <p:sp>
        <p:nvSpPr>
          <p:cNvPr id="7885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44</a:t>
            </a:fld>
            <a:endParaRPr lang="ja-JP" altLang="en-US" sz="1200" dirty="0"/>
          </a:p>
        </p:txBody>
      </p:sp>
      <p:sp>
        <p:nvSpPr>
          <p:cNvPr id="80898" name="Rectangle 2"/>
          <p:cNvSpPr>
            <a:spLocks noGrp="1" noRot="1" noChangeAspect="1" noTextEdit="1"/>
          </p:cNvSpPr>
          <p:nvPr>
            <p:ph type="sldImg"/>
          </p:nvPr>
        </p:nvSpPr>
        <p:spPr/>
      </p:sp>
      <p:sp>
        <p:nvSpPr>
          <p:cNvPr id="8089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45</a:t>
            </a:fld>
            <a:endParaRPr lang="ja-JP" altLang="en-US" sz="1200" dirty="0"/>
          </a:p>
        </p:txBody>
      </p:sp>
      <p:sp>
        <p:nvSpPr>
          <p:cNvPr id="82946" name="Rectangle 2"/>
          <p:cNvSpPr>
            <a:spLocks noGrp="1" noRot="1" noChangeAspect="1" noTextEdit="1"/>
          </p:cNvSpPr>
          <p:nvPr>
            <p:ph type="sldImg"/>
          </p:nvPr>
        </p:nvSpPr>
        <p:spPr/>
      </p:sp>
      <p:sp>
        <p:nvSpPr>
          <p:cNvPr id="8294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47</a:t>
            </a:fld>
            <a:endParaRPr lang="ja-JP" altLang="en-US" sz="1200" dirty="0"/>
          </a:p>
        </p:txBody>
      </p:sp>
      <p:sp>
        <p:nvSpPr>
          <p:cNvPr id="86018" name="Rectangle 2"/>
          <p:cNvSpPr>
            <a:spLocks noGrp="1" noRot="1" noChangeAspect="1" noTextEdit="1"/>
          </p:cNvSpPr>
          <p:nvPr>
            <p:ph type="sldImg"/>
          </p:nvPr>
        </p:nvSpPr>
        <p:spPr/>
      </p:sp>
      <p:sp>
        <p:nvSpPr>
          <p:cNvPr id="8601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48</a:t>
            </a:fld>
            <a:endParaRPr lang="ja-JP" altLang="en-US" sz="1200" dirty="0"/>
          </a:p>
        </p:txBody>
      </p:sp>
      <p:sp>
        <p:nvSpPr>
          <p:cNvPr id="88066" name="Rectangle 2"/>
          <p:cNvSpPr>
            <a:spLocks noGrp="1" noRot="1" noChangeAspect="1" noTextEdit="1"/>
          </p:cNvSpPr>
          <p:nvPr>
            <p:ph type="sldImg"/>
          </p:nvPr>
        </p:nvSpPr>
        <p:spPr/>
      </p:sp>
      <p:sp>
        <p:nvSpPr>
          <p:cNvPr id="8806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3</a:t>
            </a:fld>
            <a:endParaRPr lang="ja-JP" altLang="en-US" sz="1200" dirty="0"/>
          </a:p>
        </p:txBody>
      </p:sp>
      <p:sp>
        <p:nvSpPr>
          <p:cNvPr id="18434" name="Rectangle 2"/>
          <p:cNvSpPr>
            <a:spLocks noGrp="1" noRot="1" noChangeAspect="1" noTextEdit="1"/>
          </p:cNvSpPr>
          <p:nvPr>
            <p:ph type="sldImg"/>
          </p:nvPr>
        </p:nvSpPr>
        <p:spPr/>
      </p:sp>
      <p:sp>
        <p:nvSpPr>
          <p:cNvPr id="184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49</a:t>
            </a:fld>
            <a:endParaRPr lang="ja-JP" altLang="en-US" sz="1200" dirty="0"/>
          </a:p>
        </p:txBody>
      </p:sp>
      <p:sp>
        <p:nvSpPr>
          <p:cNvPr id="90114" name="Rectangle 2"/>
          <p:cNvSpPr>
            <a:spLocks noGrp="1" noRot="1" noChangeAspect="1" noTextEdit="1"/>
          </p:cNvSpPr>
          <p:nvPr>
            <p:ph type="sldImg"/>
          </p:nvPr>
        </p:nvSpPr>
        <p:spPr/>
      </p:sp>
      <p:sp>
        <p:nvSpPr>
          <p:cNvPr id="9011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50</a:t>
            </a:fld>
            <a:endParaRPr lang="ja-JP" altLang="en-US" sz="1200" dirty="0"/>
          </a:p>
        </p:txBody>
      </p:sp>
      <p:sp>
        <p:nvSpPr>
          <p:cNvPr id="92162" name="Rectangle 2"/>
          <p:cNvSpPr>
            <a:spLocks noGrp="1" noRot="1" noChangeAspect="1" noTextEdit="1"/>
          </p:cNvSpPr>
          <p:nvPr>
            <p:ph type="sldImg"/>
          </p:nvPr>
        </p:nvSpPr>
        <p:spPr/>
      </p:sp>
      <p:sp>
        <p:nvSpPr>
          <p:cNvPr id="9216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51</a:t>
            </a:fld>
            <a:endParaRPr lang="ja-JP" altLang="en-US" sz="1200" dirty="0"/>
          </a:p>
        </p:txBody>
      </p:sp>
      <p:sp>
        <p:nvSpPr>
          <p:cNvPr id="94210" name="Rectangle 2"/>
          <p:cNvSpPr>
            <a:spLocks noGrp="1" noRot="1" noChangeAspect="1" noTextEdit="1"/>
          </p:cNvSpPr>
          <p:nvPr>
            <p:ph type="sldImg"/>
          </p:nvPr>
        </p:nvSpPr>
        <p:spPr/>
      </p:sp>
      <p:sp>
        <p:nvSpPr>
          <p:cNvPr id="9421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52</a:t>
            </a:fld>
            <a:endParaRPr lang="ja-JP" altLang="en-US" sz="1200" dirty="0"/>
          </a:p>
        </p:txBody>
      </p:sp>
      <p:sp>
        <p:nvSpPr>
          <p:cNvPr id="96258" name="Rectangle 2"/>
          <p:cNvSpPr>
            <a:spLocks noGrp="1" noRot="1" noChangeAspect="1" noTextEdit="1"/>
          </p:cNvSpPr>
          <p:nvPr>
            <p:ph type="sldImg"/>
          </p:nvPr>
        </p:nvSpPr>
        <p:spPr/>
      </p:sp>
      <p:sp>
        <p:nvSpPr>
          <p:cNvPr id="9625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53</a:t>
            </a:fld>
            <a:endParaRPr lang="ja-JP" altLang="en-US" sz="1200" dirty="0"/>
          </a:p>
        </p:txBody>
      </p:sp>
      <p:sp>
        <p:nvSpPr>
          <p:cNvPr id="98306" name="Rectangle 2"/>
          <p:cNvSpPr>
            <a:spLocks noGrp="1" noRot="1" noChangeAspect="1" noTextEdit="1"/>
          </p:cNvSpPr>
          <p:nvPr>
            <p:ph type="sldImg"/>
          </p:nvPr>
        </p:nvSpPr>
        <p:spPr/>
      </p:sp>
      <p:sp>
        <p:nvSpPr>
          <p:cNvPr id="9830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54</a:t>
            </a:fld>
            <a:endParaRPr lang="ja-JP" altLang="en-US" sz="1200" dirty="0"/>
          </a:p>
        </p:txBody>
      </p:sp>
      <p:sp>
        <p:nvSpPr>
          <p:cNvPr id="100354" name="Rectangle 2"/>
          <p:cNvSpPr>
            <a:spLocks noGrp="1" noRot="1" noChangeAspect="1" noTextEdit="1"/>
          </p:cNvSpPr>
          <p:nvPr>
            <p:ph type="sldImg"/>
          </p:nvPr>
        </p:nvSpPr>
        <p:spPr/>
      </p:sp>
      <p:sp>
        <p:nvSpPr>
          <p:cNvPr id="10035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56</a:t>
            </a:fld>
            <a:endParaRPr lang="ja-JP" altLang="en-US" sz="1200" dirty="0"/>
          </a:p>
        </p:txBody>
      </p:sp>
      <p:sp>
        <p:nvSpPr>
          <p:cNvPr id="103426" name="Rectangle 2"/>
          <p:cNvSpPr>
            <a:spLocks noGrp="1" noRot="1" noChangeAspect="1" noTextEdit="1"/>
          </p:cNvSpPr>
          <p:nvPr>
            <p:ph type="sldImg"/>
          </p:nvPr>
        </p:nvSpPr>
        <p:spPr/>
      </p:sp>
      <p:sp>
        <p:nvSpPr>
          <p:cNvPr id="1034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57</a:t>
            </a:fld>
            <a:endParaRPr lang="ja-JP" altLang="en-US" sz="1200" dirty="0"/>
          </a:p>
        </p:txBody>
      </p:sp>
      <p:sp>
        <p:nvSpPr>
          <p:cNvPr id="105474" name="Rectangle 2"/>
          <p:cNvSpPr>
            <a:spLocks noGrp="1" noRot="1" noChangeAspect="1" noTextEdit="1"/>
          </p:cNvSpPr>
          <p:nvPr>
            <p:ph type="sldImg"/>
          </p:nvPr>
        </p:nvSpPr>
        <p:spPr/>
      </p:sp>
      <p:sp>
        <p:nvSpPr>
          <p:cNvPr id="10547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58</a:t>
            </a:fld>
            <a:endParaRPr lang="ja-JP" altLang="en-US" sz="1200" dirty="0"/>
          </a:p>
        </p:txBody>
      </p:sp>
      <p:sp>
        <p:nvSpPr>
          <p:cNvPr id="107522" name="Rectangle 2"/>
          <p:cNvSpPr>
            <a:spLocks noGrp="1" noRot="1" noChangeAspect="1" noTextEdit="1"/>
          </p:cNvSpPr>
          <p:nvPr>
            <p:ph type="sldImg"/>
          </p:nvPr>
        </p:nvSpPr>
        <p:spPr/>
      </p:sp>
      <p:sp>
        <p:nvSpPr>
          <p:cNvPr id="10752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60</a:t>
            </a:fld>
            <a:endParaRPr lang="ja-JP" altLang="en-US" sz="1200" dirty="0"/>
          </a:p>
        </p:txBody>
      </p:sp>
      <p:sp>
        <p:nvSpPr>
          <p:cNvPr id="110594" name="Rectangle 2"/>
          <p:cNvSpPr>
            <a:spLocks noGrp="1" noRot="1" noChangeAspect="1" noTextEdit="1"/>
          </p:cNvSpPr>
          <p:nvPr>
            <p:ph type="sldImg"/>
          </p:nvPr>
        </p:nvSpPr>
        <p:spPr/>
      </p:sp>
      <p:sp>
        <p:nvSpPr>
          <p:cNvPr id="11059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14</a:t>
            </a:fld>
            <a:endParaRPr lang="ja-JP" altLang="en-US" sz="1200" dirty="0"/>
          </a:p>
        </p:txBody>
      </p:sp>
      <p:sp>
        <p:nvSpPr>
          <p:cNvPr id="29698" name="Rectangle 2"/>
          <p:cNvSpPr>
            <a:spLocks noGrp="1" noRot="1" noChangeAspect="1" noTextEdit="1"/>
          </p:cNvSpPr>
          <p:nvPr>
            <p:ph type="sldImg"/>
          </p:nvPr>
        </p:nvSpPr>
        <p:spPr/>
      </p:sp>
      <p:sp>
        <p:nvSpPr>
          <p:cNvPr id="2969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61</a:t>
            </a:fld>
            <a:endParaRPr lang="ja-JP" altLang="en-US" sz="1200" dirty="0"/>
          </a:p>
        </p:txBody>
      </p:sp>
      <p:sp>
        <p:nvSpPr>
          <p:cNvPr id="112642" name="Rectangle 2"/>
          <p:cNvSpPr>
            <a:spLocks noGrp="1" noRot="1" noChangeAspect="1" noTextEdit="1"/>
          </p:cNvSpPr>
          <p:nvPr>
            <p:ph type="sldImg"/>
          </p:nvPr>
        </p:nvSpPr>
        <p:spPr/>
      </p:sp>
      <p:sp>
        <p:nvSpPr>
          <p:cNvPr id="11264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62</a:t>
            </a:fld>
            <a:endParaRPr lang="ja-JP" altLang="en-US" sz="1200" dirty="0"/>
          </a:p>
        </p:txBody>
      </p:sp>
      <p:sp>
        <p:nvSpPr>
          <p:cNvPr id="114690" name="Rectangle 2"/>
          <p:cNvSpPr>
            <a:spLocks noGrp="1" noRot="1" noChangeAspect="1"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63</a:t>
            </a:fld>
            <a:endParaRPr lang="ja-JP" altLang="en-US" sz="1200" dirty="0"/>
          </a:p>
        </p:txBody>
      </p:sp>
      <p:sp>
        <p:nvSpPr>
          <p:cNvPr id="116738" name="Rectangle 2"/>
          <p:cNvSpPr>
            <a:spLocks noGrp="1" noRot="1" noChangeAspect="1"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64</a:t>
            </a:fld>
            <a:endParaRPr lang="ja-JP" altLang="en-US" sz="1200" dirty="0"/>
          </a:p>
        </p:txBody>
      </p:sp>
      <p:sp>
        <p:nvSpPr>
          <p:cNvPr id="118786" name="Rectangle 2"/>
          <p:cNvSpPr>
            <a:spLocks noGrp="1" noRot="1" noChangeAspect="1" noTextEdit="1"/>
          </p:cNvSpPr>
          <p:nvPr>
            <p:ph type="sldImg"/>
          </p:nvPr>
        </p:nvSpPr>
        <p:spPr/>
      </p:sp>
      <p:sp>
        <p:nvSpPr>
          <p:cNvPr id="11878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65</a:t>
            </a:fld>
            <a:endParaRPr lang="ja-JP" altLang="en-US" sz="1200" dirty="0"/>
          </a:p>
        </p:txBody>
      </p:sp>
      <p:sp>
        <p:nvSpPr>
          <p:cNvPr id="120834" name="Rectangle 2"/>
          <p:cNvSpPr>
            <a:spLocks noGrp="1" noRot="1" noChangeAspect="1" noTextEdit="1"/>
          </p:cNvSpPr>
          <p:nvPr>
            <p:ph type="sldImg"/>
          </p:nvPr>
        </p:nvSpPr>
        <p:spPr/>
      </p:sp>
      <p:sp>
        <p:nvSpPr>
          <p:cNvPr id="1208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66</a:t>
            </a:fld>
            <a:endParaRPr lang="ja-JP" altLang="en-US" sz="1200" dirty="0"/>
          </a:p>
        </p:txBody>
      </p:sp>
      <p:sp>
        <p:nvSpPr>
          <p:cNvPr id="122882" name="Rectangle 2"/>
          <p:cNvSpPr>
            <a:spLocks noGrp="1" noRot="1" noChangeAspect="1" noTextEdit="1"/>
          </p:cNvSpPr>
          <p:nvPr>
            <p:ph type="sldImg"/>
          </p:nvPr>
        </p:nvSpPr>
        <p:spPr/>
      </p:sp>
      <p:sp>
        <p:nvSpPr>
          <p:cNvPr id="1228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67</a:t>
            </a:fld>
            <a:endParaRPr lang="ja-JP" altLang="en-US" sz="1200" dirty="0"/>
          </a:p>
        </p:txBody>
      </p:sp>
      <p:sp>
        <p:nvSpPr>
          <p:cNvPr id="124930" name="Rectangle 2"/>
          <p:cNvSpPr>
            <a:spLocks noGrp="1" noRot="1" noChangeAspect="1" noTextEdit="1"/>
          </p:cNvSpPr>
          <p:nvPr>
            <p:ph type="sldImg"/>
          </p:nvPr>
        </p:nvSpPr>
        <p:spPr/>
      </p:sp>
      <p:sp>
        <p:nvSpPr>
          <p:cNvPr id="1249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68</a:t>
            </a:fld>
            <a:endParaRPr lang="ja-JP" altLang="en-US" sz="1200" dirty="0"/>
          </a:p>
        </p:txBody>
      </p:sp>
      <p:sp>
        <p:nvSpPr>
          <p:cNvPr id="126978" name="Rectangle 2"/>
          <p:cNvSpPr>
            <a:spLocks noGrp="1" noRot="1" noChangeAspect="1" noTextEdit="1"/>
          </p:cNvSpPr>
          <p:nvPr>
            <p:ph type="sldImg"/>
          </p:nvPr>
        </p:nvSpPr>
        <p:spPr/>
      </p:sp>
      <p:sp>
        <p:nvSpPr>
          <p:cNvPr id="12697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70</a:t>
            </a:fld>
            <a:endParaRPr lang="ja-JP" altLang="en-US" sz="1200" dirty="0"/>
          </a:p>
        </p:txBody>
      </p:sp>
      <p:sp>
        <p:nvSpPr>
          <p:cNvPr id="130050" name="Rectangle 2"/>
          <p:cNvSpPr>
            <a:spLocks noGrp="1" noRot="1" noChangeAspect="1" noTextEdit="1"/>
          </p:cNvSpPr>
          <p:nvPr>
            <p:ph type="sldImg"/>
          </p:nvPr>
        </p:nvSpPr>
        <p:spPr/>
      </p:sp>
      <p:sp>
        <p:nvSpPr>
          <p:cNvPr id="13005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71</a:t>
            </a:fld>
            <a:endParaRPr lang="ja-JP" altLang="en-US" sz="1200" dirty="0"/>
          </a:p>
        </p:txBody>
      </p:sp>
      <p:sp>
        <p:nvSpPr>
          <p:cNvPr id="132098" name="Rectangle 2"/>
          <p:cNvSpPr>
            <a:spLocks noGrp="1" noRot="1" noChangeAspect="1" noTextEdit="1"/>
          </p:cNvSpPr>
          <p:nvPr>
            <p:ph type="sldImg"/>
          </p:nvPr>
        </p:nvSpPr>
        <p:spPr/>
      </p:sp>
      <p:sp>
        <p:nvSpPr>
          <p:cNvPr id="13209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a:t>
            </a:fld>
            <a:endParaRPr lang="ja-JP" altLang="en-US" sz="1200" dirty="0"/>
          </a:p>
        </p:txBody>
      </p:sp>
      <p:sp>
        <p:nvSpPr>
          <p:cNvPr id="31746" name="Rectangle 2"/>
          <p:cNvSpPr>
            <a:spLocks noGrp="1" noRot="1" noChangeAspect="1" noTextEdit="1"/>
          </p:cNvSpPr>
          <p:nvPr>
            <p:ph type="sldImg"/>
          </p:nvPr>
        </p:nvSpPr>
        <p:spPr/>
      </p:sp>
      <p:sp>
        <p:nvSpPr>
          <p:cNvPr id="3174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72</a:t>
            </a:fld>
            <a:endParaRPr lang="ja-JP" altLang="en-US" sz="1200" dirty="0"/>
          </a:p>
        </p:txBody>
      </p:sp>
      <p:sp>
        <p:nvSpPr>
          <p:cNvPr id="134146" name="Rectangle 2"/>
          <p:cNvSpPr>
            <a:spLocks noGrp="1" noRot="1" noChangeAspect="1" noTextEdit="1"/>
          </p:cNvSpPr>
          <p:nvPr>
            <p:ph type="sldImg"/>
          </p:nvPr>
        </p:nvSpPr>
        <p:spPr/>
      </p:sp>
      <p:sp>
        <p:nvSpPr>
          <p:cNvPr id="13414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73</a:t>
            </a:fld>
            <a:endParaRPr lang="ja-JP" altLang="en-US" sz="1200" dirty="0"/>
          </a:p>
        </p:txBody>
      </p:sp>
      <p:sp>
        <p:nvSpPr>
          <p:cNvPr id="136194" name="Rectangle 2"/>
          <p:cNvSpPr>
            <a:spLocks noGrp="1" noRot="1" noChangeAspect="1" noTextEdit="1"/>
          </p:cNvSpPr>
          <p:nvPr>
            <p:ph type="sldImg"/>
          </p:nvPr>
        </p:nvSpPr>
        <p:spPr/>
      </p:sp>
      <p:sp>
        <p:nvSpPr>
          <p:cNvPr id="13619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74</a:t>
            </a:fld>
            <a:endParaRPr lang="ja-JP" altLang="en-US" sz="1200" dirty="0"/>
          </a:p>
        </p:txBody>
      </p:sp>
      <p:sp>
        <p:nvSpPr>
          <p:cNvPr id="138242" name="Rectangle 2"/>
          <p:cNvSpPr>
            <a:spLocks noGrp="1" noRot="1" noChangeAspect="1" noTextEdit="1"/>
          </p:cNvSpPr>
          <p:nvPr>
            <p:ph type="sldImg"/>
          </p:nvPr>
        </p:nvSpPr>
        <p:spPr/>
      </p:sp>
      <p:sp>
        <p:nvSpPr>
          <p:cNvPr id="13824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75</a:t>
            </a:fld>
            <a:endParaRPr lang="ja-JP" altLang="en-US" sz="1200" dirty="0"/>
          </a:p>
        </p:txBody>
      </p:sp>
      <p:sp>
        <p:nvSpPr>
          <p:cNvPr id="140290" name="Rectangle 2"/>
          <p:cNvSpPr>
            <a:spLocks noGrp="1" noRot="1" noChangeAspect="1" noTextEdit="1"/>
          </p:cNvSpPr>
          <p:nvPr>
            <p:ph type="sldImg"/>
          </p:nvPr>
        </p:nvSpPr>
        <p:spPr/>
      </p:sp>
      <p:sp>
        <p:nvSpPr>
          <p:cNvPr id="1402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77</a:t>
            </a:fld>
            <a:endParaRPr lang="ja-JP" altLang="en-US" sz="1200" dirty="0"/>
          </a:p>
        </p:txBody>
      </p:sp>
      <p:sp>
        <p:nvSpPr>
          <p:cNvPr id="151554" name="Rectangle 2"/>
          <p:cNvSpPr>
            <a:spLocks noGrp="1" noRot="1" noChangeAspect="1" noTextEdit="1"/>
          </p:cNvSpPr>
          <p:nvPr>
            <p:ph type="sldImg"/>
          </p:nvPr>
        </p:nvSpPr>
        <p:spPr/>
      </p:sp>
      <p:sp>
        <p:nvSpPr>
          <p:cNvPr id="15155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78</a:t>
            </a:fld>
            <a:endParaRPr lang="ja-JP" altLang="en-US" sz="1200" dirty="0"/>
          </a:p>
        </p:txBody>
      </p:sp>
      <p:sp>
        <p:nvSpPr>
          <p:cNvPr id="142338" name="Rectangle 2"/>
          <p:cNvSpPr>
            <a:spLocks noGrp="1" noRot="1" noChangeAspect="1" noTextEdit="1"/>
          </p:cNvSpPr>
          <p:nvPr>
            <p:ph type="sldImg"/>
          </p:nvPr>
        </p:nvSpPr>
        <p:spPr/>
      </p:sp>
      <p:sp>
        <p:nvSpPr>
          <p:cNvPr id="1423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83</a:t>
            </a:fld>
            <a:endParaRPr lang="ja-JP" altLang="en-US" sz="1200" dirty="0"/>
          </a:p>
        </p:txBody>
      </p:sp>
      <p:sp>
        <p:nvSpPr>
          <p:cNvPr id="156674" name="Rectangle 2"/>
          <p:cNvSpPr>
            <a:spLocks noGrp="1" noRot="1" noChangeAspect="1" noTextEdit="1"/>
          </p:cNvSpPr>
          <p:nvPr>
            <p:ph type="sldImg"/>
          </p:nvPr>
        </p:nvSpPr>
        <p:spPr/>
      </p:sp>
      <p:sp>
        <p:nvSpPr>
          <p:cNvPr id="15667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93</a:t>
            </a:fld>
            <a:endParaRPr lang="ja-JP" altLang="en-US" sz="1200" dirty="0"/>
          </a:p>
        </p:txBody>
      </p:sp>
      <p:sp>
        <p:nvSpPr>
          <p:cNvPr id="178178" name="Rectangle 2"/>
          <p:cNvSpPr>
            <a:spLocks noGrp="1" noRot="1" noChangeAspect="1" noTextEdit="1"/>
          </p:cNvSpPr>
          <p:nvPr>
            <p:ph type="sldImg"/>
          </p:nvPr>
        </p:nvSpPr>
        <p:spPr/>
      </p:sp>
      <p:sp>
        <p:nvSpPr>
          <p:cNvPr id="17817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94</a:t>
            </a:fld>
            <a:endParaRPr lang="ja-JP" altLang="en-US" sz="1200" dirty="0"/>
          </a:p>
        </p:txBody>
      </p:sp>
      <p:sp>
        <p:nvSpPr>
          <p:cNvPr id="180226" name="Rectangle 2"/>
          <p:cNvSpPr>
            <a:spLocks noGrp="1" noRot="1" noChangeAspect="1" noTextEdit="1"/>
          </p:cNvSpPr>
          <p:nvPr>
            <p:ph type="sldImg"/>
          </p:nvPr>
        </p:nvSpPr>
        <p:spPr/>
      </p:sp>
      <p:sp>
        <p:nvSpPr>
          <p:cNvPr id="1802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96</a:t>
            </a:fld>
            <a:endParaRPr lang="ja-JP" altLang="en-US" sz="1200" dirty="0"/>
          </a:p>
        </p:txBody>
      </p:sp>
      <p:sp>
        <p:nvSpPr>
          <p:cNvPr id="183298" name="Rectangle 2"/>
          <p:cNvSpPr>
            <a:spLocks noGrp="1" noRot="1" noChangeAspect="1" noTextEdit="1"/>
          </p:cNvSpPr>
          <p:nvPr>
            <p:ph type="sldImg"/>
          </p:nvPr>
        </p:nvSpPr>
        <p:spPr/>
      </p:sp>
      <p:sp>
        <p:nvSpPr>
          <p:cNvPr id="18329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16</a:t>
            </a:fld>
            <a:endParaRPr lang="ja-JP" altLang="en-US" sz="1200" dirty="0"/>
          </a:p>
        </p:txBody>
      </p:sp>
      <p:sp>
        <p:nvSpPr>
          <p:cNvPr id="33794" name="Rectangle 2"/>
          <p:cNvSpPr>
            <a:spLocks noGrp="1" noRot="1" noChangeAspect="1" noTextEdit="1"/>
          </p:cNvSpPr>
          <p:nvPr>
            <p:ph type="sldImg"/>
          </p:nvPr>
        </p:nvSpPr>
        <p:spPr/>
      </p:sp>
      <p:sp>
        <p:nvSpPr>
          <p:cNvPr id="3379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97</a:t>
            </a:fld>
            <a:endParaRPr lang="ja-JP" altLang="en-US" sz="1200" dirty="0"/>
          </a:p>
        </p:txBody>
      </p:sp>
      <p:sp>
        <p:nvSpPr>
          <p:cNvPr id="185346" name="Rectangle 2"/>
          <p:cNvSpPr>
            <a:spLocks noGrp="1" noRot="1" noChangeAspect="1" noTextEdit="1"/>
          </p:cNvSpPr>
          <p:nvPr>
            <p:ph type="sldImg"/>
          </p:nvPr>
        </p:nvSpPr>
        <p:spPr/>
      </p:sp>
      <p:sp>
        <p:nvSpPr>
          <p:cNvPr id="18534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99</a:t>
            </a:fld>
            <a:endParaRPr lang="ja-JP" altLang="en-US" sz="1200" dirty="0"/>
          </a:p>
        </p:txBody>
      </p:sp>
      <p:sp>
        <p:nvSpPr>
          <p:cNvPr id="188418" name="Rectangle 2"/>
          <p:cNvSpPr>
            <a:spLocks noGrp="1" noRot="1" noChangeAspect="1" noTextEdit="1"/>
          </p:cNvSpPr>
          <p:nvPr>
            <p:ph type="sldImg"/>
          </p:nvPr>
        </p:nvSpPr>
        <p:spPr/>
      </p:sp>
      <p:sp>
        <p:nvSpPr>
          <p:cNvPr id="18841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102</a:t>
            </a:fld>
            <a:endParaRPr lang="ja-JP" altLang="en-US" sz="1200" dirty="0"/>
          </a:p>
        </p:txBody>
      </p:sp>
      <p:sp>
        <p:nvSpPr>
          <p:cNvPr id="192514" name="Rectangle 2"/>
          <p:cNvSpPr>
            <a:spLocks noGrp="1" noRot="1" noChangeAspect="1" noTextEdit="1"/>
          </p:cNvSpPr>
          <p:nvPr>
            <p:ph type="sldImg"/>
          </p:nvPr>
        </p:nvSpPr>
        <p:spPr/>
      </p:sp>
      <p:sp>
        <p:nvSpPr>
          <p:cNvPr id="19251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103</a:t>
            </a:fld>
            <a:endParaRPr lang="ja-JP" altLang="en-US" sz="1200" dirty="0"/>
          </a:p>
        </p:txBody>
      </p:sp>
      <p:sp>
        <p:nvSpPr>
          <p:cNvPr id="194562" name="Rectangle 2"/>
          <p:cNvSpPr>
            <a:spLocks noGrp="1" noRot="1" noChangeAspect="1" noTextEdit="1"/>
          </p:cNvSpPr>
          <p:nvPr>
            <p:ph type="sldImg"/>
          </p:nvPr>
        </p:nvSpPr>
        <p:spPr/>
      </p:sp>
      <p:sp>
        <p:nvSpPr>
          <p:cNvPr id="19456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104</a:t>
            </a:fld>
            <a:endParaRPr lang="ja-JP" altLang="en-US" sz="1200" dirty="0"/>
          </a:p>
        </p:txBody>
      </p:sp>
      <p:sp>
        <p:nvSpPr>
          <p:cNvPr id="196610" name="Rectangle 2"/>
          <p:cNvSpPr>
            <a:spLocks noGrp="1" noRot="1" noChangeAspect="1" noTextEdit="1"/>
          </p:cNvSpPr>
          <p:nvPr>
            <p:ph type="sldImg"/>
          </p:nvPr>
        </p:nvSpPr>
        <p:spPr/>
      </p:sp>
      <p:sp>
        <p:nvSpPr>
          <p:cNvPr id="19661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105</a:t>
            </a:fld>
            <a:endParaRPr lang="ja-JP" altLang="en-US" sz="1200" dirty="0"/>
          </a:p>
        </p:txBody>
      </p:sp>
      <p:sp>
        <p:nvSpPr>
          <p:cNvPr id="198658" name="Rectangle 2"/>
          <p:cNvSpPr>
            <a:spLocks noGrp="1" noRot="1" noChangeAspect="1" noTextEdit="1"/>
          </p:cNvSpPr>
          <p:nvPr>
            <p:ph type="sldImg"/>
          </p:nvPr>
        </p:nvSpPr>
        <p:spPr/>
      </p:sp>
      <p:sp>
        <p:nvSpPr>
          <p:cNvPr id="19865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106</a:t>
            </a:fld>
            <a:endParaRPr lang="ja-JP" altLang="en-US" sz="1200" dirty="0"/>
          </a:p>
        </p:txBody>
      </p:sp>
      <p:sp>
        <p:nvSpPr>
          <p:cNvPr id="200706" name="Rectangle 2"/>
          <p:cNvSpPr>
            <a:spLocks noGrp="1" noRot="1" noChangeAspect="1" noTextEdit="1"/>
          </p:cNvSpPr>
          <p:nvPr>
            <p:ph type="sldImg"/>
          </p:nvPr>
        </p:nvSpPr>
        <p:spPr/>
      </p:sp>
      <p:sp>
        <p:nvSpPr>
          <p:cNvPr id="20070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107</a:t>
            </a:fld>
            <a:endParaRPr lang="ja-JP" altLang="en-US" sz="1200" dirty="0"/>
          </a:p>
        </p:txBody>
      </p:sp>
      <p:sp>
        <p:nvSpPr>
          <p:cNvPr id="202754" name="Rectangle 2"/>
          <p:cNvSpPr>
            <a:spLocks noGrp="1" noRot="1" noChangeAspect="1" noTextEdit="1"/>
          </p:cNvSpPr>
          <p:nvPr>
            <p:ph type="sldImg"/>
          </p:nvPr>
        </p:nvSpPr>
        <p:spPr/>
      </p:sp>
      <p:sp>
        <p:nvSpPr>
          <p:cNvPr id="20275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108</a:t>
            </a:fld>
            <a:endParaRPr lang="ja-JP" altLang="en-US" sz="1200" dirty="0"/>
          </a:p>
        </p:txBody>
      </p:sp>
      <p:sp>
        <p:nvSpPr>
          <p:cNvPr id="204802" name="Rectangle 2"/>
          <p:cNvSpPr>
            <a:spLocks noGrp="1" noRot="1" noChangeAspect="1" noTextEdit="1"/>
          </p:cNvSpPr>
          <p:nvPr>
            <p:ph type="sldImg"/>
          </p:nvPr>
        </p:nvSpPr>
        <p:spPr/>
      </p:sp>
      <p:sp>
        <p:nvSpPr>
          <p:cNvPr id="20480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109</a:t>
            </a:fld>
            <a:endParaRPr lang="ja-JP" altLang="en-US" sz="1200" dirty="0"/>
          </a:p>
        </p:txBody>
      </p:sp>
      <p:sp>
        <p:nvSpPr>
          <p:cNvPr id="206850" name="Rectangle 2"/>
          <p:cNvSpPr>
            <a:spLocks noGrp="1" noRot="1" noChangeAspect="1" noTextEdit="1"/>
          </p:cNvSpPr>
          <p:nvPr>
            <p:ph type="sldImg"/>
          </p:nvPr>
        </p:nvSpPr>
        <p:spPr/>
      </p:sp>
      <p:sp>
        <p:nvSpPr>
          <p:cNvPr id="20685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17</a:t>
            </a:fld>
            <a:endParaRPr lang="ja-JP" altLang="en-US" sz="1200" dirty="0"/>
          </a:p>
        </p:txBody>
      </p:sp>
      <p:sp>
        <p:nvSpPr>
          <p:cNvPr id="35842" name="Rectangle 2"/>
          <p:cNvSpPr>
            <a:spLocks noGrp="1" noRot="1" noChangeAspect="1" noTextEdit="1"/>
          </p:cNvSpPr>
          <p:nvPr>
            <p:ph type="sldImg"/>
          </p:nvPr>
        </p:nvSpPr>
        <p:spPr/>
      </p:sp>
      <p:sp>
        <p:nvSpPr>
          <p:cNvPr id="3584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110</a:t>
            </a:fld>
            <a:endParaRPr lang="ja-JP" altLang="en-US" sz="1200" dirty="0"/>
          </a:p>
        </p:txBody>
      </p:sp>
      <p:sp>
        <p:nvSpPr>
          <p:cNvPr id="208898" name="Rectangle 2"/>
          <p:cNvSpPr>
            <a:spLocks noGrp="1" noRot="1" noChangeAspect="1" noTextEdit="1"/>
          </p:cNvSpPr>
          <p:nvPr>
            <p:ph type="sldImg"/>
          </p:nvPr>
        </p:nvSpPr>
        <p:spPr/>
      </p:sp>
      <p:sp>
        <p:nvSpPr>
          <p:cNvPr id="20889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112</a:t>
            </a:fld>
            <a:endParaRPr lang="ja-JP" altLang="en-US" sz="1200" dirty="0"/>
          </a:p>
        </p:txBody>
      </p:sp>
      <p:sp>
        <p:nvSpPr>
          <p:cNvPr id="214018" name="Rectangle 2"/>
          <p:cNvSpPr>
            <a:spLocks noGrp="1" noRot="1" noChangeAspect="1" noTextEdit="1"/>
          </p:cNvSpPr>
          <p:nvPr>
            <p:ph type="sldImg"/>
          </p:nvPr>
        </p:nvSpPr>
        <p:spPr/>
      </p:sp>
      <p:sp>
        <p:nvSpPr>
          <p:cNvPr id="21401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113</a:t>
            </a:fld>
            <a:endParaRPr lang="ja-JP" altLang="en-US" sz="1200" dirty="0"/>
          </a:p>
        </p:txBody>
      </p:sp>
      <p:sp>
        <p:nvSpPr>
          <p:cNvPr id="217090" name="Rectangle 2"/>
          <p:cNvSpPr>
            <a:spLocks noGrp="1" noRot="1" noChangeAspect="1" noTextEdit="1"/>
          </p:cNvSpPr>
          <p:nvPr>
            <p:ph type="sldImg"/>
          </p:nvPr>
        </p:nvSpPr>
        <p:spPr/>
      </p:sp>
      <p:sp>
        <p:nvSpPr>
          <p:cNvPr id="2170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115</a:t>
            </a:fld>
            <a:endParaRPr lang="ja-JP" altLang="en-US" sz="1200" dirty="0"/>
          </a:p>
        </p:txBody>
      </p:sp>
      <p:sp>
        <p:nvSpPr>
          <p:cNvPr id="222210" name="Rectangle 2"/>
          <p:cNvSpPr>
            <a:spLocks noGrp="1" noRot="1" noChangeAspect="1" noTextEdit="1"/>
          </p:cNvSpPr>
          <p:nvPr>
            <p:ph type="sldImg"/>
          </p:nvPr>
        </p:nvSpPr>
        <p:spPr/>
      </p:sp>
      <p:sp>
        <p:nvSpPr>
          <p:cNvPr id="22221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118</a:t>
            </a:fld>
            <a:endParaRPr lang="ja-JP" altLang="en-US" sz="1200" dirty="0"/>
          </a:p>
        </p:txBody>
      </p:sp>
      <p:sp>
        <p:nvSpPr>
          <p:cNvPr id="314371" name="Rectangle 2"/>
          <p:cNvSpPr>
            <a:spLocks noGrp="1" noRot="1" noChangeAspect="1" noTextEdit="1"/>
          </p:cNvSpPr>
          <p:nvPr>
            <p:ph type="sldImg"/>
          </p:nvPr>
        </p:nvSpPr>
        <p:spPr/>
      </p:sp>
      <p:sp>
        <p:nvSpPr>
          <p:cNvPr id="314372"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123</a:t>
            </a:fld>
            <a:endParaRPr lang="ja-JP" altLang="en-US" sz="1200" dirty="0"/>
          </a:p>
        </p:txBody>
      </p:sp>
      <p:sp>
        <p:nvSpPr>
          <p:cNvPr id="225282" name="Rectangle 2"/>
          <p:cNvSpPr>
            <a:spLocks noGrp="1" noRot="1" noChangeAspect="1" noTextEdit="1"/>
          </p:cNvSpPr>
          <p:nvPr>
            <p:ph type="sldImg"/>
          </p:nvPr>
        </p:nvSpPr>
        <p:spPr/>
      </p:sp>
      <p:sp>
        <p:nvSpPr>
          <p:cNvPr id="2252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124</a:t>
            </a:fld>
            <a:endParaRPr lang="ja-JP" altLang="en-US" sz="1200" dirty="0"/>
          </a:p>
        </p:txBody>
      </p:sp>
      <p:sp>
        <p:nvSpPr>
          <p:cNvPr id="227330" name="Rectangle 2"/>
          <p:cNvSpPr>
            <a:spLocks noGrp="1" noRot="1" noChangeAspect="1" noTextEdit="1"/>
          </p:cNvSpPr>
          <p:nvPr>
            <p:ph type="sldImg"/>
          </p:nvPr>
        </p:nvSpPr>
        <p:spPr/>
      </p:sp>
      <p:sp>
        <p:nvSpPr>
          <p:cNvPr id="2273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126</a:t>
            </a:fld>
            <a:endParaRPr lang="ja-JP" altLang="en-US" sz="1200" dirty="0"/>
          </a:p>
        </p:txBody>
      </p:sp>
      <p:sp>
        <p:nvSpPr>
          <p:cNvPr id="230402" name="Rectangle 2"/>
          <p:cNvSpPr>
            <a:spLocks noGrp="1" noRot="1" noChangeAspect="1" noTextEdit="1"/>
          </p:cNvSpPr>
          <p:nvPr>
            <p:ph type="sldImg"/>
          </p:nvPr>
        </p:nvSpPr>
        <p:spPr/>
      </p:sp>
      <p:sp>
        <p:nvSpPr>
          <p:cNvPr id="23040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129</a:t>
            </a:fld>
            <a:endParaRPr lang="ja-JP" altLang="en-US" sz="1200" dirty="0"/>
          </a:p>
        </p:txBody>
      </p:sp>
      <p:sp>
        <p:nvSpPr>
          <p:cNvPr id="234498" name="Rectangle 2"/>
          <p:cNvSpPr>
            <a:spLocks noGrp="1" noRot="1" noChangeAspect="1" noTextEdit="1"/>
          </p:cNvSpPr>
          <p:nvPr>
            <p:ph type="sldImg"/>
          </p:nvPr>
        </p:nvSpPr>
        <p:spPr/>
      </p:sp>
      <p:sp>
        <p:nvSpPr>
          <p:cNvPr id="23449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130</a:t>
            </a:fld>
            <a:endParaRPr lang="ja-JP" altLang="en-US" sz="1200" dirty="0"/>
          </a:p>
        </p:txBody>
      </p:sp>
      <p:sp>
        <p:nvSpPr>
          <p:cNvPr id="236546" name="Rectangle 2"/>
          <p:cNvSpPr>
            <a:spLocks noGrp="1" noRot="1" noChangeAspect="1" noTextEdit="1"/>
          </p:cNvSpPr>
          <p:nvPr>
            <p:ph type="sldImg"/>
          </p:nvPr>
        </p:nvSpPr>
        <p:spPr/>
      </p:sp>
      <p:sp>
        <p:nvSpPr>
          <p:cNvPr id="23654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18</a:t>
            </a:fld>
            <a:endParaRPr lang="ja-JP" altLang="en-US" sz="1200" dirty="0"/>
          </a:p>
        </p:txBody>
      </p:sp>
      <p:sp>
        <p:nvSpPr>
          <p:cNvPr id="37890" name="Rectangle 2"/>
          <p:cNvSpPr>
            <a:spLocks noGrp="1" noRot="1" noChangeAspect="1" noTextEdit="1"/>
          </p:cNvSpPr>
          <p:nvPr>
            <p:ph type="sldImg"/>
          </p:nvPr>
        </p:nvSpPr>
        <p:spPr/>
      </p:sp>
      <p:sp>
        <p:nvSpPr>
          <p:cNvPr id="378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131</a:t>
            </a:fld>
            <a:endParaRPr lang="ja-JP" altLang="en-US" sz="1200" dirty="0"/>
          </a:p>
        </p:txBody>
      </p:sp>
      <p:sp>
        <p:nvSpPr>
          <p:cNvPr id="240642" name="Rectangle 2"/>
          <p:cNvSpPr>
            <a:spLocks noGrp="1" noRot="1" noChangeAspect="1" noTextEdit="1"/>
          </p:cNvSpPr>
          <p:nvPr>
            <p:ph type="sldImg"/>
          </p:nvPr>
        </p:nvSpPr>
        <p:spPr/>
      </p:sp>
      <p:sp>
        <p:nvSpPr>
          <p:cNvPr id="24064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132</a:t>
            </a:fld>
            <a:endParaRPr lang="ja-JP" altLang="en-US" sz="1200" dirty="0"/>
          </a:p>
        </p:txBody>
      </p:sp>
      <p:sp>
        <p:nvSpPr>
          <p:cNvPr id="242690" name="Rectangle 2"/>
          <p:cNvSpPr>
            <a:spLocks noGrp="1" noRot="1" noChangeAspect="1" noTextEdit="1"/>
          </p:cNvSpPr>
          <p:nvPr>
            <p:ph type="sldImg"/>
          </p:nvPr>
        </p:nvSpPr>
        <p:spPr/>
      </p:sp>
      <p:sp>
        <p:nvSpPr>
          <p:cNvPr id="2426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133</a:t>
            </a:fld>
            <a:endParaRPr lang="ja-JP" altLang="en-US" sz="1200" dirty="0"/>
          </a:p>
        </p:txBody>
      </p:sp>
      <p:sp>
        <p:nvSpPr>
          <p:cNvPr id="244738" name="Rectangle 2"/>
          <p:cNvSpPr>
            <a:spLocks noGrp="1" noRot="1" noChangeAspect="1" noTextEdit="1"/>
          </p:cNvSpPr>
          <p:nvPr>
            <p:ph type="sldImg"/>
          </p:nvPr>
        </p:nvSpPr>
        <p:spPr/>
      </p:sp>
      <p:sp>
        <p:nvSpPr>
          <p:cNvPr id="2447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135</a:t>
            </a:fld>
            <a:endParaRPr lang="ja-JP" altLang="en-US" sz="1200" dirty="0"/>
          </a:p>
        </p:txBody>
      </p:sp>
      <p:sp>
        <p:nvSpPr>
          <p:cNvPr id="261122" name="Rectangle 2"/>
          <p:cNvSpPr>
            <a:spLocks noGrp="1" noRot="1" noChangeAspect="1" noTextEdit="1"/>
          </p:cNvSpPr>
          <p:nvPr>
            <p:ph type="sldImg"/>
          </p:nvPr>
        </p:nvSpPr>
        <p:spPr/>
      </p:sp>
      <p:sp>
        <p:nvSpPr>
          <p:cNvPr id="26112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137</a:t>
            </a:fld>
            <a:endParaRPr lang="ja-JP" altLang="en-US" sz="1200" dirty="0"/>
          </a:p>
        </p:txBody>
      </p:sp>
      <p:sp>
        <p:nvSpPr>
          <p:cNvPr id="263170" name="Rectangle 2"/>
          <p:cNvSpPr>
            <a:spLocks noGrp="1" noRot="1" noChangeAspect="1" noTextEdit="1"/>
          </p:cNvSpPr>
          <p:nvPr>
            <p:ph type="sldImg"/>
          </p:nvPr>
        </p:nvSpPr>
        <p:spPr/>
      </p:sp>
      <p:sp>
        <p:nvSpPr>
          <p:cNvPr id="26317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143</a:t>
            </a:fld>
            <a:endParaRPr lang="ja-JP" altLang="en-US" sz="1200" dirty="0"/>
          </a:p>
        </p:txBody>
      </p:sp>
      <p:sp>
        <p:nvSpPr>
          <p:cNvPr id="269314" name="Rectangle 2"/>
          <p:cNvSpPr>
            <a:spLocks noGrp="1" noRot="1" noChangeAspect="1" noTextEdit="1"/>
          </p:cNvSpPr>
          <p:nvPr>
            <p:ph type="sldImg"/>
          </p:nvPr>
        </p:nvSpPr>
        <p:spPr/>
      </p:sp>
      <p:sp>
        <p:nvSpPr>
          <p:cNvPr id="26931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152</a:t>
            </a:fld>
            <a:endParaRPr lang="ja-JP" altLang="en-US" sz="1200" dirty="0"/>
          </a:p>
        </p:txBody>
      </p:sp>
      <p:sp>
        <p:nvSpPr>
          <p:cNvPr id="274434" name="Rectangle 2"/>
          <p:cNvSpPr>
            <a:spLocks noGrp="1" noRot="1" noChangeAspect="1" noTextEdit="1"/>
          </p:cNvSpPr>
          <p:nvPr>
            <p:ph type="sldImg"/>
          </p:nvPr>
        </p:nvSpPr>
        <p:spPr/>
      </p:sp>
      <p:sp>
        <p:nvSpPr>
          <p:cNvPr id="2744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153</a:t>
            </a:fld>
            <a:endParaRPr lang="ja-JP" altLang="en-US" sz="1200" dirty="0"/>
          </a:p>
        </p:txBody>
      </p:sp>
      <p:sp>
        <p:nvSpPr>
          <p:cNvPr id="276482" name="Rectangle 2"/>
          <p:cNvSpPr>
            <a:spLocks noGrp="1" noRot="1" noChangeAspect="1" noTextEdit="1"/>
          </p:cNvSpPr>
          <p:nvPr>
            <p:ph type="sldImg"/>
          </p:nvPr>
        </p:nvSpPr>
        <p:spPr/>
      </p:sp>
      <p:sp>
        <p:nvSpPr>
          <p:cNvPr id="2764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154</a:t>
            </a:fld>
            <a:endParaRPr lang="ja-JP" altLang="en-US" sz="1200" dirty="0"/>
          </a:p>
        </p:txBody>
      </p:sp>
      <p:sp>
        <p:nvSpPr>
          <p:cNvPr id="176130" name="Rectangle 2"/>
          <p:cNvSpPr>
            <a:spLocks noGrp="1" noRot="1" noChangeAspect="1" noTextEdit="1"/>
          </p:cNvSpPr>
          <p:nvPr>
            <p:ph type="sldImg"/>
          </p:nvPr>
        </p:nvSpPr>
        <p:spPr/>
      </p:sp>
      <p:sp>
        <p:nvSpPr>
          <p:cNvPr id="1761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155</a:t>
            </a:fld>
            <a:endParaRPr lang="ja-JP" altLang="en-US" sz="1200" dirty="0"/>
          </a:p>
        </p:txBody>
      </p:sp>
      <p:sp>
        <p:nvSpPr>
          <p:cNvPr id="257026" name="Rectangle 2"/>
          <p:cNvSpPr>
            <a:spLocks noGrp="1" noRot="1" noChangeAspect="1" noTextEdit="1"/>
          </p:cNvSpPr>
          <p:nvPr>
            <p:ph type="sldImg"/>
          </p:nvPr>
        </p:nvSpPr>
        <p:spPr/>
      </p:sp>
      <p:sp>
        <p:nvSpPr>
          <p:cNvPr id="2570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19</a:t>
            </a:fld>
            <a:endParaRPr lang="ja-JP" altLang="en-US" sz="1200" dirty="0"/>
          </a:p>
        </p:txBody>
      </p:sp>
      <p:sp>
        <p:nvSpPr>
          <p:cNvPr id="39938" name="Rectangle 2"/>
          <p:cNvSpPr>
            <a:spLocks noGrp="1" noRot="1" noChangeAspect="1" noTextEdit="1"/>
          </p:cNvSpPr>
          <p:nvPr>
            <p:ph type="sldImg"/>
          </p:nvPr>
        </p:nvSpPr>
        <p:spPr/>
      </p:sp>
      <p:sp>
        <p:nvSpPr>
          <p:cNvPr id="399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156</a:t>
            </a:fld>
            <a:endParaRPr lang="ja-JP" altLang="en-US" sz="1200" dirty="0"/>
          </a:p>
        </p:txBody>
      </p:sp>
      <p:sp>
        <p:nvSpPr>
          <p:cNvPr id="300034" name="Rectangle 2"/>
          <p:cNvSpPr>
            <a:spLocks noGrp="1" noRot="1" noChangeAspect="1" noTextEdit="1"/>
          </p:cNvSpPr>
          <p:nvPr>
            <p:ph type="sldImg"/>
          </p:nvPr>
        </p:nvSpPr>
        <p:spPr/>
      </p:sp>
      <p:sp>
        <p:nvSpPr>
          <p:cNvPr id="3000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157</a:t>
            </a:fld>
            <a:endParaRPr lang="ja-JP" altLang="en-US" sz="1200" dirty="0"/>
          </a:p>
        </p:txBody>
      </p:sp>
      <p:sp>
        <p:nvSpPr>
          <p:cNvPr id="302082" name="Rectangle 2"/>
          <p:cNvSpPr>
            <a:spLocks noGrp="1" noRot="1" noChangeAspect="1" noTextEdit="1"/>
          </p:cNvSpPr>
          <p:nvPr>
            <p:ph type="sldImg"/>
          </p:nvPr>
        </p:nvSpPr>
        <p:spPr/>
      </p:sp>
      <p:sp>
        <p:nvSpPr>
          <p:cNvPr id="3020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158</a:t>
            </a:fld>
            <a:endParaRPr lang="ja-JP" altLang="en-US" sz="1200" dirty="0"/>
          </a:p>
        </p:txBody>
      </p:sp>
      <p:sp>
        <p:nvSpPr>
          <p:cNvPr id="304130" name="Rectangle 2"/>
          <p:cNvSpPr>
            <a:spLocks noGrp="1" noRot="1" noChangeAspect="1" noTextEdit="1"/>
          </p:cNvSpPr>
          <p:nvPr>
            <p:ph type="sldImg"/>
          </p:nvPr>
        </p:nvSpPr>
        <p:spPr/>
      </p:sp>
      <p:sp>
        <p:nvSpPr>
          <p:cNvPr id="3041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159</a:t>
            </a:fld>
            <a:endParaRPr lang="ja-JP" altLang="en-US" sz="1200" dirty="0"/>
          </a:p>
        </p:txBody>
      </p:sp>
      <p:sp>
        <p:nvSpPr>
          <p:cNvPr id="306178" name="Rectangle 2"/>
          <p:cNvSpPr>
            <a:spLocks noGrp="1" noRot="1" noChangeAspect="1" noTextEdit="1"/>
          </p:cNvSpPr>
          <p:nvPr>
            <p:ph type="sldImg"/>
          </p:nvPr>
        </p:nvSpPr>
        <p:spPr/>
      </p:sp>
      <p:sp>
        <p:nvSpPr>
          <p:cNvPr id="30617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160</a:t>
            </a:fld>
            <a:endParaRPr lang="ja-JP" altLang="en-US" sz="1200" dirty="0"/>
          </a:p>
        </p:txBody>
      </p:sp>
      <p:sp>
        <p:nvSpPr>
          <p:cNvPr id="308226" name="Rectangle 2"/>
          <p:cNvSpPr>
            <a:spLocks noGrp="1" noRot="1" noChangeAspect="1" noTextEdit="1"/>
          </p:cNvSpPr>
          <p:nvPr>
            <p:ph type="sldImg"/>
          </p:nvPr>
        </p:nvSpPr>
        <p:spPr/>
      </p:sp>
      <p:sp>
        <p:nvSpPr>
          <p:cNvPr id="3082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t>161</a:t>
            </a:fld>
            <a:endParaRPr lang="ja-JP" altLang="en-US" sz="1200" dirty="0"/>
          </a:p>
        </p:txBody>
      </p:sp>
      <p:sp>
        <p:nvSpPr>
          <p:cNvPr id="259074" name="Rectangle 2"/>
          <p:cNvSpPr>
            <a:spLocks noGrp="1" noRot="1" noChangeAspect="1" noTextEdit="1"/>
          </p:cNvSpPr>
          <p:nvPr>
            <p:ph type="sldImg"/>
          </p:nvPr>
        </p:nvSpPr>
        <p:spPr/>
      </p:sp>
      <p:sp>
        <p:nvSpPr>
          <p:cNvPr id="25907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6146"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6147" name="Text Box 11"/>
          <p:cNvSpPr txBox="1"/>
          <p:nvPr/>
        </p:nvSpPr>
        <p:spPr>
          <a:xfrm>
            <a:off x="0" y="6629400"/>
            <a:ext cx="5486400" cy="228600"/>
          </a:xfrm>
          <a:prstGeom prst="rect">
            <a:avLst/>
          </a:prstGeom>
          <a:noFill/>
          <a:ln w="9525">
            <a:noFill/>
          </a:ln>
        </p:spPr>
        <p:txBody>
          <a:bodyPr>
            <a:spAutoFit/>
          </a:bodyPr>
          <a:lstStyle/>
          <a:p>
            <a:pPr lvl="0">
              <a:lnSpc>
                <a:spcPct val="90000"/>
              </a:lnSpc>
            </a:pPr>
            <a:r>
              <a:rPr lang="en-US" altLang="ja-JP" sz="1000">
                <a:solidFill>
                  <a:schemeClr val="bg1"/>
                </a:solidFill>
                <a:latin typeface="Arial" panose="020B0604020202020204" pitchFamily="34" charset="0"/>
              </a:rPr>
              <a:t>©  </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7170"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7171" name="Text Box 11"/>
          <p:cNvSpPr txBox="1"/>
          <p:nvPr/>
        </p:nvSpPr>
        <p:spPr>
          <a:xfrm>
            <a:off x="0" y="6629400"/>
            <a:ext cx="5486400" cy="228600"/>
          </a:xfrm>
          <a:prstGeom prst="rect">
            <a:avLst/>
          </a:prstGeom>
          <a:noFill/>
          <a:ln w="9525">
            <a:noFill/>
          </a:ln>
        </p:spPr>
        <p:txBody>
          <a:bodyPr>
            <a:spAutoFit/>
          </a:bodyPr>
          <a:lstStyle/>
          <a:p>
            <a:pPr lvl="0">
              <a:lnSpc>
                <a:spcPct val="90000"/>
              </a:lnSpc>
            </a:pPr>
            <a:r>
              <a:rPr lang="en-US" altLang="ja-JP" sz="1000">
                <a:solidFill>
                  <a:schemeClr val="bg1"/>
                </a:solidFill>
                <a:latin typeface="Arial" panose="020B0604020202020204" pitchFamily="34" charset="0"/>
              </a:rPr>
              <a:t>©  </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a:t>マスタ テキストの書式設定</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7" name="页脚占位符 6"/>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页脚占位符 2"/>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8194"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8195" name="Text Box 11"/>
          <p:cNvSpPr txBox="1"/>
          <p:nvPr/>
        </p:nvSpPr>
        <p:spPr>
          <a:xfrm>
            <a:off x="0" y="6629400"/>
            <a:ext cx="5486400" cy="228600"/>
          </a:xfrm>
          <a:prstGeom prst="rect">
            <a:avLst/>
          </a:prstGeom>
          <a:noFill/>
          <a:ln w="9525">
            <a:noFill/>
          </a:ln>
        </p:spPr>
        <p:txBody>
          <a:bodyPr>
            <a:spAutoFit/>
          </a:bodyPr>
          <a:lstStyle/>
          <a:p>
            <a:pPr lvl="0">
              <a:lnSpc>
                <a:spcPct val="90000"/>
              </a:lnSpc>
            </a:pPr>
            <a:r>
              <a:rPr lang="en-US" altLang="ja-JP" sz="1000">
                <a:solidFill>
                  <a:schemeClr val="bg1"/>
                </a:solidFill>
                <a:latin typeface="Arial" panose="020B0604020202020204" pitchFamily="34" charset="0"/>
              </a:rPr>
              <a:t>©  </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a:t>マスタ テキストの書式設定</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a:t>マスタ テキストの書式設定</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7" name="页脚占位符 6"/>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页脚占位符 2"/>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9218"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9219" name="Text Box 11"/>
          <p:cNvSpPr txBox="1"/>
          <p:nvPr/>
        </p:nvSpPr>
        <p:spPr>
          <a:xfrm>
            <a:off x="0" y="6629400"/>
            <a:ext cx="5486400" cy="228600"/>
          </a:xfrm>
          <a:prstGeom prst="rect">
            <a:avLst/>
          </a:prstGeom>
          <a:noFill/>
          <a:ln w="9525">
            <a:noFill/>
          </a:ln>
        </p:spPr>
        <p:txBody>
          <a:bodyPr>
            <a:spAutoFit/>
          </a:bodyPr>
          <a:lstStyle/>
          <a:p>
            <a:pPr lvl="0">
              <a:lnSpc>
                <a:spcPct val="90000"/>
              </a:lnSpc>
            </a:pPr>
            <a:r>
              <a:rPr lang="en-US" altLang="ja-JP" sz="1000">
                <a:solidFill>
                  <a:schemeClr val="bg1"/>
                </a:solidFill>
                <a:latin typeface="Arial" panose="020B0604020202020204" pitchFamily="34" charset="0"/>
              </a:rPr>
              <a:t>©  </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a:t>マスタ テキストの書式設定</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7" name="页脚占位符 6"/>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页脚占位符 2"/>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7" name="页脚占位符 6"/>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10242"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10243" name="Text Box 11"/>
          <p:cNvSpPr txBox="1"/>
          <p:nvPr/>
        </p:nvSpPr>
        <p:spPr>
          <a:xfrm>
            <a:off x="0" y="6629400"/>
            <a:ext cx="5486400" cy="228600"/>
          </a:xfrm>
          <a:prstGeom prst="rect">
            <a:avLst/>
          </a:prstGeom>
          <a:noFill/>
          <a:ln w="9525">
            <a:noFill/>
          </a:ln>
        </p:spPr>
        <p:txBody>
          <a:bodyPr>
            <a:spAutoFit/>
          </a:bodyPr>
          <a:lstStyle/>
          <a:p>
            <a:pPr lvl="0">
              <a:lnSpc>
                <a:spcPct val="90000"/>
              </a:lnSpc>
            </a:pPr>
            <a:r>
              <a:rPr lang="en-US" altLang="ja-JP" sz="1000">
                <a:solidFill>
                  <a:schemeClr val="bg1"/>
                </a:solidFill>
                <a:latin typeface="Arial" panose="020B0604020202020204" pitchFamily="34" charset="0"/>
              </a:rPr>
              <a:t>©  </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a:t>マスタ テキストの書式設定</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页脚占位符 2"/>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7" name="页脚占位符 6"/>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页脚占位符 2"/>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1"/>
        </a:solidFill>
        <a:effectLst/>
      </p:bgPr>
    </p:bg>
    <p:spTree>
      <p:nvGrpSpPr>
        <p:cNvPr id="1" name=""/>
        <p:cNvGrpSpPr/>
        <p:nvPr/>
      </p:nvGrpSpPr>
      <p:grpSpPr>
        <a:xfrm>
          <a:off x="0" y="0"/>
          <a:ext cx="0" cy="0"/>
          <a:chOff x="0" y="0"/>
          <a:chExt cx="0" cy="0"/>
        </a:xfrm>
      </p:grpSpPr>
      <p:pic>
        <p:nvPicPr>
          <p:cNvPr id="6146" name="Picture 17" descr="waves2"/>
          <p:cNvPicPr>
            <a:picLocks noChangeAspect="1"/>
          </p:cNvPicPr>
          <p:nvPr userDrawn="1"/>
        </p:nvPicPr>
        <p:blipFill>
          <a:blip r:embed="rId2"/>
          <a:stretch>
            <a:fillRect/>
          </a:stretch>
        </p:blipFill>
        <p:spPr>
          <a:xfrm>
            <a:off x="0" y="3579813"/>
            <a:ext cx="9140825" cy="3278187"/>
          </a:xfrm>
          <a:prstGeom prst="rect">
            <a:avLst/>
          </a:prstGeom>
          <a:noFill/>
          <a:ln w="9525">
            <a:noFill/>
          </a:ln>
        </p:spPr>
      </p:pic>
      <p:sp>
        <p:nvSpPr>
          <p:cNvPr id="6147" name="Text Box 11"/>
          <p:cNvSpPr txBox="1"/>
          <p:nvPr/>
        </p:nvSpPr>
        <p:spPr>
          <a:xfrm>
            <a:off x="0" y="6629400"/>
            <a:ext cx="5486400" cy="228600"/>
          </a:xfrm>
          <a:prstGeom prst="rect">
            <a:avLst/>
          </a:prstGeom>
          <a:noFill/>
          <a:ln w="9525">
            <a:noFill/>
          </a:ln>
        </p:spPr>
        <p:txBody>
          <a:bodyPr>
            <a:spAutoFit/>
          </a:bodyPr>
          <a:lstStyle/>
          <a:p>
            <a:pPr lvl="0">
              <a:lnSpc>
                <a:spcPct val="90000"/>
              </a:lnSpc>
            </a:pPr>
            <a:r>
              <a:rPr lang="en-US" altLang="ja-JP" sz="1000">
                <a:solidFill>
                  <a:schemeClr val="bg1"/>
                </a:solidFill>
                <a:latin typeface="Arial" panose="020B0604020202020204" pitchFamily="34" charset="0"/>
              </a:rPr>
              <a:t>©  </a:t>
            </a:r>
            <a:r>
              <a:rPr lang="ja-JP" altLang="en-US" sz="1000" dirty="0">
                <a:solidFill>
                  <a:schemeClr val="bg1"/>
                </a:solidFill>
                <a:latin typeface="Arial" panose="020B0604020202020204" pitchFamily="34" charset="0"/>
              </a:rPr>
              <a:t> </a:t>
            </a:r>
            <a:r>
              <a:rPr lang="en-US" altLang="ja-JP" sz="1000">
                <a:solidFill>
                  <a:schemeClr val="bg1"/>
                </a:solidFill>
                <a:latin typeface="Arial" panose="020B0604020202020204" pitchFamily="34" charset="0"/>
              </a:rPr>
              <a:t>Sichuan University. All rights reserved.  |  Confidential</a:t>
            </a:r>
            <a:endParaRPr lang="en-US" altLang="ja-JP" sz="1200">
              <a:latin typeface="Arial" panose="020B0604020202020204" pitchFamily="34" charset="0"/>
            </a:endParaRPr>
          </a:p>
        </p:txBody>
      </p:sp>
      <p:sp>
        <p:nvSpPr>
          <p:cNvPr id="7172" name="Rectangle 4"/>
          <p:cNvSpPr>
            <a:spLocks noGrp="1" noChangeArrowheads="1"/>
          </p:cNvSpPr>
          <p:nvPr>
            <p:ph type="ctrTitle"/>
          </p:nvPr>
        </p:nvSpPr>
        <p:spPr>
          <a:xfrm>
            <a:off x="685800" y="1447800"/>
            <a:ext cx="7772400" cy="914400"/>
          </a:xfrm>
        </p:spPr>
        <p:txBody>
          <a:bodyPr/>
          <a:lstStyle>
            <a:lvl1pPr algn="ctr">
              <a:defRPr sz="3600"/>
            </a:lvl1pPr>
          </a:lstStyle>
          <a:p>
            <a:pPr fontAlgn="base"/>
            <a:r>
              <a:rPr lang="ja-JP" altLang="en-US" strike="noStrike" noProof="1"/>
              <a:t>マスタ タイトルの書式設定</a:t>
            </a:r>
          </a:p>
        </p:txBody>
      </p:sp>
      <p:sp>
        <p:nvSpPr>
          <p:cNvPr id="7173" name="Rectangle 5"/>
          <p:cNvSpPr>
            <a:spLocks noGrp="1" noChangeArrowheads="1"/>
          </p:cNvSpPr>
          <p:nvPr>
            <p:ph type="subTitle" idx="1"/>
          </p:nvPr>
        </p:nvSpPr>
        <p:spPr>
          <a:xfrm>
            <a:off x="1371600" y="2362200"/>
            <a:ext cx="6400800" cy="609600"/>
          </a:xfrm>
        </p:spPr>
        <p:txBody>
          <a:bodyPr/>
          <a:lstStyle>
            <a:lvl1pPr marL="0" indent="0" algn="ctr">
              <a:buFontTx/>
              <a:buNone/>
              <a:defRPr sz="2400">
                <a:solidFill>
                  <a:srgbClr val="4C4C4C"/>
                </a:solidFill>
              </a:defRPr>
            </a:lvl1pPr>
          </a:lstStyle>
          <a:p>
            <a:pPr fontAlgn="base"/>
            <a:r>
              <a:rPr lang="ja-JP" altLang="en-US" strike="noStrike" noProof="1"/>
              <a:t>マスタ サブタイトルの書式設定</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ja-JP" altLang="en-US" strike="noStrike" noProof="1"/>
              <a:t>マスタ テキストの書式設定</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コンテンツ プレースホルダ 2"/>
          <p:cNvSpPr>
            <a:spLocks noGrp="1"/>
          </p:cNvSpPr>
          <p:nvPr>
            <p:ph sz="half" idx="1"/>
          </p:nvPr>
        </p:nvSpPr>
        <p:spPr>
          <a:xfrm>
            <a:off x="6858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pPr fontAlgn="base"/>
            <a:r>
              <a:rPr lang="ja-JP" altLang="en-US" strike="noStrike" noProof="1"/>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ja-JP" altLang="en-US" strike="noStrike" noProof="1"/>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7" name="页脚占位符 6"/>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页脚占位符 2"/>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pPr fontAlgn="base"/>
            <a:r>
              <a:rPr lang="ja-JP" altLang="en-US" strike="noStrike" noProof="1"/>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05600" y="228600"/>
            <a:ext cx="2133600" cy="5257800"/>
          </a:xfrm>
        </p:spPr>
        <p:txBody>
          <a:bodyPr vert="eaVert"/>
          <a:lstStyle/>
          <a:p>
            <a:pPr fontAlgn="base"/>
            <a:r>
              <a:rPr lang="ja-JP" altLang="en-US" strike="noStrike" noProof="1"/>
              <a:t>マスタ タイトルの書式設定</a:t>
            </a:r>
          </a:p>
        </p:txBody>
      </p:sp>
      <p:sp>
        <p:nvSpPr>
          <p:cNvPr id="3" name="縦書きテキスト プレースホルダ 2"/>
          <p:cNvSpPr>
            <a:spLocks noGrp="1"/>
          </p:cNvSpPr>
          <p:nvPr>
            <p:ph type="body" orient="vert" idx="1"/>
          </p:nvPr>
        </p:nvSpPr>
        <p:spPr>
          <a:xfrm>
            <a:off x="304800" y="228600"/>
            <a:ext cx="6248400" cy="5257800"/>
          </a:xfrm>
        </p:spPr>
        <p:txBody>
          <a:bodyPr vert="eaVert"/>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表プレースホルダ 2"/>
          <p:cNvSpPr>
            <a:spLocks noGrp="1"/>
          </p:cNvSpPr>
          <p:nvPr>
            <p:ph type="tbl" idx="1"/>
          </p:nvPr>
        </p:nvSpPr>
        <p:spPr>
          <a:xfrm>
            <a:off x="685800" y="1066800"/>
            <a:ext cx="777240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52A930"/>
              </a:buClr>
              <a:buSzTx/>
              <a:buFontTx/>
              <a:buChar char="•"/>
              <a:defRPr/>
            </a:pPr>
            <a:endParaRPr kumimoji="0" lang="ja-JP" altLang="en-US" sz="2800" b="0" i="0" u="none" strike="noStrike" kern="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reserve="1">
  <p:cSld name="タイトル、テキスト、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228600"/>
            <a:ext cx="8534400" cy="381000"/>
          </a:xfrm>
        </p:spPr>
        <p:txBody>
          <a:bodyPr/>
          <a:lstStyle/>
          <a:p>
            <a:pPr fontAlgn="base"/>
            <a:r>
              <a:rPr lang="ja-JP" altLang="en-US" strike="noStrike" noProof="1"/>
              <a:t>マスタ タイトルの書式設定</a:t>
            </a:r>
          </a:p>
        </p:txBody>
      </p:sp>
      <p:sp>
        <p:nvSpPr>
          <p:cNvPr id="3" name="テキスト プレースホルダ 2"/>
          <p:cNvSpPr>
            <a:spLocks noGrp="1"/>
          </p:cNvSpPr>
          <p:nvPr>
            <p:ph type="body" sz="half" idx="1"/>
          </p:nvPr>
        </p:nvSpPr>
        <p:spPr>
          <a:xfrm>
            <a:off x="6858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4" name="コンテンツ プレースホルダ 3"/>
          <p:cNvSpPr>
            <a:spLocks noGrp="1"/>
          </p:cNvSpPr>
          <p:nvPr>
            <p:ph sz="half" idx="2"/>
          </p:nvPr>
        </p:nvSpPr>
        <p:spPr>
          <a:xfrm>
            <a:off x="4648200" y="1066800"/>
            <a:ext cx="3810000" cy="4419600"/>
          </a:xfrm>
        </p:spPr>
        <p:txBody>
          <a:bodyPr/>
          <a:lstStyle/>
          <a:p>
            <a:pPr lvl="0" fontAlgn="base"/>
            <a:r>
              <a:rPr lang="ja-JP" altLang="en-US" strike="noStrike" noProof="1"/>
              <a:t>マスタ テキストの書式設定</a:t>
            </a:r>
          </a:p>
          <a:p>
            <a:pPr lvl="1" fontAlgn="base"/>
            <a:r>
              <a:rPr lang="ja-JP" altLang="en-US" strike="noStrike" noProof="1"/>
              <a:t>第 </a:t>
            </a:r>
            <a:r>
              <a:rPr lang="en-US" altLang="ja-JP" strike="noStrike" noProof="1"/>
              <a:t>2 </a:t>
            </a:r>
            <a:r>
              <a:rPr lang="ja-JP" altLang="en-US" strike="noStrike" noProof="1"/>
              <a:t>レベル</a:t>
            </a:r>
          </a:p>
          <a:p>
            <a:pPr lvl="2" fontAlgn="base"/>
            <a:r>
              <a:rPr lang="ja-JP" altLang="en-US" strike="noStrike" noProof="1"/>
              <a:t>第 </a:t>
            </a:r>
            <a:r>
              <a:rPr lang="en-US" altLang="ja-JP" strike="noStrike" noProof="1"/>
              <a:t>3 </a:t>
            </a:r>
            <a:r>
              <a:rPr lang="ja-JP" altLang="en-US" strike="noStrike" noProof="1"/>
              <a:t>レベル</a:t>
            </a:r>
          </a:p>
          <a:p>
            <a:pPr lvl="3" fontAlgn="base"/>
            <a:r>
              <a:rPr lang="ja-JP" altLang="en-US" strike="noStrike" noProof="1"/>
              <a:t>第 </a:t>
            </a:r>
            <a:r>
              <a:rPr lang="en-US" altLang="ja-JP" strike="noStrike" noProof="1"/>
              <a:t>4 </a:t>
            </a:r>
            <a:r>
              <a:rPr lang="ja-JP" altLang="en-US" strike="noStrike" noProof="1"/>
              <a:t>レベル</a:t>
            </a:r>
          </a:p>
          <a:p>
            <a:pPr lvl="4" fontAlgn="base"/>
            <a:r>
              <a:rPr lang="ja-JP" altLang="en-US" strike="noStrike" noProof="1"/>
              <a:t>第 </a:t>
            </a:r>
            <a:r>
              <a:rPr lang="en-US" altLang="ja-JP" strike="noStrike" noProof="1"/>
              <a:t>5 </a:t>
            </a:r>
            <a:r>
              <a:rPr lang="ja-JP" altLang="en-US" strike="noStrike" noProof="1"/>
              <a:t>レベル</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pPr fontAlgn="base"/>
            <a:r>
              <a:rPr lang="ja-JP" altLang="en-US" strike="noStrike" noProof="1"/>
              <a:t>マスタ タイトルの書式設定</a:t>
            </a:r>
          </a:p>
        </p:txBody>
      </p:sp>
      <p:sp>
        <p:nvSpPr>
          <p:cNvPr id="3" name="図プレースホルダ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52A930"/>
              </a:buClr>
              <a:buSzTx/>
              <a:buFontTx/>
              <a:buNone/>
              <a:defRPr/>
            </a:pPr>
            <a:endParaRPr kumimoji="0" lang="ja-JP"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ja-JP" altLang="en-US" strike="noStrike" noProof="1"/>
              <a:t>マスタ テキストの書式設定</a:t>
            </a:r>
          </a:p>
        </p:txBody>
      </p:sp>
      <p:sp>
        <p:nvSpPr>
          <p:cNvPr id="5" name="页脚占位符 4"/>
          <p:cNvSpPr>
            <a:spLocks noGrp="1"/>
          </p:cNvSpPr>
          <p:nvPr>
            <p:ph type="ftr" sz="quarter" idx="10"/>
          </p:nvPr>
        </p:nvSpPr>
        <p:spPr/>
        <p:txBody>
          <a:body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1.jpe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1.jpe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jpeg"/><Relationship Id="rId2" Type="http://schemas.openxmlformats.org/officeDocument/2006/relationships/slideLayout" Target="../slideLayouts/slideLayout43.xml"/><Relationship Id="rId16"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image" Target="../media/image1.jpeg"/><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jpe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wave_bar"/>
          <p:cNvPicPr>
            <a:picLocks noChangeAspect="1"/>
          </p:cNvPicPr>
          <p:nvPr/>
        </p:nvPicPr>
        <p:blipFill>
          <a:blip r:embed="rId17"/>
          <a:stretch>
            <a:fillRect/>
          </a:stretch>
        </p:blipFill>
        <p:spPr>
          <a:xfrm>
            <a:off x="3175" y="6186488"/>
            <a:ext cx="9140825" cy="671512"/>
          </a:xfrm>
          <a:prstGeom prst="rect">
            <a:avLst/>
          </a:prstGeom>
          <a:noFill/>
          <a:ln w="9525">
            <a:noFill/>
          </a:ln>
        </p:spPr>
      </p:pic>
      <p:sp>
        <p:nvSpPr>
          <p:cNvPr id="1027" name="Rectangle 2"/>
          <p:cNvSpPr>
            <a:spLocks noGrp="1"/>
          </p:cNvSpPr>
          <p:nvPr>
            <p:ph type="title"/>
          </p:nvPr>
        </p:nvSpPr>
        <p:spPr>
          <a:xfrm>
            <a:off x="304800" y="228600"/>
            <a:ext cx="8534400" cy="381000"/>
          </a:xfrm>
          <a:prstGeom prst="rect">
            <a:avLst/>
          </a:prstGeom>
          <a:noFill/>
          <a:ln w="9525">
            <a:noFill/>
          </a:ln>
        </p:spPr>
        <p:txBody>
          <a:bodyPr anchor="ctr" anchorCtr="0"/>
          <a:lstStyle/>
          <a:p>
            <a:pPr lvl="0"/>
            <a:r>
              <a:rPr lang="ja-JP" altLang="en-US" dirty="0"/>
              <a:t>マスタ タイトルの書式設定</a:t>
            </a:r>
          </a:p>
        </p:txBody>
      </p:sp>
      <p:sp>
        <p:nvSpPr>
          <p:cNvPr id="1028" name="Rectangle 3"/>
          <p:cNvSpPr>
            <a:spLocks noGrp="1"/>
          </p:cNvSpPr>
          <p:nvPr>
            <p:ph type="body"/>
          </p:nvPr>
        </p:nvSpPr>
        <p:spPr>
          <a:xfrm>
            <a:off x="685800" y="1066800"/>
            <a:ext cx="7772400" cy="4419600"/>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defRPr>
            </a:lvl1p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pic>
        <p:nvPicPr>
          <p:cNvPr id="1031" name="Picture 12" descr="wave_bar"/>
          <p:cNvPicPr/>
          <p:nvPr/>
        </p:nvPicPr>
        <p:blipFill>
          <a:blip r:embed="rId17"/>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descr="wave_bar"/>
          <p:cNvPicPr>
            <a:picLocks noChangeAspect="1"/>
          </p:cNvPicPr>
          <p:nvPr/>
        </p:nvPicPr>
        <p:blipFill>
          <a:blip r:embed="rId15"/>
          <a:stretch>
            <a:fillRect/>
          </a:stretch>
        </p:blipFill>
        <p:spPr>
          <a:xfrm>
            <a:off x="3175" y="6186488"/>
            <a:ext cx="9140825" cy="671512"/>
          </a:xfrm>
          <a:prstGeom prst="rect">
            <a:avLst/>
          </a:prstGeom>
          <a:noFill/>
          <a:ln w="9525">
            <a:noFill/>
          </a:ln>
        </p:spPr>
      </p:pic>
      <p:sp>
        <p:nvSpPr>
          <p:cNvPr id="2051" name="Rectangle 2"/>
          <p:cNvSpPr>
            <a:spLocks noGrp="1"/>
          </p:cNvSpPr>
          <p:nvPr>
            <p:ph type="title"/>
          </p:nvPr>
        </p:nvSpPr>
        <p:spPr>
          <a:xfrm>
            <a:off x="304800" y="228600"/>
            <a:ext cx="8534400" cy="381000"/>
          </a:xfrm>
          <a:prstGeom prst="rect">
            <a:avLst/>
          </a:prstGeom>
          <a:noFill/>
          <a:ln w="9525">
            <a:noFill/>
          </a:ln>
        </p:spPr>
        <p:txBody>
          <a:bodyPr anchor="ctr" anchorCtr="0"/>
          <a:lstStyle/>
          <a:p>
            <a:pPr lvl="0"/>
            <a:r>
              <a:rPr lang="ja-JP" altLang="en-US" dirty="0"/>
              <a:t>マスタ タイトルの書式設定</a:t>
            </a:r>
          </a:p>
        </p:txBody>
      </p:sp>
      <p:sp>
        <p:nvSpPr>
          <p:cNvPr id="2052" name="Rectangle 3"/>
          <p:cNvSpPr>
            <a:spLocks noGrp="1"/>
          </p:cNvSpPr>
          <p:nvPr>
            <p:ph type="body"/>
          </p:nvPr>
        </p:nvSpPr>
        <p:spPr>
          <a:xfrm>
            <a:off x="685800" y="1066800"/>
            <a:ext cx="7772400" cy="4419600"/>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defRPr>
            </a:lvl1p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pic>
        <p:nvPicPr>
          <p:cNvPr id="2055" name="Picture 12" descr="wave_bar"/>
          <p:cNvPicPr/>
          <p:nvPr/>
        </p:nvPicPr>
        <p:blipFill>
          <a:blip r:embed="rId15"/>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8" descr="wave_bar"/>
          <p:cNvPicPr>
            <a:picLocks noChangeAspect="1"/>
          </p:cNvPicPr>
          <p:nvPr/>
        </p:nvPicPr>
        <p:blipFill>
          <a:blip r:embed="rId15"/>
          <a:stretch>
            <a:fillRect/>
          </a:stretch>
        </p:blipFill>
        <p:spPr>
          <a:xfrm>
            <a:off x="3175" y="6186488"/>
            <a:ext cx="9140825" cy="671512"/>
          </a:xfrm>
          <a:prstGeom prst="rect">
            <a:avLst/>
          </a:prstGeom>
          <a:noFill/>
          <a:ln w="9525">
            <a:noFill/>
          </a:ln>
        </p:spPr>
      </p:pic>
      <p:sp>
        <p:nvSpPr>
          <p:cNvPr id="3075" name="Rectangle 2"/>
          <p:cNvSpPr>
            <a:spLocks noGrp="1"/>
          </p:cNvSpPr>
          <p:nvPr>
            <p:ph type="title"/>
          </p:nvPr>
        </p:nvSpPr>
        <p:spPr>
          <a:xfrm>
            <a:off x="304800" y="228600"/>
            <a:ext cx="8534400" cy="381000"/>
          </a:xfrm>
          <a:prstGeom prst="rect">
            <a:avLst/>
          </a:prstGeom>
          <a:noFill/>
          <a:ln w="9525">
            <a:noFill/>
          </a:ln>
        </p:spPr>
        <p:txBody>
          <a:bodyPr anchor="ctr" anchorCtr="0"/>
          <a:lstStyle/>
          <a:p>
            <a:pPr lvl="0"/>
            <a:r>
              <a:rPr lang="ja-JP" altLang="en-US" dirty="0"/>
              <a:t>マスタ タイトルの書式設定</a:t>
            </a:r>
          </a:p>
        </p:txBody>
      </p:sp>
      <p:sp>
        <p:nvSpPr>
          <p:cNvPr id="3076" name="Rectangle 3"/>
          <p:cNvSpPr>
            <a:spLocks noGrp="1"/>
          </p:cNvSpPr>
          <p:nvPr>
            <p:ph type="body"/>
          </p:nvPr>
        </p:nvSpPr>
        <p:spPr>
          <a:xfrm>
            <a:off x="685800" y="1066800"/>
            <a:ext cx="7772400" cy="4419600"/>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defRPr>
            </a:lvl1p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pic>
        <p:nvPicPr>
          <p:cNvPr id="3079" name="Picture 12" descr="wave_bar"/>
          <p:cNvPicPr/>
          <p:nvPr/>
        </p:nvPicPr>
        <p:blipFill>
          <a:blip r:embed="rId15"/>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8" descr="wave_bar"/>
          <p:cNvPicPr>
            <a:picLocks noChangeAspect="1"/>
          </p:cNvPicPr>
          <p:nvPr/>
        </p:nvPicPr>
        <p:blipFill>
          <a:blip r:embed="rId17"/>
          <a:stretch>
            <a:fillRect/>
          </a:stretch>
        </p:blipFill>
        <p:spPr>
          <a:xfrm>
            <a:off x="3175" y="6186488"/>
            <a:ext cx="9140825" cy="671512"/>
          </a:xfrm>
          <a:prstGeom prst="rect">
            <a:avLst/>
          </a:prstGeom>
          <a:noFill/>
          <a:ln w="9525">
            <a:noFill/>
          </a:ln>
        </p:spPr>
      </p:pic>
      <p:sp>
        <p:nvSpPr>
          <p:cNvPr id="4099" name="Rectangle 2"/>
          <p:cNvSpPr>
            <a:spLocks noGrp="1"/>
          </p:cNvSpPr>
          <p:nvPr>
            <p:ph type="title"/>
          </p:nvPr>
        </p:nvSpPr>
        <p:spPr>
          <a:xfrm>
            <a:off x="304800" y="228600"/>
            <a:ext cx="8534400" cy="381000"/>
          </a:xfrm>
          <a:prstGeom prst="rect">
            <a:avLst/>
          </a:prstGeom>
          <a:noFill/>
          <a:ln w="9525">
            <a:noFill/>
          </a:ln>
        </p:spPr>
        <p:txBody>
          <a:bodyPr anchor="ctr" anchorCtr="0"/>
          <a:lstStyle/>
          <a:p>
            <a:pPr lvl="0"/>
            <a:r>
              <a:rPr lang="ja-JP" altLang="en-US" dirty="0"/>
              <a:t>マスタ タイトルの書式設定</a:t>
            </a:r>
          </a:p>
        </p:txBody>
      </p:sp>
      <p:sp>
        <p:nvSpPr>
          <p:cNvPr id="4100" name="Rectangle 3"/>
          <p:cNvSpPr>
            <a:spLocks noGrp="1"/>
          </p:cNvSpPr>
          <p:nvPr>
            <p:ph type="body"/>
          </p:nvPr>
        </p:nvSpPr>
        <p:spPr>
          <a:xfrm>
            <a:off x="685800" y="1066800"/>
            <a:ext cx="7772400" cy="4419600"/>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defRPr>
            </a:lvl1p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pic>
        <p:nvPicPr>
          <p:cNvPr id="4103" name="Picture 12" descr="wave_bar"/>
          <p:cNvPicPr/>
          <p:nvPr/>
        </p:nvPicPr>
        <p:blipFill>
          <a:blip r:embed="rId17"/>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8" descr="wave_bar"/>
          <p:cNvPicPr>
            <a:picLocks noChangeAspect="1"/>
          </p:cNvPicPr>
          <p:nvPr/>
        </p:nvPicPr>
        <p:blipFill>
          <a:blip r:embed="rId15"/>
          <a:stretch>
            <a:fillRect/>
          </a:stretch>
        </p:blipFill>
        <p:spPr>
          <a:xfrm>
            <a:off x="3175" y="6186488"/>
            <a:ext cx="9140825" cy="671512"/>
          </a:xfrm>
          <a:prstGeom prst="rect">
            <a:avLst/>
          </a:prstGeom>
          <a:noFill/>
          <a:ln w="9525">
            <a:noFill/>
          </a:ln>
        </p:spPr>
      </p:pic>
      <p:sp>
        <p:nvSpPr>
          <p:cNvPr id="5123" name="Rectangle 2"/>
          <p:cNvSpPr>
            <a:spLocks noGrp="1"/>
          </p:cNvSpPr>
          <p:nvPr>
            <p:ph type="title"/>
          </p:nvPr>
        </p:nvSpPr>
        <p:spPr>
          <a:xfrm>
            <a:off x="304800" y="228600"/>
            <a:ext cx="8534400" cy="381000"/>
          </a:xfrm>
          <a:prstGeom prst="rect">
            <a:avLst/>
          </a:prstGeom>
          <a:noFill/>
          <a:ln w="9525">
            <a:noFill/>
          </a:ln>
        </p:spPr>
        <p:txBody>
          <a:bodyPr anchor="ctr" anchorCtr="0"/>
          <a:lstStyle/>
          <a:p>
            <a:pPr lvl="0"/>
            <a:r>
              <a:rPr lang="ja-JP" altLang="en-US" dirty="0"/>
              <a:t>マスタ タイトルの書式設定</a:t>
            </a:r>
          </a:p>
        </p:txBody>
      </p:sp>
      <p:sp>
        <p:nvSpPr>
          <p:cNvPr id="5124" name="Rectangle 3"/>
          <p:cNvSpPr>
            <a:spLocks noGrp="1"/>
          </p:cNvSpPr>
          <p:nvPr>
            <p:ph type="body"/>
          </p:nvPr>
        </p:nvSpPr>
        <p:spPr>
          <a:xfrm>
            <a:off x="685800" y="1066800"/>
            <a:ext cx="7772400" cy="4419600"/>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defRPr>
            </a:lvl1p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pic>
        <p:nvPicPr>
          <p:cNvPr id="5127" name="Picture 12" descr="wave_bar"/>
          <p:cNvPicPr/>
          <p:nvPr/>
        </p:nvPicPr>
        <p:blipFill>
          <a:blip r:embed="rId15"/>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wave_bar"/>
          <p:cNvPicPr>
            <a:picLocks noChangeAspect="1"/>
          </p:cNvPicPr>
          <p:nvPr/>
        </p:nvPicPr>
        <p:blipFill>
          <a:blip r:embed="rId15"/>
          <a:stretch>
            <a:fillRect/>
          </a:stretch>
        </p:blipFill>
        <p:spPr>
          <a:xfrm>
            <a:off x="3175" y="6186488"/>
            <a:ext cx="9140825" cy="671512"/>
          </a:xfrm>
          <a:prstGeom prst="rect">
            <a:avLst/>
          </a:prstGeom>
          <a:noFill/>
          <a:ln w="9525">
            <a:noFill/>
          </a:ln>
        </p:spPr>
      </p:pic>
      <p:sp>
        <p:nvSpPr>
          <p:cNvPr id="1027" name="Rectangle 2"/>
          <p:cNvSpPr>
            <a:spLocks noGrp="1"/>
          </p:cNvSpPr>
          <p:nvPr>
            <p:ph type="title"/>
          </p:nvPr>
        </p:nvSpPr>
        <p:spPr>
          <a:xfrm>
            <a:off x="304800" y="228600"/>
            <a:ext cx="8534400" cy="381000"/>
          </a:xfrm>
          <a:prstGeom prst="rect">
            <a:avLst/>
          </a:prstGeom>
          <a:noFill/>
          <a:ln w="9525">
            <a:noFill/>
          </a:ln>
        </p:spPr>
        <p:txBody>
          <a:bodyPr anchor="ctr" anchorCtr="0"/>
          <a:lstStyle/>
          <a:p>
            <a:pPr lvl="0"/>
            <a:r>
              <a:rPr lang="ja-JP" altLang="en-US" dirty="0"/>
              <a:t>マスタ タイトルの書式設定</a:t>
            </a:r>
          </a:p>
        </p:txBody>
      </p:sp>
      <p:sp>
        <p:nvSpPr>
          <p:cNvPr id="1028" name="Rectangle 3"/>
          <p:cNvSpPr>
            <a:spLocks noGrp="1"/>
          </p:cNvSpPr>
          <p:nvPr>
            <p:ph type="body"/>
          </p:nvPr>
        </p:nvSpPr>
        <p:spPr>
          <a:xfrm>
            <a:off x="685800" y="1066800"/>
            <a:ext cx="7772400" cy="4419600"/>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29" name="Rectangle 5"/>
          <p:cNvSpPr>
            <a:spLocks noGrp="1" noChangeArrowheads="1"/>
          </p:cNvSpPr>
          <p:nvPr>
            <p:ph type="ftr" sz="quarter" idx="3"/>
          </p:nvPr>
        </p:nvSpPr>
        <p:spPr bwMode="auto">
          <a:xfrm>
            <a:off x="0" y="6477000"/>
            <a:ext cx="4038600" cy="304800"/>
          </a:xfrm>
          <a:prstGeom prst="rect">
            <a:avLst/>
          </a:prstGeom>
          <a:noFill/>
          <a:ln w="9525">
            <a:noFill/>
            <a:miter lim="800000"/>
          </a:ln>
        </p:spPr>
        <p:txBody>
          <a:bodyPr vert="horz" wrap="square" lIns="91440" tIns="45720" rIns="91440" bIns="45720" numCol="1" anchor="b" anchorCtr="0" compatLnSpc="1"/>
          <a:lstStyle>
            <a:lvl1pPr algn="ctr">
              <a:defRPr sz="900">
                <a:solidFill>
                  <a:schemeClr val="bg1"/>
                </a:solidFill>
              </a:defRPr>
            </a:lvl1pPr>
          </a:lstStyle>
          <a:p>
            <a:pPr lvl="0" fontAlgn="base"/>
            <a:r>
              <a:rPr lang="en-US" altLang="ja-JP" strike="noStrike" noProof="1">
                <a:latin typeface="Arial" panose="020B0604020202020204" pitchFamily="34" charset="0"/>
                <a:ea typeface="MS PGothic" panose="020B0600070205080204" pitchFamily="34" charset="-128"/>
                <a:cs typeface="+mn-cs"/>
              </a:rPr>
              <a:t>©   Sichuan University All rights reserved.  |  Confidential</a:t>
            </a:r>
            <a:endParaRPr lang="en-US" altLang="ja-JP" strike="noStrike" noProof="1">
              <a:latin typeface="Arial" panose="020B0604020202020204" pitchFamily="34" charset="0"/>
            </a:endParaRPr>
          </a:p>
        </p:txBody>
      </p:sp>
      <p:sp>
        <p:nvSpPr>
          <p:cNvPr id="1030" name="Rectangle 6"/>
          <p:cNvSpPr>
            <a:spLocks noGrp="1" noChangeArrowheads="1"/>
          </p:cNvSpPr>
          <p:nvPr>
            <p:ph type="sldNum" sz="quarter" idx="4"/>
          </p:nvPr>
        </p:nvSpPr>
        <p:spPr bwMode="auto">
          <a:xfrm>
            <a:off x="7239000" y="6629400"/>
            <a:ext cx="1905000" cy="228600"/>
          </a:xfrm>
          <a:prstGeom prst="rect">
            <a:avLst/>
          </a:prstGeom>
          <a:noFill/>
          <a:ln w="9525">
            <a:noFill/>
            <a:miter lim="800000"/>
          </a:ln>
        </p:spPr>
        <p:txBody>
          <a:bodyPr vert="horz" wrap="square" lIns="91440" tIns="45720" rIns="91440" bIns="45720" numCol="1" anchor="b" anchorCtr="0" compatLnSpc="1"/>
          <a:lstStyle>
            <a:lvl1pPr algn="r">
              <a:defRPr sz="1200">
                <a:solidFill>
                  <a:schemeClr val="bg1"/>
                </a:solidFill>
              </a:defRPr>
            </a:lvl1pPr>
          </a:lstStyle>
          <a:p>
            <a:pPr lvl="0" fontAlgn="base"/>
            <a:fld id="{9A0DB2DC-4C9A-4742-B13C-FB6460FD3503}" type="slidenum">
              <a:rPr lang="en-US" altLang="ja-JP" strike="noStrike" noProof="1">
                <a:latin typeface="Arial" panose="020B0604020202020204" pitchFamily="34" charset="0"/>
                <a:ea typeface="MS PGothic" panose="020B0600070205080204" pitchFamily="34" charset="-128"/>
                <a:cs typeface="+mn-cs"/>
              </a:rPr>
              <a:t>‹#›</a:t>
            </a:fld>
            <a:endParaRPr lang="en-US" altLang="ja-JP" strike="noStrike" noProof="1">
              <a:latin typeface="Arial" panose="020B0604020202020204" pitchFamily="34" charset="0"/>
            </a:endParaRPr>
          </a:p>
        </p:txBody>
      </p:sp>
      <p:pic>
        <p:nvPicPr>
          <p:cNvPr id="1031" name="Picture 12" descr="wave_bar"/>
          <p:cNvPicPr/>
          <p:nvPr/>
        </p:nvPicPr>
        <p:blipFill>
          <a:blip r:embed="rId15"/>
          <a:srcRect b="96654"/>
          <a:stretch>
            <a:fillRect/>
          </a:stretch>
        </p:blipFill>
        <p:spPr>
          <a:xfrm>
            <a:off x="0" y="685800"/>
            <a:ext cx="9140825" cy="730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sldNum="0" hdr="0" ftr="0" dt="0"/>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1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4.xml"/><Relationship Id="rId1" Type="http://schemas.openxmlformats.org/officeDocument/2006/relationships/slideLayout" Target="../slideLayouts/slideLayout76.xml"/><Relationship Id="rId4" Type="http://schemas.openxmlformats.org/officeDocument/2006/relationships/image" Target="../media/image21.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24.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30.jpeg"/><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3" Type="http://schemas.openxmlformats.org/officeDocument/2006/relationships/image" Target="../media/image31.bmp"/><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6.xml"/></Relationships>
</file>

<file path=ppt/slides/_rels/slide1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1" descr="question"/>
          <p:cNvPicPr>
            <a:picLocks noChangeAspect="1"/>
          </p:cNvPicPr>
          <p:nvPr/>
        </p:nvPicPr>
        <p:blipFill>
          <a:blip r:embed="rId3"/>
          <a:stretch>
            <a:fillRect/>
          </a:stretch>
        </p:blipFill>
        <p:spPr>
          <a:xfrm>
            <a:off x="7224713" y="4005263"/>
            <a:ext cx="1847850" cy="2124075"/>
          </a:xfrm>
          <a:prstGeom prst="rect">
            <a:avLst/>
          </a:prstGeom>
          <a:noFill/>
          <a:ln w="9525">
            <a:noFill/>
          </a:ln>
        </p:spPr>
      </p:pic>
      <p:sp>
        <p:nvSpPr>
          <p:cNvPr id="13314"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3315"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a:t>
            </a:fld>
            <a:endParaRPr lang="en-US" altLang="ja-JP" sz="1200">
              <a:solidFill>
                <a:schemeClr val="bg1"/>
              </a:solidFill>
              <a:latin typeface="Arial" panose="020B0604020202020204" pitchFamily="34" charset="0"/>
            </a:endParaRPr>
          </a:p>
        </p:txBody>
      </p:sp>
      <p:sp>
        <p:nvSpPr>
          <p:cNvPr id="13316" name="Rectangle 4"/>
          <p:cNvSpPr/>
          <p:nvPr/>
        </p:nvSpPr>
        <p:spPr>
          <a:xfrm>
            <a:off x="179388" y="225425"/>
            <a:ext cx="8534400" cy="381000"/>
          </a:xfrm>
          <a:prstGeom prst="rect">
            <a:avLst/>
          </a:prstGeom>
          <a:noFill/>
          <a:ln w="9525">
            <a:noFill/>
          </a:ln>
        </p:spPr>
        <p:txBody>
          <a:bodyPr anchor="ctr" anchorCtr="0"/>
          <a:lstStyle/>
          <a:p>
            <a:r>
              <a:rPr lang="en-US" altLang="ja-JP" b="1">
                <a:latin typeface="Arial" panose="020B0604020202020204" pitchFamily="34" charset="0"/>
              </a:rPr>
              <a:t>Part </a:t>
            </a:r>
            <a:r>
              <a:rPr lang="en-US" altLang="zh-CN" b="1">
                <a:latin typeface="Arial" panose="020B0604020202020204" pitchFamily="34" charset="0"/>
              </a:rPr>
              <a:t>Two</a:t>
            </a:r>
            <a:r>
              <a:rPr lang="en-US" altLang="ja-JP" b="1">
                <a:latin typeface="Arial" panose="020B0604020202020204" pitchFamily="34" charset="0"/>
              </a:rPr>
              <a:t>: Modeling</a:t>
            </a:r>
          </a:p>
        </p:txBody>
      </p:sp>
      <p:sp>
        <p:nvSpPr>
          <p:cNvPr id="13317" name="Rectangle 7"/>
          <p:cNvSpPr/>
          <p:nvPr/>
        </p:nvSpPr>
        <p:spPr>
          <a:xfrm>
            <a:off x="395288" y="944563"/>
            <a:ext cx="8353425" cy="4831080"/>
          </a:xfrm>
          <a:prstGeom prst="rect">
            <a:avLst/>
          </a:prstGeom>
          <a:noFill/>
          <a:ln w="9525">
            <a:noFill/>
          </a:ln>
        </p:spPr>
        <p:txBody>
          <a:bodyPr>
            <a:spAutoFit/>
          </a:bodyPr>
          <a:lstStyle/>
          <a:p>
            <a:pPr eaLnBrk="0" hangingPunct="0">
              <a:buClr>
                <a:schemeClr val="folHlink"/>
              </a:buClr>
            </a:pPr>
            <a:r>
              <a:rPr lang="en-US" altLang="ja-JP" sz="2000">
                <a:latin typeface="Arial" panose="020B0604020202020204" pitchFamily="34" charset="0"/>
              </a:rPr>
              <a:t>Part Two-1  Requirement analysis</a:t>
            </a:r>
            <a:r>
              <a:rPr lang="en-US" altLang="zh-CN" sz="2000">
                <a:latin typeface="Arial" panose="020B0604020202020204" pitchFamily="34" charset="0"/>
              </a:rPr>
              <a:t> </a:t>
            </a:r>
            <a:r>
              <a:rPr lang="zh-CN" altLang="en-US" sz="2000" dirty="0">
                <a:latin typeface="Arial" panose="020B0604020202020204" pitchFamily="34" charset="0"/>
              </a:rPr>
              <a:t>（</a:t>
            </a:r>
            <a:r>
              <a:rPr lang="en-US" altLang="zh-CN" sz="2000">
                <a:latin typeface="Arial" panose="020B0604020202020204" pitchFamily="34" charset="0"/>
              </a:rPr>
              <a:t>Chapter 7-8</a:t>
            </a:r>
            <a:r>
              <a:rPr lang="zh-CN" altLang="en-US" sz="2000" dirty="0">
                <a:latin typeface="Arial" panose="020B0604020202020204" pitchFamily="34" charset="0"/>
              </a:rPr>
              <a:t>）</a:t>
            </a:r>
          </a:p>
          <a:p>
            <a:pPr eaLnBrk="0" hangingPunct="0">
              <a:buClr>
                <a:schemeClr val="folHlink"/>
              </a:buClr>
            </a:pPr>
            <a:endParaRPr lang="zh-CN" altLang="en-US" sz="2000" dirty="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What </a:t>
            </a:r>
            <a:r>
              <a:rPr lang="en-US" altLang="zh-CN" sz="2000">
                <a:latin typeface="Arial" panose="020B0604020202020204" pitchFamily="34" charset="0"/>
              </a:rPr>
              <a:t>is</a:t>
            </a:r>
            <a:r>
              <a:rPr lang="en-US" altLang="ja-JP" sz="2000">
                <a:latin typeface="Arial" panose="020B0604020202020204" pitchFamily="34" charset="0"/>
              </a:rPr>
              <a:t> </a:t>
            </a:r>
            <a:r>
              <a:rPr lang="en-US" altLang="zh-CN" sz="2000">
                <a:latin typeface="Arial" panose="020B0604020202020204" pitchFamily="34" charset="0"/>
              </a:rPr>
              <a:t>requirements engineering, and what are the underlying    concepts  that lead to good requirements analysis</a:t>
            </a:r>
            <a:r>
              <a:rPr lang="en-US" altLang="ja-JP" sz="2000">
                <a:latin typeface="Arial" panose="020B0604020202020204" pitchFamily="34" charset="0"/>
              </a:rPr>
              <a:t>?</a:t>
            </a: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How </a:t>
            </a:r>
            <a:r>
              <a:rPr lang="en-US" altLang="zh-CN" sz="2000">
                <a:latin typeface="Arial" panose="020B0604020202020204" pitchFamily="34" charset="0"/>
              </a:rPr>
              <a:t>is the analysis</a:t>
            </a:r>
            <a:r>
              <a:rPr lang="en-US" altLang="ja-JP" sz="2000">
                <a:latin typeface="Arial" panose="020B0604020202020204" pitchFamily="34" charset="0"/>
              </a:rPr>
              <a:t> model</a:t>
            </a:r>
            <a:r>
              <a:rPr lang="en-US" altLang="zh-CN" sz="2000">
                <a:latin typeface="Arial" panose="020B0604020202020204" pitchFamily="34" charset="0"/>
              </a:rPr>
              <a:t> created,</a:t>
            </a:r>
            <a:r>
              <a:rPr lang="en-US" altLang="ja-JP" sz="2000">
                <a:latin typeface="Arial" panose="020B0604020202020204" pitchFamily="34" charset="0"/>
              </a:rPr>
              <a:t> and what are </a:t>
            </a:r>
            <a:r>
              <a:rPr lang="en-US" altLang="zh-CN" sz="2000">
                <a:latin typeface="Arial" panose="020B0604020202020204" pitchFamily="34" charset="0"/>
              </a:rPr>
              <a:t>its elements</a:t>
            </a:r>
            <a:r>
              <a:rPr lang="en-US" altLang="ja-JP" sz="2000">
                <a:latin typeface="Arial" panose="020B0604020202020204" pitchFamily="34" charset="0"/>
              </a:rPr>
              <a:t>?</a:t>
            </a:r>
          </a:p>
          <a:p>
            <a:pPr eaLnBrk="0" hangingPunct="0">
              <a:buClr>
                <a:schemeClr val="folHlink"/>
              </a:buClr>
            </a:pPr>
            <a:endParaRPr lang="en-US" altLang="ja-JP" sz="2000">
              <a:latin typeface="Arial" panose="020B0604020202020204" pitchFamily="34" charset="0"/>
            </a:endParaRPr>
          </a:p>
          <a:p>
            <a:pPr eaLnBrk="0" hangingPunct="0">
              <a:buClr>
                <a:schemeClr val="folHlink"/>
              </a:buClr>
            </a:pPr>
            <a:r>
              <a:rPr lang="en-US" altLang="ja-JP" sz="2000">
                <a:latin typeface="Arial" panose="020B0604020202020204" pitchFamily="34" charset="0"/>
              </a:rPr>
              <a:t>Part Two-2  Design</a:t>
            </a:r>
            <a:r>
              <a:rPr lang="en-US" altLang="zh-CN" sz="2000">
                <a:latin typeface="Arial" panose="020B0604020202020204" pitchFamily="34" charset="0"/>
              </a:rPr>
              <a:t> </a:t>
            </a:r>
            <a:r>
              <a:rPr lang="zh-CN" altLang="en-US" sz="2000" dirty="0">
                <a:latin typeface="Arial" panose="020B0604020202020204" pitchFamily="34" charset="0"/>
              </a:rPr>
              <a:t>（</a:t>
            </a:r>
            <a:r>
              <a:rPr lang="en-US" altLang="zh-CN" sz="2000">
                <a:latin typeface="Arial" panose="020B0604020202020204" pitchFamily="34" charset="0"/>
              </a:rPr>
              <a:t>Chapter 9-12</a:t>
            </a:r>
            <a:r>
              <a:rPr lang="zh-CN" altLang="en-US" sz="2000" dirty="0">
                <a:latin typeface="Arial" panose="020B0604020202020204" pitchFamily="34" charset="0"/>
              </a:rPr>
              <a:t>）</a:t>
            </a:r>
          </a:p>
          <a:p>
            <a:pPr eaLnBrk="0" hangingPunct="0">
              <a:buClr>
                <a:schemeClr val="folHlink"/>
              </a:buClr>
            </a:pPr>
            <a:r>
              <a:rPr lang="en-US" altLang="ja-JP" sz="2000">
                <a:latin typeface="Arial" panose="020B0604020202020204" pitchFamily="34" charset="0"/>
              </a:rPr>
              <a:t> </a:t>
            </a: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What </a:t>
            </a:r>
            <a:r>
              <a:rPr lang="en-US" altLang="zh-CN" sz="2000">
                <a:latin typeface="Arial" panose="020B0604020202020204" pitchFamily="34" charset="0"/>
              </a:rPr>
              <a:t>is design engineering, and what are the underlying concepts</a:t>
            </a:r>
          </a:p>
          <a:p>
            <a:pPr eaLnBrk="0" hangingPunct="0">
              <a:buClr>
                <a:schemeClr val="folHlink"/>
              </a:buClr>
              <a:buFont typeface="Wingdings" panose="05000000000000000000" pitchFamily="2" charset="2"/>
            </a:pPr>
            <a:r>
              <a:rPr lang="en-US" altLang="zh-CN" sz="2000">
                <a:latin typeface="Arial" panose="020B0604020202020204" pitchFamily="34" charset="0"/>
              </a:rPr>
              <a:t>    that lead to good design</a:t>
            </a:r>
            <a:r>
              <a:rPr lang="en-US" altLang="ja-JP" sz="2000">
                <a:latin typeface="Arial" panose="020B0604020202020204" pitchFamily="34" charset="0"/>
              </a:rPr>
              <a:t>?</a:t>
            </a:r>
          </a:p>
          <a:p>
            <a:pPr eaLnBrk="0" hangingPunct="0">
              <a:buClr>
                <a:schemeClr val="folHlink"/>
              </a:buClr>
              <a:buFont typeface="Wingdings" panose="05000000000000000000" pitchFamily="2" charset="2"/>
              <a:buChar char="n"/>
            </a:pPr>
            <a:r>
              <a:rPr lang="en-US" altLang="ja-JP" sz="2000">
                <a:latin typeface="Arial" panose="020B0604020202020204" pitchFamily="34" charset="0"/>
              </a:rPr>
              <a:t> What </a:t>
            </a:r>
            <a:r>
              <a:rPr lang="en-US" altLang="zh-CN" sz="2000">
                <a:latin typeface="Arial" panose="020B0604020202020204" pitchFamily="34" charset="0"/>
              </a:rPr>
              <a:t>concepts, models, and methods are used to create architectural,</a:t>
            </a:r>
          </a:p>
          <a:p>
            <a:pPr eaLnBrk="0" hangingPunct="0">
              <a:buClr>
                <a:schemeClr val="folHlink"/>
              </a:buClr>
              <a:buFont typeface="Wingdings" panose="05000000000000000000" pitchFamily="2" charset="2"/>
            </a:pPr>
            <a:r>
              <a:rPr lang="en-US" altLang="zh-CN" sz="2000">
                <a:latin typeface="Arial" panose="020B0604020202020204" pitchFamily="34" charset="0"/>
              </a:rPr>
              <a:t>    interface, and component-level designs</a:t>
            </a:r>
            <a:r>
              <a:rPr lang="en-US" altLang="ja-JP" sz="2000">
                <a:latin typeface="Arial" panose="020B0604020202020204" pitchFamily="34" charset="0"/>
              </a:rPr>
              <a:t>?</a:t>
            </a:r>
            <a:endParaRPr lang="en-US" altLang="zh-CN" sz="2000">
              <a:latin typeface="Arial" panose="020B0604020202020204" pitchFamily="34" charset="0"/>
            </a:endParaRPr>
          </a:p>
          <a:p>
            <a:pPr eaLnBrk="0" hangingPunct="0">
              <a:buClr>
                <a:schemeClr val="folHlink"/>
              </a:buClr>
              <a:buFont typeface="Wingdings" panose="05000000000000000000" pitchFamily="2" charset="2"/>
            </a:pPr>
            <a:endParaRPr lang="en-US" altLang="zh-CN" sz="2000">
              <a:latin typeface="Arial" panose="020B0604020202020204" pitchFamily="34" charset="0"/>
            </a:endParaRPr>
          </a:p>
          <a:p>
            <a:pPr algn="ctr" eaLnBrk="0" hangingPunct="0">
              <a:buClr>
                <a:schemeClr val="folHlink"/>
              </a:buClr>
              <a:buFont typeface="Wingdings" panose="05000000000000000000" pitchFamily="2" charset="2"/>
            </a:pPr>
            <a:r>
              <a:rPr lang="en-US" altLang="zh-CN" sz="2800" b="1">
                <a:latin typeface="Arial" panose="020B0604020202020204" pitchFamily="34" charset="0"/>
              </a:rPr>
              <a:t>WHAT &amp; HOW</a:t>
            </a:r>
          </a:p>
          <a:p>
            <a:pPr eaLnBrk="0" hangingPunct="0">
              <a:buClr>
                <a:schemeClr val="folHlink"/>
              </a:buClr>
              <a:buFont typeface="Wingdings" panose="05000000000000000000" pitchFamily="2" charset="2"/>
            </a:pPr>
            <a:endParaRPr lang="en-US" altLang="ja-JP" sz="2000">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HOW MUST BE A REQUIREMENT ?</a:t>
            </a:r>
            <a:endParaRPr lang="zh-CN" altLang="en-US" dirty="0">
              <a:ea typeface="宋体" panose="02010600030101010101" pitchFamily="2" charset="-122"/>
            </a:endParaRPr>
          </a:p>
        </p:txBody>
      </p:sp>
      <p:sp>
        <p:nvSpPr>
          <p:cNvPr id="54275" name="Rectangle 3"/>
          <p:cNvSpPr>
            <a:spLocks noGrp="1"/>
          </p:cNvSpPr>
          <p:nvPr>
            <p:ph idx="1"/>
          </p:nvPr>
        </p:nvSpPr>
        <p:spPr/>
        <p:txBody>
          <a:bodyPr vert="horz" wrap="square" lIns="91440" tIns="45720" rIns="91440" bIns="45720" anchor="t" anchorCtr="0"/>
          <a:lstStyle/>
          <a:p>
            <a:pPr>
              <a:lnSpc>
                <a:spcPct val="90000"/>
              </a:lnSpc>
              <a:buNone/>
            </a:pPr>
            <a:r>
              <a:rPr lang="zh-CN" altLang="en-US" sz="1600" dirty="0">
                <a:ea typeface="宋体" panose="02010600030101010101" pitchFamily="2" charset="-122"/>
              </a:rPr>
              <a:t>杯子</a:t>
            </a:r>
            <a:endParaRPr lang="en-US" altLang="zh-CN" sz="1600">
              <a:ea typeface="宋体" panose="02010600030101010101" pitchFamily="2" charset="-122"/>
            </a:endParaRPr>
          </a:p>
          <a:p>
            <a:pPr>
              <a:lnSpc>
                <a:spcPct val="90000"/>
              </a:lnSpc>
              <a:buNone/>
            </a:pPr>
            <a:endParaRPr lang="en-US" altLang="zh-CN" sz="1600">
              <a:ea typeface="宋体" panose="02010600030101010101" pitchFamily="2" charset="-122"/>
            </a:endParaRPr>
          </a:p>
          <a:p>
            <a:pPr>
              <a:lnSpc>
                <a:spcPct val="90000"/>
              </a:lnSpc>
              <a:buNone/>
            </a:pPr>
            <a:r>
              <a:rPr lang="zh-CN" altLang="en-US" sz="1600" dirty="0">
                <a:ea typeface="宋体" panose="02010600030101010101" pitchFamily="2" charset="-122"/>
              </a:rPr>
              <a:t>基本需求：</a:t>
            </a:r>
          </a:p>
          <a:p>
            <a:pPr>
              <a:lnSpc>
                <a:spcPct val="90000"/>
              </a:lnSpc>
            </a:pPr>
            <a:r>
              <a:rPr lang="zh-CN" altLang="en-US" sz="1600" dirty="0">
                <a:ea typeface="宋体" panose="02010600030101010101" pitchFamily="2" charset="-122"/>
              </a:rPr>
              <a:t>材质</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形状</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大小、规格</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数量</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颜色</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用处</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价格（包括成本）</a:t>
            </a:r>
            <a:endParaRPr lang="en-US" altLang="zh-CN" sz="1600">
              <a:ea typeface="宋体" panose="02010600030101010101" pitchFamily="2" charset="-122"/>
            </a:endParaRPr>
          </a:p>
          <a:p>
            <a:pPr>
              <a:lnSpc>
                <a:spcPct val="90000"/>
              </a:lnSpc>
              <a:buNone/>
            </a:pPr>
            <a:endParaRPr lang="en-US" altLang="zh-CN" sz="1600">
              <a:ea typeface="宋体" panose="02010600030101010101" pitchFamily="2" charset="-122"/>
            </a:endParaRPr>
          </a:p>
          <a:p>
            <a:pPr>
              <a:lnSpc>
                <a:spcPct val="90000"/>
              </a:lnSpc>
              <a:buNone/>
            </a:pPr>
            <a:r>
              <a:rPr lang="zh-CN" altLang="en-US" sz="1600" dirty="0">
                <a:ea typeface="宋体" panose="02010600030101010101" pitchFamily="2" charset="-122"/>
              </a:rPr>
              <a:t>其它需求：</a:t>
            </a:r>
          </a:p>
          <a:p>
            <a:pPr>
              <a:lnSpc>
                <a:spcPct val="90000"/>
              </a:lnSpc>
            </a:pPr>
            <a:r>
              <a:rPr lang="zh-CN" altLang="en-US" sz="1600" dirty="0">
                <a:ea typeface="宋体" panose="02010600030101010101" pitchFamily="2" charset="-122"/>
              </a:rPr>
              <a:t>盖子？</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耳朵？</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包装</a:t>
            </a:r>
            <a:endParaRPr lang="en-US" altLang="zh-CN" sz="1600">
              <a:ea typeface="宋体" panose="02010600030101010101" pitchFamily="2" charset="-122"/>
            </a:endParaRPr>
          </a:p>
          <a:p>
            <a:pPr>
              <a:lnSpc>
                <a:spcPct val="90000"/>
              </a:lnSpc>
            </a:pPr>
            <a:r>
              <a:rPr lang="zh-CN" altLang="en-US" sz="1600" dirty="0">
                <a:ea typeface="宋体" panose="02010600030101010101" pitchFamily="2" charset="-122"/>
              </a:rPr>
              <a:t>环境因素（纸杯是否可回收等）</a:t>
            </a:r>
            <a:endParaRPr lang="en-US" altLang="zh-CN" sz="1600">
              <a:ea typeface="宋体" panose="02010600030101010101" pitchFamily="2" charset="-122"/>
            </a:endParaRPr>
          </a:p>
          <a:p>
            <a:pPr>
              <a:lnSpc>
                <a:spcPct val="90000"/>
              </a:lnSpc>
              <a:buNone/>
            </a:pPr>
            <a:endParaRPr lang="en-US" altLang="zh-CN" sz="1600">
              <a:ea typeface="宋体" panose="02010600030101010101" pitchFamily="2" charset="-122"/>
            </a:endParaRPr>
          </a:p>
          <a:p>
            <a:pPr>
              <a:lnSpc>
                <a:spcPct val="90000"/>
              </a:lnSpc>
            </a:pPr>
            <a:endParaRPr lang="zh-CN" altLang="en-US" dirty="0">
              <a:ea typeface="宋体" panose="02010600030101010101" pitchFamily="2" charset="-122"/>
            </a:endParaRPr>
          </a:p>
        </p:txBody>
      </p:sp>
      <p:sp>
        <p:nvSpPr>
          <p:cNvPr id="2457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458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a:t>
            </a:fld>
            <a:endParaRPr lang="en-US" altLang="ja-JP" sz="12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7" dur="500"/>
                                        <p:tgtEl>
                                          <p:spTgt spid="542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10" dur="500"/>
                                        <p:tgtEl>
                                          <p:spTgt spid="5427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13" dur="500"/>
                                        <p:tgtEl>
                                          <p:spTgt spid="5427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16" dur="500"/>
                                        <p:tgtEl>
                                          <p:spTgt spid="5427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9" dur="500"/>
                                        <p:tgtEl>
                                          <p:spTgt spid="5427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4275">
                                            <p:txEl>
                                              <p:pRg st="8" end="8"/>
                                            </p:txEl>
                                          </p:spTgt>
                                        </p:tgtEl>
                                        <p:attrNameLst>
                                          <p:attrName>style.visibility</p:attrName>
                                        </p:attrNameLst>
                                      </p:cBhvr>
                                      <p:to>
                                        <p:strVal val="visible"/>
                                      </p:to>
                                    </p:set>
                                    <p:animEffect transition="in" filter="blinds(horizontal)">
                                      <p:cBhvr>
                                        <p:cTn id="22" dur="500"/>
                                        <p:tgtEl>
                                          <p:spTgt spid="5427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25" dur="500"/>
                                        <p:tgtEl>
                                          <p:spTgt spid="5427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30" dur="500"/>
                                        <p:tgtEl>
                                          <p:spTgt spid="54275">
                                            <p:txEl>
                                              <p:pRg st="12" end="1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33" dur="500"/>
                                        <p:tgtEl>
                                          <p:spTgt spid="54275">
                                            <p:txEl>
                                              <p:pRg st="13" end="1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4275">
                                            <p:txEl>
                                              <p:pRg st="14" end="14"/>
                                            </p:txEl>
                                          </p:spTgt>
                                        </p:tgtEl>
                                        <p:attrNameLst>
                                          <p:attrName>style.visibility</p:attrName>
                                        </p:attrNameLst>
                                      </p:cBhvr>
                                      <p:to>
                                        <p:strVal val="visible"/>
                                      </p:to>
                                    </p:set>
                                    <p:animEffect transition="in" filter="blinds(horizontal)">
                                      <p:cBhvr>
                                        <p:cTn id="36" dur="500"/>
                                        <p:tgtEl>
                                          <p:spTgt spid="54275">
                                            <p:txEl>
                                              <p:pRg st="14" end="14"/>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4275">
                                            <p:txEl>
                                              <p:pRg st="15" end="15"/>
                                            </p:txEl>
                                          </p:spTgt>
                                        </p:tgtEl>
                                        <p:attrNameLst>
                                          <p:attrName>style.visibility</p:attrName>
                                        </p:attrNameLst>
                                      </p:cBhvr>
                                      <p:to>
                                        <p:strVal val="visible"/>
                                      </p:to>
                                    </p:set>
                                    <p:animEffect transition="in" filter="blinds(horizontal)">
                                      <p:cBhvr>
                                        <p:cTn id="39" dur="500"/>
                                        <p:tgtEl>
                                          <p:spTgt spid="5427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p:cNvSpPr>
          <p:nvPr>
            <p:ph type="title"/>
          </p:nvPr>
        </p:nvSpPr>
        <p:spPr>
          <a:xfrm>
            <a:off x="80963" y="188913"/>
            <a:ext cx="5570537" cy="330200"/>
          </a:xfrm>
          <a:ln w="12700"/>
        </p:spPr>
        <p:txBody>
          <a:bodyPr vert="horz" wrap="square" lIns="90487" tIns="44450" rIns="90487" bIns="44450" anchor="ctr" anchorCtr="0"/>
          <a:lstStyle/>
          <a:p>
            <a:r>
              <a:rPr lang="en-US" altLang="zh-CN">
                <a:ea typeface="宋体" panose="02010600030101010101" pitchFamily="2" charset="-122"/>
              </a:rPr>
              <a:t>ERD Notation </a:t>
            </a:r>
            <a:r>
              <a:rPr lang="zh-CN" altLang="en-US" dirty="0">
                <a:ea typeface="宋体" panose="02010600030101010101" pitchFamily="2" charset="-122"/>
              </a:rPr>
              <a:t>（补充）</a:t>
            </a:r>
            <a:endParaRPr lang="en-US" altLang="zh-CN">
              <a:ea typeface="宋体" panose="02010600030101010101" pitchFamily="2" charset="-122"/>
            </a:endParaRPr>
          </a:p>
        </p:txBody>
      </p:sp>
      <p:sp>
        <p:nvSpPr>
          <p:cNvPr id="189442" name="Line 3"/>
          <p:cNvSpPr/>
          <p:nvPr/>
        </p:nvSpPr>
        <p:spPr>
          <a:xfrm>
            <a:off x="3000375" y="4573588"/>
            <a:ext cx="3073400" cy="0"/>
          </a:xfrm>
          <a:prstGeom prst="line">
            <a:avLst/>
          </a:prstGeom>
          <a:ln w="25400" cap="flat" cmpd="sng">
            <a:solidFill>
              <a:schemeClr val="tx1"/>
            </a:solidFill>
            <a:prstDash val="solid"/>
            <a:headEnd type="none" w="med" len="med"/>
            <a:tailEnd type="none" w="med" len="med"/>
          </a:ln>
        </p:spPr>
      </p:sp>
      <p:sp>
        <p:nvSpPr>
          <p:cNvPr id="189443" name="Line 4"/>
          <p:cNvSpPr/>
          <p:nvPr/>
        </p:nvSpPr>
        <p:spPr>
          <a:xfrm>
            <a:off x="2987675" y="4445000"/>
            <a:ext cx="228600" cy="114300"/>
          </a:xfrm>
          <a:prstGeom prst="line">
            <a:avLst/>
          </a:prstGeom>
          <a:ln w="25400" cap="flat" cmpd="sng">
            <a:solidFill>
              <a:schemeClr val="tx1"/>
            </a:solidFill>
            <a:prstDash val="solid"/>
            <a:headEnd type="none" w="med" len="med"/>
            <a:tailEnd type="none" w="med" len="med"/>
          </a:ln>
        </p:spPr>
      </p:sp>
      <p:sp>
        <p:nvSpPr>
          <p:cNvPr id="189444" name="Line 5"/>
          <p:cNvSpPr/>
          <p:nvPr/>
        </p:nvSpPr>
        <p:spPr>
          <a:xfrm flipH="1">
            <a:off x="2987675" y="4587875"/>
            <a:ext cx="203200" cy="85725"/>
          </a:xfrm>
          <a:prstGeom prst="line">
            <a:avLst/>
          </a:prstGeom>
          <a:ln w="25400" cap="flat" cmpd="sng">
            <a:solidFill>
              <a:schemeClr val="tx1"/>
            </a:solidFill>
            <a:prstDash val="solid"/>
            <a:headEnd type="none" w="med" len="med"/>
            <a:tailEnd type="none" w="med" len="med"/>
          </a:ln>
        </p:spPr>
      </p:sp>
      <p:sp>
        <p:nvSpPr>
          <p:cNvPr id="189445" name="Line 6"/>
          <p:cNvSpPr/>
          <p:nvPr/>
        </p:nvSpPr>
        <p:spPr>
          <a:xfrm>
            <a:off x="5718175" y="4430713"/>
            <a:ext cx="0" cy="285750"/>
          </a:xfrm>
          <a:prstGeom prst="line">
            <a:avLst/>
          </a:prstGeom>
          <a:ln w="25400" cap="flat" cmpd="sng">
            <a:solidFill>
              <a:schemeClr val="tx1"/>
            </a:solidFill>
            <a:prstDash val="solid"/>
            <a:headEnd type="none" w="med" len="med"/>
            <a:tailEnd type="none" w="med" len="med"/>
          </a:ln>
        </p:spPr>
      </p:sp>
      <p:sp>
        <p:nvSpPr>
          <p:cNvPr id="189446" name="Rectangle 7"/>
          <p:cNvSpPr/>
          <p:nvPr/>
        </p:nvSpPr>
        <p:spPr>
          <a:xfrm>
            <a:off x="3036888" y="4741863"/>
            <a:ext cx="777875" cy="336550"/>
          </a:xfrm>
          <a:prstGeom prst="rect">
            <a:avLst/>
          </a:prstGeom>
          <a:noFill/>
          <a:ln w="25400">
            <a:noFill/>
          </a:ln>
        </p:spPr>
        <p:txBody>
          <a:bodyPr wrap="none" lIns="90487" tIns="44450" rIns="90487" bIns="44450">
            <a:spAutoFit/>
          </a:bodyPr>
          <a:lstStyle/>
          <a:p>
            <a:pPr eaLnBrk="0" hangingPunct="0">
              <a:lnSpc>
                <a:spcPct val="90000"/>
              </a:lnSpc>
            </a:pPr>
            <a:r>
              <a:rPr lang="en-US" altLang="zh-CN" sz="1800">
                <a:solidFill>
                  <a:schemeClr val="bg1"/>
                </a:solidFill>
                <a:latin typeface="Arial" panose="020B0604020202020204" pitchFamily="34" charset="0"/>
                <a:ea typeface="宋体" panose="02010600030101010101" pitchFamily="2" charset="-122"/>
              </a:rPr>
              <a:t>(0, m)</a:t>
            </a:r>
          </a:p>
        </p:txBody>
      </p:sp>
      <p:sp>
        <p:nvSpPr>
          <p:cNvPr id="189447" name="Oval 8"/>
          <p:cNvSpPr/>
          <p:nvPr/>
        </p:nvSpPr>
        <p:spPr>
          <a:xfrm>
            <a:off x="3203575" y="4487863"/>
            <a:ext cx="139700" cy="157162"/>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89448" name="Line 9"/>
          <p:cNvSpPr/>
          <p:nvPr/>
        </p:nvSpPr>
        <p:spPr>
          <a:xfrm>
            <a:off x="5807075" y="4430713"/>
            <a:ext cx="0" cy="285750"/>
          </a:xfrm>
          <a:prstGeom prst="line">
            <a:avLst/>
          </a:prstGeom>
          <a:ln w="25400" cap="flat" cmpd="sng">
            <a:solidFill>
              <a:schemeClr val="tx1"/>
            </a:solidFill>
            <a:prstDash val="solid"/>
            <a:headEnd type="none" w="med" len="med"/>
            <a:tailEnd type="none" w="med" len="med"/>
          </a:ln>
        </p:spPr>
      </p:sp>
      <p:sp>
        <p:nvSpPr>
          <p:cNvPr id="189449" name="Rectangle 10"/>
          <p:cNvSpPr/>
          <p:nvPr/>
        </p:nvSpPr>
        <p:spPr>
          <a:xfrm>
            <a:off x="5399088" y="4713288"/>
            <a:ext cx="714375" cy="336550"/>
          </a:xfrm>
          <a:prstGeom prst="rect">
            <a:avLst/>
          </a:prstGeom>
          <a:noFill/>
          <a:ln w="25400">
            <a:noFill/>
          </a:ln>
        </p:spPr>
        <p:txBody>
          <a:bodyPr wrap="none" lIns="90487" tIns="44450" rIns="90487" bIns="44450">
            <a:spAutoFit/>
          </a:bodyPr>
          <a:lstStyle/>
          <a:p>
            <a:pPr eaLnBrk="0" hangingPunct="0">
              <a:lnSpc>
                <a:spcPct val="90000"/>
              </a:lnSpc>
            </a:pPr>
            <a:r>
              <a:rPr lang="en-US" altLang="zh-CN" sz="1800">
                <a:solidFill>
                  <a:schemeClr val="bg1"/>
                </a:solidFill>
                <a:latin typeface="Arial" panose="020B0604020202020204" pitchFamily="34" charset="0"/>
                <a:ea typeface="宋体" panose="02010600030101010101" pitchFamily="2" charset="-122"/>
              </a:rPr>
              <a:t>(1, 1)</a:t>
            </a:r>
          </a:p>
        </p:txBody>
      </p:sp>
      <p:sp>
        <p:nvSpPr>
          <p:cNvPr id="189450" name="Rectangle 11"/>
          <p:cNvSpPr/>
          <p:nvPr/>
        </p:nvSpPr>
        <p:spPr>
          <a:xfrm>
            <a:off x="1577975" y="2046288"/>
            <a:ext cx="1295400" cy="746125"/>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04" name="Rectangle 12"/>
          <p:cNvSpPr>
            <a:spLocks noChangeArrowheads="1"/>
          </p:cNvSpPr>
          <p:nvPr/>
        </p:nvSpPr>
        <p:spPr bwMode="auto">
          <a:xfrm>
            <a:off x="1627188" y="2155825"/>
            <a:ext cx="1374775" cy="576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a:t>
            </a:r>
          </a:p>
        </p:txBody>
      </p:sp>
      <p:sp>
        <p:nvSpPr>
          <p:cNvPr id="189452" name="AutoShape 13"/>
          <p:cNvSpPr/>
          <p:nvPr/>
        </p:nvSpPr>
        <p:spPr>
          <a:xfrm>
            <a:off x="3711575" y="2020888"/>
            <a:ext cx="1536700" cy="771525"/>
          </a:xfrm>
          <a:prstGeom prst="diamond">
            <a:avLst/>
          </a:prstGeom>
          <a:solidFill>
            <a:schemeClr val="folHlink"/>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9453" name="Line 14"/>
          <p:cNvSpPr/>
          <p:nvPr/>
        </p:nvSpPr>
        <p:spPr>
          <a:xfrm flipH="1">
            <a:off x="2924175" y="2401888"/>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9454" name="Line 15"/>
          <p:cNvSpPr/>
          <p:nvPr/>
        </p:nvSpPr>
        <p:spPr>
          <a:xfrm flipH="1">
            <a:off x="5273675" y="2413000"/>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9455" name="Rectangle 16"/>
          <p:cNvSpPr/>
          <p:nvPr/>
        </p:nvSpPr>
        <p:spPr>
          <a:xfrm>
            <a:off x="6061075" y="2084388"/>
            <a:ext cx="1295400" cy="746125"/>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09" name="Rectangle 17"/>
          <p:cNvSpPr>
            <a:spLocks noChangeArrowheads="1"/>
          </p:cNvSpPr>
          <p:nvPr/>
        </p:nvSpPr>
        <p:spPr bwMode="auto">
          <a:xfrm>
            <a:off x="6122988" y="2193925"/>
            <a:ext cx="1374775" cy="576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a:t>
            </a:r>
            <a:endParaRPr kumimoji="0" lang="en-US" altLang="zh-CN" sz="32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87410" name="Rectangle 18"/>
          <p:cNvSpPr>
            <a:spLocks noChangeArrowheads="1"/>
          </p:cNvSpPr>
          <p:nvPr/>
        </p:nvSpPr>
        <p:spPr bwMode="auto">
          <a:xfrm>
            <a:off x="3773488" y="2206625"/>
            <a:ext cx="1331913"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relationship</a:t>
            </a:r>
          </a:p>
        </p:txBody>
      </p:sp>
      <p:sp>
        <p:nvSpPr>
          <p:cNvPr id="187411" name="Rectangle 19"/>
          <p:cNvSpPr>
            <a:spLocks noChangeArrowheads="1"/>
          </p:cNvSpPr>
          <p:nvPr/>
        </p:nvSpPr>
        <p:spPr bwMode="auto">
          <a:xfrm>
            <a:off x="2528888" y="2347913"/>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p>
        </p:txBody>
      </p:sp>
      <p:sp>
        <p:nvSpPr>
          <p:cNvPr id="187412" name="Rectangle 20"/>
          <p:cNvSpPr>
            <a:spLocks noChangeArrowheads="1"/>
          </p:cNvSpPr>
          <p:nvPr/>
        </p:nvSpPr>
        <p:spPr bwMode="auto">
          <a:xfrm>
            <a:off x="7037388" y="2373313"/>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a:t>
            </a:r>
          </a:p>
        </p:txBody>
      </p:sp>
      <p:sp>
        <p:nvSpPr>
          <p:cNvPr id="187413" name="Rectangle 21"/>
          <p:cNvSpPr>
            <a:spLocks noChangeArrowheads="1"/>
          </p:cNvSpPr>
          <p:nvPr/>
        </p:nvSpPr>
        <p:spPr bwMode="auto">
          <a:xfrm>
            <a:off x="1258888" y="1304925"/>
            <a:ext cx="3925888" cy="576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1" u="sng"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One common form:</a:t>
            </a:r>
          </a:p>
        </p:txBody>
      </p:sp>
      <p:sp>
        <p:nvSpPr>
          <p:cNvPr id="187414" name="Rectangle 22"/>
          <p:cNvSpPr>
            <a:spLocks noChangeArrowheads="1"/>
          </p:cNvSpPr>
          <p:nvPr/>
        </p:nvSpPr>
        <p:spPr bwMode="auto">
          <a:xfrm>
            <a:off x="2960688" y="2001838"/>
            <a:ext cx="7905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(0, m)</a:t>
            </a:r>
          </a:p>
        </p:txBody>
      </p:sp>
      <p:sp>
        <p:nvSpPr>
          <p:cNvPr id="187415" name="Rectangle 23"/>
          <p:cNvSpPr>
            <a:spLocks noChangeArrowheads="1"/>
          </p:cNvSpPr>
          <p:nvPr/>
        </p:nvSpPr>
        <p:spPr bwMode="auto">
          <a:xfrm>
            <a:off x="5348288" y="2452688"/>
            <a:ext cx="7143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(1, 1)</a:t>
            </a:r>
          </a:p>
        </p:txBody>
      </p:sp>
      <p:sp>
        <p:nvSpPr>
          <p:cNvPr id="189463" name="Rectangle 24"/>
          <p:cNvSpPr/>
          <p:nvPr/>
        </p:nvSpPr>
        <p:spPr>
          <a:xfrm>
            <a:off x="1654175" y="4130675"/>
            <a:ext cx="1295400" cy="744538"/>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17" name="Rectangle 25"/>
          <p:cNvSpPr>
            <a:spLocks noChangeArrowheads="1"/>
          </p:cNvSpPr>
          <p:nvPr/>
        </p:nvSpPr>
        <p:spPr bwMode="auto">
          <a:xfrm>
            <a:off x="1703388" y="4238625"/>
            <a:ext cx="1374775" cy="576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a:t>
            </a:r>
            <a:endParaRPr kumimoji="0" lang="en-US" altLang="zh-CN" sz="32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87418" name="Rectangle 26"/>
          <p:cNvSpPr>
            <a:spLocks noChangeArrowheads="1"/>
          </p:cNvSpPr>
          <p:nvPr/>
        </p:nvSpPr>
        <p:spPr bwMode="auto">
          <a:xfrm>
            <a:off x="2605088" y="4430713"/>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1</a:t>
            </a:r>
          </a:p>
        </p:txBody>
      </p:sp>
      <p:sp>
        <p:nvSpPr>
          <p:cNvPr id="189466" name="Rectangle 27"/>
          <p:cNvSpPr/>
          <p:nvPr/>
        </p:nvSpPr>
        <p:spPr>
          <a:xfrm>
            <a:off x="6124575" y="4167188"/>
            <a:ext cx="1295400" cy="746125"/>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20" name="Rectangle 28"/>
          <p:cNvSpPr>
            <a:spLocks noChangeArrowheads="1"/>
          </p:cNvSpPr>
          <p:nvPr/>
        </p:nvSpPr>
        <p:spPr bwMode="auto">
          <a:xfrm>
            <a:off x="6186488" y="4276725"/>
            <a:ext cx="1374775" cy="576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fo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object</a:t>
            </a:r>
            <a:endParaRPr kumimoji="0" lang="en-US" altLang="zh-CN" sz="32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87421" name="Rectangle 29"/>
          <p:cNvSpPr>
            <a:spLocks noChangeArrowheads="1"/>
          </p:cNvSpPr>
          <p:nvPr/>
        </p:nvSpPr>
        <p:spPr bwMode="auto">
          <a:xfrm>
            <a:off x="7100888" y="4454525"/>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2</a:t>
            </a:r>
          </a:p>
        </p:txBody>
      </p:sp>
      <p:sp>
        <p:nvSpPr>
          <p:cNvPr id="187422" name="Rectangle 30"/>
          <p:cNvSpPr>
            <a:spLocks noChangeArrowheads="1"/>
          </p:cNvSpPr>
          <p:nvPr/>
        </p:nvSpPr>
        <p:spPr bwMode="auto">
          <a:xfrm>
            <a:off x="3849688" y="4202113"/>
            <a:ext cx="1476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relationship</a:t>
            </a:r>
          </a:p>
        </p:txBody>
      </p:sp>
      <p:sp>
        <p:nvSpPr>
          <p:cNvPr id="187423" name="Rectangle 31"/>
          <p:cNvSpPr>
            <a:spLocks noChangeArrowheads="1"/>
          </p:cNvSpPr>
          <p:nvPr/>
        </p:nvSpPr>
        <p:spPr bwMode="auto">
          <a:xfrm>
            <a:off x="1385888" y="3463925"/>
            <a:ext cx="4692650" cy="5762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1" u="sng"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Another common form:</a:t>
            </a:r>
          </a:p>
        </p:txBody>
      </p:sp>
      <p:sp>
        <p:nvSpPr>
          <p:cNvPr id="189471" name="Oval 32"/>
          <p:cNvSpPr/>
          <p:nvPr/>
        </p:nvSpPr>
        <p:spPr>
          <a:xfrm>
            <a:off x="6403975" y="2770188"/>
            <a:ext cx="1181100" cy="1089025"/>
          </a:xfrm>
          <a:prstGeom prst="ellipse">
            <a:avLst/>
          </a:prstGeom>
          <a:solidFill>
            <a:schemeClr val="folHlink"/>
          </a:solidFill>
          <a:ln w="25400" cap="flat" cmpd="sng">
            <a:solidFill>
              <a:schemeClr val="tx1"/>
            </a:solidFill>
            <a:prstDash val="solid"/>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25" name="Rectangle 33"/>
          <p:cNvSpPr>
            <a:spLocks noChangeArrowheads="1"/>
          </p:cNvSpPr>
          <p:nvPr/>
        </p:nvSpPr>
        <p:spPr bwMode="auto">
          <a:xfrm>
            <a:off x="6478588" y="3121025"/>
            <a:ext cx="1095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attribute</a:t>
            </a:r>
          </a:p>
        </p:txBody>
      </p:sp>
      <p:sp>
        <p:nvSpPr>
          <p:cNvPr id="1894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894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100</a:t>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3"/>
          <p:cNvSpPr>
            <a:spLocks noGrp="1"/>
          </p:cNvSpPr>
          <p:nvPr>
            <p:ph type="title"/>
          </p:nvPr>
        </p:nvSpPr>
        <p:spPr>
          <a:xfrm>
            <a:off x="719138" y="152400"/>
            <a:ext cx="7165975" cy="330200"/>
          </a:xfrm>
          <a:ln w="12700"/>
        </p:spPr>
        <p:txBody>
          <a:bodyPr vert="horz" wrap="square" lIns="90487" tIns="44450" rIns="90487" bIns="44450" anchor="ctr" anchorCtr="0"/>
          <a:lstStyle/>
          <a:p>
            <a:r>
              <a:rPr lang="en-US" altLang="zh-CN">
                <a:ea typeface="宋体" panose="02010600030101010101" pitchFamily="2" charset="-122"/>
              </a:rPr>
              <a:t>Building an ERD </a:t>
            </a:r>
            <a:r>
              <a:rPr lang="zh-CN" altLang="en-US" dirty="0">
                <a:ea typeface="宋体" panose="02010600030101010101" pitchFamily="2" charset="-122"/>
              </a:rPr>
              <a:t>（补充）</a:t>
            </a:r>
            <a:endParaRPr lang="en-US" altLang="zh-CN">
              <a:ea typeface="宋体" panose="02010600030101010101" pitchFamily="2" charset="-122"/>
            </a:endParaRPr>
          </a:p>
        </p:txBody>
      </p:sp>
      <p:sp>
        <p:nvSpPr>
          <p:cNvPr id="190466" name="Rectangle 4"/>
          <p:cNvSpPr>
            <a:spLocks noGrp="1"/>
          </p:cNvSpPr>
          <p:nvPr>
            <p:ph idx="4294967295"/>
          </p:nvPr>
        </p:nvSpPr>
        <p:spPr>
          <a:xfrm>
            <a:off x="971550" y="944563"/>
            <a:ext cx="7237413" cy="4140200"/>
          </a:xfrm>
          <a:ln w="12700"/>
        </p:spPr>
        <p:txBody>
          <a:bodyPr vert="horz" wrap="square" lIns="90487" tIns="44450" rIns="90487" bIns="44450" anchor="t" anchorCtr="0"/>
          <a:lstStyle/>
          <a:p>
            <a:pPr>
              <a:buFont typeface="Wingdings" panose="05000000000000000000" pitchFamily="2" charset="2"/>
              <a:buChar char="n"/>
            </a:pPr>
            <a:r>
              <a:rPr lang="en-US" altLang="zh-CN" i="1">
                <a:solidFill>
                  <a:schemeClr val="folHlink"/>
                </a:solidFill>
                <a:ea typeface="宋体" panose="02010600030101010101" pitchFamily="2" charset="-122"/>
              </a:rPr>
              <a:t>Level 1</a:t>
            </a:r>
            <a:r>
              <a:rPr lang="en-US" altLang="zh-CN">
                <a:ea typeface="宋体" panose="02010600030101010101" pitchFamily="2" charset="-122"/>
              </a:rPr>
              <a:t>—model all data objects (entities) and their “connections” to one another</a:t>
            </a:r>
          </a:p>
          <a:p>
            <a:pPr>
              <a:buFont typeface="Wingdings" panose="05000000000000000000" pitchFamily="2" charset="2"/>
              <a:buChar char="n"/>
            </a:pPr>
            <a:r>
              <a:rPr lang="en-US" altLang="zh-CN" i="1">
                <a:solidFill>
                  <a:schemeClr val="folHlink"/>
                </a:solidFill>
                <a:ea typeface="宋体" panose="02010600030101010101" pitchFamily="2" charset="-122"/>
              </a:rPr>
              <a:t>Level 2</a:t>
            </a:r>
            <a:r>
              <a:rPr lang="en-US" altLang="zh-CN">
                <a:ea typeface="宋体" panose="02010600030101010101" pitchFamily="2" charset="-122"/>
              </a:rPr>
              <a:t>—model all entities and relationships</a:t>
            </a:r>
          </a:p>
          <a:p>
            <a:pPr>
              <a:buFont typeface="Wingdings" panose="05000000000000000000" pitchFamily="2" charset="2"/>
              <a:buChar char="n"/>
            </a:pPr>
            <a:r>
              <a:rPr lang="en-US" altLang="zh-CN" i="1">
                <a:solidFill>
                  <a:schemeClr val="folHlink"/>
                </a:solidFill>
                <a:ea typeface="宋体" panose="02010600030101010101" pitchFamily="2" charset="-122"/>
              </a:rPr>
              <a:t>Level 3</a:t>
            </a:r>
            <a:r>
              <a:rPr lang="en-US" altLang="zh-CN">
                <a:ea typeface="宋体" panose="02010600030101010101" pitchFamily="2" charset="-122"/>
              </a:rPr>
              <a:t>—model all entities, relationships, and the attributes that provide further depth</a:t>
            </a:r>
            <a:endParaRPr lang="en-US" altLang="zh-CN" sz="2000">
              <a:ea typeface="宋体" panose="02010600030101010101" pitchFamily="2" charset="-122"/>
            </a:endParaRPr>
          </a:p>
        </p:txBody>
      </p:sp>
      <p:sp>
        <p:nvSpPr>
          <p:cNvPr id="19046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9046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101</a:t>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9149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102</a:t>
            </a:fld>
            <a:endParaRPr lang="en-US" altLang="ja-JP" sz="1200">
              <a:solidFill>
                <a:schemeClr val="bg1"/>
              </a:solidFill>
              <a:latin typeface="Arial" panose="020B0604020202020204" pitchFamily="34" charset="0"/>
            </a:endParaRPr>
          </a:p>
        </p:txBody>
      </p:sp>
      <p:sp>
        <p:nvSpPr>
          <p:cNvPr id="191491" name="Rectangle 6"/>
          <p:cNvSpPr>
            <a:spLocks noRot="1"/>
          </p:cNvSpPr>
          <p:nvPr/>
        </p:nvSpPr>
        <p:spPr>
          <a:xfrm>
            <a:off x="0" y="0"/>
            <a:ext cx="7162800" cy="873125"/>
          </a:xfrm>
          <a:prstGeom prst="rect">
            <a:avLst/>
          </a:prstGeom>
          <a:noFill/>
          <a:ln w="12700">
            <a:noFill/>
          </a:ln>
        </p:spPr>
        <p:txBody>
          <a:bodyPr lIns="90487" tIns="44450" rIns="90487" bIns="44450" anchor="ctr" anchorCtr="0"/>
          <a:lstStyle/>
          <a:p>
            <a:pPr eaLnBrk="0" hangingPunct="0"/>
            <a:r>
              <a:rPr lang="en-US" altLang="ja-JP" b="1">
                <a:latin typeface="Arial" panose="020B0604020202020204" pitchFamily="34" charset="0"/>
              </a:rPr>
              <a:t>The ERD: An Example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sp>
        <p:nvSpPr>
          <p:cNvPr id="191492" name="Freeform 7"/>
          <p:cNvSpPr/>
          <p:nvPr/>
        </p:nvSpPr>
        <p:spPr>
          <a:xfrm>
            <a:off x="4205288" y="3209925"/>
            <a:ext cx="3125787" cy="560388"/>
          </a:xfrm>
          <a:custGeom>
            <a:avLst/>
            <a:gdLst/>
            <a:ahLst/>
            <a:cxnLst>
              <a:cxn ang="0">
                <a:pos x="2147483647" y="0"/>
              </a:cxn>
              <a:cxn ang="0">
                <a:pos x="2147483647" y="2147483647"/>
              </a:cxn>
              <a:cxn ang="0">
                <a:pos x="0" y="2147483647"/>
              </a:cxn>
            </a:cxnLst>
            <a:rect l="0" t="0" r="0" b="0"/>
            <a:pathLst>
              <a:path w="1969" h="353">
                <a:moveTo>
                  <a:pt x="1968" y="0"/>
                </a:moveTo>
                <a:lnTo>
                  <a:pt x="1968" y="352"/>
                </a:lnTo>
                <a:lnTo>
                  <a:pt x="0" y="352"/>
                </a:lnTo>
              </a:path>
            </a:pathLst>
          </a:custGeom>
          <a:noFill/>
          <a:ln w="25400" cap="rnd" cmpd="sng">
            <a:solidFill>
              <a:schemeClr val="tx1"/>
            </a:solidFill>
            <a:prstDash val="solid"/>
            <a:round/>
            <a:headEnd type="none" w="med" len="med"/>
            <a:tailEnd type="none" w="med" len="med"/>
          </a:ln>
        </p:spPr>
        <p:txBody>
          <a:bodyPr/>
          <a:lstStyle/>
          <a:p>
            <a:endParaRPr lang="zh-CN" altLang="en-US"/>
          </a:p>
        </p:txBody>
      </p:sp>
      <p:sp>
        <p:nvSpPr>
          <p:cNvPr id="191493" name="Rectangle 9"/>
          <p:cNvSpPr/>
          <p:nvPr/>
        </p:nvSpPr>
        <p:spPr>
          <a:xfrm>
            <a:off x="1335088" y="1546225"/>
            <a:ext cx="1155700" cy="6731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91494" name="Line 10"/>
          <p:cNvSpPr/>
          <p:nvPr/>
        </p:nvSpPr>
        <p:spPr>
          <a:xfrm>
            <a:off x="2516188" y="1889125"/>
            <a:ext cx="2717800" cy="0"/>
          </a:xfrm>
          <a:prstGeom prst="line">
            <a:avLst/>
          </a:prstGeom>
          <a:ln w="25400" cap="flat" cmpd="sng">
            <a:solidFill>
              <a:schemeClr val="tx1"/>
            </a:solidFill>
            <a:prstDash val="solid"/>
            <a:headEnd type="none" w="med" len="med"/>
            <a:tailEnd type="none" w="med" len="med"/>
          </a:ln>
        </p:spPr>
      </p:sp>
      <p:sp>
        <p:nvSpPr>
          <p:cNvPr id="299019" name="Rectangle 11"/>
          <p:cNvSpPr>
            <a:spLocks noChangeArrowheads="1"/>
          </p:cNvSpPr>
          <p:nvPr/>
        </p:nvSpPr>
        <p:spPr bwMode="auto">
          <a:xfrm>
            <a:off x="2987675" y="1844675"/>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1</a:t>
            </a:r>
          </a:p>
        </p:txBody>
      </p:sp>
      <p:sp>
        <p:nvSpPr>
          <p:cNvPr id="299020" name="Rectangle 12"/>
          <p:cNvSpPr>
            <a:spLocks noChangeArrowheads="1"/>
          </p:cNvSpPr>
          <p:nvPr/>
        </p:nvSpPr>
        <p:spPr bwMode="auto">
          <a:xfrm>
            <a:off x="4500563" y="1881188"/>
            <a:ext cx="3206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n</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497" name="AutoShape 13"/>
          <p:cNvSpPr/>
          <p:nvPr/>
        </p:nvSpPr>
        <p:spPr>
          <a:xfrm>
            <a:off x="3303588" y="1533525"/>
            <a:ext cx="1257300" cy="685800"/>
          </a:xfrm>
          <a:prstGeom prst="diamond">
            <a:avLst/>
          </a:prstGeom>
          <a:solidFill>
            <a:schemeClr val="bg1"/>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22" name="Rectangle 14"/>
          <p:cNvSpPr>
            <a:spLocks noChangeArrowheads="1"/>
          </p:cNvSpPr>
          <p:nvPr/>
        </p:nvSpPr>
        <p:spPr bwMode="auto">
          <a:xfrm>
            <a:off x="3530600" y="1724025"/>
            <a:ext cx="635000" cy="2809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order</a:t>
            </a:r>
            <a:endParaRPr kumimoji="0" lang="en-US" altLang="ja-JP" sz="1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9023" name="Rectangle 15"/>
          <p:cNvSpPr>
            <a:spLocks noChangeArrowheads="1"/>
          </p:cNvSpPr>
          <p:nvPr/>
        </p:nvSpPr>
        <p:spPr bwMode="auto">
          <a:xfrm>
            <a:off x="1295400" y="1711325"/>
            <a:ext cx="12477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Customer</a:t>
            </a:r>
          </a:p>
        </p:txBody>
      </p:sp>
      <p:sp>
        <p:nvSpPr>
          <p:cNvPr id="191500" name="Rectangle 16"/>
          <p:cNvSpPr/>
          <p:nvPr/>
        </p:nvSpPr>
        <p:spPr>
          <a:xfrm>
            <a:off x="5272088" y="1520825"/>
            <a:ext cx="1358900" cy="661988"/>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25" name="Rectangle 17"/>
          <p:cNvSpPr>
            <a:spLocks noChangeArrowheads="1"/>
          </p:cNvSpPr>
          <p:nvPr/>
        </p:nvSpPr>
        <p:spPr bwMode="auto">
          <a:xfrm>
            <a:off x="5400675" y="1700213"/>
            <a:ext cx="10445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Product</a:t>
            </a:r>
            <a:endParaRPr kumimoji="0" lang="en-US" altLang="ja-JP"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502" name="AutoShape 18"/>
          <p:cNvSpPr/>
          <p:nvPr/>
        </p:nvSpPr>
        <p:spPr>
          <a:xfrm>
            <a:off x="5284788" y="2524125"/>
            <a:ext cx="1257300" cy="685800"/>
          </a:xfrm>
          <a:prstGeom prst="diamond">
            <a:avLst/>
          </a:prstGeom>
          <a:solidFill>
            <a:schemeClr val="bg1"/>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91503" name="Line 19"/>
          <p:cNvSpPr/>
          <p:nvPr/>
        </p:nvSpPr>
        <p:spPr>
          <a:xfrm flipV="1">
            <a:off x="5919788" y="2193925"/>
            <a:ext cx="0" cy="317500"/>
          </a:xfrm>
          <a:prstGeom prst="line">
            <a:avLst/>
          </a:prstGeom>
          <a:ln w="25400" cap="flat" cmpd="sng">
            <a:solidFill>
              <a:schemeClr val="tx1"/>
            </a:solidFill>
            <a:prstDash val="solid"/>
            <a:headEnd type="none" w="med" len="med"/>
            <a:tailEnd type="none" w="med" len="med"/>
          </a:ln>
        </p:spPr>
      </p:sp>
      <p:sp>
        <p:nvSpPr>
          <p:cNvPr id="191504" name="Line 20"/>
          <p:cNvSpPr/>
          <p:nvPr/>
        </p:nvSpPr>
        <p:spPr>
          <a:xfrm>
            <a:off x="6567488" y="2879725"/>
            <a:ext cx="431800" cy="0"/>
          </a:xfrm>
          <a:prstGeom prst="line">
            <a:avLst/>
          </a:prstGeom>
          <a:ln w="25400" cap="flat" cmpd="sng">
            <a:solidFill>
              <a:schemeClr val="tx1"/>
            </a:solidFill>
            <a:prstDash val="solid"/>
            <a:headEnd type="none" w="med" len="med"/>
            <a:tailEnd type="none" w="med" len="med"/>
          </a:ln>
        </p:spPr>
      </p:sp>
      <p:sp>
        <p:nvSpPr>
          <p:cNvPr id="299029" name="Rectangle 21"/>
          <p:cNvSpPr>
            <a:spLocks noChangeArrowheads="1"/>
          </p:cNvSpPr>
          <p:nvPr/>
        </p:nvSpPr>
        <p:spPr bwMode="auto">
          <a:xfrm>
            <a:off x="5500688" y="2659063"/>
            <a:ext cx="898525" cy="473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ctr" defTabSz="914400" rtl="0" eaLnBrk="0" fontAlgn="base" latinLnBrk="0" hangingPunct="0">
              <a:lnSpc>
                <a:spcPct val="90000"/>
              </a:lnSpc>
              <a:spcBef>
                <a:spcPct val="0"/>
              </a:spcBef>
              <a:spcAft>
                <a:spcPct val="0"/>
              </a:spcAft>
              <a:buClrTx/>
              <a:buSzTx/>
              <a:buFontTx/>
              <a:buNone/>
            </a:pPr>
            <a:r>
              <a:rPr kumimoji="0" lang="en-US" altLang="zh-CN" sz="1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consists</a:t>
            </a:r>
          </a:p>
          <a:p>
            <a:pPr marL="0" marR="0" indent="0" algn="ctr" defTabSz="914400" rtl="0" eaLnBrk="0" fontAlgn="base" latinLnBrk="0" hangingPunct="0">
              <a:lnSpc>
                <a:spcPct val="90000"/>
              </a:lnSpc>
              <a:spcBef>
                <a:spcPct val="0"/>
              </a:spcBef>
              <a:spcAft>
                <a:spcPct val="0"/>
              </a:spcAft>
              <a:buClrTx/>
              <a:buSzTx/>
              <a:buFontTx/>
              <a:buNone/>
            </a:pPr>
            <a:r>
              <a:rPr kumimoji="0" lang="en-US" altLang="zh-CN" sz="1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of</a:t>
            </a:r>
            <a:endParaRPr kumimoji="0" lang="en-US" altLang="ja-JP" sz="14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506" name="Rectangle 22"/>
          <p:cNvSpPr/>
          <p:nvPr/>
        </p:nvSpPr>
        <p:spPr>
          <a:xfrm>
            <a:off x="7024688" y="2524125"/>
            <a:ext cx="965200" cy="6731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31" name="Rectangle 23"/>
          <p:cNvSpPr>
            <a:spLocks noChangeArrowheads="1"/>
          </p:cNvSpPr>
          <p:nvPr/>
        </p:nvSpPr>
        <p:spPr bwMode="auto">
          <a:xfrm>
            <a:off x="6426200" y="2560638"/>
            <a:ext cx="3841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9032" name="Rectangle 24"/>
          <p:cNvSpPr>
            <a:spLocks noChangeArrowheads="1"/>
          </p:cNvSpPr>
          <p:nvPr/>
        </p:nvSpPr>
        <p:spPr bwMode="auto">
          <a:xfrm>
            <a:off x="5905500" y="2179638"/>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1</a:t>
            </a:r>
          </a:p>
        </p:txBody>
      </p:sp>
      <p:sp>
        <p:nvSpPr>
          <p:cNvPr id="299033" name="Rectangle 25"/>
          <p:cNvSpPr>
            <a:spLocks noChangeArrowheads="1"/>
          </p:cNvSpPr>
          <p:nvPr/>
        </p:nvSpPr>
        <p:spPr bwMode="auto">
          <a:xfrm>
            <a:off x="7164388" y="2673350"/>
            <a:ext cx="7524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Parts</a:t>
            </a:r>
            <a:endParaRPr kumimoji="0" lang="en-US" altLang="ja-JP"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510" name="Rectangle 26"/>
          <p:cNvSpPr/>
          <p:nvPr/>
        </p:nvSpPr>
        <p:spPr>
          <a:xfrm>
            <a:off x="3113088" y="3375025"/>
            <a:ext cx="1079500" cy="661988"/>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36" name="Rectangle 28"/>
          <p:cNvSpPr>
            <a:spLocks noChangeArrowheads="1"/>
          </p:cNvSpPr>
          <p:nvPr/>
        </p:nvSpPr>
        <p:spPr bwMode="auto">
          <a:xfrm>
            <a:off x="3095625" y="3536950"/>
            <a:ext cx="10572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ja-JP"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work</a:t>
            </a:r>
            <a:r>
              <a:rPr kumimoji="0" lang="en-US" altLang="zh-CN"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ers</a:t>
            </a:r>
            <a:endParaRPr kumimoji="0" lang="en-US" altLang="ja-JP"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512" name="AutoShape 30"/>
          <p:cNvSpPr/>
          <p:nvPr/>
        </p:nvSpPr>
        <p:spPr>
          <a:xfrm>
            <a:off x="5145088" y="3413125"/>
            <a:ext cx="1257300" cy="685800"/>
          </a:xfrm>
          <a:prstGeom prst="diamond">
            <a:avLst/>
          </a:prstGeom>
          <a:solidFill>
            <a:schemeClr val="bg1"/>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39" name="Rectangle 31"/>
          <p:cNvSpPr>
            <a:spLocks noChangeArrowheads="1"/>
          </p:cNvSpPr>
          <p:nvPr/>
        </p:nvSpPr>
        <p:spPr bwMode="auto">
          <a:xfrm>
            <a:off x="5292725" y="3573463"/>
            <a:ext cx="987425" cy="473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produced</a:t>
            </a:r>
          </a:p>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zh-CN" sz="1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by</a:t>
            </a:r>
          </a:p>
        </p:txBody>
      </p:sp>
      <p:sp>
        <p:nvSpPr>
          <p:cNvPr id="299042" name="Rectangle 34"/>
          <p:cNvSpPr>
            <a:spLocks noChangeArrowheads="1"/>
          </p:cNvSpPr>
          <p:nvPr/>
        </p:nvSpPr>
        <p:spPr bwMode="auto">
          <a:xfrm>
            <a:off x="6372225" y="3392488"/>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k</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9043" name="Rectangle 35"/>
          <p:cNvSpPr>
            <a:spLocks noChangeArrowheads="1"/>
          </p:cNvSpPr>
          <p:nvPr/>
        </p:nvSpPr>
        <p:spPr bwMode="auto">
          <a:xfrm>
            <a:off x="4824413" y="3429000"/>
            <a:ext cx="3206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p</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516" name="AutoShape 38"/>
          <p:cNvSpPr/>
          <p:nvPr/>
        </p:nvSpPr>
        <p:spPr>
          <a:xfrm>
            <a:off x="1296988" y="3375025"/>
            <a:ext cx="1257300" cy="685800"/>
          </a:xfrm>
          <a:prstGeom prst="diamond">
            <a:avLst/>
          </a:prstGeom>
          <a:solidFill>
            <a:schemeClr val="bg1"/>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47" name="Rectangle 39"/>
          <p:cNvSpPr>
            <a:spLocks noChangeArrowheads="1"/>
          </p:cNvSpPr>
          <p:nvPr/>
        </p:nvSpPr>
        <p:spPr bwMode="auto">
          <a:xfrm>
            <a:off x="1503363" y="3487738"/>
            <a:ext cx="892175" cy="473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selected</a:t>
            </a:r>
          </a:p>
          <a:p>
            <a:pPr marL="0" marR="0" lvl="0" indent="0" algn="ctr" defTabSz="914400" rtl="0" eaLnBrk="0" fontAlgn="base" latinLnBrk="0" hangingPunct="0">
              <a:lnSpc>
                <a:spcPct val="90000"/>
              </a:lnSpc>
              <a:spcBef>
                <a:spcPct val="0"/>
              </a:spcBef>
              <a:spcAft>
                <a:spcPct val="0"/>
              </a:spcAft>
              <a:buClrTx/>
              <a:buSzTx/>
              <a:buFontTx/>
              <a:buNone/>
              <a:defRPr/>
            </a:pPr>
            <a:r>
              <a:rPr kumimoji="0" lang="en-US" altLang="ja-JP" sz="14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from</a:t>
            </a:r>
          </a:p>
        </p:txBody>
      </p:sp>
      <p:sp>
        <p:nvSpPr>
          <p:cNvPr id="191518" name="Rectangle 40"/>
          <p:cNvSpPr/>
          <p:nvPr/>
        </p:nvSpPr>
        <p:spPr>
          <a:xfrm>
            <a:off x="1322388" y="2486025"/>
            <a:ext cx="1270000" cy="673100"/>
          </a:xfrm>
          <a:prstGeom prst="rect">
            <a:avLst/>
          </a:prstGeom>
          <a:solidFill>
            <a:schemeClr val="accent2"/>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99049" name="Rectangle 41"/>
          <p:cNvSpPr>
            <a:spLocks noChangeArrowheads="1"/>
          </p:cNvSpPr>
          <p:nvPr/>
        </p:nvSpPr>
        <p:spPr bwMode="auto">
          <a:xfrm>
            <a:off x="1331913" y="2636838"/>
            <a:ext cx="12223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ctr"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Company</a:t>
            </a:r>
            <a:endParaRPr kumimoji="0" lang="en-US" altLang="ja-JP" sz="18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9050" name="Rectangle 42"/>
          <p:cNvSpPr>
            <a:spLocks noChangeArrowheads="1"/>
          </p:cNvSpPr>
          <p:nvPr/>
        </p:nvSpPr>
        <p:spPr bwMode="auto">
          <a:xfrm>
            <a:off x="2451100" y="3716338"/>
            <a:ext cx="3587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w</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9051" name="Rectangle 43"/>
          <p:cNvSpPr>
            <a:spLocks noChangeArrowheads="1"/>
          </p:cNvSpPr>
          <p:nvPr/>
        </p:nvSpPr>
        <p:spPr bwMode="auto">
          <a:xfrm>
            <a:off x="1584325" y="3141663"/>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1</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91522" name="Line 44"/>
          <p:cNvSpPr/>
          <p:nvPr/>
        </p:nvSpPr>
        <p:spPr>
          <a:xfrm flipV="1">
            <a:off x="1931988" y="3175000"/>
            <a:ext cx="0" cy="203200"/>
          </a:xfrm>
          <a:prstGeom prst="line">
            <a:avLst/>
          </a:prstGeom>
          <a:ln w="25400" cap="flat" cmpd="sng">
            <a:solidFill>
              <a:schemeClr val="tx1"/>
            </a:solidFill>
            <a:prstDash val="solid"/>
            <a:headEnd type="none" w="med" len="med"/>
            <a:tailEnd type="none" w="med" len="med"/>
          </a:ln>
        </p:spPr>
      </p:sp>
      <p:sp>
        <p:nvSpPr>
          <p:cNvPr id="191523" name="Line 45"/>
          <p:cNvSpPr/>
          <p:nvPr/>
        </p:nvSpPr>
        <p:spPr>
          <a:xfrm>
            <a:off x="2566988" y="3729038"/>
            <a:ext cx="533400"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9353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103</a:t>
            </a:fld>
            <a:endParaRPr lang="en-US" altLang="ja-JP" sz="1200">
              <a:solidFill>
                <a:schemeClr val="bg1"/>
              </a:solidFill>
              <a:latin typeface="Arial" panose="020B0604020202020204" pitchFamily="34" charset="0"/>
            </a:endParaRPr>
          </a:p>
        </p:txBody>
      </p:sp>
      <p:sp>
        <p:nvSpPr>
          <p:cNvPr id="193539" name="Rectangle 45"/>
          <p:cNvSpPr>
            <a:spLocks noRot="1"/>
          </p:cNvSpPr>
          <p:nvPr/>
        </p:nvSpPr>
        <p:spPr>
          <a:xfrm>
            <a:off x="0" y="0"/>
            <a:ext cx="7935913" cy="765175"/>
          </a:xfrm>
          <a:prstGeom prst="rect">
            <a:avLst/>
          </a:prstGeom>
          <a:noFill/>
          <a:ln w="9525">
            <a:noFill/>
          </a:ln>
        </p:spPr>
        <p:txBody>
          <a:bodyPr anchor="ctr" anchorCtr="0"/>
          <a:lstStyle/>
          <a:p>
            <a:pPr eaLnBrk="0" hangingPunct="0"/>
            <a:r>
              <a:rPr lang="en-US" altLang="ja-JP" b="1">
                <a:latin typeface="Arial" panose="020B0604020202020204" pitchFamily="34" charset="0"/>
              </a:rPr>
              <a:t>Object-Oriented Concepts</a:t>
            </a:r>
            <a:r>
              <a:rPr lang="zh-CN" altLang="en-US" b="1" dirty="0">
                <a:latin typeface="Arial" panose="020B0604020202020204" pitchFamily="34" charset="0"/>
                <a:ea typeface="宋体" panose="02010600030101010101" pitchFamily="2" charset="-122"/>
              </a:rPr>
              <a:t>（补充）</a:t>
            </a:r>
          </a:p>
        </p:txBody>
      </p:sp>
      <p:sp>
        <p:nvSpPr>
          <p:cNvPr id="193540" name="Rectangle 46"/>
          <p:cNvSpPr>
            <a:spLocks noRot="1"/>
          </p:cNvSpPr>
          <p:nvPr/>
        </p:nvSpPr>
        <p:spPr>
          <a:xfrm>
            <a:off x="611188" y="1196975"/>
            <a:ext cx="8029575" cy="453707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Must be understood to apply class-based elements of the analysis model</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Key concepts:</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Classes and objects</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Attributes and operations</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Encapsulation and instantiation</a:t>
            </a:r>
            <a:endParaRPr lang="en-US" altLang="zh-CN" sz="24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Inheritance</a:t>
            </a:r>
            <a:r>
              <a:rPr lang="zh-CN" altLang="en-US" sz="2400" dirty="0">
                <a:latin typeface="Arial" panose="020B0604020202020204" pitchFamily="34" charset="0"/>
              </a:rPr>
              <a:t>继承、</a:t>
            </a:r>
            <a:r>
              <a:rPr lang="en-US" altLang="zh-CN" sz="2400">
                <a:latin typeface="Arial" panose="020B0604020202020204" pitchFamily="34" charset="0"/>
              </a:rPr>
              <a:t>polymorphism</a:t>
            </a:r>
            <a:r>
              <a:rPr lang="zh-CN" altLang="en-US" sz="2400" dirty="0">
                <a:latin typeface="Arial" panose="020B0604020202020204" pitchFamily="34" charset="0"/>
              </a:rPr>
              <a:t>多态</a:t>
            </a:r>
          </a:p>
          <a:p>
            <a:pPr marL="742950" lvl="1" indent="-285750" eaLnBrk="0" hangingPunct="0">
              <a:spcBef>
                <a:spcPct val="20000"/>
              </a:spcBef>
              <a:buClr>
                <a:srgbClr val="52A930"/>
              </a:buClr>
              <a:buFont typeface="Wingdings" panose="05000000000000000000" pitchFamily="2" charset="2"/>
            </a:pPr>
            <a:r>
              <a:rPr lang="zh-CN" altLang="en-US" sz="2000" dirty="0">
                <a:latin typeface="Arial" panose="020B0604020202020204" pitchFamily="34" charset="0"/>
                <a:ea typeface="宋体" panose="02010600030101010101" pitchFamily="2" charset="-122"/>
              </a:rPr>
              <a:t>    系统中一切皆为对象；对象是属性及其操作（方法）的封装体；对象可按其性质划分为类，对象成为类的实例；实例关系和继承关系是对象之间的静态关系；消息传递是对象之间动态联系的唯一形式，也是计算的唯一形式；方法是消息的序列</a:t>
            </a:r>
            <a:r>
              <a:rPr lang="zh-CN" altLang="en-US" sz="2000" dirty="0">
                <a:latin typeface="Arial" panose="020B0604020202020204" pitchFamily="34" charset="0"/>
              </a:rPr>
              <a:t> </a:t>
            </a:r>
            <a:endParaRPr lang="en-US" altLang="ja-JP" sz="2000">
              <a:latin typeface="Arial" panose="020B0604020202020204"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9558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104</a:t>
            </a:fld>
            <a:endParaRPr lang="en-US" altLang="ja-JP" sz="1200">
              <a:solidFill>
                <a:schemeClr val="bg1"/>
              </a:solidFill>
              <a:latin typeface="Arial" panose="020B0604020202020204" pitchFamily="34" charset="0"/>
            </a:endParaRPr>
          </a:p>
        </p:txBody>
      </p:sp>
      <p:sp>
        <p:nvSpPr>
          <p:cNvPr id="195587" name="Rectangle 6"/>
          <p:cNvSpPr>
            <a:spLocks noRot="1"/>
          </p:cNvSpPr>
          <p:nvPr/>
        </p:nvSpPr>
        <p:spPr>
          <a:xfrm>
            <a:off x="0" y="152400"/>
            <a:ext cx="5003800" cy="538163"/>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Classes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sp>
        <p:nvSpPr>
          <p:cNvPr id="195588" name="Rectangle 7"/>
          <p:cNvSpPr>
            <a:spLocks noRot="1"/>
          </p:cNvSpPr>
          <p:nvPr/>
        </p:nvSpPr>
        <p:spPr>
          <a:xfrm>
            <a:off x="431800" y="873125"/>
            <a:ext cx="8135938" cy="5270500"/>
          </a:xfrm>
          <a:prstGeom prst="rect">
            <a:avLst/>
          </a:prstGeom>
          <a:noFill/>
          <a:ln w="12700">
            <a:noFill/>
          </a:ln>
        </p:spPr>
        <p:txBody>
          <a:bodyPr lIns="90487" tIns="44450" rIns="90487" bIns="44450"/>
          <a:lstStyle/>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Attributes</a:t>
            </a:r>
          </a:p>
          <a:p>
            <a:pPr marL="342900" indent="-342900"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    a collection of data values that describe a class</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C</a:t>
            </a:r>
            <a:r>
              <a:rPr lang="en-US" altLang="ja-JP" sz="2000">
                <a:solidFill>
                  <a:srgbClr val="FF0000"/>
                </a:solidFill>
                <a:latin typeface="Arial" panose="020B0604020202020204" pitchFamily="34" charset="0"/>
              </a:rPr>
              <a:t>lass</a:t>
            </a:r>
            <a:endParaRPr lang="en-US" altLang="zh-CN" sz="2000">
              <a:solidFill>
                <a:srgbClr val="FF0000"/>
              </a:solidFill>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    encapsulates the data and procedural abstractions required to describe the content and behavior of some real world entity.</a:t>
            </a:r>
            <a:endParaRPr lang="en-US" altLang="ja-JP"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Objects</a:t>
            </a:r>
          </a:p>
          <a:p>
            <a:pPr marL="342900" indent="-342900"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    instances of a specific class</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Operations</a:t>
            </a:r>
          </a:p>
          <a:p>
            <a:pPr marL="342900" indent="-342900"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     also called methods and services</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err="1">
                <a:latin typeface="Arial" panose="020B0604020202020204" pitchFamily="34" charset="0"/>
              </a:rPr>
              <a:t>S</a:t>
            </a:r>
            <a:r>
              <a:rPr lang="en-US" altLang="ja-JP" sz="2000" err="1">
                <a:latin typeface="Arial" panose="020B0604020202020204" pitchFamily="34" charset="0"/>
              </a:rPr>
              <a:t>uperclass</a:t>
            </a:r>
            <a:endParaRPr lang="en-US" altLang="zh-CN"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   </a:t>
            </a:r>
            <a:r>
              <a:rPr lang="en-US" altLang="ja-JP" sz="2000">
                <a:latin typeface="Arial" panose="020B0604020202020204" pitchFamily="34" charset="0"/>
              </a:rPr>
              <a:t> </a:t>
            </a:r>
            <a:r>
              <a:rPr lang="en-US" altLang="zh-CN" sz="2000">
                <a:latin typeface="Arial" panose="020B0604020202020204" pitchFamily="34" charset="0"/>
              </a:rPr>
              <a:t>also called a base class, is a generalization of classes that are related to it.</a:t>
            </a:r>
            <a:r>
              <a:rPr lang="en-US" altLang="ja-JP" sz="2000">
                <a:latin typeface="Arial" panose="020B0604020202020204" pitchFamily="34" charset="0"/>
              </a:rPr>
              <a:t> </a:t>
            </a:r>
            <a:endParaRPr lang="en-US" altLang="zh-CN"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Subclass</a:t>
            </a:r>
          </a:p>
          <a:p>
            <a:pPr marL="342900" indent="-342900"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     a specialization of the </a:t>
            </a:r>
            <a:r>
              <a:rPr lang="en-US" altLang="zh-CN" sz="2000" err="1">
                <a:latin typeface="Arial" panose="020B0604020202020204" pitchFamily="34" charset="0"/>
              </a:rPr>
              <a:t>superclass</a:t>
            </a:r>
            <a:endParaRPr lang="en-US" altLang="ja-JP" sz="200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9763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105</a:t>
            </a:fld>
            <a:endParaRPr lang="en-US" altLang="ja-JP" sz="1200">
              <a:solidFill>
                <a:schemeClr val="bg1"/>
              </a:solidFill>
              <a:latin typeface="Arial" panose="020B0604020202020204" pitchFamily="34" charset="0"/>
            </a:endParaRPr>
          </a:p>
        </p:txBody>
      </p:sp>
      <p:sp>
        <p:nvSpPr>
          <p:cNvPr id="197635" name="Rectangle 6"/>
          <p:cNvSpPr>
            <a:spLocks noRot="1"/>
          </p:cNvSpPr>
          <p:nvPr/>
        </p:nvSpPr>
        <p:spPr>
          <a:xfrm>
            <a:off x="0" y="188913"/>
            <a:ext cx="7416800" cy="538162"/>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Building a Class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pic>
        <p:nvPicPr>
          <p:cNvPr id="197636" name="Picture 7"/>
          <p:cNvPicPr/>
          <p:nvPr/>
        </p:nvPicPr>
        <p:blipFill>
          <a:blip r:embed="rId3"/>
          <a:stretch>
            <a:fillRect/>
          </a:stretch>
        </p:blipFill>
        <p:spPr>
          <a:xfrm>
            <a:off x="1879600" y="1130300"/>
            <a:ext cx="5359400" cy="3822700"/>
          </a:xfrm>
          <a:prstGeom prst="rect">
            <a:avLst/>
          </a:prstGeom>
          <a:noFill/>
          <a:ln w="25400">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9968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106</a:t>
            </a:fld>
            <a:endParaRPr lang="en-US" altLang="ja-JP" sz="1200">
              <a:solidFill>
                <a:schemeClr val="bg1"/>
              </a:solidFill>
              <a:latin typeface="Arial" panose="020B0604020202020204" pitchFamily="34" charset="0"/>
            </a:endParaRPr>
          </a:p>
        </p:txBody>
      </p:sp>
      <p:sp>
        <p:nvSpPr>
          <p:cNvPr id="199683" name="Rectangle 6"/>
          <p:cNvSpPr>
            <a:spLocks noRot="1"/>
          </p:cNvSpPr>
          <p:nvPr/>
        </p:nvSpPr>
        <p:spPr>
          <a:xfrm>
            <a:off x="0" y="225425"/>
            <a:ext cx="6696075" cy="538163"/>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What is a Class?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grpSp>
        <p:nvGrpSpPr>
          <p:cNvPr id="199684" name="Group 52"/>
          <p:cNvGrpSpPr/>
          <p:nvPr/>
        </p:nvGrpSpPr>
        <p:grpSpPr>
          <a:xfrm>
            <a:off x="1835150" y="1341438"/>
            <a:ext cx="4465638" cy="4079875"/>
            <a:chOff x="1555" y="675"/>
            <a:chExt cx="2813" cy="2570"/>
          </a:xfrm>
        </p:grpSpPr>
        <p:sp>
          <p:nvSpPr>
            <p:cNvPr id="199685" name="Rectangle 7"/>
            <p:cNvSpPr/>
            <p:nvPr/>
          </p:nvSpPr>
          <p:spPr>
            <a:xfrm>
              <a:off x="1555" y="1157"/>
              <a:ext cx="914"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external entities</a:t>
              </a:r>
              <a:endParaRPr lang="en-US" altLang="ja-JP" sz="1800" b="1">
                <a:latin typeface="Helvetica" charset="0"/>
              </a:endParaRPr>
            </a:p>
          </p:txBody>
        </p:sp>
        <p:sp>
          <p:nvSpPr>
            <p:cNvPr id="199686" name="Rectangle 8"/>
            <p:cNvSpPr/>
            <p:nvPr/>
          </p:nvSpPr>
          <p:spPr>
            <a:xfrm>
              <a:off x="2107" y="894"/>
              <a:ext cx="360"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things</a:t>
              </a:r>
              <a:endParaRPr lang="en-US" altLang="ja-JP" sz="1800" b="1">
                <a:latin typeface="Helvetica" charset="0"/>
              </a:endParaRPr>
            </a:p>
          </p:txBody>
        </p:sp>
        <p:sp>
          <p:nvSpPr>
            <p:cNvPr id="199687" name="Rectangle 9"/>
            <p:cNvSpPr/>
            <p:nvPr/>
          </p:nvSpPr>
          <p:spPr>
            <a:xfrm>
              <a:off x="1896" y="675"/>
              <a:ext cx="714"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occurrences</a:t>
              </a:r>
              <a:endParaRPr lang="en-US" altLang="ja-JP" sz="1800" b="1">
                <a:latin typeface="Helvetica" charset="0"/>
              </a:endParaRPr>
            </a:p>
          </p:txBody>
        </p:sp>
        <p:sp>
          <p:nvSpPr>
            <p:cNvPr id="199688" name="Rectangle 10"/>
            <p:cNvSpPr/>
            <p:nvPr/>
          </p:nvSpPr>
          <p:spPr>
            <a:xfrm>
              <a:off x="3155" y="691"/>
              <a:ext cx="287"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roles</a:t>
              </a:r>
              <a:endParaRPr lang="en-US" altLang="ja-JP" sz="1800" b="1">
                <a:latin typeface="Helvetica" charset="0"/>
              </a:endParaRPr>
            </a:p>
          </p:txBody>
        </p:sp>
        <p:sp>
          <p:nvSpPr>
            <p:cNvPr id="199689" name="Rectangle 11"/>
            <p:cNvSpPr/>
            <p:nvPr/>
          </p:nvSpPr>
          <p:spPr>
            <a:xfrm>
              <a:off x="3237" y="871"/>
              <a:ext cx="1131"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organizational units</a:t>
              </a:r>
              <a:endParaRPr lang="en-US" altLang="ja-JP" sz="1800" b="1">
                <a:latin typeface="Helvetica" charset="0"/>
              </a:endParaRPr>
            </a:p>
          </p:txBody>
        </p:sp>
        <p:sp>
          <p:nvSpPr>
            <p:cNvPr id="199690" name="Rectangle 12"/>
            <p:cNvSpPr/>
            <p:nvPr/>
          </p:nvSpPr>
          <p:spPr>
            <a:xfrm>
              <a:off x="3305" y="1059"/>
              <a:ext cx="374"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places</a:t>
              </a:r>
              <a:endParaRPr lang="en-US" altLang="ja-JP" sz="1800" b="1">
                <a:latin typeface="Helvetica" charset="0"/>
              </a:endParaRPr>
            </a:p>
          </p:txBody>
        </p:sp>
        <p:sp>
          <p:nvSpPr>
            <p:cNvPr id="199691" name="Rectangle 13"/>
            <p:cNvSpPr/>
            <p:nvPr/>
          </p:nvSpPr>
          <p:spPr>
            <a:xfrm>
              <a:off x="3443" y="1238"/>
              <a:ext cx="587" cy="130"/>
            </a:xfrm>
            <a:prstGeom prst="rect">
              <a:avLst/>
            </a:prstGeom>
            <a:noFill/>
            <a:ln w="9525">
              <a:noFill/>
            </a:ln>
          </p:spPr>
          <p:txBody>
            <a:bodyPr wrap="none" lIns="0" tIns="0" rIns="0" bIns="0">
              <a:spAutoFit/>
            </a:bodyPr>
            <a:lstStyle/>
            <a:p>
              <a:pPr eaLnBrk="0" hangingPunct="0">
                <a:lnSpc>
                  <a:spcPct val="90000"/>
                </a:lnSpc>
              </a:pPr>
              <a:r>
                <a:rPr lang="en-US" altLang="ja-JP" sz="1500" b="1">
                  <a:latin typeface="Helvetica" charset="0"/>
                </a:rPr>
                <a:t>structures</a:t>
              </a:r>
              <a:endParaRPr lang="en-US" altLang="ja-JP" sz="1800" b="1">
                <a:latin typeface="Helvetica" charset="0"/>
              </a:endParaRPr>
            </a:p>
          </p:txBody>
        </p:sp>
        <p:sp>
          <p:nvSpPr>
            <p:cNvPr id="199692" name="AutoShape 14"/>
            <p:cNvSpPr/>
            <p:nvPr/>
          </p:nvSpPr>
          <p:spPr>
            <a:xfrm>
              <a:off x="2414" y="1665"/>
              <a:ext cx="973" cy="1580"/>
            </a:xfrm>
            <a:prstGeom prst="roundRect">
              <a:avLst>
                <a:gd name="adj" fmla="val 8838"/>
              </a:avLst>
            </a:prstGeom>
            <a:solidFill>
              <a:srgbClr val="FFFFFF"/>
            </a:solidFill>
            <a:ln w="20638"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693" name="Line 15"/>
            <p:cNvSpPr/>
            <p:nvPr/>
          </p:nvSpPr>
          <p:spPr>
            <a:xfrm>
              <a:off x="2414" y="1866"/>
              <a:ext cx="961" cy="1"/>
            </a:xfrm>
            <a:prstGeom prst="line">
              <a:avLst/>
            </a:prstGeom>
            <a:ln w="20638" cap="flat" cmpd="sng">
              <a:solidFill>
                <a:srgbClr val="000000"/>
              </a:solidFill>
              <a:prstDash val="solid"/>
              <a:headEnd type="none" w="med" len="med"/>
              <a:tailEnd type="none" w="med" len="med"/>
            </a:ln>
          </p:spPr>
        </p:sp>
        <p:sp>
          <p:nvSpPr>
            <p:cNvPr id="199694" name="Line 16"/>
            <p:cNvSpPr/>
            <p:nvPr/>
          </p:nvSpPr>
          <p:spPr>
            <a:xfrm>
              <a:off x="2414" y="2569"/>
              <a:ext cx="961" cy="1"/>
            </a:xfrm>
            <a:prstGeom prst="line">
              <a:avLst/>
            </a:prstGeom>
            <a:ln w="20638" cap="flat" cmpd="sng">
              <a:solidFill>
                <a:srgbClr val="000000"/>
              </a:solidFill>
              <a:prstDash val="solid"/>
              <a:headEnd type="none" w="med" len="med"/>
              <a:tailEnd type="none" w="med" len="med"/>
            </a:ln>
          </p:spPr>
        </p:sp>
        <p:sp>
          <p:nvSpPr>
            <p:cNvPr id="199695" name="Rectangle 17"/>
            <p:cNvSpPr/>
            <p:nvPr/>
          </p:nvSpPr>
          <p:spPr>
            <a:xfrm>
              <a:off x="2523" y="1733"/>
              <a:ext cx="516" cy="104"/>
            </a:xfrm>
            <a:prstGeom prst="rect">
              <a:avLst/>
            </a:prstGeom>
            <a:noFill/>
            <a:ln w="9525">
              <a:noFill/>
            </a:ln>
          </p:spPr>
          <p:txBody>
            <a:bodyPr wrap="none" lIns="0" tIns="0" rIns="0" bIns="0">
              <a:spAutoFit/>
            </a:bodyPr>
            <a:lstStyle/>
            <a:p>
              <a:pPr eaLnBrk="0" hangingPunct="0">
                <a:lnSpc>
                  <a:spcPct val="90000"/>
                </a:lnSpc>
              </a:pPr>
              <a:r>
                <a:rPr lang="en-US" altLang="ja-JP" sz="1200" b="1">
                  <a:solidFill>
                    <a:srgbClr val="000000"/>
                  </a:solidFill>
                  <a:latin typeface="Helvetica" charset="0"/>
                </a:rPr>
                <a:t>class name</a:t>
              </a:r>
              <a:endParaRPr lang="en-US" altLang="ja-JP" sz="1800" b="1">
                <a:latin typeface="Helvetica" charset="0"/>
              </a:endParaRPr>
            </a:p>
          </p:txBody>
        </p:sp>
        <p:sp>
          <p:nvSpPr>
            <p:cNvPr id="199696" name="Rectangle 18"/>
            <p:cNvSpPr/>
            <p:nvPr/>
          </p:nvSpPr>
          <p:spPr>
            <a:xfrm>
              <a:off x="2417" y="1861"/>
              <a:ext cx="969" cy="721"/>
            </a:xfrm>
            <a:prstGeom prst="rect">
              <a:avLst/>
            </a:prstGeom>
            <a:solidFill>
              <a:srgbClr val="EEEEEE"/>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697" name="Rectangle 19"/>
            <p:cNvSpPr/>
            <p:nvPr/>
          </p:nvSpPr>
          <p:spPr>
            <a:xfrm>
              <a:off x="2507" y="1925"/>
              <a:ext cx="469" cy="104"/>
            </a:xfrm>
            <a:prstGeom prst="rect">
              <a:avLst/>
            </a:prstGeom>
            <a:noFill/>
            <a:ln w="9525">
              <a:noFill/>
            </a:ln>
          </p:spPr>
          <p:txBody>
            <a:bodyPr wrap="none" lIns="0" tIns="0" rIns="0" bIns="0">
              <a:spAutoFit/>
            </a:bodyPr>
            <a:lstStyle/>
            <a:p>
              <a:pPr eaLnBrk="0" hangingPunct="0">
                <a:lnSpc>
                  <a:spcPct val="90000"/>
                </a:lnSpc>
              </a:pPr>
              <a:r>
                <a:rPr lang="en-US" altLang="ja-JP" sz="1200" b="1">
                  <a:solidFill>
                    <a:srgbClr val="000000"/>
                  </a:solidFill>
                  <a:latin typeface="Helvetica" charset="0"/>
                </a:rPr>
                <a:t>attributes:</a:t>
              </a:r>
              <a:endParaRPr lang="en-US" altLang="ja-JP" sz="1800" b="1">
                <a:latin typeface="Helvetica" charset="0"/>
              </a:endParaRPr>
            </a:p>
          </p:txBody>
        </p:sp>
        <p:sp>
          <p:nvSpPr>
            <p:cNvPr id="199698" name="Rectangle 20"/>
            <p:cNvSpPr/>
            <p:nvPr/>
          </p:nvSpPr>
          <p:spPr>
            <a:xfrm>
              <a:off x="2513" y="2046"/>
              <a:ext cx="127"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699" name="Rectangle 21"/>
            <p:cNvSpPr/>
            <p:nvPr/>
          </p:nvSpPr>
          <p:spPr>
            <a:xfrm>
              <a:off x="2653" y="2046"/>
              <a:ext cx="127"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0" name="Rectangle 22"/>
            <p:cNvSpPr/>
            <p:nvPr/>
          </p:nvSpPr>
          <p:spPr>
            <a:xfrm>
              <a:off x="2793" y="2046"/>
              <a:ext cx="128"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1" name="Rectangle 23"/>
            <p:cNvSpPr/>
            <p:nvPr/>
          </p:nvSpPr>
          <p:spPr>
            <a:xfrm>
              <a:off x="2513" y="2193"/>
              <a:ext cx="127"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2" name="Rectangle 24"/>
            <p:cNvSpPr/>
            <p:nvPr/>
          </p:nvSpPr>
          <p:spPr>
            <a:xfrm>
              <a:off x="2653" y="2193"/>
              <a:ext cx="127"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3" name="Rectangle 25"/>
            <p:cNvSpPr/>
            <p:nvPr/>
          </p:nvSpPr>
          <p:spPr>
            <a:xfrm>
              <a:off x="2793" y="2193"/>
              <a:ext cx="128"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4" name="Rectangle 26"/>
            <p:cNvSpPr/>
            <p:nvPr/>
          </p:nvSpPr>
          <p:spPr>
            <a:xfrm>
              <a:off x="2513" y="2339"/>
              <a:ext cx="127"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5" name="Rectangle 27"/>
            <p:cNvSpPr/>
            <p:nvPr/>
          </p:nvSpPr>
          <p:spPr>
            <a:xfrm>
              <a:off x="2653" y="2339"/>
              <a:ext cx="127"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6" name="Rectangle 28"/>
            <p:cNvSpPr/>
            <p:nvPr/>
          </p:nvSpPr>
          <p:spPr>
            <a:xfrm>
              <a:off x="2793" y="2339"/>
              <a:ext cx="128" cy="134"/>
            </a:xfrm>
            <a:prstGeom prst="rect">
              <a:avLst/>
            </a:prstGeom>
            <a:solidFill>
              <a:srgbClr val="888888"/>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7" name="Rectangle 29"/>
            <p:cNvSpPr/>
            <p:nvPr/>
          </p:nvSpPr>
          <p:spPr>
            <a:xfrm>
              <a:off x="2494" y="2613"/>
              <a:ext cx="523" cy="104"/>
            </a:xfrm>
            <a:prstGeom prst="rect">
              <a:avLst/>
            </a:prstGeom>
            <a:noFill/>
            <a:ln w="9525">
              <a:noFill/>
            </a:ln>
          </p:spPr>
          <p:txBody>
            <a:bodyPr wrap="none" lIns="0" tIns="0" rIns="0" bIns="0">
              <a:spAutoFit/>
            </a:bodyPr>
            <a:lstStyle/>
            <a:p>
              <a:pPr eaLnBrk="0" hangingPunct="0">
                <a:lnSpc>
                  <a:spcPct val="90000"/>
                </a:lnSpc>
              </a:pPr>
              <a:r>
                <a:rPr lang="en-US" altLang="ja-JP" sz="1200" b="1">
                  <a:solidFill>
                    <a:srgbClr val="000000"/>
                  </a:solidFill>
                  <a:latin typeface="Helvetica" charset="0"/>
                </a:rPr>
                <a:t>operations:</a:t>
              </a:r>
              <a:endParaRPr lang="en-US" altLang="ja-JP" sz="1800" b="1">
                <a:latin typeface="Helvetica" charset="0"/>
              </a:endParaRPr>
            </a:p>
          </p:txBody>
        </p:sp>
        <p:sp>
          <p:nvSpPr>
            <p:cNvPr id="199708" name="Rectangle 30"/>
            <p:cNvSpPr/>
            <p:nvPr/>
          </p:nvSpPr>
          <p:spPr>
            <a:xfrm>
              <a:off x="2506" y="2747"/>
              <a:ext cx="370" cy="147"/>
            </a:xfrm>
            <a:prstGeom prst="rect">
              <a:avLst/>
            </a:prstGeom>
            <a:solidFill>
              <a:srgbClr val="BBBBBB"/>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09" name="Rectangle 31"/>
            <p:cNvSpPr/>
            <p:nvPr/>
          </p:nvSpPr>
          <p:spPr>
            <a:xfrm>
              <a:off x="2570" y="2811"/>
              <a:ext cx="370" cy="147"/>
            </a:xfrm>
            <a:prstGeom prst="rect">
              <a:avLst/>
            </a:prstGeom>
            <a:solidFill>
              <a:srgbClr val="BBBBBB"/>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10" name="Rectangle 32"/>
            <p:cNvSpPr/>
            <p:nvPr/>
          </p:nvSpPr>
          <p:spPr>
            <a:xfrm>
              <a:off x="2634" y="2875"/>
              <a:ext cx="369" cy="147"/>
            </a:xfrm>
            <a:prstGeom prst="rect">
              <a:avLst/>
            </a:prstGeom>
            <a:solidFill>
              <a:srgbClr val="BBBBBB"/>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11" name="Rectangle 33"/>
            <p:cNvSpPr/>
            <p:nvPr/>
          </p:nvSpPr>
          <p:spPr>
            <a:xfrm>
              <a:off x="2698" y="2939"/>
              <a:ext cx="369" cy="146"/>
            </a:xfrm>
            <a:prstGeom prst="rect">
              <a:avLst/>
            </a:prstGeom>
            <a:solidFill>
              <a:srgbClr val="BBBBBB"/>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12" name="Rectangle 34"/>
            <p:cNvSpPr/>
            <p:nvPr/>
          </p:nvSpPr>
          <p:spPr>
            <a:xfrm>
              <a:off x="2761" y="3003"/>
              <a:ext cx="370" cy="146"/>
            </a:xfrm>
            <a:prstGeom prst="rect">
              <a:avLst/>
            </a:prstGeom>
            <a:solidFill>
              <a:srgbClr val="BBBBBB"/>
            </a:solidFill>
            <a:ln w="20638"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199713" name="Arc 35"/>
            <p:cNvSpPr/>
            <p:nvPr/>
          </p:nvSpPr>
          <p:spPr>
            <a:xfrm>
              <a:off x="2629" y="1491"/>
              <a:ext cx="78" cy="115"/>
            </a:xfrm>
            <a:custGeom>
              <a:avLst/>
              <a:gdLst/>
              <a:ahLst/>
              <a:cxnLst>
                <a:cxn ang="0">
                  <a:pos x="0" y="0"/>
                </a:cxn>
                <a:cxn ang="0">
                  <a:pos x="0" y="0"/>
                </a:cxn>
                <a:cxn ang="0">
                  <a:pos x="0" y="0"/>
                </a:cxn>
              </a:cxnLst>
              <a:rect l="0" t="0" r="0" b="0"/>
              <a:pathLst>
                <a:path w="14722" h="21600" fill="none">
                  <a:moveTo>
                    <a:pt x="-1" y="1584"/>
                  </a:moveTo>
                  <a:cubicBezTo>
                    <a:pt x="2578" y="537"/>
                    <a:pt x="5335" y="-1"/>
                    <a:pt x="8119" y="0"/>
                  </a:cubicBezTo>
                  <a:cubicBezTo>
                    <a:pt x="10360" y="0"/>
                    <a:pt x="12588" y="348"/>
                    <a:pt x="14722" y="1034"/>
                  </a:cubicBezTo>
                </a:path>
                <a:path w="14722" h="21600" stroke="0">
                  <a:moveTo>
                    <a:pt x="-1" y="1584"/>
                  </a:moveTo>
                  <a:cubicBezTo>
                    <a:pt x="2578" y="537"/>
                    <a:pt x="5335" y="-1"/>
                    <a:pt x="8119" y="0"/>
                  </a:cubicBezTo>
                  <a:cubicBezTo>
                    <a:pt x="10360" y="0"/>
                    <a:pt x="12588" y="348"/>
                    <a:pt x="14722" y="1034"/>
                  </a:cubicBezTo>
                  <a:lnTo>
                    <a:pt x="8119" y="21600"/>
                  </a:lnTo>
                  <a:lnTo>
                    <a:pt x="-1" y="1584"/>
                  </a:lnTo>
                  <a:close/>
                </a:path>
              </a:pathLst>
            </a:custGeom>
            <a:solidFill>
              <a:srgbClr val="000000"/>
            </a:solidFill>
            <a:ln w="9525">
              <a:noFill/>
            </a:ln>
          </p:spPr>
          <p:txBody>
            <a:bodyPr/>
            <a:lstStyle/>
            <a:p>
              <a:endParaRPr lang="zh-CN" altLang="en-US"/>
            </a:p>
          </p:txBody>
        </p:sp>
        <p:sp>
          <p:nvSpPr>
            <p:cNvPr id="199714" name="Arc 36"/>
            <p:cNvSpPr/>
            <p:nvPr/>
          </p:nvSpPr>
          <p:spPr>
            <a:xfrm>
              <a:off x="2443" y="940"/>
              <a:ext cx="237" cy="666"/>
            </a:xfrm>
            <a:custGeom>
              <a:avLst/>
              <a:gdLst/>
              <a:ahLst/>
              <a:cxnLst>
                <a:cxn ang="0">
                  <a:pos x="0" y="0"/>
                </a:cxn>
                <a:cxn ang="0">
                  <a:pos x="0" y="0"/>
                </a:cxn>
                <a:cxn ang="0">
                  <a:pos x="0" y="0"/>
                </a:cxn>
              </a:cxnLst>
              <a:rect l="0" t="0" r="0" b="0"/>
              <a:pathLst>
                <a:path w="21391" h="21600" fill="none">
                  <a:moveTo>
                    <a:pt x="-1" y="0"/>
                  </a:moveTo>
                  <a:cubicBezTo>
                    <a:pt x="10773" y="0"/>
                    <a:pt x="19899" y="7938"/>
                    <a:pt x="21391" y="18607"/>
                  </a:cubicBezTo>
                </a:path>
                <a:path w="21391" h="21600" stroke="0">
                  <a:moveTo>
                    <a:pt x="-1" y="0"/>
                  </a:moveTo>
                  <a:cubicBezTo>
                    <a:pt x="10773" y="0"/>
                    <a:pt x="19899" y="7938"/>
                    <a:pt x="21391" y="18607"/>
                  </a:cubicBezTo>
                  <a:lnTo>
                    <a:pt x="0" y="21600"/>
                  </a:lnTo>
                  <a:lnTo>
                    <a:pt x="-1" y="0"/>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15" name="Arc 37"/>
            <p:cNvSpPr/>
            <p:nvPr/>
          </p:nvSpPr>
          <p:spPr>
            <a:xfrm>
              <a:off x="2733" y="1485"/>
              <a:ext cx="77" cy="115"/>
            </a:xfrm>
            <a:custGeom>
              <a:avLst/>
              <a:gdLst/>
              <a:ahLst/>
              <a:cxnLst>
                <a:cxn ang="0">
                  <a:pos x="0" y="0"/>
                </a:cxn>
                <a:cxn ang="0">
                  <a:pos x="0" y="0"/>
                </a:cxn>
                <a:cxn ang="0">
                  <a:pos x="0" y="0"/>
                </a:cxn>
              </a:cxnLst>
              <a:rect l="0" t="0" r="0" b="0"/>
              <a:pathLst>
                <a:path w="14552" h="21600" fill="none">
                  <a:moveTo>
                    <a:pt x="-1" y="1395"/>
                  </a:moveTo>
                  <a:cubicBezTo>
                    <a:pt x="2440" y="472"/>
                    <a:pt x="5027" y="-1"/>
                    <a:pt x="7637" y="0"/>
                  </a:cubicBezTo>
                  <a:cubicBezTo>
                    <a:pt x="9988" y="0"/>
                    <a:pt x="12324" y="384"/>
                    <a:pt x="14552" y="1136"/>
                  </a:cubicBezTo>
                </a:path>
                <a:path w="14552" h="21600" stroke="0">
                  <a:moveTo>
                    <a:pt x="-1" y="1395"/>
                  </a:moveTo>
                  <a:cubicBezTo>
                    <a:pt x="2440" y="472"/>
                    <a:pt x="5027" y="-1"/>
                    <a:pt x="7637" y="0"/>
                  </a:cubicBezTo>
                  <a:cubicBezTo>
                    <a:pt x="9988" y="0"/>
                    <a:pt x="12324" y="384"/>
                    <a:pt x="14552" y="1136"/>
                  </a:cubicBezTo>
                  <a:lnTo>
                    <a:pt x="7637" y="21600"/>
                  </a:lnTo>
                  <a:lnTo>
                    <a:pt x="-1" y="1395"/>
                  </a:lnTo>
                  <a:close/>
                </a:path>
              </a:pathLst>
            </a:custGeom>
            <a:solidFill>
              <a:srgbClr val="000000"/>
            </a:solidFill>
            <a:ln w="9525">
              <a:noFill/>
            </a:ln>
          </p:spPr>
          <p:txBody>
            <a:bodyPr/>
            <a:lstStyle/>
            <a:p>
              <a:endParaRPr lang="zh-CN" altLang="en-US"/>
            </a:p>
          </p:txBody>
        </p:sp>
        <p:sp>
          <p:nvSpPr>
            <p:cNvPr id="199716" name="Arc 38"/>
            <p:cNvSpPr/>
            <p:nvPr/>
          </p:nvSpPr>
          <p:spPr>
            <a:xfrm>
              <a:off x="2551" y="729"/>
              <a:ext cx="232" cy="871"/>
            </a:xfrm>
            <a:custGeom>
              <a:avLst/>
              <a:gdLst/>
              <a:ahLst/>
              <a:cxnLst>
                <a:cxn ang="0">
                  <a:pos x="0" y="0"/>
                </a:cxn>
                <a:cxn ang="0">
                  <a:pos x="0" y="0"/>
                </a:cxn>
                <a:cxn ang="0">
                  <a:pos x="0" y="0"/>
                </a:cxn>
              </a:cxnLst>
              <a:rect l="0" t="0" r="0" b="0"/>
              <a:pathLst>
                <a:path w="21480" h="21600" fill="none">
                  <a:moveTo>
                    <a:pt x="-1" y="0"/>
                  </a:moveTo>
                  <a:cubicBezTo>
                    <a:pt x="11052" y="0"/>
                    <a:pt x="20321" y="8343"/>
                    <a:pt x="21480" y="19334"/>
                  </a:cubicBezTo>
                </a:path>
                <a:path w="21480" h="21600" stroke="0">
                  <a:moveTo>
                    <a:pt x="-1" y="0"/>
                  </a:moveTo>
                  <a:cubicBezTo>
                    <a:pt x="11052" y="0"/>
                    <a:pt x="20321" y="8343"/>
                    <a:pt x="21480" y="19334"/>
                  </a:cubicBezTo>
                  <a:lnTo>
                    <a:pt x="0" y="21600"/>
                  </a:lnTo>
                  <a:lnTo>
                    <a:pt x="-1" y="0"/>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17" name="Arc 39"/>
            <p:cNvSpPr/>
            <p:nvPr/>
          </p:nvSpPr>
          <p:spPr>
            <a:xfrm>
              <a:off x="2392" y="1204"/>
              <a:ext cx="163" cy="402"/>
            </a:xfrm>
            <a:custGeom>
              <a:avLst/>
              <a:gdLst/>
              <a:ahLst/>
              <a:cxnLst>
                <a:cxn ang="0">
                  <a:pos x="0" y="0"/>
                </a:cxn>
                <a:cxn ang="0">
                  <a:pos x="0" y="0"/>
                </a:cxn>
                <a:cxn ang="0">
                  <a:pos x="0" y="0"/>
                </a:cxn>
              </a:cxnLst>
              <a:rect l="0" t="0" r="0" b="0"/>
              <a:pathLst>
                <a:path w="21600" h="21464" fill="none">
                  <a:moveTo>
                    <a:pt x="2413" y="-1"/>
                  </a:moveTo>
                  <a:cubicBezTo>
                    <a:pt x="13339" y="1227"/>
                    <a:pt x="21600" y="10468"/>
                    <a:pt x="21600" y="21464"/>
                  </a:cubicBezTo>
                </a:path>
                <a:path w="21600" h="21464" stroke="0">
                  <a:moveTo>
                    <a:pt x="2413" y="-1"/>
                  </a:moveTo>
                  <a:cubicBezTo>
                    <a:pt x="13339" y="1227"/>
                    <a:pt x="21600" y="10468"/>
                    <a:pt x="21600" y="21464"/>
                  </a:cubicBezTo>
                  <a:lnTo>
                    <a:pt x="0" y="21464"/>
                  </a:lnTo>
                  <a:lnTo>
                    <a:pt x="2413" y="-1"/>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18" name="Arc 40"/>
            <p:cNvSpPr/>
            <p:nvPr/>
          </p:nvSpPr>
          <p:spPr>
            <a:xfrm>
              <a:off x="2871" y="1479"/>
              <a:ext cx="77" cy="115"/>
            </a:xfrm>
            <a:custGeom>
              <a:avLst/>
              <a:gdLst/>
              <a:ahLst/>
              <a:cxnLst>
                <a:cxn ang="0">
                  <a:pos x="0" y="0"/>
                </a:cxn>
                <a:cxn ang="0">
                  <a:pos x="0" y="0"/>
                </a:cxn>
                <a:cxn ang="0">
                  <a:pos x="0" y="0"/>
                </a:cxn>
              </a:cxnLst>
              <a:rect l="0" t="0" r="0" b="0"/>
              <a:pathLst>
                <a:path w="14552" h="21600" fill="none">
                  <a:moveTo>
                    <a:pt x="-1" y="1136"/>
                  </a:moveTo>
                  <a:cubicBezTo>
                    <a:pt x="2227" y="384"/>
                    <a:pt x="4563" y="-1"/>
                    <a:pt x="6915" y="0"/>
                  </a:cubicBezTo>
                  <a:cubicBezTo>
                    <a:pt x="9524" y="0"/>
                    <a:pt x="12111" y="472"/>
                    <a:pt x="14552" y="1395"/>
                  </a:cubicBezTo>
                </a:path>
                <a:path w="14552" h="21600" stroke="0">
                  <a:moveTo>
                    <a:pt x="-1" y="1136"/>
                  </a:moveTo>
                  <a:cubicBezTo>
                    <a:pt x="2227" y="384"/>
                    <a:pt x="4563" y="-1"/>
                    <a:pt x="6915" y="0"/>
                  </a:cubicBezTo>
                  <a:cubicBezTo>
                    <a:pt x="9524" y="0"/>
                    <a:pt x="12111" y="472"/>
                    <a:pt x="14552" y="1395"/>
                  </a:cubicBezTo>
                  <a:lnTo>
                    <a:pt x="6915" y="21600"/>
                  </a:lnTo>
                  <a:lnTo>
                    <a:pt x="-1" y="1136"/>
                  </a:lnTo>
                  <a:close/>
                </a:path>
              </a:pathLst>
            </a:custGeom>
            <a:solidFill>
              <a:srgbClr val="000000"/>
            </a:solidFill>
            <a:ln w="9525">
              <a:noFill/>
            </a:ln>
          </p:spPr>
          <p:txBody>
            <a:bodyPr/>
            <a:lstStyle/>
            <a:p>
              <a:endParaRPr lang="zh-CN" altLang="en-US"/>
            </a:p>
          </p:txBody>
        </p:sp>
        <p:sp>
          <p:nvSpPr>
            <p:cNvPr id="199719" name="Arc 41"/>
            <p:cNvSpPr/>
            <p:nvPr/>
          </p:nvSpPr>
          <p:spPr>
            <a:xfrm>
              <a:off x="2899" y="755"/>
              <a:ext cx="219" cy="839"/>
            </a:xfrm>
            <a:custGeom>
              <a:avLst/>
              <a:gdLst/>
              <a:ahLst/>
              <a:cxnLst>
                <a:cxn ang="0">
                  <a:pos x="0" y="0"/>
                </a:cxn>
                <a:cxn ang="0">
                  <a:pos x="0" y="0"/>
                </a:cxn>
                <a:cxn ang="0">
                  <a:pos x="0" y="0"/>
                </a:cxn>
              </a:cxnLst>
              <a:rect l="0" t="0" r="0" b="0"/>
              <a:pathLst>
                <a:path w="21487" h="21600" fill="none">
                  <a:moveTo>
                    <a:pt x="-1" y="19401"/>
                  </a:moveTo>
                  <a:cubicBezTo>
                    <a:pt x="1126" y="8381"/>
                    <a:pt x="10408" y="0"/>
                    <a:pt x="21486" y="0"/>
                  </a:cubicBezTo>
                </a:path>
                <a:path w="21487" h="21600" stroke="0">
                  <a:moveTo>
                    <a:pt x="-1" y="19401"/>
                  </a:moveTo>
                  <a:cubicBezTo>
                    <a:pt x="1126" y="8381"/>
                    <a:pt x="10408" y="0"/>
                    <a:pt x="21486" y="0"/>
                  </a:cubicBezTo>
                  <a:lnTo>
                    <a:pt x="21487" y="21600"/>
                  </a:lnTo>
                  <a:lnTo>
                    <a:pt x="-1" y="19401"/>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20" name="Arc 42"/>
            <p:cNvSpPr/>
            <p:nvPr/>
          </p:nvSpPr>
          <p:spPr>
            <a:xfrm>
              <a:off x="2994" y="927"/>
              <a:ext cx="175" cy="647"/>
            </a:xfrm>
            <a:custGeom>
              <a:avLst/>
              <a:gdLst/>
              <a:ahLst/>
              <a:cxnLst>
                <a:cxn ang="0">
                  <a:pos x="0" y="0"/>
                </a:cxn>
                <a:cxn ang="0">
                  <a:pos x="0" y="0"/>
                </a:cxn>
                <a:cxn ang="0">
                  <a:pos x="0" y="0"/>
                </a:cxn>
              </a:cxnLst>
              <a:rect l="0" t="0" r="0" b="0"/>
              <a:pathLst>
                <a:path w="21600" h="21600" fill="none">
                  <a:moveTo>
                    <a:pt x="0" y="21600"/>
                  </a:moveTo>
                  <a:cubicBezTo>
                    <a:pt x="0" y="9670"/>
                    <a:pt x="9670" y="0"/>
                    <a:pt x="21599" y="0"/>
                  </a:cubicBezTo>
                </a:path>
                <a:path w="21600" h="21600" stroke="0">
                  <a:moveTo>
                    <a:pt x="0" y="21600"/>
                  </a:moveTo>
                  <a:cubicBezTo>
                    <a:pt x="0" y="9670"/>
                    <a:pt x="9670" y="0"/>
                    <a:pt x="21599" y="0"/>
                  </a:cubicBezTo>
                  <a:lnTo>
                    <a:pt x="21600" y="21600"/>
                  </a:lnTo>
                  <a:lnTo>
                    <a:pt x="0" y="21600"/>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21" name="Arc 43"/>
            <p:cNvSpPr/>
            <p:nvPr/>
          </p:nvSpPr>
          <p:spPr>
            <a:xfrm>
              <a:off x="3089" y="1131"/>
              <a:ext cx="163" cy="437"/>
            </a:xfrm>
            <a:custGeom>
              <a:avLst/>
              <a:gdLst/>
              <a:ahLst/>
              <a:cxnLst>
                <a:cxn ang="0">
                  <a:pos x="0" y="0"/>
                </a:cxn>
                <a:cxn ang="0">
                  <a:pos x="0" y="0"/>
                </a:cxn>
                <a:cxn ang="0">
                  <a:pos x="0" y="0"/>
                </a:cxn>
              </a:cxnLst>
              <a:rect l="0" t="0" r="0" b="0"/>
              <a:pathLst>
                <a:path w="21600" h="21599" fill="none">
                  <a:moveTo>
                    <a:pt x="0" y="21599"/>
                  </a:moveTo>
                  <a:cubicBezTo>
                    <a:pt x="0" y="9721"/>
                    <a:pt x="9589" y="72"/>
                    <a:pt x="21466" y="-1"/>
                  </a:cubicBezTo>
                </a:path>
                <a:path w="21600" h="21599" stroke="0">
                  <a:moveTo>
                    <a:pt x="0" y="21599"/>
                  </a:moveTo>
                  <a:cubicBezTo>
                    <a:pt x="0" y="9721"/>
                    <a:pt x="9589" y="72"/>
                    <a:pt x="21466" y="-1"/>
                  </a:cubicBezTo>
                  <a:lnTo>
                    <a:pt x="21600" y="21599"/>
                  </a:lnTo>
                  <a:lnTo>
                    <a:pt x="0" y="21599"/>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22" name="Arc 44"/>
            <p:cNvSpPr/>
            <p:nvPr/>
          </p:nvSpPr>
          <p:spPr>
            <a:xfrm>
              <a:off x="3182" y="1491"/>
              <a:ext cx="77" cy="115"/>
            </a:xfrm>
            <a:custGeom>
              <a:avLst/>
              <a:gdLst/>
              <a:ahLst/>
              <a:cxnLst>
                <a:cxn ang="0">
                  <a:pos x="0" y="0"/>
                </a:cxn>
                <a:cxn ang="0">
                  <a:pos x="0" y="0"/>
                </a:cxn>
                <a:cxn ang="0">
                  <a:pos x="0" y="0"/>
                </a:cxn>
              </a:cxnLst>
              <a:rect l="0" t="0" r="0" b="0"/>
              <a:pathLst>
                <a:path w="14562" h="21600" fill="none">
                  <a:moveTo>
                    <a:pt x="-1" y="573"/>
                  </a:moveTo>
                  <a:cubicBezTo>
                    <a:pt x="1620" y="192"/>
                    <a:pt x="3280" y="-1"/>
                    <a:pt x="4946" y="0"/>
                  </a:cubicBezTo>
                  <a:cubicBezTo>
                    <a:pt x="8282" y="0"/>
                    <a:pt x="11574" y="773"/>
                    <a:pt x="14562" y="2258"/>
                  </a:cubicBezTo>
                </a:path>
                <a:path w="14562" h="21600" stroke="0">
                  <a:moveTo>
                    <a:pt x="-1" y="573"/>
                  </a:moveTo>
                  <a:cubicBezTo>
                    <a:pt x="1620" y="192"/>
                    <a:pt x="3280" y="-1"/>
                    <a:pt x="4946" y="0"/>
                  </a:cubicBezTo>
                  <a:cubicBezTo>
                    <a:pt x="8282" y="0"/>
                    <a:pt x="11574" y="773"/>
                    <a:pt x="14562" y="2258"/>
                  </a:cubicBezTo>
                  <a:lnTo>
                    <a:pt x="4946" y="21600"/>
                  </a:lnTo>
                  <a:lnTo>
                    <a:pt x="-1" y="573"/>
                  </a:lnTo>
                  <a:close/>
                </a:path>
              </a:pathLst>
            </a:custGeom>
            <a:solidFill>
              <a:srgbClr val="000000"/>
            </a:solidFill>
            <a:ln w="9525">
              <a:noFill/>
            </a:ln>
          </p:spPr>
          <p:txBody>
            <a:bodyPr/>
            <a:lstStyle/>
            <a:p>
              <a:endParaRPr lang="zh-CN" altLang="en-US"/>
            </a:p>
          </p:txBody>
        </p:sp>
        <p:sp>
          <p:nvSpPr>
            <p:cNvPr id="199723" name="Arc 45"/>
            <p:cNvSpPr/>
            <p:nvPr/>
          </p:nvSpPr>
          <p:spPr>
            <a:xfrm>
              <a:off x="3210" y="1278"/>
              <a:ext cx="214" cy="328"/>
            </a:xfrm>
            <a:custGeom>
              <a:avLst/>
              <a:gdLst/>
              <a:ahLst/>
              <a:cxnLst>
                <a:cxn ang="0">
                  <a:pos x="0" y="0"/>
                </a:cxn>
                <a:cxn ang="0">
                  <a:pos x="0" y="0"/>
                </a:cxn>
                <a:cxn ang="0">
                  <a:pos x="0" y="0"/>
                </a:cxn>
              </a:cxnLst>
              <a:rect l="0" t="0" r="0" b="0"/>
              <a:pathLst>
                <a:path w="20432" h="21600" fill="none">
                  <a:moveTo>
                    <a:pt x="-1" y="14593"/>
                  </a:moveTo>
                  <a:cubicBezTo>
                    <a:pt x="2993" y="5863"/>
                    <a:pt x="11202" y="0"/>
                    <a:pt x="20431" y="0"/>
                  </a:cubicBezTo>
                </a:path>
                <a:path w="20432" h="21600" stroke="0">
                  <a:moveTo>
                    <a:pt x="-1" y="14593"/>
                  </a:moveTo>
                  <a:cubicBezTo>
                    <a:pt x="2993" y="5863"/>
                    <a:pt x="11202" y="0"/>
                    <a:pt x="20431" y="0"/>
                  </a:cubicBezTo>
                  <a:lnTo>
                    <a:pt x="20432" y="21600"/>
                  </a:lnTo>
                  <a:lnTo>
                    <a:pt x="-1" y="14593"/>
                  </a:lnTo>
                  <a:close/>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199724" name="Arc 46"/>
            <p:cNvSpPr/>
            <p:nvPr/>
          </p:nvSpPr>
          <p:spPr>
            <a:xfrm>
              <a:off x="3070" y="1504"/>
              <a:ext cx="78" cy="115"/>
            </a:xfrm>
            <a:custGeom>
              <a:avLst/>
              <a:gdLst/>
              <a:ahLst/>
              <a:cxnLst>
                <a:cxn ang="0">
                  <a:pos x="0" y="0"/>
                </a:cxn>
                <a:cxn ang="0">
                  <a:pos x="0" y="0"/>
                </a:cxn>
                <a:cxn ang="0">
                  <a:pos x="0" y="0"/>
                </a:cxn>
              </a:cxnLst>
              <a:rect l="0" t="0" r="0" b="0"/>
              <a:pathLst>
                <a:path w="14743" h="21600" fill="none">
                  <a:moveTo>
                    <a:pt x="-1" y="1117"/>
                  </a:moveTo>
                  <a:cubicBezTo>
                    <a:pt x="2210" y="377"/>
                    <a:pt x="4525" y="-1"/>
                    <a:pt x="6857" y="0"/>
                  </a:cubicBezTo>
                  <a:cubicBezTo>
                    <a:pt x="9555" y="0"/>
                    <a:pt x="12230" y="505"/>
                    <a:pt x="14743" y="1491"/>
                  </a:cubicBezTo>
                </a:path>
                <a:path w="14743" h="21600" stroke="0">
                  <a:moveTo>
                    <a:pt x="-1" y="1117"/>
                  </a:moveTo>
                  <a:cubicBezTo>
                    <a:pt x="2210" y="377"/>
                    <a:pt x="4525" y="-1"/>
                    <a:pt x="6857" y="0"/>
                  </a:cubicBezTo>
                  <a:cubicBezTo>
                    <a:pt x="9555" y="0"/>
                    <a:pt x="12230" y="505"/>
                    <a:pt x="14743" y="1491"/>
                  </a:cubicBezTo>
                  <a:lnTo>
                    <a:pt x="6857" y="21600"/>
                  </a:lnTo>
                  <a:lnTo>
                    <a:pt x="-1" y="1117"/>
                  </a:lnTo>
                  <a:close/>
                </a:path>
              </a:pathLst>
            </a:custGeom>
            <a:solidFill>
              <a:srgbClr val="000000"/>
            </a:solidFill>
            <a:ln w="9525">
              <a:noFill/>
            </a:ln>
          </p:spPr>
          <p:txBody>
            <a:bodyPr/>
            <a:lstStyle/>
            <a:p>
              <a:endParaRPr lang="zh-CN" altLang="en-US"/>
            </a:p>
          </p:txBody>
        </p:sp>
        <p:sp>
          <p:nvSpPr>
            <p:cNvPr id="199725" name="Line 47"/>
            <p:cNvSpPr/>
            <p:nvPr/>
          </p:nvSpPr>
          <p:spPr>
            <a:xfrm flipV="1">
              <a:off x="3099" y="1386"/>
              <a:ext cx="3" cy="110"/>
            </a:xfrm>
            <a:prstGeom prst="line">
              <a:avLst/>
            </a:prstGeom>
            <a:ln w="30163" cap="flat" cmpd="sng">
              <a:solidFill>
                <a:srgbClr val="000000"/>
              </a:solidFill>
              <a:prstDash val="solid"/>
              <a:headEnd type="none" w="med" len="med"/>
              <a:tailEnd type="none" w="med" len="med"/>
            </a:ln>
          </p:spPr>
        </p:sp>
        <p:sp>
          <p:nvSpPr>
            <p:cNvPr id="199726" name="Arc 48"/>
            <p:cNvSpPr/>
            <p:nvPr/>
          </p:nvSpPr>
          <p:spPr>
            <a:xfrm>
              <a:off x="2968" y="1498"/>
              <a:ext cx="77" cy="115"/>
            </a:xfrm>
            <a:custGeom>
              <a:avLst/>
              <a:gdLst/>
              <a:ahLst/>
              <a:cxnLst>
                <a:cxn ang="0">
                  <a:pos x="0" y="0"/>
                </a:cxn>
                <a:cxn ang="0">
                  <a:pos x="0" y="0"/>
                </a:cxn>
                <a:cxn ang="0">
                  <a:pos x="0" y="0"/>
                </a:cxn>
              </a:cxnLst>
              <a:rect l="0" t="0" r="0" b="0"/>
              <a:pathLst>
                <a:path w="14566" h="21600" fill="none">
                  <a:moveTo>
                    <a:pt x="-1" y="1089"/>
                  </a:moveTo>
                  <a:cubicBezTo>
                    <a:pt x="2185" y="367"/>
                    <a:pt x="4472" y="-1"/>
                    <a:pt x="6774" y="0"/>
                  </a:cubicBezTo>
                  <a:cubicBezTo>
                    <a:pt x="9438" y="0"/>
                    <a:pt x="12080" y="493"/>
                    <a:pt x="14566" y="1454"/>
                  </a:cubicBezTo>
                </a:path>
                <a:path w="14566" h="21600" stroke="0">
                  <a:moveTo>
                    <a:pt x="-1" y="1089"/>
                  </a:moveTo>
                  <a:cubicBezTo>
                    <a:pt x="2185" y="367"/>
                    <a:pt x="4472" y="-1"/>
                    <a:pt x="6774" y="0"/>
                  </a:cubicBezTo>
                  <a:cubicBezTo>
                    <a:pt x="9438" y="0"/>
                    <a:pt x="12080" y="493"/>
                    <a:pt x="14566" y="1454"/>
                  </a:cubicBezTo>
                  <a:lnTo>
                    <a:pt x="6774" y="21600"/>
                  </a:lnTo>
                  <a:lnTo>
                    <a:pt x="-1" y="1089"/>
                  </a:lnTo>
                  <a:close/>
                </a:path>
              </a:pathLst>
            </a:custGeom>
            <a:solidFill>
              <a:srgbClr val="000000"/>
            </a:solidFill>
            <a:ln w="9525">
              <a:noFill/>
            </a:ln>
          </p:spPr>
          <p:txBody>
            <a:bodyPr/>
            <a:lstStyle/>
            <a:p>
              <a:endParaRPr lang="zh-CN" altLang="en-US"/>
            </a:p>
          </p:txBody>
        </p:sp>
        <p:sp>
          <p:nvSpPr>
            <p:cNvPr id="199727" name="Line 49"/>
            <p:cNvSpPr/>
            <p:nvPr/>
          </p:nvSpPr>
          <p:spPr>
            <a:xfrm flipV="1">
              <a:off x="2997" y="1380"/>
              <a:ext cx="3" cy="110"/>
            </a:xfrm>
            <a:prstGeom prst="line">
              <a:avLst/>
            </a:prstGeom>
            <a:ln w="30163" cap="flat" cmpd="sng">
              <a:solidFill>
                <a:srgbClr val="000000"/>
              </a:solidFill>
              <a:prstDash val="solid"/>
              <a:headEnd type="none" w="med" len="med"/>
              <a:tailEnd type="none" w="med" len="med"/>
            </a:ln>
          </p:spPr>
        </p:sp>
        <p:sp>
          <p:nvSpPr>
            <p:cNvPr id="199728" name="Arc 50"/>
            <p:cNvSpPr/>
            <p:nvPr/>
          </p:nvSpPr>
          <p:spPr>
            <a:xfrm>
              <a:off x="2497" y="1524"/>
              <a:ext cx="76" cy="115"/>
            </a:xfrm>
            <a:custGeom>
              <a:avLst/>
              <a:gdLst/>
              <a:ahLst/>
              <a:cxnLst>
                <a:cxn ang="0">
                  <a:pos x="0" y="0"/>
                </a:cxn>
                <a:cxn ang="0">
                  <a:pos x="0" y="0"/>
                </a:cxn>
                <a:cxn ang="0">
                  <a:pos x="0" y="0"/>
                </a:cxn>
              </a:cxnLst>
              <a:rect l="0" t="0" r="0" b="0"/>
              <a:pathLst>
                <a:path w="14347" h="21600" fill="none">
                  <a:moveTo>
                    <a:pt x="-1" y="2551"/>
                  </a:moveTo>
                  <a:cubicBezTo>
                    <a:pt x="3133" y="876"/>
                    <a:pt x="6631" y="-1"/>
                    <a:pt x="10184" y="0"/>
                  </a:cubicBezTo>
                  <a:cubicBezTo>
                    <a:pt x="11581" y="0"/>
                    <a:pt x="12975" y="135"/>
                    <a:pt x="14347" y="405"/>
                  </a:cubicBezTo>
                </a:path>
                <a:path w="14347" h="21600" stroke="0">
                  <a:moveTo>
                    <a:pt x="-1" y="2551"/>
                  </a:moveTo>
                  <a:cubicBezTo>
                    <a:pt x="3133" y="876"/>
                    <a:pt x="6631" y="-1"/>
                    <a:pt x="10184" y="0"/>
                  </a:cubicBezTo>
                  <a:cubicBezTo>
                    <a:pt x="11581" y="0"/>
                    <a:pt x="12975" y="135"/>
                    <a:pt x="14347" y="405"/>
                  </a:cubicBezTo>
                  <a:lnTo>
                    <a:pt x="10184" y="21600"/>
                  </a:lnTo>
                  <a:lnTo>
                    <a:pt x="-1" y="2551"/>
                  </a:lnTo>
                  <a:close/>
                </a:path>
              </a:pathLst>
            </a:custGeom>
            <a:solidFill>
              <a:srgbClr val="000000"/>
            </a:solidFill>
            <a:ln w="9525">
              <a:noFill/>
            </a:ln>
          </p:spPr>
          <p:txBody>
            <a:bodyPr/>
            <a:lstStyle/>
            <a:p>
              <a:endParaRPr lang="zh-CN" altLang="en-US"/>
            </a:p>
          </p:txBody>
        </p:sp>
        <p:sp>
          <p:nvSpPr>
            <p:cNvPr id="199729" name="Line 51"/>
            <p:cNvSpPr/>
            <p:nvPr/>
          </p:nvSpPr>
          <p:spPr>
            <a:xfrm flipH="1" flipV="1">
              <a:off x="2516" y="1392"/>
              <a:ext cx="16" cy="118"/>
            </a:xfrm>
            <a:prstGeom prst="line">
              <a:avLst/>
            </a:prstGeom>
            <a:ln w="30163" cap="flat" cmpd="sng">
              <a:solidFill>
                <a:srgbClr val="000000"/>
              </a:solidFill>
              <a:prstDash val="solid"/>
              <a:headEnd type="none" w="med" len="med"/>
              <a:tailEnd type="none" w="med" len="med"/>
            </a:ln>
          </p:spPr>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0173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107</a:t>
            </a:fld>
            <a:endParaRPr lang="en-US" altLang="ja-JP" sz="1200">
              <a:solidFill>
                <a:schemeClr val="bg1"/>
              </a:solidFill>
              <a:latin typeface="Arial" panose="020B0604020202020204" pitchFamily="34" charset="0"/>
            </a:endParaRPr>
          </a:p>
        </p:txBody>
      </p:sp>
      <p:sp>
        <p:nvSpPr>
          <p:cNvPr id="201731" name="Rectangle 51"/>
          <p:cNvSpPr>
            <a:spLocks noRot="1"/>
          </p:cNvSpPr>
          <p:nvPr/>
        </p:nvSpPr>
        <p:spPr>
          <a:xfrm>
            <a:off x="0" y="152400"/>
            <a:ext cx="7812088" cy="538163"/>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Encapsulation/Hiding </a:t>
            </a:r>
            <a:r>
              <a:rPr lang="zh-CN" altLang="en-US" b="1" dirty="0">
                <a:latin typeface="Arial" panose="020B0604020202020204" pitchFamily="34" charset="0"/>
                <a:ea typeface="宋体" panose="02010600030101010101" pitchFamily="2" charset="-122"/>
              </a:rPr>
              <a:t>（封装）</a:t>
            </a:r>
            <a:endParaRPr lang="en-US" altLang="ja-JP" b="1">
              <a:latin typeface="Arial" panose="020B0604020202020204" pitchFamily="34" charset="0"/>
              <a:ea typeface="宋体" panose="02010600030101010101" pitchFamily="2" charset="-122"/>
            </a:endParaRPr>
          </a:p>
        </p:txBody>
      </p:sp>
      <p:grpSp>
        <p:nvGrpSpPr>
          <p:cNvPr id="201732" name="Group 79"/>
          <p:cNvGrpSpPr/>
          <p:nvPr/>
        </p:nvGrpSpPr>
        <p:grpSpPr>
          <a:xfrm>
            <a:off x="1420813" y="966788"/>
            <a:ext cx="6002337" cy="4098925"/>
            <a:chOff x="895" y="609"/>
            <a:chExt cx="3781" cy="2582"/>
          </a:xfrm>
        </p:grpSpPr>
        <p:sp>
          <p:nvSpPr>
            <p:cNvPr id="201733" name="Rectangle 52"/>
            <p:cNvSpPr/>
            <p:nvPr/>
          </p:nvSpPr>
          <p:spPr>
            <a:xfrm>
              <a:off x="895" y="609"/>
              <a:ext cx="2206" cy="884"/>
            </a:xfrm>
            <a:prstGeom prst="rect">
              <a:avLst/>
            </a:prstGeom>
            <a:noFill/>
            <a:ln w="25400">
              <a:noFill/>
            </a:ln>
          </p:spPr>
          <p:txBody>
            <a:bodyPr wrap="none" lIns="90487" tIns="44450" rIns="90487" bIns="44450">
              <a:spAutoFit/>
            </a:bodyPr>
            <a:lstStyle/>
            <a:p>
              <a:pPr eaLnBrk="0" hangingPunct="0">
                <a:lnSpc>
                  <a:spcPct val="90000"/>
                </a:lnSpc>
              </a:pPr>
              <a:r>
                <a:rPr lang="en-US" altLang="ja-JP" sz="2400">
                  <a:latin typeface="Arial" panose="020B0604020202020204" pitchFamily="34" charset="0"/>
                </a:rPr>
                <a:t>The object encapsulates</a:t>
              </a:r>
            </a:p>
            <a:p>
              <a:pPr eaLnBrk="0" hangingPunct="0">
                <a:lnSpc>
                  <a:spcPct val="90000"/>
                </a:lnSpc>
              </a:pPr>
              <a:r>
                <a:rPr lang="en-US" altLang="ja-JP" sz="2400">
                  <a:latin typeface="Arial" panose="020B0604020202020204" pitchFamily="34" charset="0"/>
                </a:rPr>
                <a:t>both data and the logical</a:t>
              </a:r>
            </a:p>
            <a:p>
              <a:pPr eaLnBrk="0" hangingPunct="0">
                <a:lnSpc>
                  <a:spcPct val="90000"/>
                </a:lnSpc>
              </a:pPr>
              <a:r>
                <a:rPr lang="en-US" altLang="ja-JP" sz="2400">
                  <a:latin typeface="Arial" panose="020B0604020202020204" pitchFamily="34" charset="0"/>
                </a:rPr>
                <a:t>procedures required to</a:t>
              </a:r>
            </a:p>
            <a:p>
              <a:pPr eaLnBrk="0" hangingPunct="0">
                <a:lnSpc>
                  <a:spcPct val="90000"/>
                </a:lnSpc>
              </a:pPr>
              <a:r>
                <a:rPr lang="en-US" altLang="ja-JP" sz="2400">
                  <a:latin typeface="Arial" panose="020B0604020202020204" pitchFamily="34" charset="0"/>
                </a:rPr>
                <a:t>manipulate the data</a:t>
              </a:r>
            </a:p>
          </p:txBody>
        </p:sp>
        <p:sp>
          <p:nvSpPr>
            <p:cNvPr id="201734" name="Rectangle 53"/>
            <p:cNvSpPr/>
            <p:nvPr/>
          </p:nvSpPr>
          <p:spPr>
            <a:xfrm>
              <a:off x="943" y="2928"/>
              <a:ext cx="2593" cy="263"/>
            </a:xfrm>
            <a:prstGeom prst="rect">
              <a:avLst/>
            </a:prstGeom>
            <a:noFill/>
            <a:ln w="25400">
              <a:noFill/>
            </a:ln>
          </p:spPr>
          <p:txBody>
            <a:bodyPr wrap="none" lIns="90487" tIns="44450" rIns="90487" bIns="44450">
              <a:spAutoFit/>
            </a:bodyPr>
            <a:lstStyle/>
            <a:p>
              <a:pPr eaLnBrk="0" hangingPunct="0">
                <a:lnSpc>
                  <a:spcPct val="90000"/>
                </a:lnSpc>
              </a:pPr>
              <a:r>
                <a:rPr lang="en-US" altLang="ja-JP" sz="2400">
                  <a:latin typeface="Arial" panose="020B0604020202020204" pitchFamily="34" charset="0"/>
                </a:rPr>
                <a:t>Achieves “information hiding”</a:t>
              </a:r>
            </a:p>
          </p:txBody>
        </p:sp>
        <p:sp>
          <p:nvSpPr>
            <p:cNvPr id="201735" name="Oval 54"/>
            <p:cNvSpPr/>
            <p:nvPr/>
          </p:nvSpPr>
          <p:spPr>
            <a:xfrm>
              <a:off x="2541" y="1146"/>
              <a:ext cx="2068" cy="1747"/>
            </a:xfrm>
            <a:prstGeom prst="ellipse">
              <a:avLst/>
            </a:prstGeom>
            <a:solidFill>
              <a:srgbClr val="DADADA"/>
            </a:solidFill>
            <a:ln w="25400"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36" name="Oval 55"/>
            <p:cNvSpPr/>
            <p:nvPr/>
          </p:nvSpPr>
          <p:spPr>
            <a:xfrm>
              <a:off x="2990" y="1522"/>
              <a:ext cx="1189" cy="995"/>
            </a:xfrm>
            <a:prstGeom prst="ellipse">
              <a:avLst/>
            </a:prstGeom>
            <a:solidFill>
              <a:schemeClr val="bg1"/>
            </a:solidFill>
            <a:ln w="25400"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37" name="Line 56"/>
            <p:cNvSpPr/>
            <p:nvPr/>
          </p:nvSpPr>
          <p:spPr>
            <a:xfrm flipV="1">
              <a:off x="3562" y="1144"/>
              <a:ext cx="0" cy="375"/>
            </a:xfrm>
            <a:prstGeom prst="line">
              <a:avLst/>
            </a:prstGeom>
            <a:ln w="25400" cap="flat" cmpd="sng">
              <a:solidFill>
                <a:schemeClr val="tx1"/>
              </a:solidFill>
              <a:prstDash val="solid"/>
              <a:headEnd type="none" w="med" len="med"/>
              <a:tailEnd type="none" w="med" len="med"/>
            </a:ln>
          </p:spPr>
        </p:sp>
        <p:sp>
          <p:nvSpPr>
            <p:cNvPr id="201738" name="Line 57"/>
            <p:cNvSpPr/>
            <p:nvPr/>
          </p:nvSpPr>
          <p:spPr>
            <a:xfrm flipV="1">
              <a:off x="4091" y="1519"/>
              <a:ext cx="336" cy="221"/>
            </a:xfrm>
            <a:prstGeom prst="line">
              <a:avLst/>
            </a:prstGeom>
            <a:ln w="25400" cap="flat" cmpd="sng">
              <a:solidFill>
                <a:schemeClr val="tx1"/>
              </a:solidFill>
              <a:prstDash val="solid"/>
              <a:headEnd type="none" w="med" len="med"/>
              <a:tailEnd type="none" w="med" len="med"/>
            </a:ln>
          </p:spPr>
        </p:sp>
        <p:sp>
          <p:nvSpPr>
            <p:cNvPr id="201739" name="Line 58"/>
            <p:cNvSpPr/>
            <p:nvPr/>
          </p:nvSpPr>
          <p:spPr>
            <a:xfrm>
              <a:off x="4104" y="2296"/>
              <a:ext cx="349" cy="187"/>
            </a:xfrm>
            <a:prstGeom prst="line">
              <a:avLst/>
            </a:prstGeom>
            <a:ln w="25400" cap="flat" cmpd="sng">
              <a:solidFill>
                <a:schemeClr val="tx1"/>
              </a:solidFill>
              <a:prstDash val="solid"/>
              <a:headEnd type="none" w="med" len="med"/>
              <a:tailEnd type="none" w="med" len="med"/>
            </a:ln>
          </p:spPr>
        </p:sp>
        <p:sp>
          <p:nvSpPr>
            <p:cNvPr id="201740" name="Line 59"/>
            <p:cNvSpPr/>
            <p:nvPr/>
          </p:nvSpPr>
          <p:spPr>
            <a:xfrm>
              <a:off x="3595" y="2533"/>
              <a:ext cx="0" cy="360"/>
            </a:xfrm>
            <a:prstGeom prst="line">
              <a:avLst/>
            </a:prstGeom>
            <a:ln w="25400" cap="flat" cmpd="sng">
              <a:solidFill>
                <a:schemeClr val="tx1"/>
              </a:solidFill>
              <a:prstDash val="solid"/>
              <a:headEnd type="none" w="med" len="med"/>
              <a:tailEnd type="none" w="med" len="med"/>
            </a:ln>
          </p:spPr>
        </p:sp>
        <p:sp>
          <p:nvSpPr>
            <p:cNvPr id="201741" name="Line 60"/>
            <p:cNvSpPr/>
            <p:nvPr/>
          </p:nvSpPr>
          <p:spPr>
            <a:xfrm flipH="1">
              <a:off x="2787" y="2372"/>
              <a:ext cx="352" cy="215"/>
            </a:xfrm>
            <a:prstGeom prst="line">
              <a:avLst/>
            </a:prstGeom>
            <a:ln w="25400" cap="flat" cmpd="sng">
              <a:solidFill>
                <a:schemeClr val="tx1"/>
              </a:solidFill>
              <a:prstDash val="solid"/>
              <a:headEnd type="none" w="med" len="med"/>
              <a:tailEnd type="none" w="med" len="med"/>
            </a:ln>
          </p:spPr>
        </p:sp>
        <p:sp>
          <p:nvSpPr>
            <p:cNvPr id="201742" name="Line 61"/>
            <p:cNvSpPr/>
            <p:nvPr/>
          </p:nvSpPr>
          <p:spPr>
            <a:xfrm flipH="1" flipV="1">
              <a:off x="2670" y="1588"/>
              <a:ext cx="371" cy="209"/>
            </a:xfrm>
            <a:prstGeom prst="line">
              <a:avLst/>
            </a:prstGeom>
            <a:ln w="25400" cap="flat" cmpd="sng">
              <a:solidFill>
                <a:schemeClr val="tx1"/>
              </a:solidFill>
              <a:prstDash val="solid"/>
              <a:headEnd type="none" w="med" len="med"/>
              <a:tailEnd type="none" w="med" len="med"/>
            </a:ln>
          </p:spPr>
        </p:sp>
        <p:sp>
          <p:nvSpPr>
            <p:cNvPr id="201743" name="Rectangle 62"/>
            <p:cNvSpPr/>
            <p:nvPr/>
          </p:nvSpPr>
          <p:spPr>
            <a:xfrm>
              <a:off x="3270" y="1788"/>
              <a:ext cx="147" cy="128"/>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44" name="Rectangle 63"/>
            <p:cNvSpPr/>
            <p:nvPr/>
          </p:nvSpPr>
          <p:spPr>
            <a:xfrm>
              <a:off x="3485" y="1788"/>
              <a:ext cx="147" cy="128"/>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45" name="Rectangle 64"/>
            <p:cNvSpPr/>
            <p:nvPr/>
          </p:nvSpPr>
          <p:spPr>
            <a:xfrm>
              <a:off x="3700" y="1788"/>
              <a:ext cx="147" cy="128"/>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46" name="Rectangle 65"/>
            <p:cNvSpPr/>
            <p:nvPr/>
          </p:nvSpPr>
          <p:spPr>
            <a:xfrm>
              <a:off x="3270" y="1967"/>
              <a:ext cx="147" cy="128"/>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47" name="Rectangle 66"/>
            <p:cNvSpPr/>
            <p:nvPr/>
          </p:nvSpPr>
          <p:spPr>
            <a:xfrm>
              <a:off x="3485" y="1967"/>
              <a:ext cx="147" cy="128"/>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48" name="Rectangle 67"/>
            <p:cNvSpPr/>
            <p:nvPr/>
          </p:nvSpPr>
          <p:spPr>
            <a:xfrm>
              <a:off x="3700" y="1967"/>
              <a:ext cx="147" cy="128"/>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49" name="Rectangle 68"/>
            <p:cNvSpPr/>
            <p:nvPr/>
          </p:nvSpPr>
          <p:spPr>
            <a:xfrm>
              <a:off x="3270" y="2146"/>
              <a:ext cx="147" cy="12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50" name="Rectangle 69"/>
            <p:cNvSpPr/>
            <p:nvPr/>
          </p:nvSpPr>
          <p:spPr>
            <a:xfrm>
              <a:off x="3485" y="2146"/>
              <a:ext cx="147" cy="12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51" name="Rectangle 70"/>
            <p:cNvSpPr/>
            <p:nvPr/>
          </p:nvSpPr>
          <p:spPr>
            <a:xfrm>
              <a:off x="3700" y="2146"/>
              <a:ext cx="147" cy="12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1752" name="Rectangle 71"/>
            <p:cNvSpPr/>
            <p:nvPr/>
          </p:nvSpPr>
          <p:spPr>
            <a:xfrm>
              <a:off x="2874" y="1306"/>
              <a:ext cx="577" cy="288"/>
            </a:xfrm>
            <a:prstGeom prst="rect">
              <a:avLst/>
            </a:prstGeom>
            <a:noFill/>
            <a:ln w="25400">
              <a:noFill/>
            </a:ln>
          </p:spPr>
          <p:txBody>
            <a:bodyPr wrap="none" lIns="90487" tIns="44450" rIns="90487" bIns="44450">
              <a:spAutoFit/>
            </a:bodyPr>
            <a:lstStyle/>
            <a:p>
              <a:pPr algn="ctr" eaLnBrk="0" hangingPunct="0">
                <a:lnSpc>
                  <a:spcPct val="75000"/>
                </a:lnSpc>
              </a:pPr>
              <a:r>
                <a:rPr lang="en-US" altLang="ja-JP" sz="1600">
                  <a:solidFill>
                    <a:srgbClr val="AD278D"/>
                  </a:solidFill>
                  <a:latin typeface="Helvetica" charset="0"/>
                </a:rPr>
                <a:t>method </a:t>
              </a:r>
            </a:p>
            <a:p>
              <a:pPr algn="ctr" eaLnBrk="0" hangingPunct="0">
                <a:lnSpc>
                  <a:spcPct val="75000"/>
                </a:lnSpc>
              </a:pPr>
              <a:r>
                <a:rPr lang="en-US" altLang="ja-JP" sz="1600">
                  <a:solidFill>
                    <a:srgbClr val="AD278D"/>
                  </a:solidFill>
                  <a:latin typeface="Helvetica" charset="0"/>
                </a:rPr>
                <a:t># 1</a:t>
              </a:r>
            </a:p>
          </p:txBody>
        </p:sp>
        <p:sp>
          <p:nvSpPr>
            <p:cNvPr id="201753" name="Rectangle 72"/>
            <p:cNvSpPr/>
            <p:nvPr/>
          </p:nvSpPr>
          <p:spPr>
            <a:xfrm>
              <a:off x="3399" y="1585"/>
              <a:ext cx="332" cy="177"/>
            </a:xfrm>
            <a:prstGeom prst="rect">
              <a:avLst/>
            </a:prstGeom>
            <a:noFill/>
            <a:ln w="25400">
              <a:noFill/>
            </a:ln>
          </p:spPr>
          <p:txBody>
            <a:bodyPr wrap="none" lIns="90487" tIns="44450" rIns="90487" bIns="44450">
              <a:spAutoFit/>
            </a:bodyPr>
            <a:lstStyle/>
            <a:p>
              <a:pPr eaLnBrk="0" hangingPunct="0">
                <a:lnSpc>
                  <a:spcPct val="90000"/>
                </a:lnSpc>
              </a:pPr>
              <a:r>
                <a:rPr lang="en-US" altLang="ja-JP" sz="1400">
                  <a:latin typeface="Arial" panose="020B0604020202020204" pitchFamily="34" charset="0"/>
                </a:rPr>
                <a:t>data</a:t>
              </a:r>
            </a:p>
          </p:txBody>
        </p:sp>
        <p:sp>
          <p:nvSpPr>
            <p:cNvPr id="201754" name="Rectangle 73"/>
            <p:cNvSpPr/>
            <p:nvPr/>
          </p:nvSpPr>
          <p:spPr>
            <a:xfrm>
              <a:off x="3674" y="1282"/>
              <a:ext cx="577" cy="288"/>
            </a:xfrm>
            <a:prstGeom prst="rect">
              <a:avLst/>
            </a:prstGeom>
            <a:noFill/>
            <a:ln w="25400">
              <a:noFill/>
            </a:ln>
          </p:spPr>
          <p:txBody>
            <a:bodyPr wrap="none" lIns="90487" tIns="44450" rIns="90487" bIns="44450">
              <a:spAutoFit/>
            </a:bodyPr>
            <a:lstStyle/>
            <a:p>
              <a:pPr algn="ctr" eaLnBrk="0" hangingPunct="0">
                <a:lnSpc>
                  <a:spcPct val="75000"/>
                </a:lnSpc>
              </a:pPr>
              <a:r>
                <a:rPr lang="en-US" altLang="ja-JP" sz="1600">
                  <a:solidFill>
                    <a:srgbClr val="AD278D"/>
                  </a:solidFill>
                  <a:latin typeface="Helvetica" charset="0"/>
                </a:rPr>
                <a:t>method </a:t>
              </a:r>
            </a:p>
            <a:p>
              <a:pPr algn="ctr" eaLnBrk="0" hangingPunct="0">
                <a:lnSpc>
                  <a:spcPct val="75000"/>
                </a:lnSpc>
              </a:pPr>
              <a:r>
                <a:rPr lang="en-US" altLang="ja-JP" sz="1600">
                  <a:solidFill>
                    <a:srgbClr val="AD278D"/>
                  </a:solidFill>
                  <a:latin typeface="Helvetica" charset="0"/>
                </a:rPr>
                <a:t># 2</a:t>
              </a:r>
            </a:p>
          </p:txBody>
        </p:sp>
        <p:sp>
          <p:nvSpPr>
            <p:cNvPr id="201755" name="Rectangle 74"/>
            <p:cNvSpPr/>
            <p:nvPr/>
          </p:nvSpPr>
          <p:spPr>
            <a:xfrm>
              <a:off x="3714" y="2490"/>
              <a:ext cx="577" cy="288"/>
            </a:xfrm>
            <a:prstGeom prst="rect">
              <a:avLst/>
            </a:prstGeom>
            <a:noFill/>
            <a:ln w="25400">
              <a:noFill/>
            </a:ln>
          </p:spPr>
          <p:txBody>
            <a:bodyPr wrap="none" lIns="90487" tIns="44450" rIns="90487" bIns="44450">
              <a:spAutoFit/>
            </a:bodyPr>
            <a:lstStyle/>
            <a:p>
              <a:pPr algn="ctr" eaLnBrk="0" hangingPunct="0">
                <a:lnSpc>
                  <a:spcPct val="75000"/>
                </a:lnSpc>
              </a:pPr>
              <a:r>
                <a:rPr lang="en-US" altLang="ja-JP" sz="1600">
                  <a:solidFill>
                    <a:srgbClr val="AD278D"/>
                  </a:solidFill>
                  <a:latin typeface="Helvetica" charset="0"/>
                </a:rPr>
                <a:t>method </a:t>
              </a:r>
            </a:p>
            <a:p>
              <a:pPr algn="ctr" eaLnBrk="0" hangingPunct="0">
                <a:lnSpc>
                  <a:spcPct val="75000"/>
                </a:lnSpc>
              </a:pPr>
              <a:r>
                <a:rPr lang="en-US" altLang="ja-JP" sz="1600">
                  <a:solidFill>
                    <a:srgbClr val="AD278D"/>
                  </a:solidFill>
                  <a:latin typeface="Helvetica" charset="0"/>
                </a:rPr>
                <a:t># 4</a:t>
              </a:r>
            </a:p>
          </p:txBody>
        </p:sp>
        <p:sp>
          <p:nvSpPr>
            <p:cNvPr id="201756" name="Rectangle 75"/>
            <p:cNvSpPr/>
            <p:nvPr/>
          </p:nvSpPr>
          <p:spPr>
            <a:xfrm>
              <a:off x="2962" y="2514"/>
              <a:ext cx="577" cy="288"/>
            </a:xfrm>
            <a:prstGeom prst="rect">
              <a:avLst/>
            </a:prstGeom>
            <a:noFill/>
            <a:ln w="25400">
              <a:noFill/>
            </a:ln>
          </p:spPr>
          <p:txBody>
            <a:bodyPr wrap="none" lIns="90487" tIns="44450" rIns="90487" bIns="44450">
              <a:spAutoFit/>
            </a:bodyPr>
            <a:lstStyle/>
            <a:p>
              <a:pPr algn="ctr" eaLnBrk="0" hangingPunct="0">
                <a:lnSpc>
                  <a:spcPct val="75000"/>
                </a:lnSpc>
              </a:pPr>
              <a:r>
                <a:rPr lang="en-US" altLang="ja-JP" sz="1600">
                  <a:solidFill>
                    <a:srgbClr val="AD278D"/>
                  </a:solidFill>
                  <a:latin typeface="Helvetica" charset="0"/>
                </a:rPr>
                <a:t>method </a:t>
              </a:r>
            </a:p>
            <a:p>
              <a:pPr algn="ctr" eaLnBrk="0" hangingPunct="0">
                <a:lnSpc>
                  <a:spcPct val="75000"/>
                </a:lnSpc>
              </a:pPr>
              <a:r>
                <a:rPr lang="en-US" altLang="ja-JP" sz="1600">
                  <a:solidFill>
                    <a:srgbClr val="AD278D"/>
                  </a:solidFill>
                  <a:latin typeface="Helvetica" charset="0"/>
                </a:rPr>
                <a:t># 5</a:t>
              </a:r>
            </a:p>
          </p:txBody>
        </p:sp>
        <p:sp>
          <p:nvSpPr>
            <p:cNvPr id="201757" name="Rectangle 76"/>
            <p:cNvSpPr/>
            <p:nvPr/>
          </p:nvSpPr>
          <p:spPr>
            <a:xfrm>
              <a:off x="2495" y="1941"/>
              <a:ext cx="577" cy="288"/>
            </a:xfrm>
            <a:prstGeom prst="rect">
              <a:avLst/>
            </a:prstGeom>
            <a:noFill/>
            <a:ln w="25400">
              <a:noFill/>
            </a:ln>
          </p:spPr>
          <p:txBody>
            <a:bodyPr wrap="none" lIns="90487" tIns="44450" rIns="90487" bIns="44450">
              <a:spAutoFit/>
            </a:bodyPr>
            <a:lstStyle/>
            <a:p>
              <a:pPr algn="ctr" eaLnBrk="0" hangingPunct="0">
                <a:lnSpc>
                  <a:spcPct val="75000"/>
                </a:lnSpc>
              </a:pPr>
              <a:r>
                <a:rPr lang="en-US" altLang="ja-JP" sz="1600">
                  <a:solidFill>
                    <a:srgbClr val="AD278D"/>
                  </a:solidFill>
                  <a:latin typeface="Helvetica" charset="0"/>
                </a:rPr>
                <a:t>method </a:t>
              </a:r>
            </a:p>
            <a:p>
              <a:pPr algn="ctr" eaLnBrk="0" hangingPunct="0">
                <a:lnSpc>
                  <a:spcPct val="75000"/>
                </a:lnSpc>
              </a:pPr>
              <a:r>
                <a:rPr lang="en-US" altLang="ja-JP" sz="1600">
                  <a:solidFill>
                    <a:srgbClr val="AD278D"/>
                  </a:solidFill>
                  <a:latin typeface="Helvetica" charset="0"/>
                </a:rPr>
                <a:t># 6</a:t>
              </a:r>
            </a:p>
          </p:txBody>
        </p:sp>
        <p:sp>
          <p:nvSpPr>
            <p:cNvPr id="201758" name="Rectangle 77"/>
            <p:cNvSpPr/>
            <p:nvPr/>
          </p:nvSpPr>
          <p:spPr>
            <a:xfrm>
              <a:off x="4099" y="1835"/>
              <a:ext cx="577" cy="288"/>
            </a:xfrm>
            <a:prstGeom prst="rect">
              <a:avLst/>
            </a:prstGeom>
            <a:noFill/>
            <a:ln w="25400">
              <a:noFill/>
            </a:ln>
          </p:spPr>
          <p:txBody>
            <a:bodyPr wrap="none" lIns="90487" tIns="44450" rIns="90487" bIns="44450">
              <a:spAutoFit/>
            </a:bodyPr>
            <a:lstStyle/>
            <a:p>
              <a:pPr algn="ctr" eaLnBrk="0" hangingPunct="0">
                <a:lnSpc>
                  <a:spcPct val="75000"/>
                </a:lnSpc>
              </a:pPr>
              <a:r>
                <a:rPr lang="en-US" altLang="ja-JP" sz="1600">
                  <a:solidFill>
                    <a:srgbClr val="AD278D"/>
                  </a:solidFill>
                  <a:latin typeface="Helvetica" charset="0"/>
                </a:rPr>
                <a:t>method </a:t>
              </a:r>
            </a:p>
            <a:p>
              <a:pPr algn="ctr" eaLnBrk="0" hangingPunct="0">
                <a:lnSpc>
                  <a:spcPct val="75000"/>
                </a:lnSpc>
              </a:pPr>
              <a:r>
                <a:rPr lang="en-US" altLang="ja-JP" sz="1600">
                  <a:solidFill>
                    <a:srgbClr val="AD278D"/>
                  </a:solidFill>
                  <a:latin typeface="Helvetica" charset="0"/>
                </a:rPr>
                <a:t># 3</a:t>
              </a:r>
            </a:p>
          </p:txBody>
        </p:sp>
        <p:sp>
          <p:nvSpPr>
            <p:cNvPr id="201759" name="AutoShape 78"/>
            <p:cNvSpPr/>
            <p:nvPr/>
          </p:nvSpPr>
          <p:spPr>
            <a:xfrm>
              <a:off x="1390" y="1784"/>
              <a:ext cx="931" cy="538"/>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AD278D"/>
            </a:solidFill>
            <a:ln w="12700" cap="flat" cmpd="sng">
              <a:solidFill>
                <a:schemeClr val="tx1"/>
              </a:solidFill>
              <a:prstDash val="solid"/>
              <a:miter/>
              <a:headEnd type="none" w="med" len="med"/>
              <a:tailEnd type="none" w="med" len="med"/>
            </a:ln>
          </p:spPr>
          <p:txBody>
            <a:bodyPr/>
            <a:lstStyle/>
            <a:p>
              <a:endParaRPr lang="zh-CN" altLang="en-US"/>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0377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108</a:t>
            </a:fld>
            <a:endParaRPr lang="en-US" altLang="ja-JP" sz="1200">
              <a:solidFill>
                <a:schemeClr val="bg1"/>
              </a:solidFill>
              <a:latin typeface="Arial" panose="020B0604020202020204" pitchFamily="34" charset="0"/>
            </a:endParaRPr>
          </a:p>
        </p:txBody>
      </p:sp>
      <p:sp>
        <p:nvSpPr>
          <p:cNvPr id="203779" name="Rectangle 51"/>
          <p:cNvSpPr>
            <a:spLocks noRot="1"/>
          </p:cNvSpPr>
          <p:nvPr/>
        </p:nvSpPr>
        <p:spPr>
          <a:xfrm>
            <a:off x="0" y="152400"/>
            <a:ext cx="7812088" cy="538163"/>
          </a:xfrm>
          <a:prstGeom prst="rect">
            <a:avLst/>
          </a:prstGeom>
          <a:noFill/>
          <a:ln w="12700">
            <a:noFill/>
          </a:ln>
        </p:spPr>
        <p:txBody>
          <a:bodyPr lIns="63500" tIns="25400" rIns="63500" bIns="25400">
            <a:spAutoFit/>
          </a:bodyPr>
          <a:lstStyle/>
          <a:p>
            <a:pPr eaLnBrk="0" hangingPunct="0"/>
            <a:r>
              <a:rPr lang="zh-CN" altLang="en-US" b="1" dirty="0">
                <a:latin typeface="Arial" panose="020B0604020202020204" pitchFamily="34" charset="0"/>
              </a:rPr>
              <a:t>P</a:t>
            </a:r>
            <a:r>
              <a:rPr lang="zh-CN" altLang="ja-JP" b="1" dirty="0">
                <a:latin typeface="Arial" panose="020B0604020202020204" pitchFamily="34" charset="0"/>
              </a:rPr>
              <a:t>olymorphism</a:t>
            </a:r>
            <a:r>
              <a:rPr lang="zh-CN" altLang="en-US" dirty="0">
                <a:latin typeface="Arial" panose="020B0604020202020204" pitchFamily="34" charset="0"/>
                <a:ea typeface="宋体" panose="02010600030101010101" pitchFamily="2" charset="-122"/>
              </a:rPr>
              <a:t>多态</a:t>
            </a:r>
            <a:endParaRPr lang="en-US" altLang="ja-JP">
              <a:latin typeface="Arial" panose="020B0604020202020204" pitchFamily="34" charset="0"/>
              <a:ea typeface="宋体" panose="02010600030101010101" pitchFamily="2" charset="-122"/>
            </a:endParaRPr>
          </a:p>
        </p:txBody>
      </p:sp>
      <p:sp>
        <p:nvSpPr>
          <p:cNvPr id="203780" name="矩形 433184"/>
          <p:cNvSpPr/>
          <p:nvPr/>
        </p:nvSpPr>
        <p:spPr>
          <a:xfrm>
            <a:off x="431800" y="1233488"/>
            <a:ext cx="7704138" cy="3990975"/>
          </a:xfrm>
          <a:prstGeom prst="rect">
            <a:avLst/>
          </a:prstGeom>
          <a:noFill/>
          <a:ln w="9525">
            <a:noFill/>
          </a:ln>
        </p:spPr>
        <p:txBody>
          <a:bodyPr anchor="ctr" anchorCtr="0">
            <a:spAutoFit/>
          </a:bodyPr>
          <a:lstStyle/>
          <a:p>
            <a:pPr eaLnBrk="0" hangingPunct="0"/>
            <a:r>
              <a:rPr lang="zh-CN" altLang="en-US" dirty="0">
                <a:latin typeface="Arial" panose="020B0604020202020204" pitchFamily="34" charset="0"/>
                <a:ea typeface="宋体" panose="02010600030101010101" pitchFamily="2" charset="-122"/>
              </a:rPr>
              <a:t>多态性是指相同的操作或函数、过程可作用于多种类型的对象上并获得不同的结果。不同的对象，收到同一消息可以产生不同的结果，这种现象称为多态性。</a:t>
            </a:r>
          </a:p>
          <a:p>
            <a:pPr eaLnBrk="0" hangingPunct="0"/>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多态是面向对象设计的重要特征</a:t>
            </a:r>
          </a:p>
          <a:p>
            <a:pPr eaLnBrk="0" hangingPunct="0"/>
            <a:endParaRPr lang="zh-CN" altLang="en-US" dirty="0">
              <a:latin typeface="Arial" panose="020B0604020202020204" pitchFamily="34" charset="0"/>
              <a:ea typeface="宋体" panose="02010600030101010101" pitchFamily="2" charset="-122"/>
            </a:endParaRPr>
          </a:p>
          <a:p>
            <a:pPr eaLnBrk="0" hangingPunct="0"/>
            <a:r>
              <a:rPr lang="zh-CN" altLang="en-US" dirty="0">
                <a:latin typeface="Arial" panose="020B0604020202020204" pitchFamily="34" charset="0"/>
                <a:ea typeface="宋体" panose="02010600030101010101" pitchFamily="2" charset="-122"/>
              </a:rPr>
              <a:t>如：</a:t>
            </a:r>
            <a:r>
              <a:rPr lang="en-US" altLang="zh-CN">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等操作</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0582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109</a:t>
            </a:fld>
            <a:endParaRPr lang="en-US" altLang="ja-JP" sz="1200">
              <a:solidFill>
                <a:schemeClr val="bg1"/>
              </a:solidFill>
              <a:latin typeface="Arial" panose="020B0604020202020204" pitchFamily="34" charset="0"/>
            </a:endParaRPr>
          </a:p>
        </p:txBody>
      </p:sp>
      <p:sp>
        <p:nvSpPr>
          <p:cNvPr id="205827" name="Rectangle 33"/>
          <p:cNvSpPr>
            <a:spLocks noRot="1"/>
          </p:cNvSpPr>
          <p:nvPr/>
        </p:nvSpPr>
        <p:spPr>
          <a:xfrm>
            <a:off x="0" y="188913"/>
            <a:ext cx="8856663" cy="538162"/>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Class Hierarchy </a:t>
            </a:r>
            <a:r>
              <a:rPr lang="zh-CN" altLang="en-US" b="1" dirty="0">
                <a:latin typeface="Arial" panose="020B0604020202020204" pitchFamily="34" charset="0"/>
                <a:ea typeface="宋体" panose="02010600030101010101" pitchFamily="2" charset="-122"/>
              </a:rPr>
              <a:t>（类层次，继承</a:t>
            </a:r>
            <a:r>
              <a:rPr lang="en-US" altLang="ja-JP">
                <a:latin typeface="Arial" panose="020B0604020202020204" pitchFamily="34" charset="0"/>
              </a:rPr>
              <a:t>Inheritance</a:t>
            </a:r>
            <a:r>
              <a:rPr lang="zh-CN" altLang="en-US" dirty="0">
                <a:latin typeface="Arial" panose="020B0604020202020204" pitchFamily="34" charset="0"/>
              </a:rPr>
              <a:t> </a:t>
            </a:r>
            <a:r>
              <a:rPr lang="zh-CN" altLang="en-US" b="1" dirty="0">
                <a:latin typeface="Arial" panose="020B0604020202020204" pitchFamily="34" charset="0"/>
                <a:ea typeface="宋体" panose="02010600030101010101" pitchFamily="2" charset="-122"/>
              </a:rPr>
              <a:t>）</a:t>
            </a:r>
            <a:endParaRPr lang="en-US" altLang="zh-CN" b="1">
              <a:latin typeface="Arial" panose="020B0604020202020204" pitchFamily="34" charset="0"/>
              <a:ea typeface="宋体" panose="02010600030101010101" pitchFamily="2" charset="-122"/>
            </a:endParaRPr>
          </a:p>
        </p:txBody>
      </p:sp>
      <p:grpSp>
        <p:nvGrpSpPr>
          <p:cNvPr id="205828" name="Group 142"/>
          <p:cNvGrpSpPr/>
          <p:nvPr/>
        </p:nvGrpSpPr>
        <p:grpSpPr>
          <a:xfrm>
            <a:off x="1792288" y="1268413"/>
            <a:ext cx="5905500" cy="4371975"/>
            <a:chOff x="1129" y="799"/>
            <a:chExt cx="3720" cy="2754"/>
          </a:xfrm>
        </p:grpSpPr>
        <p:grpSp>
          <p:nvGrpSpPr>
            <p:cNvPr id="205829" name="Group 34"/>
            <p:cNvGrpSpPr/>
            <p:nvPr/>
          </p:nvGrpSpPr>
          <p:grpSpPr>
            <a:xfrm>
              <a:off x="2486" y="960"/>
              <a:ext cx="814" cy="840"/>
              <a:chOff x="2373" y="847"/>
              <a:chExt cx="814" cy="840"/>
            </a:xfrm>
          </p:grpSpPr>
          <p:sp>
            <p:nvSpPr>
              <p:cNvPr id="205830" name="Oval 35"/>
              <p:cNvSpPr/>
              <p:nvPr/>
            </p:nvSpPr>
            <p:spPr>
              <a:xfrm>
                <a:off x="2373" y="847"/>
                <a:ext cx="814" cy="840"/>
              </a:xfrm>
              <a:prstGeom prst="ellipse">
                <a:avLst/>
              </a:prstGeom>
              <a:solidFill>
                <a:srgbClr val="BBBBBB"/>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1" name="Oval 36"/>
              <p:cNvSpPr/>
              <p:nvPr/>
            </p:nvSpPr>
            <p:spPr>
              <a:xfrm>
                <a:off x="2557" y="1033"/>
                <a:ext cx="471" cy="477"/>
              </a:xfrm>
              <a:prstGeom prst="ellipse">
                <a:avLst/>
              </a:prstGeom>
              <a:solidFill>
                <a:srgbClr val="EEEEEE"/>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2" name="Rectangle 37"/>
              <p:cNvSpPr/>
              <p:nvPr/>
            </p:nvSpPr>
            <p:spPr>
              <a:xfrm>
                <a:off x="2690" y="1161"/>
                <a:ext cx="64" cy="67"/>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3" name="Rectangle 38"/>
              <p:cNvSpPr/>
              <p:nvPr/>
            </p:nvSpPr>
            <p:spPr>
              <a:xfrm>
                <a:off x="2760" y="1161"/>
                <a:ext cx="64" cy="67"/>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4" name="Rectangle 39"/>
              <p:cNvSpPr/>
              <p:nvPr/>
            </p:nvSpPr>
            <p:spPr>
              <a:xfrm>
                <a:off x="2830" y="1161"/>
                <a:ext cx="64" cy="67"/>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5" name="Rectangle 40"/>
              <p:cNvSpPr/>
              <p:nvPr/>
            </p:nvSpPr>
            <p:spPr>
              <a:xfrm>
                <a:off x="2690" y="1234"/>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6" name="Rectangle 41"/>
              <p:cNvSpPr/>
              <p:nvPr/>
            </p:nvSpPr>
            <p:spPr>
              <a:xfrm>
                <a:off x="2760" y="1234"/>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7" name="Rectangle 42"/>
              <p:cNvSpPr/>
              <p:nvPr/>
            </p:nvSpPr>
            <p:spPr>
              <a:xfrm>
                <a:off x="2830" y="1234"/>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8" name="Rectangle 43"/>
              <p:cNvSpPr/>
              <p:nvPr/>
            </p:nvSpPr>
            <p:spPr>
              <a:xfrm>
                <a:off x="2690" y="1308"/>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39" name="Rectangle 44"/>
              <p:cNvSpPr/>
              <p:nvPr/>
            </p:nvSpPr>
            <p:spPr>
              <a:xfrm>
                <a:off x="2760" y="1308"/>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40" name="Rectangle 45"/>
              <p:cNvSpPr/>
              <p:nvPr/>
            </p:nvSpPr>
            <p:spPr>
              <a:xfrm>
                <a:off x="2830" y="1308"/>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41" name="Line 46"/>
              <p:cNvSpPr/>
              <p:nvPr/>
            </p:nvSpPr>
            <p:spPr>
              <a:xfrm>
                <a:off x="2485" y="973"/>
                <a:ext cx="132" cy="134"/>
              </a:xfrm>
              <a:prstGeom prst="line">
                <a:avLst/>
              </a:prstGeom>
              <a:ln w="9525" cap="flat" cmpd="sng">
                <a:solidFill>
                  <a:srgbClr val="000000"/>
                </a:solidFill>
                <a:prstDash val="solid"/>
                <a:headEnd type="none" w="med" len="med"/>
                <a:tailEnd type="none" w="med" len="med"/>
              </a:ln>
            </p:spPr>
          </p:sp>
          <p:sp>
            <p:nvSpPr>
              <p:cNvPr id="205842" name="Line 47"/>
              <p:cNvSpPr/>
              <p:nvPr/>
            </p:nvSpPr>
            <p:spPr>
              <a:xfrm flipH="1">
                <a:off x="2926" y="947"/>
                <a:ext cx="110" cy="128"/>
              </a:xfrm>
              <a:prstGeom prst="line">
                <a:avLst/>
              </a:prstGeom>
              <a:ln w="9525" cap="flat" cmpd="sng">
                <a:solidFill>
                  <a:srgbClr val="000000"/>
                </a:solidFill>
                <a:prstDash val="solid"/>
                <a:headEnd type="none" w="med" len="med"/>
                <a:tailEnd type="none" w="med" len="med"/>
              </a:ln>
            </p:spPr>
          </p:sp>
          <p:sp>
            <p:nvSpPr>
              <p:cNvPr id="205843" name="Line 48"/>
              <p:cNvSpPr/>
              <p:nvPr/>
            </p:nvSpPr>
            <p:spPr>
              <a:xfrm flipH="1" flipV="1">
                <a:off x="2996" y="1374"/>
                <a:ext cx="141" cy="88"/>
              </a:xfrm>
              <a:prstGeom prst="line">
                <a:avLst/>
              </a:prstGeom>
              <a:ln w="9525" cap="flat" cmpd="sng">
                <a:solidFill>
                  <a:srgbClr val="000000"/>
                </a:solidFill>
                <a:prstDash val="solid"/>
                <a:headEnd type="none" w="med" len="med"/>
                <a:tailEnd type="none" w="med" len="med"/>
              </a:ln>
            </p:spPr>
          </p:sp>
          <p:sp>
            <p:nvSpPr>
              <p:cNvPr id="205844" name="Line 49"/>
              <p:cNvSpPr/>
              <p:nvPr/>
            </p:nvSpPr>
            <p:spPr>
              <a:xfrm flipV="1">
                <a:off x="2786" y="1506"/>
                <a:ext cx="1" cy="171"/>
              </a:xfrm>
              <a:prstGeom prst="line">
                <a:avLst/>
              </a:prstGeom>
              <a:ln w="9525" cap="flat" cmpd="sng">
                <a:solidFill>
                  <a:srgbClr val="000000"/>
                </a:solidFill>
                <a:prstDash val="solid"/>
                <a:headEnd type="none" w="med" len="med"/>
                <a:tailEnd type="none" w="med" len="med"/>
              </a:ln>
            </p:spPr>
          </p:sp>
          <p:sp>
            <p:nvSpPr>
              <p:cNvPr id="205845" name="Line 50"/>
              <p:cNvSpPr/>
              <p:nvPr/>
            </p:nvSpPr>
            <p:spPr>
              <a:xfrm flipV="1">
                <a:off x="2421" y="1374"/>
                <a:ext cx="154" cy="94"/>
              </a:xfrm>
              <a:prstGeom prst="line">
                <a:avLst/>
              </a:prstGeom>
              <a:ln w="9525" cap="flat" cmpd="sng">
                <a:solidFill>
                  <a:srgbClr val="000000"/>
                </a:solidFill>
                <a:prstDash val="solid"/>
                <a:headEnd type="none" w="med" len="med"/>
                <a:tailEnd type="none" w="med" len="med"/>
              </a:ln>
            </p:spPr>
          </p:sp>
        </p:grpSp>
        <p:grpSp>
          <p:nvGrpSpPr>
            <p:cNvPr id="205846" name="Group 51"/>
            <p:cNvGrpSpPr/>
            <p:nvPr/>
          </p:nvGrpSpPr>
          <p:grpSpPr>
            <a:xfrm>
              <a:off x="1129" y="2053"/>
              <a:ext cx="814" cy="840"/>
              <a:chOff x="1016" y="1940"/>
              <a:chExt cx="814" cy="840"/>
            </a:xfrm>
          </p:grpSpPr>
          <p:sp>
            <p:nvSpPr>
              <p:cNvPr id="205847" name="Oval 52"/>
              <p:cNvSpPr/>
              <p:nvPr/>
            </p:nvSpPr>
            <p:spPr>
              <a:xfrm>
                <a:off x="1016" y="1940"/>
                <a:ext cx="814" cy="840"/>
              </a:xfrm>
              <a:prstGeom prst="ellipse">
                <a:avLst/>
              </a:prstGeom>
              <a:solidFill>
                <a:srgbClr val="BBBBBB"/>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48" name="Oval 53"/>
              <p:cNvSpPr/>
              <p:nvPr/>
            </p:nvSpPr>
            <p:spPr>
              <a:xfrm>
                <a:off x="1200" y="2126"/>
                <a:ext cx="471" cy="476"/>
              </a:xfrm>
              <a:prstGeom prst="ellipse">
                <a:avLst/>
              </a:prstGeom>
              <a:solidFill>
                <a:srgbClr val="EEEEEE"/>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49" name="Rectangle 54"/>
              <p:cNvSpPr/>
              <p:nvPr/>
            </p:nvSpPr>
            <p:spPr>
              <a:xfrm>
                <a:off x="1333" y="2253"/>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0" name="Rectangle 55"/>
              <p:cNvSpPr/>
              <p:nvPr/>
            </p:nvSpPr>
            <p:spPr>
              <a:xfrm>
                <a:off x="1403" y="2253"/>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1" name="Rectangle 56"/>
              <p:cNvSpPr/>
              <p:nvPr/>
            </p:nvSpPr>
            <p:spPr>
              <a:xfrm>
                <a:off x="1473" y="2253"/>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2" name="Rectangle 57"/>
              <p:cNvSpPr/>
              <p:nvPr/>
            </p:nvSpPr>
            <p:spPr>
              <a:xfrm>
                <a:off x="1333" y="232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3" name="Rectangle 58"/>
              <p:cNvSpPr/>
              <p:nvPr/>
            </p:nvSpPr>
            <p:spPr>
              <a:xfrm>
                <a:off x="1403" y="232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4" name="Rectangle 59"/>
              <p:cNvSpPr/>
              <p:nvPr/>
            </p:nvSpPr>
            <p:spPr>
              <a:xfrm>
                <a:off x="1473" y="232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5" name="Rectangle 60"/>
              <p:cNvSpPr/>
              <p:nvPr/>
            </p:nvSpPr>
            <p:spPr>
              <a:xfrm>
                <a:off x="1333" y="2401"/>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6" name="Rectangle 61"/>
              <p:cNvSpPr/>
              <p:nvPr/>
            </p:nvSpPr>
            <p:spPr>
              <a:xfrm>
                <a:off x="1403" y="2401"/>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7" name="Rectangle 62"/>
              <p:cNvSpPr/>
              <p:nvPr/>
            </p:nvSpPr>
            <p:spPr>
              <a:xfrm>
                <a:off x="1473" y="2401"/>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58" name="Line 63"/>
              <p:cNvSpPr/>
              <p:nvPr/>
            </p:nvSpPr>
            <p:spPr>
              <a:xfrm>
                <a:off x="1128" y="2066"/>
                <a:ext cx="131" cy="134"/>
              </a:xfrm>
              <a:prstGeom prst="line">
                <a:avLst/>
              </a:prstGeom>
              <a:ln w="9525" cap="flat" cmpd="sng">
                <a:solidFill>
                  <a:srgbClr val="000000"/>
                </a:solidFill>
                <a:prstDash val="solid"/>
                <a:headEnd type="none" w="med" len="med"/>
                <a:tailEnd type="none" w="med" len="med"/>
              </a:ln>
            </p:spPr>
          </p:sp>
          <p:sp>
            <p:nvSpPr>
              <p:cNvPr id="205859" name="Line 64"/>
              <p:cNvSpPr/>
              <p:nvPr/>
            </p:nvSpPr>
            <p:spPr>
              <a:xfrm flipH="1">
                <a:off x="1569" y="2040"/>
                <a:ext cx="110" cy="128"/>
              </a:xfrm>
              <a:prstGeom prst="line">
                <a:avLst/>
              </a:prstGeom>
              <a:ln w="9525" cap="flat" cmpd="sng">
                <a:solidFill>
                  <a:srgbClr val="000000"/>
                </a:solidFill>
                <a:prstDash val="solid"/>
                <a:headEnd type="none" w="med" len="med"/>
                <a:tailEnd type="none" w="med" len="med"/>
              </a:ln>
            </p:spPr>
          </p:sp>
          <p:sp>
            <p:nvSpPr>
              <p:cNvPr id="205860" name="Line 65"/>
              <p:cNvSpPr/>
              <p:nvPr/>
            </p:nvSpPr>
            <p:spPr>
              <a:xfrm flipH="1" flipV="1">
                <a:off x="1639" y="2467"/>
                <a:ext cx="141" cy="88"/>
              </a:xfrm>
              <a:prstGeom prst="line">
                <a:avLst/>
              </a:prstGeom>
              <a:ln w="9525" cap="flat" cmpd="sng">
                <a:solidFill>
                  <a:srgbClr val="000000"/>
                </a:solidFill>
                <a:prstDash val="solid"/>
                <a:headEnd type="none" w="med" len="med"/>
                <a:tailEnd type="none" w="med" len="med"/>
              </a:ln>
            </p:spPr>
          </p:sp>
          <p:sp>
            <p:nvSpPr>
              <p:cNvPr id="205861" name="Line 66"/>
              <p:cNvSpPr/>
              <p:nvPr/>
            </p:nvSpPr>
            <p:spPr>
              <a:xfrm flipV="1">
                <a:off x="1429" y="2598"/>
                <a:ext cx="1" cy="172"/>
              </a:xfrm>
              <a:prstGeom prst="line">
                <a:avLst/>
              </a:prstGeom>
              <a:ln w="9525" cap="flat" cmpd="sng">
                <a:solidFill>
                  <a:srgbClr val="000000"/>
                </a:solidFill>
                <a:prstDash val="solid"/>
                <a:headEnd type="none" w="med" len="med"/>
                <a:tailEnd type="none" w="med" len="med"/>
              </a:ln>
            </p:spPr>
          </p:sp>
          <p:sp>
            <p:nvSpPr>
              <p:cNvPr id="205862" name="Line 67"/>
              <p:cNvSpPr/>
              <p:nvPr/>
            </p:nvSpPr>
            <p:spPr>
              <a:xfrm flipV="1">
                <a:off x="1064" y="2467"/>
                <a:ext cx="154" cy="94"/>
              </a:xfrm>
              <a:prstGeom prst="line">
                <a:avLst/>
              </a:prstGeom>
              <a:ln w="9525" cap="flat" cmpd="sng">
                <a:solidFill>
                  <a:srgbClr val="000000"/>
                </a:solidFill>
                <a:prstDash val="solid"/>
                <a:headEnd type="none" w="med" len="med"/>
                <a:tailEnd type="none" w="med" len="med"/>
              </a:ln>
            </p:spPr>
          </p:sp>
        </p:grpSp>
        <p:grpSp>
          <p:nvGrpSpPr>
            <p:cNvPr id="205863" name="Group 68"/>
            <p:cNvGrpSpPr/>
            <p:nvPr/>
          </p:nvGrpSpPr>
          <p:grpSpPr>
            <a:xfrm>
              <a:off x="2103" y="2037"/>
              <a:ext cx="814" cy="840"/>
              <a:chOff x="1990" y="1924"/>
              <a:chExt cx="814" cy="840"/>
            </a:xfrm>
          </p:grpSpPr>
          <p:sp>
            <p:nvSpPr>
              <p:cNvPr id="205864" name="Oval 69"/>
              <p:cNvSpPr/>
              <p:nvPr/>
            </p:nvSpPr>
            <p:spPr>
              <a:xfrm>
                <a:off x="1990" y="1924"/>
                <a:ext cx="814" cy="840"/>
              </a:xfrm>
              <a:prstGeom prst="ellipse">
                <a:avLst/>
              </a:prstGeom>
              <a:solidFill>
                <a:srgbClr val="BBBBBB"/>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65" name="Oval 70"/>
              <p:cNvSpPr/>
              <p:nvPr/>
            </p:nvSpPr>
            <p:spPr>
              <a:xfrm>
                <a:off x="2174" y="2110"/>
                <a:ext cx="470" cy="476"/>
              </a:xfrm>
              <a:prstGeom prst="ellipse">
                <a:avLst/>
              </a:prstGeom>
              <a:solidFill>
                <a:srgbClr val="EEEEEE"/>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66" name="Rectangle 71"/>
              <p:cNvSpPr/>
              <p:nvPr/>
            </p:nvSpPr>
            <p:spPr>
              <a:xfrm>
                <a:off x="2307" y="223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67" name="Rectangle 72"/>
              <p:cNvSpPr/>
              <p:nvPr/>
            </p:nvSpPr>
            <p:spPr>
              <a:xfrm>
                <a:off x="2377" y="223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68" name="Rectangle 73"/>
              <p:cNvSpPr/>
              <p:nvPr/>
            </p:nvSpPr>
            <p:spPr>
              <a:xfrm>
                <a:off x="2447" y="223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69" name="Rectangle 74"/>
              <p:cNvSpPr/>
              <p:nvPr/>
            </p:nvSpPr>
            <p:spPr>
              <a:xfrm>
                <a:off x="2307" y="2311"/>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70" name="Rectangle 75"/>
              <p:cNvSpPr/>
              <p:nvPr/>
            </p:nvSpPr>
            <p:spPr>
              <a:xfrm>
                <a:off x="2377" y="2311"/>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71" name="Rectangle 76"/>
              <p:cNvSpPr/>
              <p:nvPr/>
            </p:nvSpPr>
            <p:spPr>
              <a:xfrm>
                <a:off x="2447" y="2311"/>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72" name="Rectangle 77"/>
              <p:cNvSpPr/>
              <p:nvPr/>
            </p:nvSpPr>
            <p:spPr>
              <a:xfrm>
                <a:off x="2307" y="2385"/>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73" name="Rectangle 78"/>
              <p:cNvSpPr/>
              <p:nvPr/>
            </p:nvSpPr>
            <p:spPr>
              <a:xfrm>
                <a:off x="2377" y="2385"/>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74" name="Rectangle 79"/>
              <p:cNvSpPr/>
              <p:nvPr/>
            </p:nvSpPr>
            <p:spPr>
              <a:xfrm>
                <a:off x="2447" y="2385"/>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75" name="Line 80"/>
              <p:cNvSpPr/>
              <p:nvPr/>
            </p:nvSpPr>
            <p:spPr>
              <a:xfrm>
                <a:off x="2102" y="2050"/>
                <a:ext cx="131" cy="134"/>
              </a:xfrm>
              <a:prstGeom prst="line">
                <a:avLst/>
              </a:prstGeom>
              <a:ln w="9525" cap="flat" cmpd="sng">
                <a:solidFill>
                  <a:srgbClr val="000000"/>
                </a:solidFill>
                <a:prstDash val="solid"/>
                <a:headEnd type="none" w="med" len="med"/>
                <a:tailEnd type="none" w="med" len="med"/>
              </a:ln>
            </p:spPr>
          </p:sp>
          <p:sp>
            <p:nvSpPr>
              <p:cNvPr id="205876" name="Line 81"/>
              <p:cNvSpPr/>
              <p:nvPr/>
            </p:nvSpPr>
            <p:spPr>
              <a:xfrm flipH="1">
                <a:off x="2543" y="2024"/>
                <a:ext cx="109" cy="128"/>
              </a:xfrm>
              <a:prstGeom prst="line">
                <a:avLst/>
              </a:prstGeom>
              <a:ln w="9525" cap="flat" cmpd="sng">
                <a:solidFill>
                  <a:srgbClr val="000000"/>
                </a:solidFill>
                <a:prstDash val="solid"/>
                <a:headEnd type="none" w="med" len="med"/>
                <a:tailEnd type="none" w="med" len="med"/>
              </a:ln>
            </p:spPr>
          </p:sp>
          <p:sp>
            <p:nvSpPr>
              <p:cNvPr id="205877" name="Line 82"/>
              <p:cNvSpPr/>
              <p:nvPr/>
            </p:nvSpPr>
            <p:spPr>
              <a:xfrm flipH="1" flipV="1">
                <a:off x="2613" y="2451"/>
                <a:ext cx="141" cy="88"/>
              </a:xfrm>
              <a:prstGeom prst="line">
                <a:avLst/>
              </a:prstGeom>
              <a:ln w="9525" cap="flat" cmpd="sng">
                <a:solidFill>
                  <a:srgbClr val="000000"/>
                </a:solidFill>
                <a:prstDash val="solid"/>
                <a:headEnd type="none" w="med" len="med"/>
                <a:tailEnd type="none" w="med" len="med"/>
              </a:ln>
            </p:spPr>
          </p:sp>
          <p:sp>
            <p:nvSpPr>
              <p:cNvPr id="205878" name="Line 83"/>
              <p:cNvSpPr/>
              <p:nvPr/>
            </p:nvSpPr>
            <p:spPr>
              <a:xfrm flipV="1">
                <a:off x="2403" y="2582"/>
                <a:ext cx="1" cy="172"/>
              </a:xfrm>
              <a:prstGeom prst="line">
                <a:avLst/>
              </a:prstGeom>
              <a:ln w="9525" cap="flat" cmpd="sng">
                <a:solidFill>
                  <a:srgbClr val="000000"/>
                </a:solidFill>
                <a:prstDash val="solid"/>
                <a:headEnd type="none" w="med" len="med"/>
                <a:tailEnd type="none" w="med" len="med"/>
              </a:ln>
            </p:spPr>
          </p:sp>
          <p:sp>
            <p:nvSpPr>
              <p:cNvPr id="205879" name="Line 84"/>
              <p:cNvSpPr/>
              <p:nvPr/>
            </p:nvSpPr>
            <p:spPr>
              <a:xfrm flipV="1">
                <a:off x="2038" y="2451"/>
                <a:ext cx="153" cy="94"/>
              </a:xfrm>
              <a:prstGeom prst="line">
                <a:avLst/>
              </a:prstGeom>
              <a:ln w="9525" cap="flat" cmpd="sng">
                <a:solidFill>
                  <a:srgbClr val="000000"/>
                </a:solidFill>
                <a:prstDash val="solid"/>
                <a:headEnd type="none" w="med" len="med"/>
                <a:tailEnd type="none" w="med" len="med"/>
              </a:ln>
            </p:spPr>
          </p:sp>
        </p:grpSp>
        <p:grpSp>
          <p:nvGrpSpPr>
            <p:cNvPr id="205880" name="Group 85"/>
            <p:cNvGrpSpPr/>
            <p:nvPr/>
          </p:nvGrpSpPr>
          <p:grpSpPr>
            <a:xfrm>
              <a:off x="3085" y="2045"/>
              <a:ext cx="814" cy="840"/>
              <a:chOff x="2972" y="1932"/>
              <a:chExt cx="814" cy="840"/>
            </a:xfrm>
          </p:grpSpPr>
          <p:sp>
            <p:nvSpPr>
              <p:cNvPr id="205881" name="Oval 86"/>
              <p:cNvSpPr/>
              <p:nvPr/>
            </p:nvSpPr>
            <p:spPr>
              <a:xfrm>
                <a:off x="2972" y="1932"/>
                <a:ext cx="814" cy="840"/>
              </a:xfrm>
              <a:prstGeom prst="ellipse">
                <a:avLst/>
              </a:prstGeom>
              <a:solidFill>
                <a:srgbClr val="BBBBBB"/>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2" name="Oval 87"/>
              <p:cNvSpPr/>
              <p:nvPr/>
            </p:nvSpPr>
            <p:spPr>
              <a:xfrm>
                <a:off x="3155" y="2118"/>
                <a:ext cx="471" cy="476"/>
              </a:xfrm>
              <a:prstGeom prst="ellipse">
                <a:avLst/>
              </a:prstGeom>
              <a:solidFill>
                <a:srgbClr val="EEEEEE"/>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3" name="Rectangle 88"/>
              <p:cNvSpPr/>
              <p:nvPr/>
            </p:nvSpPr>
            <p:spPr>
              <a:xfrm>
                <a:off x="3289" y="2245"/>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4" name="Rectangle 89"/>
              <p:cNvSpPr/>
              <p:nvPr/>
            </p:nvSpPr>
            <p:spPr>
              <a:xfrm>
                <a:off x="3359" y="2245"/>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5" name="Rectangle 90"/>
              <p:cNvSpPr/>
              <p:nvPr/>
            </p:nvSpPr>
            <p:spPr>
              <a:xfrm>
                <a:off x="3429" y="2245"/>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6" name="Rectangle 91"/>
              <p:cNvSpPr/>
              <p:nvPr/>
            </p:nvSpPr>
            <p:spPr>
              <a:xfrm>
                <a:off x="3289" y="2319"/>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7" name="Rectangle 92"/>
              <p:cNvSpPr/>
              <p:nvPr/>
            </p:nvSpPr>
            <p:spPr>
              <a:xfrm>
                <a:off x="3359" y="2319"/>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8" name="Rectangle 93"/>
              <p:cNvSpPr/>
              <p:nvPr/>
            </p:nvSpPr>
            <p:spPr>
              <a:xfrm>
                <a:off x="3429" y="2319"/>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89" name="Rectangle 94"/>
              <p:cNvSpPr/>
              <p:nvPr/>
            </p:nvSpPr>
            <p:spPr>
              <a:xfrm>
                <a:off x="3289" y="2393"/>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90" name="Rectangle 95"/>
              <p:cNvSpPr/>
              <p:nvPr/>
            </p:nvSpPr>
            <p:spPr>
              <a:xfrm>
                <a:off x="3359" y="2393"/>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91" name="Rectangle 96"/>
              <p:cNvSpPr/>
              <p:nvPr/>
            </p:nvSpPr>
            <p:spPr>
              <a:xfrm>
                <a:off x="3429" y="2393"/>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92" name="Line 97"/>
              <p:cNvSpPr/>
              <p:nvPr/>
            </p:nvSpPr>
            <p:spPr>
              <a:xfrm>
                <a:off x="3084" y="2058"/>
                <a:ext cx="131" cy="134"/>
              </a:xfrm>
              <a:prstGeom prst="line">
                <a:avLst/>
              </a:prstGeom>
              <a:ln w="9525" cap="flat" cmpd="sng">
                <a:solidFill>
                  <a:srgbClr val="000000"/>
                </a:solidFill>
                <a:prstDash val="solid"/>
                <a:headEnd type="none" w="med" len="med"/>
                <a:tailEnd type="none" w="med" len="med"/>
              </a:ln>
            </p:spPr>
          </p:sp>
          <p:sp>
            <p:nvSpPr>
              <p:cNvPr id="205893" name="Line 98"/>
              <p:cNvSpPr/>
              <p:nvPr/>
            </p:nvSpPr>
            <p:spPr>
              <a:xfrm flipH="1">
                <a:off x="3525" y="2032"/>
                <a:ext cx="109" cy="128"/>
              </a:xfrm>
              <a:prstGeom prst="line">
                <a:avLst/>
              </a:prstGeom>
              <a:ln w="9525" cap="flat" cmpd="sng">
                <a:solidFill>
                  <a:srgbClr val="000000"/>
                </a:solidFill>
                <a:prstDash val="solid"/>
                <a:headEnd type="none" w="med" len="med"/>
                <a:tailEnd type="none" w="med" len="med"/>
              </a:ln>
            </p:spPr>
          </p:sp>
          <p:sp>
            <p:nvSpPr>
              <p:cNvPr id="205894" name="Line 99"/>
              <p:cNvSpPr/>
              <p:nvPr/>
            </p:nvSpPr>
            <p:spPr>
              <a:xfrm flipH="1" flipV="1">
                <a:off x="3594" y="2459"/>
                <a:ext cx="142" cy="88"/>
              </a:xfrm>
              <a:prstGeom prst="line">
                <a:avLst/>
              </a:prstGeom>
              <a:ln w="9525" cap="flat" cmpd="sng">
                <a:solidFill>
                  <a:srgbClr val="000000"/>
                </a:solidFill>
                <a:prstDash val="solid"/>
                <a:headEnd type="none" w="med" len="med"/>
                <a:tailEnd type="none" w="med" len="med"/>
              </a:ln>
            </p:spPr>
          </p:sp>
          <p:sp>
            <p:nvSpPr>
              <p:cNvPr id="205895" name="Line 100"/>
              <p:cNvSpPr/>
              <p:nvPr/>
            </p:nvSpPr>
            <p:spPr>
              <a:xfrm flipV="1">
                <a:off x="3385" y="2590"/>
                <a:ext cx="1" cy="172"/>
              </a:xfrm>
              <a:prstGeom prst="line">
                <a:avLst/>
              </a:prstGeom>
              <a:ln w="9525" cap="flat" cmpd="sng">
                <a:solidFill>
                  <a:srgbClr val="000000"/>
                </a:solidFill>
                <a:prstDash val="solid"/>
                <a:headEnd type="none" w="med" len="med"/>
                <a:tailEnd type="none" w="med" len="med"/>
              </a:ln>
            </p:spPr>
          </p:sp>
          <p:sp>
            <p:nvSpPr>
              <p:cNvPr id="205896" name="Line 101"/>
              <p:cNvSpPr/>
              <p:nvPr/>
            </p:nvSpPr>
            <p:spPr>
              <a:xfrm flipV="1">
                <a:off x="3020" y="2459"/>
                <a:ext cx="153" cy="94"/>
              </a:xfrm>
              <a:prstGeom prst="line">
                <a:avLst/>
              </a:prstGeom>
              <a:ln w="9525" cap="flat" cmpd="sng">
                <a:solidFill>
                  <a:srgbClr val="000000"/>
                </a:solidFill>
                <a:prstDash val="solid"/>
                <a:headEnd type="none" w="med" len="med"/>
                <a:tailEnd type="none" w="med" len="med"/>
              </a:ln>
            </p:spPr>
          </p:sp>
        </p:grpSp>
        <p:grpSp>
          <p:nvGrpSpPr>
            <p:cNvPr id="205897" name="Group 102"/>
            <p:cNvGrpSpPr/>
            <p:nvPr/>
          </p:nvGrpSpPr>
          <p:grpSpPr>
            <a:xfrm>
              <a:off x="4035" y="2037"/>
              <a:ext cx="814" cy="840"/>
              <a:chOff x="3922" y="1924"/>
              <a:chExt cx="814" cy="840"/>
            </a:xfrm>
          </p:grpSpPr>
          <p:sp>
            <p:nvSpPr>
              <p:cNvPr id="205898" name="Oval 103"/>
              <p:cNvSpPr/>
              <p:nvPr/>
            </p:nvSpPr>
            <p:spPr>
              <a:xfrm>
                <a:off x="3922" y="1924"/>
                <a:ext cx="814" cy="840"/>
              </a:xfrm>
              <a:prstGeom prst="ellipse">
                <a:avLst/>
              </a:prstGeom>
              <a:solidFill>
                <a:srgbClr val="BBBBBB"/>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899" name="Oval 104"/>
              <p:cNvSpPr/>
              <p:nvPr/>
            </p:nvSpPr>
            <p:spPr>
              <a:xfrm>
                <a:off x="4105" y="2110"/>
                <a:ext cx="471" cy="476"/>
              </a:xfrm>
              <a:prstGeom prst="ellipse">
                <a:avLst/>
              </a:prstGeom>
              <a:solidFill>
                <a:srgbClr val="EEEEEE"/>
              </a:solidFill>
              <a:ln w="9525"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0" name="Rectangle 105"/>
              <p:cNvSpPr/>
              <p:nvPr/>
            </p:nvSpPr>
            <p:spPr>
              <a:xfrm>
                <a:off x="4239" y="223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1" name="Rectangle 106"/>
              <p:cNvSpPr/>
              <p:nvPr/>
            </p:nvSpPr>
            <p:spPr>
              <a:xfrm>
                <a:off x="4309" y="223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2" name="Rectangle 107"/>
              <p:cNvSpPr/>
              <p:nvPr/>
            </p:nvSpPr>
            <p:spPr>
              <a:xfrm>
                <a:off x="4379" y="2237"/>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3" name="Rectangle 108"/>
              <p:cNvSpPr/>
              <p:nvPr/>
            </p:nvSpPr>
            <p:spPr>
              <a:xfrm>
                <a:off x="4239" y="2311"/>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4" name="Rectangle 109"/>
              <p:cNvSpPr/>
              <p:nvPr/>
            </p:nvSpPr>
            <p:spPr>
              <a:xfrm>
                <a:off x="4309" y="2311"/>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5" name="Rectangle 110"/>
              <p:cNvSpPr/>
              <p:nvPr/>
            </p:nvSpPr>
            <p:spPr>
              <a:xfrm>
                <a:off x="4379" y="2311"/>
                <a:ext cx="64" cy="68"/>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6" name="Rectangle 111"/>
              <p:cNvSpPr/>
              <p:nvPr/>
            </p:nvSpPr>
            <p:spPr>
              <a:xfrm>
                <a:off x="4239" y="2385"/>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7" name="Rectangle 112"/>
              <p:cNvSpPr/>
              <p:nvPr/>
            </p:nvSpPr>
            <p:spPr>
              <a:xfrm>
                <a:off x="4309" y="2385"/>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8" name="Rectangle 113"/>
              <p:cNvSpPr/>
              <p:nvPr/>
            </p:nvSpPr>
            <p:spPr>
              <a:xfrm>
                <a:off x="4379" y="2385"/>
                <a:ext cx="64" cy="66"/>
              </a:xfrm>
              <a:prstGeom prst="rect">
                <a:avLst/>
              </a:prstGeom>
              <a:solidFill>
                <a:srgbClr val="888888"/>
              </a:solidFill>
              <a:ln w="9525" cap="flat" cmpd="sng">
                <a:solidFill>
                  <a:srgbClr val="000000"/>
                </a:solidFill>
                <a:prstDash val="solid"/>
                <a:miter/>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05909" name="Line 114"/>
              <p:cNvSpPr/>
              <p:nvPr/>
            </p:nvSpPr>
            <p:spPr>
              <a:xfrm>
                <a:off x="4034" y="2050"/>
                <a:ext cx="131" cy="134"/>
              </a:xfrm>
              <a:prstGeom prst="line">
                <a:avLst/>
              </a:prstGeom>
              <a:ln w="9525" cap="flat" cmpd="sng">
                <a:solidFill>
                  <a:srgbClr val="000000"/>
                </a:solidFill>
                <a:prstDash val="solid"/>
                <a:headEnd type="none" w="med" len="med"/>
                <a:tailEnd type="none" w="med" len="med"/>
              </a:ln>
            </p:spPr>
          </p:sp>
          <p:sp>
            <p:nvSpPr>
              <p:cNvPr id="205910" name="Line 115"/>
              <p:cNvSpPr/>
              <p:nvPr/>
            </p:nvSpPr>
            <p:spPr>
              <a:xfrm flipH="1">
                <a:off x="4475" y="2024"/>
                <a:ext cx="109" cy="128"/>
              </a:xfrm>
              <a:prstGeom prst="line">
                <a:avLst/>
              </a:prstGeom>
              <a:ln w="9525" cap="flat" cmpd="sng">
                <a:solidFill>
                  <a:srgbClr val="000000"/>
                </a:solidFill>
                <a:prstDash val="solid"/>
                <a:headEnd type="none" w="med" len="med"/>
                <a:tailEnd type="none" w="med" len="med"/>
              </a:ln>
            </p:spPr>
          </p:sp>
          <p:sp>
            <p:nvSpPr>
              <p:cNvPr id="205911" name="Line 116"/>
              <p:cNvSpPr/>
              <p:nvPr/>
            </p:nvSpPr>
            <p:spPr>
              <a:xfrm flipH="1" flipV="1">
                <a:off x="4544" y="2451"/>
                <a:ext cx="142" cy="88"/>
              </a:xfrm>
              <a:prstGeom prst="line">
                <a:avLst/>
              </a:prstGeom>
              <a:ln w="9525" cap="flat" cmpd="sng">
                <a:solidFill>
                  <a:srgbClr val="000000"/>
                </a:solidFill>
                <a:prstDash val="solid"/>
                <a:headEnd type="none" w="med" len="med"/>
                <a:tailEnd type="none" w="med" len="med"/>
              </a:ln>
            </p:spPr>
          </p:sp>
          <p:sp>
            <p:nvSpPr>
              <p:cNvPr id="205912" name="Line 117"/>
              <p:cNvSpPr/>
              <p:nvPr/>
            </p:nvSpPr>
            <p:spPr>
              <a:xfrm flipV="1">
                <a:off x="4335" y="2582"/>
                <a:ext cx="1" cy="172"/>
              </a:xfrm>
              <a:prstGeom prst="line">
                <a:avLst/>
              </a:prstGeom>
              <a:ln w="9525" cap="flat" cmpd="sng">
                <a:solidFill>
                  <a:srgbClr val="000000"/>
                </a:solidFill>
                <a:prstDash val="solid"/>
                <a:headEnd type="none" w="med" len="med"/>
                <a:tailEnd type="none" w="med" len="med"/>
              </a:ln>
            </p:spPr>
          </p:sp>
          <p:sp>
            <p:nvSpPr>
              <p:cNvPr id="205913" name="Line 118"/>
              <p:cNvSpPr/>
              <p:nvPr/>
            </p:nvSpPr>
            <p:spPr>
              <a:xfrm flipV="1">
                <a:off x="3970" y="2451"/>
                <a:ext cx="153" cy="94"/>
              </a:xfrm>
              <a:prstGeom prst="line">
                <a:avLst/>
              </a:prstGeom>
              <a:ln w="9525" cap="flat" cmpd="sng">
                <a:solidFill>
                  <a:srgbClr val="000000"/>
                </a:solidFill>
                <a:prstDash val="solid"/>
                <a:headEnd type="none" w="med" len="med"/>
                <a:tailEnd type="none" w="med" len="med"/>
              </a:ln>
            </p:spPr>
          </p:sp>
        </p:grpSp>
        <p:sp>
          <p:nvSpPr>
            <p:cNvPr id="205914" name="Arc 119"/>
            <p:cNvSpPr/>
            <p:nvPr/>
          </p:nvSpPr>
          <p:spPr>
            <a:xfrm>
              <a:off x="2506" y="1895"/>
              <a:ext cx="98" cy="115"/>
            </a:xfrm>
            <a:custGeom>
              <a:avLst/>
              <a:gdLst/>
              <a:ahLst/>
              <a:cxnLst>
                <a:cxn ang="0">
                  <a:pos x="0" y="0"/>
                </a:cxn>
                <a:cxn ang="0">
                  <a:pos x="0" y="0"/>
                </a:cxn>
                <a:cxn ang="0">
                  <a:pos x="0" y="0"/>
                </a:cxn>
              </a:cxnLst>
              <a:rect l="0" t="0" r="0" b="0"/>
              <a:pathLst>
                <a:path w="17636" h="20873" fill="none">
                  <a:moveTo>
                    <a:pt x="5555" y="-1"/>
                  </a:moveTo>
                  <a:cubicBezTo>
                    <a:pt x="10441" y="1300"/>
                    <a:pt x="14717" y="4274"/>
                    <a:pt x="17637" y="8403"/>
                  </a:cubicBezTo>
                </a:path>
                <a:path w="17636" h="20873" stroke="0">
                  <a:moveTo>
                    <a:pt x="5555" y="-1"/>
                  </a:moveTo>
                  <a:cubicBezTo>
                    <a:pt x="10441" y="1300"/>
                    <a:pt x="14717" y="4274"/>
                    <a:pt x="17637" y="8403"/>
                  </a:cubicBezTo>
                  <a:lnTo>
                    <a:pt x="0" y="20873"/>
                  </a:lnTo>
                  <a:lnTo>
                    <a:pt x="5555" y="-1"/>
                  </a:lnTo>
                  <a:close/>
                </a:path>
              </a:pathLst>
            </a:custGeom>
            <a:solidFill>
              <a:srgbClr val="000000"/>
            </a:solidFill>
            <a:ln w="9525">
              <a:noFill/>
            </a:ln>
          </p:spPr>
          <p:txBody>
            <a:bodyPr/>
            <a:lstStyle/>
            <a:p>
              <a:endParaRPr lang="zh-CN" altLang="en-US"/>
            </a:p>
          </p:txBody>
        </p:sp>
        <p:sp>
          <p:nvSpPr>
            <p:cNvPr id="205915" name="Line 120"/>
            <p:cNvSpPr/>
            <p:nvPr/>
          </p:nvSpPr>
          <p:spPr>
            <a:xfrm flipH="1">
              <a:off x="2564" y="1770"/>
              <a:ext cx="94" cy="134"/>
            </a:xfrm>
            <a:prstGeom prst="line">
              <a:avLst/>
            </a:prstGeom>
            <a:ln w="25400" cap="flat" cmpd="sng">
              <a:solidFill>
                <a:srgbClr val="000000"/>
              </a:solidFill>
              <a:prstDash val="solid"/>
              <a:headEnd type="none" w="med" len="med"/>
              <a:tailEnd type="none" w="med" len="med"/>
            </a:ln>
          </p:spPr>
        </p:sp>
        <p:sp>
          <p:nvSpPr>
            <p:cNvPr id="205916" name="Arc 121"/>
            <p:cNvSpPr/>
            <p:nvPr/>
          </p:nvSpPr>
          <p:spPr>
            <a:xfrm>
              <a:off x="3191" y="1927"/>
              <a:ext cx="98" cy="115"/>
            </a:xfrm>
            <a:custGeom>
              <a:avLst/>
              <a:gdLst/>
              <a:ahLst/>
              <a:cxnLst>
                <a:cxn ang="0">
                  <a:pos x="0" y="0"/>
                </a:cxn>
                <a:cxn ang="0">
                  <a:pos x="0" y="0"/>
                </a:cxn>
                <a:cxn ang="0">
                  <a:pos x="0" y="0"/>
                </a:cxn>
              </a:cxnLst>
              <a:rect l="0" t="0" r="0" b="0"/>
              <a:pathLst>
                <a:path w="17661" h="20855" fill="none">
                  <a:moveTo>
                    <a:pt x="-1" y="8419"/>
                  </a:moveTo>
                  <a:cubicBezTo>
                    <a:pt x="2905" y="4292"/>
                    <a:pt x="7165" y="1312"/>
                    <a:pt x="12039" y="-1"/>
                  </a:cubicBezTo>
                </a:path>
                <a:path w="17661" h="20855" stroke="0">
                  <a:moveTo>
                    <a:pt x="-1" y="8419"/>
                  </a:moveTo>
                  <a:cubicBezTo>
                    <a:pt x="2905" y="4292"/>
                    <a:pt x="7165" y="1312"/>
                    <a:pt x="12039" y="-1"/>
                  </a:cubicBezTo>
                  <a:lnTo>
                    <a:pt x="17661" y="20855"/>
                  </a:lnTo>
                  <a:lnTo>
                    <a:pt x="-1" y="8419"/>
                  </a:lnTo>
                  <a:close/>
                </a:path>
              </a:pathLst>
            </a:custGeom>
            <a:solidFill>
              <a:srgbClr val="000000"/>
            </a:solidFill>
            <a:ln w="9525">
              <a:noFill/>
            </a:ln>
          </p:spPr>
          <p:txBody>
            <a:bodyPr/>
            <a:lstStyle/>
            <a:p>
              <a:endParaRPr lang="zh-CN" altLang="en-US"/>
            </a:p>
          </p:txBody>
        </p:sp>
        <p:sp>
          <p:nvSpPr>
            <p:cNvPr id="205917" name="Line 122"/>
            <p:cNvSpPr/>
            <p:nvPr/>
          </p:nvSpPr>
          <p:spPr>
            <a:xfrm>
              <a:off x="3113" y="1794"/>
              <a:ext cx="100" cy="144"/>
            </a:xfrm>
            <a:prstGeom prst="line">
              <a:avLst/>
            </a:prstGeom>
            <a:ln w="25400" cap="flat" cmpd="sng">
              <a:solidFill>
                <a:srgbClr val="000000"/>
              </a:solidFill>
              <a:prstDash val="solid"/>
              <a:headEnd type="none" w="med" len="med"/>
              <a:tailEnd type="none" w="med" len="med"/>
            </a:ln>
          </p:spPr>
        </p:sp>
        <p:sp>
          <p:nvSpPr>
            <p:cNvPr id="205918" name="Arc 123"/>
            <p:cNvSpPr/>
            <p:nvPr/>
          </p:nvSpPr>
          <p:spPr>
            <a:xfrm>
              <a:off x="2174" y="3238"/>
              <a:ext cx="78" cy="120"/>
            </a:xfrm>
            <a:custGeom>
              <a:avLst/>
              <a:gdLst/>
              <a:ahLst/>
              <a:cxnLst>
                <a:cxn ang="0">
                  <a:pos x="0" y="0"/>
                </a:cxn>
                <a:cxn ang="0">
                  <a:pos x="0" y="0"/>
                </a:cxn>
                <a:cxn ang="0">
                  <a:pos x="0" y="0"/>
                </a:cxn>
              </a:cxnLst>
              <a:rect l="0" t="0" r="0" b="0"/>
              <a:pathLst>
                <a:path w="14040" h="21600" fill="none">
                  <a:moveTo>
                    <a:pt x="-1" y="19"/>
                  </a:moveTo>
                  <a:cubicBezTo>
                    <a:pt x="301" y="6"/>
                    <a:pt x="603" y="-1"/>
                    <a:pt x="906" y="0"/>
                  </a:cubicBezTo>
                  <a:cubicBezTo>
                    <a:pt x="5654" y="0"/>
                    <a:pt x="10270" y="1564"/>
                    <a:pt x="14040" y="4452"/>
                  </a:cubicBezTo>
                </a:path>
                <a:path w="14040" h="21600" stroke="0">
                  <a:moveTo>
                    <a:pt x="-1" y="19"/>
                  </a:moveTo>
                  <a:cubicBezTo>
                    <a:pt x="301" y="6"/>
                    <a:pt x="603" y="-1"/>
                    <a:pt x="906" y="0"/>
                  </a:cubicBezTo>
                  <a:cubicBezTo>
                    <a:pt x="5654" y="0"/>
                    <a:pt x="10270" y="1564"/>
                    <a:pt x="14040" y="4452"/>
                  </a:cubicBezTo>
                  <a:lnTo>
                    <a:pt x="906" y="21600"/>
                  </a:lnTo>
                  <a:lnTo>
                    <a:pt x="-1" y="19"/>
                  </a:lnTo>
                  <a:close/>
                </a:path>
              </a:pathLst>
            </a:custGeom>
            <a:solidFill>
              <a:srgbClr val="000000"/>
            </a:solidFill>
            <a:ln w="9525">
              <a:noFill/>
            </a:ln>
          </p:spPr>
          <p:txBody>
            <a:bodyPr/>
            <a:lstStyle/>
            <a:p>
              <a:endParaRPr lang="zh-CN" altLang="en-US"/>
            </a:p>
          </p:txBody>
        </p:sp>
        <p:sp>
          <p:nvSpPr>
            <p:cNvPr id="205919" name="Line 124"/>
            <p:cNvSpPr/>
            <p:nvPr/>
          </p:nvSpPr>
          <p:spPr>
            <a:xfrm flipH="1">
              <a:off x="2207" y="2895"/>
              <a:ext cx="107" cy="343"/>
            </a:xfrm>
            <a:prstGeom prst="line">
              <a:avLst/>
            </a:prstGeom>
            <a:ln w="25400" cap="flat" cmpd="sng">
              <a:solidFill>
                <a:srgbClr val="000000"/>
              </a:solidFill>
              <a:prstDash val="solid"/>
              <a:headEnd type="none" w="med" len="med"/>
              <a:tailEnd type="none" w="med" len="med"/>
            </a:ln>
          </p:spPr>
        </p:sp>
        <p:sp>
          <p:nvSpPr>
            <p:cNvPr id="205920" name="Arc 125"/>
            <p:cNvSpPr/>
            <p:nvPr/>
          </p:nvSpPr>
          <p:spPr>
            <a:xfrm>
              <a:off x="2368" y="3238"/>
              <a:ext cx="79" cy="120"/>
            </a:xfrm>
            <a:custGeom>
              <a:avLst/>
              <a:gdLst/>
              <a:ahLst/>
              <a:cxnLst>
                <a:cxn ang="0">
                  <a:pos x="0" y="0"/>
                </a:cxn>
                <a:cxn ang="0">
                  <a:pos x="0" y="0"/>
                </a:cxn>
                <a:cxn ang="0">
                  <a:pos x="0" y="0"/>
                </a:cxn>
              </a:cxnLst>
              <a:rect l="0" t="0" r="0" b="0"/>
              <a:pathLst>
                <a:path w="14305" h="21600" fill="none">
                  <a:moveTo>
                    <a:pt x="-1" y="274"/>
                  </a:moveTo>
                  <a:cubicBezTo>
                    <a:pt x="1135" y="91"/>
                    <a:pt x="2283" y="-1"/>
                    <a:pt x="3433" y="0"/>
                  </a:cubicBezTo>
                  <a:cubicBezTo>
                    <a:pt x="7252" y="0"/>
                    <a:pt x="11004" y="1012"/>
                    <a:pt x="14305" y="2935"/>
                  </a:cubicBezTo>
                </a:path>
                <a:path w="14305" h="21600" stroke="0">
                  <a:moveTo>
                    <a:pt x="-1" y="274"/>
                  </a:moveTo>
                  <a:cubicBezTo>
                    <a:pt x="1135" y="91"/>
                    <a:pt x="2283" y="-1"/>
                    <a:pt x="3433" y="0"/>
                  </a:cubicBezTo>
                  <a:cubicBezTo>
                    <a:pt x="7252" y="0"/>
                    <a:pt x="11004" y="1012"/>
                    <a:pt x="14305" y="2935"/>
                  </a:cubicBezTo>
                  <a:lnTo>
                    <a:pt x="3433" y="21600"/>
                  </a:lnTo>
                  <a:lnTo>
                    <a:pt x="-1" y="274"/>
                  </a:lnTo>
                  <a:close/>
                </a:path>
              </a:pathLst>
            </a:custGeom>
            <a:solidFill>
              <a:srgbClr val="000000"/>
            </a:solidFill>
            <a:ln w="9525">
              <a:noFill/>
            </a:ln>
          </p:spPr>
          <p:txBody>
            <a:bodyPr/>
            <a:lstStyle/>
            <a:p>
              <a:endParaRPr lang="zh-CN" altLang="en-US"/>
            </a:p>
          </p:txBody>
        </p:sp>
        <p:sp>
          <p:nvSpPr>
            <p:cNvPr id="205921" name="Line 126"/>
            <p:cNvSpPr/>
            <p:nvPr/>
          </p:nvSpPr>
          <p:spPr>
            <a:xfrm flipH="1">
              <a:off x="2400" y="2927"/>
              <a:ext cx="58" cy="307"/>
            </a:xfrm>
            <a:prstGeom prst="line">
              <a:avLst/>
            </a:prstGeom>
            <a:ln w="25400" cap="flat" cmpd="sng">
              <a:solidFill>
                <a:srgbClr val="000000"/>
              </a:solidFill>
              <a:prstDash val="solid"/>
              <a:headEnd type="none" w="med" len="med"/>
              <a:tailEnd type="none" w="med" len="med"/>
            </a:ln>
          </p:spPr>
        </p:sp>
        <p:sp>
          <p:nvSpPr>
            <p:cNvPr id="205922" name="Arc 127"/>
            <p:cNvSpPr/>
            <p:nvPr/>
          </p:nvSpPr>
          <p:spPr>
            <a:xfrm>
              <a:off x="2650" y="3238"/>
              <a:ext cx="79" cy="120"/>
            </a:xfrm>
            <a:custGeom>
              <a:avLst/>
              <a:gdLst/>
              <a:ahLst/>
              <a:cxnLst>
                <a:cxn ang="0">
                  <a:pos x="0" y="0"/>
                </a:cxn>
                <a:cxn ang="0">
                  <a:pos x="0" y="0"/>
                </a:cxn>
                <a:cxn ang="0">
                  <a:pos x="0" y="0"/>
                </a:cxn>
              </a:cxnLst>
              <a:rect l="0" t="0" r="0" b="0"/>
              <a:pathLst>
                <a:path w="14284" h="21600" fill="none">
                  <a:moveTo>
                    <a:pt x="-1" y="3354"/>
                  </a:moveTo>
                  <a:cubicBezTo>
                    <a:pt x="3457" y="1163"/>
                    <a:pt x="7467" y="-1"/>
                    <a:pt x="11561" y="0"/>
                  </a:cubicBezTo>
                  <a:cubicBezTo>
                    <a:pt x="12471" y="0"/>
                    <a:pt x="13380" y="57"/>
                    <a:pt x="14284" y="172"/>
                  </a:cubicBezTo>
                </a:path>
                <a:path w="14284" h="21600" stroke="0">
                  <a:moveTo>
                    <a:pt x="-1" y="3354"/>
                  </a:moveTo>
                  <a:cubicBezTo>
                    <a:pt x="3457" y="1163"/>
                    <a:pt x="7467" y="-1"/>
                    <a:pt x="11561" y="0"/>
                  </a:cubicBezTo>
                  <a:cubicBezTo>
                    <a:pt x="12471" y="0"/>
                    <a:pt x="13380" y="57"/>
                    <a:pt x="14284" y="172"/>
                  </a:cubicBezTo>
                  <a:lnTo>
                    <a:pt x="11561" y="21600"/>
                  </a:lnTo>
                  <a:lnTo>
                    <a:pt x="-1" y="3354"/>
                  </a:lnTo>
                  <a:close/>
                </a:path>
              </a:pathLst>
            </a:custGeom>
            <a:solidFill>
              <a:srgbClr val="000000"/>
            </a:solidFill>
            <a:ln w="9525">
              <a:noFill/>
            </a:ln>
          </p:spPr>
          <p:txBody>
            <a:bodyPr/>
            <a:lstStyle/>
            <a:p>
              <a:endParaRPr lang="zh-CN" altLang="en-US"/>
            </a:p>
          </p:txBody>
        </p:sp>
        <p:sp>
          <p:nvSpPr>
            <p:cNvPr id="205923" name="Line 128"/>
            <p:cNvSpPr/>
            <p:nvPr/>
          </p:nvSpPr>
          <p:spPr>
            <a:xfrm>
              <a:off x="2618" y="2927"/>
              <a:ext cx="64" cy="307"/>
            </a:xfrm>
            <a:prstGeom prst="line">
              <a:avLst/>
            </a:prstGeom>
            <a:ln w="25400" cap="flat" cmpd="sng">
              <a:solidFill>
                <a:srgbClr val="000000"/>
              </a:solidFill>
              <a:prstDash val="solid"/>
              <a:headEnd type="none" w="med" len="med"/>
              <a:tailEnd type="none" w="med" len="med"/>
            </a:ln>
          </p:spPr>
        </p:sp>
        <p:sp>
          <p:nvSpPr>
            <p:cNvPr id="205924" name="Arc 129"/>
            <p:cNvSpPr/>
            <p:nvPr/>
          </p:nvSpPr>
          <p:spPr>
            <a:xfrm>
              <a:off x="2859" y="3230"/>
              <a:ext cx="78" cy="120"/>
            </a:xfrm>
            <a:custGeom>
              <a:avLst/>
              <a:gdLst/>
              <a:ahLst/>
              <a:cxnLst>
                <a:cxn ang="0">
                  <a:pos x="0" y="0"/>
                </a:cxn>
                <a:cxn ang="0">
                  <a:pos x="0" y="0"/>
                </a:cxn>
                <a:cxn ang="0">
                  <a:pos x="0" y="0"/>
                </a:cxn>
              </a:cxnLst>
              <a:rect l="0" t="0" r="0" b="0"/>
              <a:pathLst>
                <a:path w="13950" h="21600" fill="none">
                  <a:moveTo>
                    <a:pt x="-1" y="3998"/>
                  </a:moveTo>
                  <a:cubicBezTo>
                    <a:pt x="3656" y="1397"/>
                    <a:pt x="8032" y="-1"/>
                    <a:pt x="12520" y="0"/>
                  </a:cubicBezTo>
                  <a:cubicBezTo>
                    <a:pt x="12997" y="0"/>
                    <a:pt x="13474" y="15"/>
                    <a:pt x="13950" y="47"/>
                  </a:cubicBezTo>
                </a:path>
                <a:path w="13950" h="21600" stroke="0">
                  <a:moveTo>
                    <a:pt x="-1" y="3998"/>
                  </a:moveTo>
                  <a:cubicBezTo>
                    <a:pt x="3656" y="1397"/>
                    <a:pt x="8032" y="-1"/>
                    <a:pt x="12520" y="0"/>
                  </a:cubicBezTo>
                  <a:cubicBezTo>
                    <a:pt x="12997" y="0"/>
                    <a:pt x="13474" y="15"/>
                    <a:pt x="13950" y="47"/>
                  </a:cubicBezTo>
                  <a:lnTo>
                    <a:pt x="12520" y="21600"/>
                  </a:lnTo>
                  <a:lnTo>
                    <a:pt x="-1" y="3998"/>
                  </a:lnTo>
                  <a:close/>
                </a:path>
              </a:pathLst>
            </a:custGeom>
            <a:solidFill>
              <a:srgbClr val="000000"/>
            </a:solidFill>
            <a:ln w="9525">
              <a:noFill/>
            </a:ln>
          </p:spPr>
          <p:txBody>
            <a:bodyPr/>
            <a:lstStyle/>
            <a:p>
              <a:endParaRPr lang="zh-CN" altLang="en-US"/>
            </a:p>
          </p:txBody>
        </p:sp>
        <p:sp>
          <p:nvSpPr>
            <p:cNvPr id="205925" name="Line 130"/>
            <p:cNvSpPr/>
            <p:nvPr/>
          </p:nvSpPr>
          <p:spPr>
            <a:xfrm>
              <a:off x="2793" y="2903"/>
              <a:ext cx="96" cy="325"/>
            </a:xfrm>
            <a:prstGeom prst="line">
              <a:avLst/>
            </a:prstGeom>
            <a:ln w="25400" cap="flat" cmpd="sng">
              <a:solidFill>
                <a:srgbClr val="000000"/>
              </a:solidFill>
              <a:prstDash val="solid"/>
              <a:headEnd type="none" w="med" len="med"/>
              <a:tailEnd type="none" w="med" len="med"/>
            </a:ln>
          </p:spPr>
        </p:sp>
        <p:sp>
          <p:nvSpPr>
            <p:cNvPr id="205926" name="Arc 131"/>
            <p:cNvSpPr/>
            <p:nvPr/>
          </p:nvSpPr>
          <p:spPr>
            <a:xfrm>
              <a:off x="1796" y="1980"/>
              <a:ext cx="117" cy="94"/>
            </a:xfrm>
            <a:custGeom>
              <a:avLst/>
              <a:gdLst/>
              <a:ahLst/>
              <a:cxnLst>
                <a:cxn ang="0">
                  <a:pos x="0" y="0"/>
                </a:cxn>
                <a:cxn ang="0">
                  <a:pos x="0" y="0"/>
                </a:cxn>
                <a:cxn ang="0">
                  <a:pos x="0" y="0"/>
                </a:cxn>
              </a:cxnLst>
              <a:rect l="0" t="0" r="0" b="0"/>
              <a:pathLst>
                <a:path w="21180" h="16990" fill="none">
                  <a:moveTo>
                    <a:pt x="13336" y="-1"/>
                  </a:moveTo>
                  <a:cubicBezTo>
                    <a:pt x="17388" y="3179"/>
                    <a:pt x="20170" y="7703"/>
                    <a:pt x="21180" y="12753"/>
                  </a:cubicBezTo>
                </a:path>
                <a:path w="21180" h="16990" stroke="0">
                  <a:moveTo>
                    <a:pt x="13336" y="-1"/>
                  </a:moveTo>
                  <a:cubicBezTo>
                    <a:pt x="17388" y="3179"/>
                    <a:pt x="20170" y="7703"/>
                    <a:pt x="21180" y="12753"/>
                  </a:cubicBezTo>
                  <a:lnTo>
                    <a:pt x="0" y="16990"/>
                  </a:lnTo>
                  <a:lnTo>
                    <a:pt x="13336" y="-1"/>
                  </a:lnTo>
                  <a:close/>
                </a:path>
              </a:pathLst>
            </a:custGeom>
            <a:solidFill>
              <a:srgbClr val="000000"/>
            </a:solidFill>
            <a:ln w="9525">
              <a:noFill/>
            </a:ln>
          </p:spPr>
          <p:txBody>
            <a:bodyPr/>
            <a:lstStyle/>
            <a:p>
              <a:endParaRPr lang="zh-CN" altLang="en-US"/>
            </a:p>
          </p:txBody>
        </p:sp>
        <p:sp>
          <p:nvSpPr>
            <p:cNvPr id="205927" name="Line 132"/>
            <p:cNvSpPr/>
            <p:nvPr/>
          </p:nvSpPr>
          <p:spPr>
            <a:xfrm flipH="1">
              <a:off x="1889" y="1643"/>
              <a:ext cx="609" cy="362"/>
            </a:xfrm>
            <a:prstGeom prst="line">
              <a:avLst/>
            </a:prstGeom>
            <a:ln w="25400" cap="flat" cmpd="sng">
              <a:solidFill>
                <a:srgbClr val="000000"/>
              </a:solidFill>
              <a:prstDash val="solid"/>
              <a:headEnd type="none" w="med" len="med"/>
              <a:tailEnd type="none" w="med" len="med"/>
            </a:ln>
          </p:spPr>
        </p:sp>
        <p:sp>
          <p:nvSpPr>
            <p:cNvPr id="205928" name="Arc 133"/>
            <p:cNvSpPr/>
            <p:nvPr/>
          </p:nvSpPr>
          <p:spPr>
            <a:xfrm>
              <a:off x="4000" y="1958"/>
              <a:ext cx="119" cy="84"/>
            </a:xfrm>
            <a:custGeom>
              <a:avLst/>
              <a:gdLst/>
              <a:ahLst/>
              <a:cxnLst>
                <a:cxn ang="0">
                  <a:pos x="0" y="0"/>
                </a:cxn>
                <a:cxn ang="0">
                  <a:pos x="0" y="0"/>
                </a:cxn>
                <a:cxn ang="0">
                  <a:pos x="0" y="0"/>
                </a:cxn>
              </a:cxnLst>
              <a:rect l="0" t="0" r="0" b="0"/>
              <a:pathLst>
                <a:path w="21508" h="15273" fill="none">
                  <a:moveTo>
                    <a:pt x="-1" y="13284"/>
                  </a:moveTo>
                  <a:cubicBezTo>
                    <a:pt x="463" y="8264"/>
                    <a:pt x="2669" y="3564"/>
                    <a:pt x="6234" y="-1"/>
                  </a:cubicBezTo>
                </a:path>
                <a:path w="21508" h="15273" stroke="0">
                  <a:moveTo>
                    <a:pt x="-1" y="13284"/>
                  </a:moveTo>
                  <a:cubicBezTo>
                    <a:pt x="463" y="8264"/>
                    <a:pt x="2669" y="3564"/>
                    <a:pt x="6234" y="-1"/>
                  </a:cubicBezTo>
                  <a:lnTo>
                    <a:pt x="21508" y="15273"/>
                  </a:lnTo>
                  <a:lnTo>
                    <a:pt x="-1" y="13284"/>
                  </a:lnTo>
                  <a:close/>
                </a:path>
              </a:pathLst>
            </a:custGeom>
            <a:solidFill>
              <a:srgbClr val="000000"/>
            </a:solidFill>
            <a:ln w="9525">
              <a:noFill/>
            </a:ln>
          </p:spPr>
          <p:txBody>
            <a:bodyPr/>
            <a:lstStyle/>
            <a:p>
              <a:endParaRPr lang="zh-CN" altLang="en-US"/>
            </a:p>
          </p:txBody>
        </p:sp>
        <p:sp>
          <p:nvSpPr>
            <p:cNvPr id="205929" name="Line 134"/>
            <p:cNvSpPr/>
            <p:nvPr/>
          </p:nvSpPr>
          <p:spPr>
            <a:xfrm>
              <a:off x="3280" y="1651"/>
              <a:ext cx="723" cy="333"/>
            </a:xfrm>
            <a:prstGeom prst="line">
              <a:avLst/>
            </a:prstGeom>
            <a:ln w="25400" cap="flat" cmpd="sng">
              <a:solidFill>
                <a:srgbClr val="000000"/>
              </a:solidFill>
              <a:prstDash val="solid"/>
              <a:headEnd type="none" w="med" len="med"/>
              <a:tailEnd type="none" w="med" len="med"/>
            </a:ln>
          </p:spPr>
        </p:sp>
        <p:sp>
          <p:nvSpPr>
            <p:cNvPr id="205930" name="Rectangle 135"/>
            <p:cNvSpPr/>
            <p:nvPr/>
          </p:nvSpPr>
          <p:spPr>
            <a:xfrm>
              <a:off x="2181" y="1900"/>
              <a:ext cx="286" cy="121"/>
            </a:xfrm>
            <a:prstGeom prst="rect">
              <a:avLst/>
            </a:prstGeom>
            <a:noFill/>
            <a:ln w="9525">
              <a:noFill/>
            </a:ln>
          </p:spPr>
          <p:txBody>
            <a:bodyPr wrap="none" lIns="0" tIns="0" rIns="0" bIns="0">
              <a:spAutoFit/>
            </a:bodyPr>
            <a:lstStyle/>
            <a:p>
              <a:pPr eaLnBrk="0" hangingPunct="0">
                <a:lnSpc>
                  <a:spcPct val="90000"/>
                </a:lnSpc>
              </a:pPr>
              <a:r>
                <a:rPr lang="en-US" altLang="ja-JP" sz="1400" b="1">
                  <a:latin typeface="Helvetica" charset="0"/>
                </a:rPr>
                <a:t>Chair</a:t>
              </a:r>
              <a:endParaRPr lang="en-US" altLang="ja-JP" sz="1800" b="1">
                <a:latin typeface="Helvetica" charset="0"/>
              </a:endParaRPr>
            </a:p>
          </p:txBody>
        </p:sp>
        <p:sp>
          <p:nvSpPr>
            <p:cNvPr id="205931" name="Rectangle 136"/>
            <p:cNvSpPr/>
            <p:nvPr/>
          </p:nvSpPr>
          <p:spPr>
            <a:xfrm>
              <a:off x="1351" y="1892"/>
              <a:ext cx="293" cy="121"/>
            </a:xfrm>
            <a:prstGeom prst="rect">
              <a:avLst/>
            </a:prstGeom>
            <a:noFill/>
            <a:ln w="9525">
              <a:noFill/>
            </a:ln>
          </p:spPr>
          <p:txBody>
            <a:bodyPr wrap="none" lIns="0" tIns="0" rIns="0" bIns="0">
              <a:spAutoFit/>
            </a:bodyPr>
            <a:lstStyle/>
            <a:p>
              <a:pPr eaLnBrk="0" hangingPunct="0">
                <a:lnSpc>
                  <a:spcPct val="90000"/>
                </a:lnSpc>
              </a:pPr>
              <a:r>
                <a:rPr lang="en-US" altLang="ja-JP" sz="1400" b="1">
                  <a:latin typeface="Helvetica" charset="0"/>
                </a:rPr>
                <a:t>Table</a:t>
              </a:r>
              <a:endParaRPr lang="en-US" altLang="ja-JP" sz="1800" b="1">
                <a:latin typeface="Helvetica" charset="0"/>
              </a:endParaRPr>
            </a:p>
          </p:txBody>
        </p:sp>
        <p:sp>
          <p:nvSpPr>
            <p:cNvPr id="205932" name="Rectangle 137"/>
            <p:cNvSpPr/>
            <p:nvPr/>
          </p:nvSpPr>
          <p:spPr>
            <a:xfrm>
              <a:off x="3371" y="1900"/>
              <a:ext cx="268" cy="121"/>
            </a:xfrm>
            <a:prstGeom prst="rect">
              <a:avLst/>
            </a:prstGeom>
            <a:noFill/>
            <a:ln w="9525">
              <a:noFill/>
            </a:ln>
          </p:spPr>
          <p:txBody>
            <a:bodyPr wrap="none" lIns="0" tIns="0" rIns="0" bIns="0">
              <a:spAutoFit/>
            </a:bodyPr>
            <a:lstStyle/>
            <a:p>
              <a:pPr eaLnBrk="0" hangingPunct="0">
                <a:lnSpc>
                  <a:spcPct val="90000"/>
                </a:lnSpc>
              </a:pPr>
              <a:r>
                <a:rPr lang="en-US" altLang="ja-JP" sz="1400" b="1">
                  <a:latin typeface="Helvetica" charset="0"/>
                </a:rPr>
                <a:t>Desk</a:t>
              </a:r>
              <a:endParaRPr lang="en-US" altLang="ja-JP" sz="1800" b="1">
                <a:latin typeface="Helvetica" charset="0"/>
              </a:endParaRPr>
            </a:p>
          </p:txBody>
        </p:sp>
        <p:sp>
          <p:nvSpPr>
            <p:cNvPr id="205933" name="Rectangle 138"/>
            <p:cNvSpPr/>
            <p:nvPr/>
          </p:nvSpPr>
          <p:spPr>
            <a:xfrm>
              <a:off x="4305" y="1900"/>
              <a:ext cx="211" cy="121"/>
            </a:xfrm>
            <a:prstGeom prst="rect">
              <a:avLst/>
            </a:prstGeom>
            <a:noFill/>
            <a:ln w="9525">
              <a:noFill/>
            </a:ln>
          </p:spPr>
          <p:txBody>
            <a:bodyPr wrap="none" lIns="0" tIns="0" rIns="0" bIns="0">
              <a:spAutoFit/>
            </a:bodyPr>
            <a:lstStyle/>
            <a:p>
              <a:pPr eaLnBrk="0" hangingPunct="0">
                <a:lnSpc>
                  <a:spcPct val="90000"/>
                </a:lnSpc>
              </a:pPr>
              <a:r>
                <a:rPr lang="en-US" altLang="zh-CN" sz="1400" b="1">
                  <a:latin typeface="Helvetica" charset="0"/>
                </a:rPr>
                <a:t>Bed</a:t>
              </a:r>
              <a:endParaRPr lang="en-US" altLang="ja-JP" sz="1400" b="1">
                <a:latin typeface="Helvetica" charset="0"/>
              </a:endParaRPr>
            </a:p>
          </p:txBody>
        </p:sp>
        <p:sp>
          <p:nvSpPr>
            <p:cNvPr id="205934" name="Rectangle 139"/>
            <p:cNvSpPr/>
            <p:nvPr/>
          </p:nvSpPr>
          <p:spPr>
            <a:xfrm>
              <a:off x="2101" y="3432"/>
              <a:ext cx="967" cy="121"/>
            </a:xfrm>
            <a:prstGeom prst="rect">
              <a:avLst/>
            </a:prstGeom>
            <a:noFill/>
            <a:ln w="9525">
              <a:noFill/>
            </a:ln>
          </p:spPr>
          <p:txBody>
            <a:bodyPr wrap="none" lIns="0" tIns="0" rIns="0" bIns="0">
              <a:spAutoFit/>
            </a:bodyPr>
            <a:lstStyle/>
            <a:p>
              <a:pPr eaLnBrk="0" hangingPunct="0">
                <a:lnSpc>
                  <a:spcPct val="90000"/>
                </a:lnSpc>
              </a:pPr>
              <a:r>
                <a:rPr lang="en-US" altLang="ja-JP" sz="1400" b="1">
                  <a:latin typeface="Helvetica" charset="0"/>
                </a:rPr>
                <a:t>instances of Chair</a:t>
              </a:r>
              <a:endParaRPr lang="en-US" altLang="ja-JP" sz="1800" b="1">
                <a:latin typeface="Helvetica" charset="0"/>
              </a:endParaRPr>
            </a:p>
          </p:txBody>
        </p:sp>
        <p:sp>
          <p:nvSpPr>
            <p:cNvPr id="205935" name="Rectangle 140"/>
            <p:cNvSpPr/>
            <p:nvPr/>
          </p:nvSpPr>
          <p:spPr>
            <a:xfrm>
              <a:off x="2668" y="799"/>
              <a:ext cx="1600" cy="121"/>
            </a:xfrm>
            <a:prstGeom prst="rect">
              <a:avLst/>
            </a:prstGeom>
            <a:noFill/>
            <a:ln w="9525">
              <a:noFill/>
            </a:ln>
          </p:spPr>
          <p:txBody>
            <a:bodyPr wrap="none" lIns="0" tIns="0" rIns="0" bIns="0">
              <a:spAutoFit/>
            </a:bodyPr>
            <a:lstStyle/>
            <a:p>
              <a:pPr eaLnBrk="0" hangingPunct="0">
                <a:lnSpc>
                  <a:spcPct val="90000"/>
                </a:lnSpc>
              </a:pPr>
              <a:r>
                <a:rPr lang="en-US" altLang="ja-JP" sz="1400" b="1" err="1">
                  <a:latin typeface="Helvetica" charset="0"/>
                </a:rPr>
                <a:t>PieceOfFurniture</a:t>
              </a:r>
              <a:r>
                <a:rPr lang="en-US" altLang="ja-JP" sz="1400" b="1">
                  <a:latin typeface="Helvetica" charset="0"/>
                </a:rPr>
                <a:t> (</a:t>
              </a:r>
              <a:r>
                <a:rPr lang="en-US" altLang="ja-JP" sz="1400" b="1" err="1">
                  <a:latin typeface="Helvetica" charset="0"/>
                </a:rPr>
                <a:t>superclass</a:t>
              </a:r>
              <a:r>
                <a:rPr lang="en-US" altLang="ja-JP" sz="1400" b="1">
                  <a:latin typeface="Helvetica" charset="0"/>
                </a:rPr>
                <a:t>)</a:t>
              </a:r>
              <a:endParaRPr lang="en-US" altLang="ja-JP" sz="1800" b="1">
                <a:latin typeface="Helvetica" charset="0"/>
              </a:endParaRPr>
            </a:p>
          </p:txBody>
        </p:sp>
        <p:sp>
          <p:nvSpPr>
            <p:cNvPr id="205936" name="Rectangle 141"/>
            <p:cNvSpPr/>
            <p:nvPr/>
          </p:nvSpPr>
          <p:spPr>
            <a:xfrm>
              <a:off x="3584" y="2957"/>
              <a:ext cx="806" cy="104"/>
            </a:xfrm>
            <a:prstGeom prst="rect">
              <a:avLst/>
            </a:prstGeom>
            <a:noFill/>
            <a:ln w="9525">
              <a:noFill/>
            </a:ln>
          </p:spPr>
          <p:txBody>
            <a:bodyPr wrap="none" lIns="0" tIns="0" rIns="0" bIns="0">
              <a:spAutoFit/>
            </a:bodyPr>
            <a:lstStyle/>
            <a:p>
              <a:pPr eaLnBrk="0" hangingPunct="0">
                <a:lnSpc>
                  <a:spcPct val="90000"/>
                </a:lnSpc>
              </a:pPr>
              <a:r>
                <a:rPr lang="en-US" altLang="ja-JP" sz="1200" b="1">
                  <a:latin typeface="Helvetica" charset="0"/>
                </a:rPr>
                <a:t>subclasses of the</a:t>
              </a:r>
              <a:endParaRPr lang="en-US" altLang="ja-JP" sz="1800" b="1">
                <a:latin typeface="Helvetica"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Requirement  engineering RE</a:t>
            </a:r>
          </a:p>
        </p:txBody>
      </p:sp>
      <p:sp>
        <p:nvSpPr>
          <p:cNvPr id="25602" name="Rectangle 3"/>
          <p:cNvSpPr>
            <a:spLocks noGrp="1"/>
          </p:cNvSpPr>
          <p:nvPr>
            <p:ph type="body"/>
          </p:nvPr>
        </p:nvSpPr>
        <p:spPr>
          <a:xfrm>
            <a:off x="685800" y="908050"/>
            <a:ext cx="8062913" cy="5184775"/>
          </a:xfrm>
        </p:spPr>
        <p:txBody>
          <a:bodyPr vert="horz" wrap="square" lIns="91440" tIns="45720" rIns="91440" bIns="45720" anchor="t" anchorCtr="0"/>
          <a:lstStyle/>
          <a:p>
            <a:pPr>
              <a:lnSpc>
                <a:spcPct val="90000"/>
              </a:lnSpc>
            </a:pPr>
            <a:r>
              <a:rPr lang="en-US" altLang="zh-CN" sz="2400">
                <a:ea typeface="宋体" panose="02010600030101010101" pitchFamily="2" charset="-122"/>
              </a:rPr>
              <a:t>Designing and building computer software is challenging, creative, and just plain fun.</a:t>
            </a:r>
          </a:p>
          <a:p>
            <a:pPr>
              <a:lnSpc>
                <a:spcPct val="90000"/>
              </a:lnSpc>
            </a:pPr>
            <a:r>
              <a:rPr lang="en-US" altLang="zh-CN" sz="2400">
                <a:ea typeface="宋体" panose="02010600030101010101" pitchFamily="2" charset="-122"/>
              </a:rPr>
              <a:t>Building software is so compelling that many software developers want to jump right in before they have a clear understanding of what is needed.</a:t>
            </a:r>
          </a:p>
          <a:p>
            <a:pPr>
              <a:lnSpc>
                <a:spcPct val="90000"/>
              </a:lnSpc>
            </a:pPr>
            <a:r>
              <a:rPr lang="en-US" altLang="zh-CN" sz="2400">
                <a:ea typeface="宋体" panose="02010600030101010101" pitchFamily="2" charset="-122"/>
              </a:rPr>
              <a:t>They argue that things will be become clear as they build, that users will be able to understand need only after examining early iterations of the software, that things change so rapidly that ant attempt to </a:t>
            </a:r>
            <a:r>
              <a:rPr lang="en-US" altLang="zh-CN" sz="2400">
                <a:solidFill>
                  <a:srgbClr val="FF0000"/>
                </a:solidFill>
                <a:ea typeface="宋体" panose="02010600030101010101" pitchFamily="2" charset="-122"/>
              </a:rPr>
              <a:t>understand requirement in detail is a waste of time</a:t>
            </a:r>
            <a:r>
              <a:rPr lang="en-US" altLang="zh-CN" sz="2400">
                <a:ea typeface="宋体" panose="02010600030101010101" pitchFamily="2" charset="-122"/>
              </a:rPr>
              <a:t> </a:t>
            </a:r>
          </a:p>
          <a:p>
            <a:pPr>
              <a:lnSpc>
                <a:spcPct val="90000"/>
              </a:lnSpc>
            </a:pPr>
            <a:r>
              <a:rPr lang="zh-CN" altLang="en-US" sz="2400" dirty="0">
                <a:ea typeface="宋体" panose="02010600030101010101" pitchFamily="2" charset="-122"/>
              </a:rPr>
              <a:t>某些人的观点：设计和编写软件富有挑战性</a:t>
            </a:r>
            <a:r>
              <a:rPr lang="en-US" altLang="zh-CN" sz="2400">
                <a:ea typeface="宋体" panose="02010600030101010101" pitchFamily="2" charset="-122"/>
              </a:rPr>
              <a:t>……</a:t>
            </a:r>
            <a:r>
              <a:rPr lang="zh-CN" altLang="en-US" sz="2400" dirty="0">
                <a:ea typeface="宋体" panose="02010600030101010101" pitchFamily="2" charset="-122"/>
              </a:rPr>
              <a:t>，需求理解被忽略</a:t>
            </a:r>
            <a:r>
              <a:rPr lang="en-US" altLang="zh-CN" sz="2400">
                <a:ea typeface="宋体" panose="02010600030101010101" pitchFamily="2" charset="-122"/>
              </a:rPr>
              <a:t>(</a:t>
            </a:r>
            <a:r>
              <a:rPr lang="zh-CN" altLang="en-US" sz="2400" dirty="0">
                <a:ea typeface="宋体" panose="02010600030101010101" pitchFamily="2" charset="-122"/>
              </a:rPr>
              <a:t>也浪费时间</a:t>
            </a:r>
            <a:r>
              <a:rPr lang="en-US" altLang="zh-CN" sz="2400">
                <a:ea typeface="宋体" panose="02010600030101010101" pitchFamily="2" charset="-122"/>
              </a:rPr>
              <a:t>)</a:t>
            </a:r>
            <a:r>
              <a:rPr lang="zh-CN" altLang="en-US" sz="2400" dirty="0">
                <a:ea typeface="宋体" panose="02010600030101010101" pitchFamily="2" charset="-122"/>
              </a:rPr>
              <a:t>，最终是开发出程序，其它都是次要的</a:t>
            </a:r>
          </a:p>
          <a:p>
            <a:pPr>
              <a:lnSpc>
                <a:spcPct val="90000"/>
              </a:lnSpc>
              <a:buNone/>
            </a:pPr>
            <a:r>
              <a:rPr lang="zh-CN" altLang="en-US" sz="2400" dirty="0">
                <a:ea typeface="宋体" panose="02010600030101010101" pitchFamily="2" charset="-122"/>
              </a:rPr>
              <a:t>（举例：口腔正畸需求分析与设计）</a:t>
            </a:r>
          </a:p>
          <a:p>
            <a:pPr>
              <a:lnSpc>
                <a:spcPct val="90000"/>
              </a:lnSpc>
            </a:pPr>
            <a:endParaRPr lang="zh-CN" altLang="en-US" sz="2400" dirty="0">
              <a:ea typeface="宋体" panose="02010600030101010101" pitchFamily="2" charset="-122"/>
            </a:endParaRPr>
          </a:p>
        </p:txBody>
      </p:sp>
      <p:sp>
        <p:nvSpPr>
          <p:cNvPr id="2560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560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a:t>
            </a:fld>
            <a:endParaRPr lang="en-US" altLang="ja-JP" sz="1200">
              <a:solidFill>
                <a:schemeClr val="bg1"/>
              </a:solidFill>
              <a:latin typeface="Arial" panose="020B0604020202020204"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078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110</a:t>
            </a:fld>
            <a:endParaRPr lang="en-US" altLang="ja-JP" sz="1200">
              <a:solidFill>
                <a:schemeClr val="bg1"/>
              </a:solidFill>
              <a:latin typeface="Arial" panose="020B0604020202020204" pitchFamily="34" charset="0"/>
            </a:endParaRPr>
          </a:p>
        </p:txBody>
      </p:sp>
      <p:sp>
        <p:nvSpPr>
          <p:cNvPr id="207875" name="Rectangle 114"/>
          <p:cNvSpPr>
            <a:spLocks noRot="1"/>
          </p:cNvSpPr>
          <p:nvPr/>
        </p:nvSpPr>
        <p:spPr>
          <a:xfrm>
            <a:off x="0" y="188913"/>
            <a:ext cx="7993063" cy="538162"/>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Methods</a:t>
            </a:r>
            <a:r>
              <a:rPr lang="en-US" altLang="zh-CN" b="1">
                <a:latin typeface="Arial" panose="020B0604020202020204" pitchFamily="34" charset="0"/>
              </a:rPr>
              <a:t> </a:t>
            </a:r>
            <a:r>
              <a:rPr lang="en-US" altLang="ja-JP" b="1">
                <a:latin typeface="Arial" panose="020B0604020202020204" pitchFamily="34" charset="0"/>
              </a:rPr>
              <a:t>(Operations)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grpSp>
        <p:nvGrpSpPr>
          <p:cNvPr id="207876" name="Group 115"/>
          <p:cNvGrpSpPr/>
          <p:nvPr/>
        </p:nvGrpSpPr>
        <p:grpSpPr>
          <a:xfrm>
            <a:off x="2951163" y="2997200"/>
            <a:ext cx="2352675" cy="2185988"/>
            <a:chOff x="3131" y="1823"/>
            <a:chExt cx="1482" cy="1377"/>
          </a:xfrm>
        </p:grpSpPr>
        <p:sp>
          <p:nvSpPr>
            <p:cNvPr id="207877" name="Oval 116"/>
            <p:cNvSpPr/>
            <p:nvPr/>
          </p:nvSpPr>
          <p:spPr>
            <a:xfrm>
              <a:off x="3131" y="1826"/>
              <a:ext cx="1482" cy="1374"/>
            </a:xfrm>
            <a:prstGeom prst="ellipse">
              <a:avLst/>
            </a:prstGeom>
            <a:solidFill>
              <a:schemeClr val="accent2"/>
            </a:solidFill>
            <a:ln w="25400"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78" name="Oval 117"/>
            <p:cNvSpPr/>
            <p:nvPr/>
          </p:nvSpPr>
          <p:spPr>
            <a:xfrm>
              <a:off x="3453" y="2122"/>
              <a:ext cx="851" cy="782"/>
            </a:xfrm>
            <a:prstGeom prst="ellipse">
              <a:avLst/>
            </a:prstGeom>
            <a:solidFill>
              <a:schemeClr val="folHlink"/>
            </a:solidFill>
            <a:ln w="25400"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79" name="Line 118"/>
            <p:cNvSpPr/>
            <p:nvPr/>
          </p:nvSpPr>
          <p:spPr>
            <a:xfrm flipV="1">
              <a:off x="3862" y="1823"/>
              <a:ext cx="0" cy="296"/>
            </a:xfrm>
            <a:prstGeom prst="line">
              <a:avLst/>
            </a:prstGeom>
            <a:ln w="25400" cap="flat" cmpd="sng">
              <a:solidFill>
                <a:schemeClr val="tx1"/>
              </a:solidFill>
              <a:prstDash val="solid"/>
              <a:headEnd type="none" w="med" len="med"/>
              <a:tailEnd type="none" w="med" len="med"/>
            </a:ln>
          </p:spPr>
        </p:sp>
        <p:sp>
          <p:nvSpPr>
            <p:cNvPr id="207880" name="Line 119"/>
            <p:cNvSpPr/>
            <p:nvPr/>
          </p:nvSpPr>
          <p:spPr>
            <a:xfrm flipV="1">
              <a:off x="4245" y="2119"/>
              <a:ext cx="237" cy="173"/>
            </a:xfrm>
            <a:prstGeom prst="line">
              <a:avLst/>
            </a:prstGeom>
            <a:ln w="25400" cap="flat" cmpd="sng">
              <a:solidFill>
                <a:schemeClr val="tx1"/>
              </a:solidFill>
              <a:prstDash val="solid"/>
              <a:headEnd type="none" w="med" len="med"/>
              <a:tailEnd type="none" w="med" len="med"/>
            </a:ln>
          </p:spPr>
        </p:sp>
        <p:sp>
          <p:nvSpPr>
            <p:cNvPr id="207881" name="Line 120"/>
            <p:cNvSpPr/>
            <p:nvPr/>
          </p:nvSpPr>
          <p:spPr>
            <a:xfrm>
              <a:off x="4255" y="2733"/>
              <a:ext cx="245" cy="144"/>
            </a:xfrm>
            <a:prstGeom prst="line">
              <a:avLst/>
            </a:prstGeom>
            <a:ln w="25400" cap="flat" cmpd="sng">
              <a:solidFill>
                <a:schemeClr val="tx1"/>
              </a:solidFill>
              <a:prstDash val="solid"/>
              <a:headEnd type="none" w="med" len="med"/>
              <a:tailEnd type="none" w="med" len="med"/>
            </a:ln>
          </p:spPr>
        </p:sp>
        <p:sp>
          <p:nvSpPr>
            <p:cNvPr id="207882" name="Line 121"/>
            <p:cNvSpPr/>
            <p:nvPr/>
          </p:nvSpPr>
          <p:spPr>
            <a:xfrm>
              <a:off x="3886" y="2920"/>
              <a:ext cx="0" cy="280"/>
            </a:xfrm>
            <a:prstGeom prst="line">
              <a:avLst/>
            </a:prstGeom>
            <a:ln w="25400" cap="flat" cmpd="sng">
              <a:solidFill>
                <a:schemeClr val="tx1"/>
              </a:solidFill>
              <a:prstDash val="solid"/>
              <a:headEnd type="none" w="med" len="med"/>
              <a:tailEnd type="none" w="med" len="med"/>
            </a:ln>
          </p:spPr>
        </p:sp>
        <p:sp>
          <p:nvSpPr>
            <p:cNvPr id="207883" name="Line 122"/>
            <p:cNvSpPr/>
            <p:nvPr/>
          </p:nvSpPr>
          <p:spPr>
            <a:xfrm flipH="1">
              <a:off x="3305" y="2792"/>
              <a:ext cx="253" cy="166"/>
            </a:xfrm>
            <a:prstGeom prst="line">
              <a:avLst/>
            </a:prstGeom>
            <a:ln w="25400" cap="flat" cmpd="sng">
              <a:solidFill>
                <a:schemeClr val="tx1"/>
              </a:solidFill>
              <a:prstDash val="solid"/>
              <a:headEnd type="none" w="med" len="med"/>
              <a:tailEnd type="none" w="med" len="med"/>
            </a:ln>
          </p:spPr>
        </p:sp>
        <p:sp>
          <p:nvSpPr>
            <p:cNvPr id="207884" name="Line 123"/>
            <p:cNvSpPr/>
            <p:nvPr/>
          </p:nvSpPr>
          <p:spPr>
            <a:xfrm flipH="1" flipV="1">
              <a:off x="3221" y="2174"/>
              <a:ext cx="267" cy="163"/>
            </a:xfrm>
            <a:prstGeom prst="line">
              <a:avLst/>
            </a:prstGeom>
            <a:ln w="25400" cap="flat" cmpd="sng">
              <a:solidFill>
                <a:schemeClr val="tx1"/>
              </a:solidFill>
              <a:prstDash val="solid"/>
              <a:headEnd type="none" w="med" len="med"/>
              <a:tailEnd type="none" w="med" len="med"/>
            </a:ln>
          </p:spPr>
        </p:sp>
        <p:sp>
          <p:nvSpPr>
            <p:cNvPr id="207885" name="Rectangle 124"/>
            <p:cNvSpPr/>
            <p:nvPr/>
          </p:nvSpPr>
          <p:spPr>
            <a:xfrm>
              <a:off x="3655" y="2333"/>
              <a:ext cx="102" cy="96"/>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86" name="Rectangle 125"/>
            <p:cNvSpPr/>
            <p:nvPr/>
          </p:nvSpPr>
          <p:spPr>
            <a:xfrm>
              <a:off x="3810" y="2333"/>
              <a:ext cx="100" cy="96"/>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87" name="Rectangle 126"/>
            <p:cNvSpPr/>
            <p:nvPr/>
          </p:nvSpPr>
          <p:spPr>
            <a:xfrm>
              <a:off x="3964" y="2333"/>
              <a:ext cx="102" cy="96"/>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88" name="Rectangle 127"/>
            <p:cNvSpPr/>
            <p:nvPr/>
          </p:nvSpPr>
          <p:spPr>
            <a:xfrm>
              <a:off x="3655" y="2473"/>
              <a:ext cx="102" cy="9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89" name="Rectangle 128"/>
            <p:cNvSpPr/>
            <p:nvPr/>
          </p:nvSpPr>
          <p:spPr>
            <a:xfrm>
              <a:off x="3810" y="2473"/>
              <a:ext cx="100" cy="9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90" name="Rectangle 129"/>
            <p:cNvSpPr/>
            <p:nvPr/>
          </p:nvSpPr>
          <p:spPr>
            <a:xfrm>
              <a:off x="3964" y="2473"/>
              <a:ext cx="102" cy="9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91" name="Rectangle 130"/>
            <p:cNvSpPr/>
            <p:nvPr/>
          </p:nvSpPr>
          <p:spPr>
            <a:xfrm>
              <a:off x="3655" y="2614"/>
              <a:ext cx="102" cy="9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92" name="Rectangle 131"/>
            <p:cNvSpPr/>
            <p:nvPr/>
          </p:nvSpPr>
          <p:spPr>
            <a:xfrm>
              <a:off x="3810" y="2614"/>
              <a:ext cx="100" cy="9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207893" name="Rectangle 132"/>
            <p:cNvSpPr/>
            <p:nvPr/>
          </p:nvSpPr>
          <p:spPr>
            <a:xfrm>
              <a:off x="3964" y="2614"/>
              <a:ext cx="102" cy="99"/>
            </a:xfrm>
            <a:prstGeom prst="rect">
              <a:avLst/>
            </a:prstGeom>
            <a:solidFill>
              <a:srgbClr val="037C03"/>
            </a:solidFill>
            <a:ln w="25400"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grpSp>
      <p:sp>
        <p:nvSpPr>
          <p:cNvPr id="207894" name="Rectangle 133"/>
          <p:cNvSpPr/>
          <p:nvPr/>
        </p:nvSpPr>
        <p:spPr>
          <a:xfrm>
            <a:off x="215900" y="1016000"/>
            <a:ext cx="8245475" cy="1549400"/>
          </a:xfrm>
          <a:prstGeom prst="rect">
            <a:avLst/>
          </a:prstGeom>
          <a:noFill/>
          <a:ln w="25400">
            <a:noFill/>
          </a:ln>
        </p:spPr>
        <p:txBody>
          <a:bodyPr lIns="90487" tIns="44450" rIns="90487" bIns="44450">
            <a:spAutoFit/>
          </a:bodyPr>
          <a:lstStyle/>
          <a:p>
            <a:pPr eaLnBrk="0" hangingPunct="0">
              <a:lnSpc>
                <a:spcPct val="80000"/>
              </a:lnSpc>
              <a:buClr>
                <a:schemeClr val="folHlink"/>
              </a:buClr>
              <a:buFont typeface="Wingdings" panose="05000000000000000000" pitchFamily="2" charset="2"/>
              <a:buChar char="n"/>
            </a:pPr>
            <a:r>
              <a:rPr lang="en-US" altLang="zh-CN" sz="2400">
                <a:latin typeface="Helvetica" charset="0"/>
              </a:rPr>
              <a:t> </a:t>
            </a:r>
            <a:r>
              <a:rPr lang="en-US" altLang="ja-JP" sz="2400">
                <a:latin typeface="Helvetica" charset="0"/>
              </a:rPr>
              <a:t>An executable procedure that is encapsulated in a </a:t>
            </a:r>
            <a:endParaRPr lang="en-US" altLang="zh-CN" sz="2400">
              <a:latin typeface="Helvetica" charset="0"/>
            </a:endParaRPr>
          </a:p>
          <a:p>
            <a:pPr eaLnBrk="0" hangingPunct="0">
              <a:lnSpc>
                <a:spcPct val="80000"/>
              </a:lnSpc>
              <a:buClr>
                <a:schemeClr val="folHlink"/>
              </a:buClr>
              <a:buFont typeface="Wingdings" panose="05000000000000000000" pitchFamily="2" charset="2"/>
            </a:pPr>
            <a:r>
              <a:rPr lang="en-US" altLang="zh-CN" sz="2400">
                <a:latin typeface="Helvetica" charset="0"/>
              </a:rPr>
              <a:t>    </a:t>
            </a:r>
            <a:r>
              <a:rPr lang="en-US" altLang="ja-JP" sz="2400">
                <a:latin typeface="Helvetica" charset="0"/>
              </a:rPr>
              <a:t>class and is designed to operate on one or more data </a:t>
            </a:r>
            <a:endParaRPr lang="en-US" altLang="zh-CN" sz="2400">
              <a:latin typeface="Helvetica" charset="0"/>
            </a:endParaRPr>
          </a:p>
          <a:p>
            <a:pPr eaLnBrk="0" hangingPunct="0">
              <a:lnSpc>
                <a:spcPct val="80000"/>
              </a:lnSpc>
              <a:buClr>
                <a:schemeClr val="folHlink"/>
              </a:buClr>
              <a:buFont typeface="Wingdings" panose="05000000000000000000" pitchFamily="2" charset="2"/>
            </a:pPr>
            <a:r>
              <a:rPr lang="en-US" altLang="zh-CN" sz="2400">
                <a:latin typeface="Helvetica" charset="0"/>
              </a:rPr>
              <a:t>    </a:t>
            </a:r>
            <a:r>
              <a:rPr lang="en-US" altLang="ja-JP" sz="2400">
                <a:latin typeface="Helvetica" charset="0"/>
              </a:rPr>
              <a:t>attributes that are defined as part of the class.</a:t>
            </a:r>
          </a:p>
          <a:p>
            <a:pPr eaLnBrk="0" hangingPunct="0">
              <a:lnSpc>
                <a:spcPct val="40000"/>
              </a:lnSpc>
              <a:spcBef>
                <a:spcPct val="40000"/>
              </a:spcBef>
              <a:buClr>
                <a:schemeClr val="folHlink"/>
              </a:buClr>
              <a:buFont typeface="Wingdings" panose="05000000000000000000" pitchFamily="2" charset="2"/>
              <a:buChar char="n"/>
            </a:pPr>
            <a:r>
              <a:rPr lang="en-US" altLang="zh-CN" sz="2400">
                <a:latin typeface="Helvetica" charset="0"/>
              </a:rPr>
              <a:t> </a:t>
            </a:r>
            <a:r>
              <a:rPr lang="en-US" altLang="ja-JP" sz="2400">
                <a:latin typeface="Helvetica" charset="0"/>
              </a:rPr>
              <a:t>A method is invoked via message passing.</a:t>
            </a:r>
            <a:endParaRPr lang="en-US" altLang="zh-CN" sz="2400">
              <a:latin typeface="Helvetica" charset="0"/>
            </a:endParaRPr>
          </a:p>
          <a:p>
            <a:pPr eaLnBrk="0" hangingPunct="0">
              <a:lnSpc>
                <a:spcPct val="40000"/>
              </a:lnSpc>
              <a:spcBef>
                <a:spcPct val="40000"/>
              </a:spcBef>
              <a:buClr>
                <a:schemeClr val="folHlink"/>
              </a:buClr>
              <a:buFont typeface="Wingdings" panose="05000000000000000000" pitchFamily="2" charset="2"/>
            </a:pPr>
            <a:endParaRPr lang="en-US" altLang="ja-JP" sz="2400">
              <a:latin typeface="Helvetica"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4508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8.3 Class-Based Modeling</a:t>
            </a:r>
          </a:p>
        </p:txBody>
      </p:sp>
      <p:sp>
        <p:nvSpPr>
          <p:cNvPr id="4" name="Content Placeholder 3"/>
          <p:cNvSpPr>
            <a:spLocks noGrp="1"/>
          </p:cNvSpPr>
          <p:nvPr>
            <p:ph sz="quarter" idx="11"/>
          </p:nvPr>
        </p:nvSpPr>
        <p:spPr>
          <a:xfrm>
            <a:off x="342900" y="1122162"/>
            <a:ext cx="8458200" cy="261271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Class-based modeling represents: </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objects that the system will manipulate.</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operations (also called methods or services) that will be applied to the objects to effect the manipulation. </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relationships (some hierarchical) between the objects.</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collaborations </a:t>
            </a:r>
            <a:r>
              <a:rPr lang="en-US" altLang="en-US" noProof="0" dirty="0">
                <a:latin typeface="Times New Roman" panose="02020603050405020304" pitchFamily="18" charset="0"/>
                <a:cs typeface="Times New Roman" panose="02020603050405020304" pitchFamily="18" charset="0"/>
              </a:rPr>
              <a:t>that occur between the classes that are defined.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23850" y="4365687"/>
            <a:ext cx="8458200" cy="901521"/>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The elements of a class-based model include classes and objects, attributes, operations, C</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models, U</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M</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 class diagrams. </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1299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112</a:t>
            </a:fld>
            <a:endParaRPr lang="en-US" altLang="ja-JP" sz="1200">
              <a:solidFill>
                <a:schemeClr val="bg1"/>
              </a:solidFill>
              <a:latin typeface="Arial" panose="020B0604020202020204" pitchFamily="34" charset="0"/>
            </a:endParaRPr>
          </a:p>
        </p:txBody>
      </p:sp>
      <p:sp>
        <p:nvSpPr>
          <p:cNvPr id="212995" name="Line 4"/>
          <p:cNvSpPr/>
          <p:nvPr/>
        </p:nvSpPr>
        <p:spPr>
          <a:xfrm>
            <a:off x="4552950" y="1117600"/>
            <a:ext cx="1588" cy="531813"/>
          </a:xfrm>
          <a:prstGeom prst="line">
            <a:avLst/>
          </a:prstGeom>
          <a:ln w="55563">
            <a:noFill/>
          </a:ln>
        </p:spPr>
      </p:sp>
      <p:sp>
        <p:nvSpPr>
          <p:cNvPr id="212996" name="Rectangle 7"/>
          <p:cNvSpPr>
            <a:spLocks noRot="1"/>
          </p:cNvSpPr>
          <p:nvPr/>
        </p:nvSpPr>
        <p:spPr>
          <a:xfrm>
            <a:off x="0" y="0"/>
            <a:ext cx="9144000" cy="765175"/>
          </a:xfrm>
          <a:prstGeom prst="rect">
            <a:avLst/>
          </a:prstGeom>
          <a:noFill/>
          <a:ln w="9525">
            <a:noFill/>
          </a:ln>
        </p:spPr>
        <p:txBody>
          <a:bodyPr anchor="ctr" anchorCtr="0"/>
          <a:lstStyle/>
          <a:p>
            <a:pPr eaLnBrk="0" hangingPunct="0"/>
            <a:r>
              <a:rPr lang="en-US" sz="2400" b="1">
                <a:latin typeface="Arial" panose="020B0604020202020204" pitchFamily="34" charset="0"/>
              </a:rPr>
              <a:t>8.3</a:t>
            </a:r>
            <a:r>
              <a:rPr lang="en-US" altLang="zh-CN" sz="2400" b="1">
                <a:latin typeface="Arial" panose="020B0604020202020204" pitchFamily="34" charset="0"/>
              </a:rPr>
              <a:t>Class-Based Methods</a:t>
            </a:r>
          </a:p>
        </p:txBody>
      </p:sp>
      <p:sp>
        <p:nvSpPr>
          <p:cNvPr id="212997" name="Rectangle 8"/>
          <p:cNvSpPr>
            <a:spLocks noRot="1"/>
          </p:cNvSpPr>
          <p:nvPr/>
        </p:nvSpPr>
        <p:spPr>
          <a:xfrm>
            <a:off x="395288" y="1125538"/>
            <a:ext cx="8461375" cy="4464050"/>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pPr>
            <a:r>
              <a:rPr lang="zh-CN" altLang="en-US" sz="2800" dirty="0">
                <a:latin typeface="Arial" panose="020B0604020202020204" pitchFamily="34" charset="0"/>
              </a:rPr>
              <a:t>类（对象）、属性、操作，协作类</a:t>
            </a:r>
            <a:r>
              <a:rPr lang="en-US" altLang="zh-CN" sz="2800">
                <a:latin typeface="Arial" panose="020B0604020202020204" pitchFamily="34" charset="0"/>
              </a:rPr>
              <a:t>CRC</a:t>
            </a:r>
          </a:p>
          <a:p>
            <a:pPr marL="342900" indent="-342900" eaLnBrk="0" hangingPunct="0">
              <a:spcBef>
                <a:spcPct val="20000"/>
              </a:spcBef>
              <a:buClr>
                <a:srgbClr val="52A930"/>
              </a:buClr>
              <a:buFont typeface="Wingdings" panose="05000000000000000000" pitchFamily="2" charset="2"/>
              <a:buChar char="n"/>
            </a:pP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Identify analysis classes by examining the problem statement</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Use a </a:t>
            </a:r>
            <a:r>
              <a:rPr lang="en-US" altLang="ja-JP" sz="2800">
                <a:latin typeface="Palatino" pitchFamily="-128" charset="0"/>
              </a:rPr>
              <a:t>“</a:t>
            </a:r>
            <a:r>
              <a:rPr lang="en-US" altLang="ja-JP" sz="2800">
                <a:latin typeface="Arial" panose="020B0604020202020204" pitchFamily="34" charset="0"/>
              </a:rPr>
              <a:t>grammatical parse</a:t>
            </a:r>
            <a:r>
              <a:rPr lang="en-US" altLang="ja-JP" sz="2800">
                <a:latin typeface="Palatino" pitchFamily="-128" charset="0"/>
              </a:rPr>
              <a:t>”</a:t>
            </a:r>
            <a:r>
              <a:rPr lang="en-US" altLang="ja-JP" sz="2800">
                <a:latin typeface="Arial" panose="020B0604020202020204" pitchFamily="34" charset="0"/>
              </a:rPr>
              <a:t> to isolate potential classes</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Identify the attributes of each class</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Identify operations that manipulate the attributes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1606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113</a:t>
            </a:fld>
            <a:endParaRPr lang="en-US" altLang="ja-JP" sz="1200">
              <a:solidFill>
                <a:schemeClr val="bg1"/>
              </a:solidFill>
              <a:latin typeface="Arial" panose="020B0604020202020204" pitchFamily="34" charset="0"/>
            </a:endParaRPr>
          </a:p>
        </p:txBody>
      </p:sp>
      <p:sp>
        <p:nvSpPr>
          <p:cNvPr id="216067" name="Line 4"/>
          <p:cNvSpPr/>
          <p:nvPr/>
        </p:nvSpPr>
        <p:spPr>
          <a:xfrm>
            <a:off x="4552950" y="1117600"/>
            <a:ext cx="1588" cy="531813"/>
          </a:xfrm>
          <a:prstGeom prst="line">
            <a:avLst/>
          </a:prstGeom>
          <a:ln w="55563">
            <a:noFill/>
          </a:ln>
        </p:spPr>
      </p:sp>
      <p:sp>
        <p:nvSpPr>
          <p:cNvPr id="216068" name="Rectangle 7"/>
          <p:cNvSpPr>
            <a:spLocks noRot="1"/>
          </p:cNvSpPr>
          <p:nvPr/>
        </p:nvSpPr>
        <p:spPr>
          <a:xfrm>
            <a:off x="0" y="0"/>
            <a:ext cx="7775575" cy="836613"/>
          </a:xfrm>
          <a:prstGeom prst="rect">
            <a:avLst/>
          </a:prstGeom>
          <a:noFill/>
          <a:ln w="9525">
            <a:noFill/>
          </a:ln>
        </p:spPr>
        <p:txBody>
          <a:bodyPr anchor="ctr" anchorCtr="0"/>
          <a:lstStyle/>
          <a:p>
            <a:pPr eaLnBrk="0" hangingPunct="0"/>
            <a:r>
              <a:rPr lang="en-US" altLang="zh-CN" b="1">
                <a:latin typeface="Arial" panose="020B0604020202020204" pitchFamily="34" charset="0"/>
              </a:rPr>
              <a:t>8.3.1 Identifying</a:t>
            </a:r>
            <a:r>
              <a:rPr lang="en-US" altLang="zh-CN">
                <a:latin typeface="Arial" panose="020B0604020202020204" pitchFamily="34" charset="0"/>
              </a:rPr>
              <a:t> </a:t>
            </a:r>
            <a:r>
              <a:rPr lang="en-US" altLang="ja-JP" b="1">
                <a:latin typeface="Arial" panose="020B0604020202020204" pitchFamily="34" charset="0"/>
              </a:rPr>
              <a:t>Analysis Classes</a:t>
            </a:r>
          </a:p>
        </p:txBody>
      </p:sp>
      <p:sp>
        <p:nvSpPr>
          <p:cNvPr id="216069" name="Rectangle 8"/>
          <p:cNvSpPr>
            <a:spLocks noRot="1"/>
          </p:cNvSpPr>
          <p:nvPr/>
        </p:nvSpPr>
        <p:spPr>
          <a:xfrm>
            <a:off x="323850" y="1052513"/>
            <a:ext cx="8388350" cy="4968875"/>
          </a:xfrm>
          <a:prstGeom prst="rect">
            <a:avLst/>
          </a:prstGeom>
          <a:noFill/>
          <a:ln w="9525">
            <a:noFill/>
          </a:ln>
        </p:spPr>
        <p:txBody>
          <a:bodyPr/>
          <a:lstStyle/>
          <a:p>
            <a:pPr marL="342900" indent="-342900" eaLnBrk="0" hangingPunct="0">
              <a:lnSpc>
                <a:spcPct val="90000"/>
              </a:lnSpc>
              <a:spcBef>
                <a:spcPts val="300"/>
              </a:spcBef>
              <a:buClr>
                <a:srgbClr val="52A930"/>
              </a:buClr>
              <a:buFont typeface="Wingdings" panose="05000000000000000000" pitchFamily="2" charset="2"/>
              <a:buChar char="n"/>
            </a:pPr>
            <a:r>
              <a:rPr lang="en-US" altLang="ja-JP" sz="1800" b="1">
                <a:latin typeface="Arial" panose="020B0604020202020204" pitchFamily="34" charset="0"/>
              </a:rPr>
              <a:t>External entities</a:t>
            </a:r>
            <a:r>
              <a:rPr lang="en-US" altLang="ja-JP" sz="1800">
                <a:latin typeface="Arial" panose="020B0604020202020204" pitchFamily="34" charset="0"/>
              </a:rPr>
              <a:t> (e.g., other systems, devices, people) that produce or consume information to be used by a computer-based system.</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b="1">
                <a:latin typeface="Arial" panose="020B0604020202020204" pitchFamily="34" charset="0"/>
              </a:rPr>
              <a:t>Things </a:t>
            </a:r>
            <a:r>
              <a:rPr lang="en-US" altLang="ja-JP" sz="1800">
                <a:latin typeface="Arial" panose="020B0604020202020204" pitchFamily="34" charset="0"/>
              </a:rPr>
              <a:t>(</a:t>
            </a:r>
            <a:r>
              <a:rPr lang="en-US" altLang="ja-JP" sz="1800" err="1">
                <a:latin typeface="Arial" panose="020B0604020202020204" pitchFamily="34" charset="0"/>
              </a:rPr>
              <a:t>e.g</a:t>
            </a:r>
            <a:r>
              <a:rPr lang="en-US" altLang="ja-JP" sz="1800">
                <a:latin typeface="Arial" panose="020B0604020202020204" pitchFamily="34" charset="0"/>
              </a:rPr>
              <a:t>, reports, displays, letters, signals) that are part of the information domain for the problem.</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b="1">
                <a:latin typeface="Arial" panose="020B0604020202020204" pitchFamily="34" charset="0"/>
              </a:rPr>
              <a:t>Occurrences or events</a:t>
            </a:r>
            <a:r>
              <a:rPr lang="en-US" altLang="ja-JP" sz="1800">
                <a:latin typeface="Arial" panose="020B0604020202020204" pitchFamily="34" charset="0"/>
              </a:rPr>
              <a:t> (e.g., a property transfer or the completion of a series of robot movements) that occur within the context of system operation.</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b="1">
                <a:latin typeface="Arial" panose="020B0604020202020204" pitchFamily="34" charset="0"/>
              </a:rPr>
              <a:t>Roles </a:t>
            </a:r>
            <a:r>
              <a:rPr lang="en-US" altLang="ja-JP" sz="1800">
                <a:latin typeface="Arial" panose="020B0604020202020204" pitchFamily="34" charset="0"/>
              </a:rPr>
              <a:t>(e.g., manager, engineer, salesperson) played by people who interact with the system.</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b="1">
                <a:latin typeface="Arial" panose="020B0604020202020204" pitchFamily="34" charset="0"/>
              </a:rPr>
              <a:t>Organizational units</a:t>
            </a:r>
            <a:r>
              <a:rPr lang="en-US" altLang="ja-JP" sz="1800">
                <a:latin typeface="Arial" panose="020B0604020202020204" pitchFamily="34" charset="0"/>
              </a:rPr>
              <a:t> (e.g., division, group, team) that are relevant to an application.</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b="1">
                <a:latin typeface="Arial" panose="020B0604020202020204" pitchFamily="34" charset="0"/>
              </a:rPr>
              <a:t>Places </a:t>
            </a:r>
            <a:r>
              <a:rPr lang="en-US" altLang="ja-JP" sz="1800">
                <a:latin typeface="Arial" panose="020B0604020202020204" pitchFamily="34" charset="0"/>
              </a:rPr>
              <a:t>(e.g., manufacturing floor or loading dock) that establish the context of the problem and the overall function of the system.</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b="1">
                <a:latin typeface="Arial" panose="020B0604020202020204" pitchFamily="34" charset="0"/>
              </a:rPr>
              <a:t>Structures </a:t>
            </a:r>
            <a:r>
              <a:rPr lang="en-US" altLang="ja-JP" sz="1800">
                <a:latin typeface="Arial" panose="020B0604020202020204" pitchFamily="34" charset="0"/>
              </a:rPr>
              <a:t>(e.g., sensors, four-wheeled vehicles, or computers) that define a class of objects or related classes of objects.</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以上</a:t>
            </a:r>
            <a:r>
              <a:rPr lang="zh-CN" altLang="en-US" sz="1800" b="1" i="1" dirty="0">
                <a:latin typeface="Arial" panose="020B0604020202020204" pitchFamily="34" charset="0"/>
              </a:rPr>
              <a:t>数据对象</a:t>
            </a:r>
            <a:r>
              <a:rPr lang="zh-CN" altLang="en-US" sz="1800" dirty="0">
                <a:latin typeface="Arial" panose="020B0604020202020204" pitchFamily="34" charset="0"/>
              </a:rPr>
              <a:t>都是为候选的类</a:t>
            </a:r>
          </a:p>
          <a:p>
            <a:pPr marL="342900" indent="-342900">
              <a:lnSpc>
                <a:spcPct val="90000"/>
              </a:lnSpc>
              <a:spcBef>
                <a:spcPts val="300"/>
              </a:spcBef>
              <a:buClr>
                <a:srgbClr val="52A930"/>
              </a:buClr>
              <a:buFontTx/>
              <a:buChar char="•"/>
            </a:pPr>
            <a:r>
              <a:rPr lang="zh-CN" altLang="en-US" sz="2400" dirty="0">
                <a:solidFill>
                  <a:srgbClr val="FF0000"/>
                </a:solidFill>
                <a:latin typeface="Arial" panose="020B0604020202020204" pitchFamily="34" charset="0"/>
              </a:rPr>
              <a:t>分类方法很多，这只是其中方法之一</a:t>
            </a:r>
            <a:endParaRPr lang="en-US" altLang="zh-CN" sz="2400">
              <a:solidFill>
                <a:srgbClr val="FF0000"/>
              </a:solidFill>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400" dirty="0">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8.3.1 Identifying Analysis Classes</a:t>
            </a:r>
          </a:p>
        </p:txBody>
      </p:sp>
      <p:sp>
        <p:nvSpPr>
          <p:cNvPr id="218114" name="Rectangle 3"/>
          <p:cNvSpPr>
            <a:spLocks noGrp="1"/>
          </p:cNvSpPr>
          <p:nvPr>
            <p:ph idx="4294967295"/>
          </p:nvPr>
        </p:nvSpPr>
        <p:spPr/>
        <p:txBody>
          <a:bodyPr vert="horz" wrap="square" lIns="91440" tIns="45720" rIns="91440" bIns="45720" anchor="t" anchorCtr="0"/>
          <a:lstStyle/>
          <a:p>
            <a:pPr>
              <a:lnSpc>
                <a:spcPct val="90000"/>
              </a:lnSpc>
              <a:spcBef>
                <a:spcPts val="300"/>
              </a:spcBef>
            </a:pPr>
            <a:r>
              <a:rPr lang="en-US" altLang="zh-CN">
                <a:latin typeface="Palatino" pitchFamily="-128" charset="0"/>
                <a:ea typeface="宋体" panose="02010600030101010101" pitchFamily="2" charset="-122"/>
              </a:rPr>
              <a:t>Examining the usage scenarios developed as part of the requirements model and perform a “grammatical parse”</a:t>
            </a:r>
            <a:r>
              <a:rPr lang="zh-CN" altLang="en-US" dirty="0">
                <a:latin typeface="Palatino" pitchFamily="-128" charset="0"/>
                <a:ea typeface="宋体" panose="02010600030101010101" pitchFamily="2" charset="-122"/>
              </a:rPr>
              <a:t>语法分析 </a:t>
            </a:r>
            <a:r>
              <a:rPr lang="en-US" altLang="zh-CN">
                <a:latin typeface="Palatino" pitchFamily="-128" charset="0"/>
                <a:ea typeface="宋体" panose="02010600030101010101" pitchFamily="2" charset="-122"/>
              </a:rPr>
              <a:t>[Abb83] </a:t>
            </a:r>
          </a:p>
          <a:p>
            <a:pPr lvl="1">
              <a:lnSpc>
                <a:spcPct val="90000"/>
              </a:lnSpc>
              <a:spcBef>
                <a:spcPts val="300"/>
              </a:spcBef>
            </a:pPr>
            <a:r>
              <a:rPr lang="en-US" altLang="zh-CN">
                <a:latin typeface="Palatino" pitchFamily="-128" charset="0"/>
                <a:ea typeface="宋体" panose="02010600030101010101" pitchFamily="2" charset="-122"/>
              </a:rPr>
              <a:t>Classes are determined by underlining each noun or </a:t>
            </a:r>
            <a:r>
              <a:rPr lang="en-US" altLang="zh-CN">
                <a:solidFill>
                  <a:srgbClr val="FF0000"/>
                </a:solidFill>
                <a:latin typeface="Palatino" pitchFamily="-128" charset="0"/>
                <a:ea typeface="宋体" panose="02010600030101010101" pitchFamily="2" charset="-122"/>
              </a:rPr>
              <a:t>noun</a:t>
            </a:r>
            <a:r>
              <a:rPr lang="en-US" altLang="zh-CN">
                <a:latin typeface="Palatino" pitchFamily="-128" charset="0"/>
                <a:ea typeface="宋体" panose="02010600030101010101" pitchFamily="2" charset="-122"/>
              </a:rPr>
              <a:t> phrase and entering it into a simple table. </a:t>
            </a:r>
          </a:p>
          <a:p>
            <a:pPr lvl="1">
              <a:lnSpc>
                <a:spcPct val="90000"/>
              </a:lnSpc>
              <a:spcBef>
                <a:spcPts val="300"/>
              </a:spcBef>
            </a:pPr>
            <a:r>
              <a:rPr lang="en-US" altLang="zh-CN">
                <a:latin typeface="Palatino" pitchFamily="-128" charset="0"/>
                <a:ea typeface="宋体" panose="02010600030101010101" pitchFamily="2" charset="-122"/>
              </a:rPr>
              <a:t>Synonyms should be noted. </a:t>
            </a:r>
          </a:p>
          <a:p>
            <a:pPr lvl="1">
              <a:lnSpc>
                <a:spcPct val="90000"/>
              </a:lnSpc>
              <a:spcBef>
                <a:spcPts val="300"/>
              </a:spcBef>
            </a:pPr>
            <a:r>
              <a:rPr lang="en-US" altLang="zh-CN">
                <a:latin typeface="Palatino" pitchFamily="-128" charset="0"/>
                <a:ea typeface="宋体" panose="02010600030101010101" pitchFamily="2" charset="-122"/>
              </a:rPr>
              <a:t>If the </a:t>
            </a:r>
            <a:r>
              <a:rPr lang="en-US" altLang="zh-CN">
                <a:solidFill>
                  <a:srgbClr val="FF0000"/>
                </a:solidFill>
                <a:latin typeface="Palatino" pitchFamily="-128" charset="0"/>
                <a:ea typeface="宋体" panose="02010600030101010101" pitchFamily="2" charset="-122"/>
              </a:rPr>
              <a:t>class (noun)</a:t>
            </a:r>
            <a:r>
              <a:rPr lang="en-US" altLang="zh-CN">
                <a:latin typeface="Palatino" pitchFamily="-128" charset="0"/>
                <a:ea typeface="宋体" panose="02010600030101010101" pitchFamily="2" charset="-122"/>
              </a:rPr>
              <a:t> is required to implement a solution, then it is part of the solution space; otherwise, if a class is necessary only to describe a solution, it is part of the problem space. </a:t>
            </a:r>
          </a:p>
          <a:p>
            <a:pPr>
              <a:lnSpc>
                <a:spcPct val="90000"/>
              </a:lnSpc>
              <a:spcBef>
                <a:spcPts val="300"/>
              </a:spcBef>
            </a:pPr>
            <a:r>
              <a:rPr lang="en-US" altLang="zh-CN">
                <a:latin typeface="Palatino" pitchFamily="-128" charset="0"/>
                <a:ea typeface="宋体" panose="02010600030101010101" pitchFamily="2" charset="-122"/>
              </a:rPr>
              <a:t>But what should we look for once all of the nouns have been isolated? </a:t>
            </a:r>
            <a:endParaRPr lang="en-US" altLang="zh-CN">
              <a:ea typeface="宋体" panose="02010600030101010101" pitchFamily="2" charset="-122"/>
            </a:endParaRPr>
          </a:p>
        </p:txBody>
      </p:sp>
      <p:sp>
        <p:nvSpPr>
          <p:cNvPr id="21811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1811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114</a:t>
            </a:fld>
            <a:endParaRPr lang="en-US" altLang="ja-JP" sz="1200">
              <a:solidFill>
                <a:schemeClr val="bg1"/>
              </a:solidFill>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118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115</a:t>
            </a:fld>
            <a:endParaRPr lang="en-US" altLang="ja-JP" sz="1200">
              <a:solidFill>
                <a:schemeClr val="bg1"/>
              </a:solidFill>
              <a:latin typeface="Arial" panose="020B0604020202020204" pitchFamily="34" charset="0"/>
            </a:endParaRPr>
          </a:p>
        </p:txBody>
      </p:sp>
      <p:sp>
        <p:nvSpPr>
          <p:cNvPr id="221187" name="Line 4"/>
          <p:cNvSpPr/>
          <p:nvPr/>
        </p:nvSpPr>
        <p:spPr>
          <a:xfrm>
            <a:off x="4552950" y="1117600"/>
            <a:ext cx="1588" cy="531813"/>
          </a:xfrm>
          <a:prstGeom prst="line">
            <a:avLst/>
          </a:prstGeom>
          <a:ln w="55563">
            <a:noFill/>
          </a:ln>
        </p:spPr>
      </p:sp>
      <p:sp>
        <p:nvSpPr>
          <p:cNvPr id="221188" name="Rectangle 7"/>
          <p:cNvSpPr>
            <a:spLocks noRot="1"/>
          </p:cNvSpPr>
          <p:nvPr/>
        </p:nvSpPr>
        <p:spPr>
          <a:xfrm>
            <a:off x="0" y="0"/>
            <a:ext cx="5405438" cy="538163"/>
          </a:xfrm>
          <a:prstGeom prst="rect">
            <a:avLst/>
          </a:prstGeom>
          <a:noFill/>
          <a:ln w="12700">
            <a:noFill/>
          </a:ln>
        </p:spPr>
        <p:txBody>
          <a:bodyPr wrap="none" lIns="63500" tIns="25400" rIns="63500" bIns="25400">
            <a:spAutoFit/>
          </a:bodyPr>
          <a:lstStyle/>
          <a:p>
            <a:pPr eaLnBrk="0" hangingPunct="0"/>
            <a:r>
              <a:rPr lang="en-US" altLang="ja-JP" b="1">
                <a:latin typeface="Arial" panose="020B0604020202020204" pitchFamily="34" charset="0"/>
              </a:rPr>
              <a:t>Selecting Classes</a:t>
            </a:r>
            <a:r>
              <a:rPr lang="en-US" altLang="ja-JP" b="1">
                <a:latin typeface="Palatino" pitchFamily="-128" charset="0"/>
              </a:rPr>
              <a:t>—</a:t>
            </a:r>
            <a:r>
              <a:rPr lang="en-US" altLang="ja-JP" b="1">
                <a:latin typeface="Arial" panose="020B0604020202020204" pitchFamily="34" charset="0"/>
              </a:rPr>
              <a:t>Criteria</a:t>
            </a:r>
          </a:p>
        </p:txBody>
      </p:sp>
      <p:sp>
        <p:nvSpPr>
          <p:cNvPr id="374792" name="Rectangle 8"/>
          <p:cNvSpPr>
            <a:spLocks noChangeArrowheads="1"/>
          </p:cNvSpPr>
          <p:nvPr/>
        </p:nvSpPr>
        <p:spPr bwMode="auto">
          <a:xfrm>
            <a:off x="215265" y="800735"/>
            <a:ext cx="74930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Clr>
                <a:schemeClr val="folHlink"/>
              </a:buClr>
              <a:buFont typeface="Wingdings" panose="05000000000000000000" pitchFamily="2" charset="2"/>
            </a:pPr>
            <a:r>
              <a:rPr lang="zh-CN" altLang="en-US" sz="2400" dirty="0">
                <a:effectLst>
                  <a:outerShdw blurRad="38100" dist="38100" dir="2700000">
                    <a:srgbClr val="C0C0C0"/>
                  </a:outerShdw>
                </a:effectLst>
                <a:latin typeface="Arial" panose="020B0604020202020204" pitchFamily="34" charset="0"/>
              </a:rPr>
              <a:t>例：</a:t>
            </a:r>
            <a:r>
              <a:rPr lang="zh-CN" altLang="en-US" sz="2400" dirty="0">
                <a:effectLst>
                  <a:outerShdw blurRad="38100" dist="38100" dir="2700000">
                    <a:srgbClr val="C0C0C0"/>
                  </a:outerShdw>
                </a:effectLst>
                <a:latin typeface="Arial" panose="020B0604020202020204" pitchFamily="34" charset="0"/>
                <a:sym typeface="MS PGothic" panose="020B0600070205080204" pitchFamily="34" charset="-128"/>
              </a:rPr>
              <a:t>识别分析类</a:t>
            </a:r>
            <a:r>
              <a:rPr lang="zh-CN" altLang="en-US" sz="2400" dirty="0">
                <a:effectLst>
                  <a:outerShdw blurRad="38100" dist="38100" dir="2700000">
                    <a:srgbClr val="C0C0C0"/>
                  </a:outerShdw>
                </a:effectLst>
                <a:latin typeface="Arial" panose="020B0604020202020204" pitchFamily="34" charset="0"/>
              </a:rPr>
              <a:t>（</a:t>
            </a:r>
            <a:r>
              <a:rPr lang="zh-CN" altLang="en-US" sz="2400" dirty="0">
                <a:solidFill>
                  <a:srgbClr val="FF0000"/>
                </a:solidFill>
                <a:effectLst>
                  <a:outerShdw blurRad="38100" dist="38100" dir="2700000">
                    <a:srgbClr val="C0C0C0"/>
                  </a:outerShdw>
                </a:effectLst>
                <a:latin typeface="Arial" panose="020B0604020202020204" pitchFamily="34" charset="0"/>
              </a:rPr>
              <a:t>课堂上阅读</a:t>
            </a:r>
            <a:r>
              <a:rPr lang="zh-CN" altLang="en-US" sz="2400" dirty="0">
                <a:effectLst>
                  <a:outerShdw blurRad="38100" dist="38100" dir="2700000">
                    <a:srgbClr val="C0C0C0"/>
                  </a:outerShdw>
                </a:effectLst>
                <a:latin typeface="Arial" panose="020B0604020202020204" pitchFamily="34" charset="0"/>
              </a:rPr>
              <a:t>）</a:t>
            </a:r>
          </a:p>
          <a:p>
            <a:pPr eaLnBrk="0" hangingPunct="0">
              <a:buClr>
                <a:schemeClr val="folHlink"/>
              </a:buClr>
              <a:buFont typeface="Wingdings" panose="05000000000000000000" pitchFamily="2" charset="2"/>
            </a:pPr>
            <a:r>
              <a:rPr lang="zh-CN" altLang="en-US" sz="1600" dirty="0">
                <a:effectLst>
                  <a:outerShdw blurRad="38100" dist="38100" dir="2700000">
                    <a:srgbClr val="C0C0C0"/>
                  </a:outerShdw>
                </a:effectLst>
                <a:ea typeface="宋体" panose="02010600030101010101" pitchFamily="2" charset="-122"/>
                <a:sym typeface="+mn-ea"/>
              </a:rPr>
              <a:t>（</a:t>
            </a:r>
            <a:r>
              <a:rPr lang="en-US" altLang="zh-CN" sz="1600" dirty="0">
                <a:effectLst>
                  <a:outerShdw blurRad="38100" dist="38100" dir="2700000">
                    <a:srgbClr val="C0C0C0"/>
                  </a:outerShdw>
                </a:effectLst>
                <a:ea typeface="宋体" panose="02010600030101010101" pitchFamily="2" charset="-122"/>
                <a:sym typeface="+mn-ea"/>
              </a:rPr>
              <a:t>8.3.1 </a:t>
            </a:r>
            <a:r>
              <a:rPr lang="en-US" altLang="zh-CN" sz="1600">
                <a:effectLst>
                  <a:outerShdw blurRad="38100" dist="38100" dir="2700000">
                    <a:srgbClr val="C0C0C0"/>
                  </a:outerShdw>
                </a:effectLst>
                <a:ea typeface="宋体" panose="02010600030101010101" pitchFamily="2" charset="-122"/>
                <a:sym typeface="+mn-ea"/>
              </a:rPr>
              <a:t>p138,</a:t>
            </a:r>
            <a:r>
              <a:rPr lang="zh-CN" altLang="en-US" sz="1600" dirty="0">
                <a:effectLst>
                  <a:outerShdw blurRad="38100" dist="38100" dir="2700000">
                    <a:srgbClr val="C0C0C0"/>
                  </a:outerShdw>
                </a:effectLst>
                <a:ea typeface="宋体" panose="02010600030101010101" pitchFamily="2" charset="-122"/>
                <a:sym typeface="+mn-ea"/>
              </a:rPr>
              <a:t>第</a:t>
            </a:r>
            <a:r>
              <a:rPr lang="en-US" altLang="zh-CN" sz="1600" dirty="0">
                <a:effectLst>
                  <a:outerShdw blurRad="38100" dist="38100" dir="2700000">
                    <a:srgbClr val="C0C0C0"/>
                  </a:outerShdw>
                </a:effectLst>
                <a:ea typeface="宋体" panose="02010600030101010101" pitchFamily="2" charset="-122"/>
                <a:sym typeface="+mn-ea"/>
              </a:rPr>
              <a:t>9</a:t>
            </a:r>
            <a:r>
              <a:rPr lang="zh-CN" altLang="en-US" sz="1600" dirty="0">
                <a:effectLst>
                  <a:outerShdw blurRad="38100" dist="38100" dir="2700000">
                    <a:srgbClr val="C0C0C0"/>
                  </a:outerShdw>
                </a:effectLst>
                <a:ea typeface="宋体" panose="02010600030101010101" pitchFamily="2" charset="-122"/>
                <a:sym typeface="+mn-ea"/>
              </a:rPr>
              <a:t>版英文）（</a:t>
            </a:r>
            <a:r>
              <a:rPr lang="en-US" altLang="zh-CN" sz="1600">
                <a:effectLst>
                  <a:outerShdw blurRad="38100" dist="38100" dir="2700000">
                    <a:srgbClr val="C0C0C0"/>
                  </a:outerShdw>
                </a:effectLst>
                <a:ea typeface="宋体" panose="02010600030101010101" pitchFamily="2" charset="-122"/>
                <a:sym typeface="+mn-ea"/>
              </a:rPr>
              <a:t>10.1 p136,</a:t>
            </a:r>
            <a:r>
              <a:rPr lang="zh-CN" altLang="en-US" sz="1600" dirty="0">
                <a:effectLst>
                  <a:outerShdw blurRad="38100" dist="38100" dir="2700000">
                    <a:srgbClr val="C0C0C0"/>
                  </a:outerShdw>
                </a:effectLst>
                <a:ea typeface="宋体" panose="02010600030101010101" pitchFamily="2" charset="-122"/>
                <a:sym typeface="+mn-ea"/>
              </a:rPr>
              <a:t>第</a:t>
            </a:r>
            <a:r>
              <a:rPr lang="en-US" altLang="zh-CN" sz="1600">
                <a:effectLst>
                  <a:outerShdw blurRad="38100" dist="38100" dir="2700000">
                    <a:srgbClr val="C0C0C0"/>
                  </a:outerShdw>
                </a:effectLst>
                <a:ea typeface="宋体" panose="02010600030101010101" pitchFamily="2" charset="-122"/>
                <a:sym typeface="+mn-ea"/>
              </a:rPr>
              <a:t>8</a:t>
            </a:r>
            <a:r>
              <a:rPr lang="zh-CN" altLang="en-US" sz="1600" dirty="0">
                <a:effectLst>
                  <a:outerShdw blurRad="38100" dist="38100" dir="2700000">
                    <a:srgbClr val="C0C0C0"/>
                  </a:outerShdw>
                </a:effectLst>
                <a:ea typeface="宋体" panose="02010600030101010101" pitchFamily="2" charset="-122"/>
                <a:sym typeface="+mn-ea"/>
              </a:rPr>
              <a:t>版中文）</a:t>
            </a:r>
            <a:endParaRPr lang="zh-CN" altLang="en-US" sz="1600" dirty="0">
              <a:effectLst>
                <a:outerShdw blurRad="38100" dist="38100" dir="2700000">
                  <a:srgbClr val="C0C0C0"/>
                </a:outerShdw>
              </a:effectLst>
              <a:latin typeface="Arial" panose="020B0604020202020204" pitchFamily="34" charset="0"/>
              <a:ea typeface="宋体" panose="02010600030101010101" pitchFamily="2" charset="-122"/>
            </a:endParaRPr>
          </a:p>
          <a:p>
            <a:pPr eaLnBrk="0" hangingPunct="0">
              <a:buClr>
                <a:schemeClr val="folHlink"/>
              </a:buClr>
              <a:buFont typeface="Wingdings" panose="05000000000000000000" pitchFamily="2" charset="2"/>
            </a:pP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a:t>
            </a:r>
            <a:r>
              <a:rPr lang="en-US" altLang="zh-CN" sz="1600">
                <a:effectLst>
                  <a:outerShdw blurRad="38100" dist="38100" dir="2700000">
                    <a:srgbClr val="C0C0C0"/>
                  </a:outerShdw>
                </a:effectLst>
                <a:latin typeface="Arial" panose="020B0604020202020204" pitchFamily="34" charset="0"/>
                <a:ea typeface="宋体" panose="02010600030101010101" pitchFamily="2" charset="-122"/>
              </a:rPr>
              <a:t>10.1 p187,</a:t>
            </a: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第</a:t>
            </a:r>
            <a:r>
              <a:rPr lang="en-US" altLang="zh-CN" sz="1600">
                <a:effectLst>
                  <a:outerShdw blurRad="38100" dist="38100" dir="2700000">
                    <a:srgbClr val="C0C0C0"/>
                  </a:outerShdw>
                </a:effectLst>
                <a:latin typeface="Arial" panose="020B0604020202020204" pitchFamily="34" charset="0"/>
                <a:ea typeface="宋体" panose="02010600030101010101" pitchFamily="2" charset="-122"/>
              </a:rPr>
              <a:t>8</a:t>
            </a: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版英文）</a:t>
            </a:r>
            <a:r>
              <a:rPr lang="zh-CN" altLang="en-US" sz="1600" dirty="0">
                <a:effectLst>
                  <a:outerShdw blurRad="38100" dist="38100" dir="2700000">
                    <a:srgbClr val="C0C0C0"/>
                  </a:outerShdw>
                </a:effectLst>
                <a:latin typeface="Arial" panose="020B0604020202020204" pitchFamily="34" charset="0"/>
              </a:rPr>
              <a:t>（</a:t>
            </a:r>
            <a:r>
              <a:rPr lang="en-US" altLang="zh-CN" sz="1600">
                <a:effectLst>
                  <a:outerShdw blurRad="38100" dist="38100" dir="2700000">
                    <a:srgbClr val="C0C0C0"/>
                  </a:outerShdw>
                </a:effectLst>
                <a:latin typeface="Arial" panose="020B0604020202020204" pitchFamily="34" charset="0"/>
              </a:rPr>
              <a:t>8.1 P148</a:t>
            </a:r>
            <a:r>
              <a:rPr lang="zh-CN" altLang="en-US" sz="1600" dirty="0">
                <a:effectLst>
                  <a:outerShdw blurRad="38100" dist="38100" dir="2700000">
                    <a:srgbClr val="C0C0C0"/>
                  </a:outerShdw>
                </a:effectLst>
                <a:latin typeface="Arial" panose="020B0604020202020204" pitchFamily="34" charset="0"/>
              </a:rPr>
              <a:t>，</a:t>
            </a: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第</a:t>
            </a:r>
            <a:r>
              <a:rPr lang="en-US" altLang="zh-CN" sz="1600">
                <a:effectLst>
                  <a:outerShdw blurRad="38100" dist="38100" dir="2700000">
                    <a:srgbClr val="C0C0C0"/>
                  </a:outerShdw>
                </a:effectLst>
                <a:latin typeface="Arial" panose="020B0604020202020204" pitchFamily="34" charset="0"/>
                <a:ea typeface="宋体" panose="02010600030101010101" pitchFamily="2" charset="-122"/>
              </a:rPr>
              <a:t>8</a:t>
            </a: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版英文</a:t>
            </a:r>
            <a:r>
              <a:rPr lang="zh-CN" altLang="en-US" sz="1600" dirty="0">
                <a:effectLst>
                  <a:outerShdw blurRad="38100" dist="38100" dir="2700000">
                    <a:srgbClr val="C0C0C0"/>
                  </a:outerShdw>
                </a:effectLst>
                <a:latin typeface="Arial" panose="020B0604020202020204" pitchFamily="34" charset="0"/>
              </a:rPr>
              <a:t>）</a:t>
            </a:r>
          </a:p>
          <a:p>
            <a:pPr eaLnBrk="0" hangingPunct="0">
              <a:buClr>
                <a:schemeClr val="folHlink"/>
              </a:buClr>
              <a:buFont typeface="Wingdings" panose="05000000000000000000" pitchFamily="2" charset="2"/>
            </a:pP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（第七版</a:t>
            </a:r>
            <a:r>
              <a:rPr lang="en-US" altLang="zh-CN" sz="1600">
                <a:effectLst>
                  <a:outerShdw blurRad="38100" dist="38100" dir="2700000">
                    <a:srgbClr val="C0C0C0"/>
                  </a:outerShdw>
                </a:effectLst>
                <a:latin typeface="Arial" panose="020B0604020202020204" pitchFamily="34" charset="0"/>
                <a:ea typeface="宋体" panose="02010600030101010101" pitchFamily="2" charset="-122"/>
              </a:rPr>
              <a:t> p169 potential class/</a:t>
            </a:r>
            <a:r>
              <a:rPr lang="zh-CN" altLang="en-US" sz="1600" dirty="0">
                <a:effectLst>
                  <a:outerShdw blurRad="38100" dist="38100" dir="2700000">
                    <a:srgbClr val="C0C0C0"/>
                  </a:outerShdw>
                </a:effectLst>
                <a:latin typeface="Arial" panose="020B0604020202020204" pitchFamily="34" charset="0"/>
                <a:ea typeface="宋体" panose="02010600030101010101" pitchFamily="2" charset="-122"/>
              </a:rPr>
              <a:t>中文书</a:t>
            </a:r>
            <a:r>
              <a:rPr lang="en-US" altLang="zh-CN" sz="1600">
                <a:effectLst>
                  <a:outerShdw blurRad="38100" dist="38100" dir="2700000">
                    <a:srgbClr val="C0C0C0"/>
                  </a:outerShdw>
                </a:effectLst>
                <a:latin typeface="Arial" panose="020B0604020202020204" pitchFamily="34" charset="0"/>
                <a:ea typeface="宋体" panose="02010600030101010101" pitchFamily="2" charset="-122"/>
              </a:rPr>
              <a:t>p121)</a:t>
            </a:r>
            <a:endParaRPr lang="zh-CN" altLang="en-US" sz="2400" dirty="0">
              <a:effectLst>
                <a:outerShdw blurRad="38100" dist="38100" dir="2700000">
                  <a:srgbClr val="C0C0C0"/>
                </a:outerShdw>
              </a:effectLst>
              <a:latin typeface="Arial" panose="020B0604020202020204" pitchFamily="34" charset="0"/>
              <a:ea typeface="宋体" panose="02010600030101010101" pitchFamily="2" charset="-122"/>
            </a:endParaRPr>
          </a:p>
        </p:txBody>
      </p:sp>
      <p:graphicFrame>
        <p:nvGraphicFramePr>
          <p:cNvPr id="4" name="对象 3"/>
          <p:cNvGraphicFramePr/>
          <p:nvPr>
            <p:custDataLst>
              <p:tags r:id="rId1"/>
            </p:custDataLst>
          </p:nvPr>
        </p:nvGraphicFramePr>
        <p:xfrm>
          <a:off x="1259840" y="2058670"/>
          <a:ext cx="6781165" cy="3755390"/>
        </p:xfrm>
        <a:graphic>
          <a:graphicData uri="http://schemas.openxmlformats.org/presentationml/2006/ole">
            <mc:AlternateContent xmlns:mc="http://schemas.openxmlformats.org/markup-compatibility/2006">
              <mc:Choice xmlns:v="urn:schemas-microsoft-com:vml" Requires="v">
                <p:oleObj r:id="rId4" imgW="6334125" imgH="3390900" progId="Paint.Picture">
                  <p:embed/>
                </p:oleObj>
              </mc:Choice>
              <mc:Fallback>
                <p:oleObj r:id="rId4" imgW="6334125" imgH="3390900" progId="Paint.Picture">
                  <p:embed/>
                  <p:pic>
                    <p:nvPicPr>
                      <p:cNvPr id="0" name="图片 4"/>
                      <p:cNvPicPr/>
                      <p:nvPr/>
                    </p:nvPicPr>
                    <p:blipFill>
                      <a:blip r:embed="rId5"/>
                      <a:stretch>
                        <a:fillRect/>
                      </a:stretch>
                    </p:blipFill>
                    <p:spPr>
                      <a:xfrm>
                        <a:off x="1259840" y="2058670"/>
                        <a:ext cx="6781165" cy="3755390"/>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1945640" y="1664970"/>
          <a:ext cx="5252720" cy="3527425"/>
        </p:xfrm>
        <a:graphic>
          <a:graphicData uri="http://schemas.openxmlformats.org/presentationml/2006/ole">
            <mc:AlternateContent xmlns:mc="http://schemas.openxmlformats.org/markup-compatibility/2006">
              <mc:Choice xmlns:v="urn:schemas-microsoft-com:vml" Requires="v">
                <p:oleObj r:id="rId2" imgW="5248275" imgH="3524250" progId="Paint.Picture">
                  <p:embed/>
                </p:oleObj>
              </mc:Choice>
              <mc:Fallback>
                <p:oleObj r:id="rId2" imgW="5248275" imgH="3524250" progId="Paint.Picture">
                  <p:embed/>
                  <p:pic>
                    <p:nvPicPr>
                      <p:cNvPr id="0" name="图片 2"/>
                      <p:cNvPicPr/>
                      <p:nvPr/>
                    </p:nvPicPr>
                    <p:blipFill>
                      <a:blip r:embed="rId3"/>
                      <a:stretch>
                        <a:fillRect/>
                      </a:stretch>
                    </p:blipFill>
                    <p:spPr>
                      <a:xfrm>
                        <a:off x="1945640" y="1664970"/>
                        <a:ext cx="5252720" cy="3527425"/>
                      </a:xfrm>
                      <a:prstGeom prst="rect">
                        <a:avLst/>
                      </a:prstGeom>
                    </p:spPr>
                  </p:pic>
                </p:oleObj>
              </mc:Fallback>
            </mc:AlternateContent>
          </a:graphicData>
        </a:graphic>
      </p:graphicFrame>
      <p:sp>
        <p:nvSpPr>
          <p:cNvPr id="220161" name="Rectangle 2"/>
          <p:cNvSpPr>
            <a:spLocks noGrp="1"/>
          </p:cNvSpPr>
          <p:nvPr/>
        </p:nvSpPr>
        <p:spPr>
          <a:xfrm>
            <a:off x="304800" y="228600"/>
            <a:ext cx="8534400" cy="381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a:lstStyle>
          <a:p>
            <a:r>
              <a:rPr lang="en-US" altLang="zh-CN">
                <a:ea typeface="宋体" panose="02010600030101010101" pitchFamily="2" charset="-122"/>
              </a:rPr>
              <a:t>Potential Classes </a:t>
            </a:r>
            <a:r>
              <a:rPr lang="zh-CN" altLang="en-US" dirty="0">
                <a:ea typeface="宋体" panose="02010600030101010101" pitchFamily="2" charset="-122"/>
              </a:rPr>
              <a:t>（潜在类）</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Potential Classes </a:t>
            </a:r>
            <a:r>
              <a:rPr lang="zh-CN" altLang="en-US" dirty="0">
                <a:ea typeface="宋体" panose="02010600030101010101" pitchFamily="2" charset="-122"/>
              </a:rPr>
              <a:t>（潜在类  候选准则）</a:t>
            </a:r>
          </a:p>
        </p:txBody>
      </p:sp>
      <p:sp>
        <p:nvSpPr>
          <p:cNvPr id="128005" name="Rectangle 3"/>
          <p:cNvSpPr>
            <a:spLocks noGrp="1" noChangeArrowheads="1"/>
          </p:cNvSpPr>
          <p:nvPr>
            <p:ph idx="1"/>
          </p:nvPr>
        </p:nvSpPr>
        <p:spPr>
          <a:xfrm>
            <a:off x="287338" y="836613"/>
            <a:ext cx="8532813" cy="4649788"/>
          </a:xfrm>
        </p:spPr>
        <p:txBody>
          <a:bodyPr vert="horz" wrap="square" lIns="91440" tIns="45720" rIns="91440" bIns="45720" numCol="1" anchor="t" anchorCtr="0" compatLnSpc="1"/>
          <a:lstStyle/>
          <a:p>
            <a:pPr marL="342900" marR="0" indent="-342900" algn="l" defTabSz="914400" rtl="0" eaLnBrk="0" fontAlgn="base" latinLnBrk="0" hangingPunct="0">
              <a:lnSpc>
                <a:spcPct val="90000"/>
              </a:lnSpc>
              <a:spcBef>
                <a:spcPts val="600"/>
              </a:spcBef>
              <a:spcAft>
                <a:spcPct val="0"/>
              </a:spcAft>
              <a:buClr>
                <a:srgbClr val="52A930"/>
              </a:buClr>
              <a:buSzTx/>
              <a:buFontTx/>
              <a:buNone/>
            </a:pPr>
            <a:r>
              <a:rPr kumimoji="0" lang="en-US" altLang="ja-JP" sz="1800" b="1" i="0" u="none" strike="noStrike" kern="0" cap="none" spc="0" normalizeH="0" baseline="0" noProof="1">
                <a:solidFill>
                  <a:schemeClr val="tx1"/>
                </a:solidFill>
                <a:latin typeface="+mn-lt"/>
                <a:ea typeface="+mn-ea"/>
                <a:cs typeface="+mn-cs"/>
              </a:rPr>
              <a:t>Selecting Classes—Criteria</a:t>
            </a:r>
            <a:r>
              <a:rPr kumimoji="0" lang="en-US" altLang="zh-CN" sz="1800" b="1" i="0" u="none" strike="noStrike" kern="0" cap="none" spc="0" normalizeH="0" baseline="0" noProof="1">
                <a:solidFill>
                  <a:schemeClr val="tx1"/>
                </a:solidFill>
                <a:latin typeface="+mn-lt"/>
                <a:ea typeface="+mn-ea"/>
                <a:cs typeface="+mn-cs"/>
              </a:rPr>
              <a:t>  </a:t>
            </a:r>
            <a:r>
              <a:rPr kumimoji="0" lang="zh-CN" altLang="en-US" sz="1800" b="1" i="0" u="none" strike="noStrike" kern="0" cap="none" spc="0" normalizeH="0" baseline="0" noProof="1">
                <a:solidFill>
                  <a:schemeClr val="tx1"/>
                </a:solidFill>
                <a:latin typeface="+mn-lt"/>
                <a:ea typeface="+mn-ea"/>
                <a:cs typeface="+mn-cs"/>
              </a:rPr>
              <a:t>（</a:t>
            </a:r>
            <a:r>
              <a:rPr kumimoji="0" lang="zh-CN" altLang="en-US" sz="1600" b="0" i="0" u="none" strike="noStrike" kern="0" cap="none" spc="0" normalizeH="0" baseline="0" noProof="1">
                <a:solidFill>
                  <a:schemeClr val="tx1"/>
                </a:solidFill>
                <a:effectLst>
                  <a:outerShdw blurRad="38100" dist="38100" dir="2700000">
                    <a:srgbClr val="C0C0C0"/>
                  </a:outerShdw>
                </a:effectLst>
                <a:latin typeface="+mn-lt"/>
                <a:ea typeface="宋体" panose="02010600030101010101" pitchFamily="2" charset="-122"/>
                <a:cs typeface="+mn-cs"/>
              </a:rPr>
              <a:t>确定类主要还是开发经验</a:t>
            </a:r>
            <a:r>
              <a:rPr kumimoji="0" lang="zh-CN" altLang="en-US" sz="1800" b="1" i="0" u="none" strike="noStrike" kern="0" cap="none" spc="0" normalizeH="0" baseline="0" noProof="1">
                <a:solidFill>
                  <a:schemeClr val="tx1"/>
                </a:solidFill>
                <a:latin typeface="+mn-lt"/>
                <a:ea typeface="+mn-ea"/>
                <a:cs typeface="+mn-cs"/>
              </a:rPr>
              <a:t>）</a:t>
            </a:r>
          </a:p>
          <a:p>
            <a:pPr marL="342900" marR="0" indent="-342900" algn="l" defTabSz="914400" rtl="0" eaLnBrk="0" fontAlgn="base" latinLnBrk="0" hangingPunct="0">
              <a:lnSpc>
                <a:spcPct val="90000"/>
              </a:lnSpc>
              <a:spcBef>
                <a:spcPts val="6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Retained information-</a:t>
            </a:r>
            <a:r>
              <a:rPr kumimoji="0" lang="zh-CN" altLang="en-US" sz="1800" b="0" i="1" u="none" strike="noStrike" kern="0" cap="none" spc="0" normalizeH="0" baseline="0" noProof="1">
                <a:solidFill>
                  <a:schemeClr val="folHlink"/>
                </a:solidFill>
                <a:latin typeface="Palatino" pitchFamily="-128" charset="0"/>
                <a:ea typeface="宋体" panose="02010600030101010101" pitchFamily="2" charset="-122"/>
                <a:cs typeface="+mn-cs"/>
              </a:rPr>
              <a:t>保留信息</a:t>
            </a: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cs"/>
              </a:rPr>
              <a:t> The potential class will be useful during analysis only if information about it must be remembered so that the system can function.</a:t>
            </a: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Needed services-</a:t>
            </a:r>
            <a:r>
              <a:rPr kumimoji="0" lang="zh-CN" altLang="en-US" sz="1800" b="0" i="1" u="none" strike="noStrike" kern="0" cap="none" spc="0" normalizeH="0" baseline="0" noProof="1">
                <a:solidFill>
                  <a:schemeClr val="folHlink"/>
                </a:solidFill>
                <a:latin typeface="Palatino" pitchFamily="-128" charset="0"/>
                <a:ea typeface="宋体" panose="02010600030101010101" pitchFamily="2" charset="-122"/>
                <a:cs typeface="+mn-cs"/>
              </a:rPr>
              <a:t>所需服务</a:t>
            </a: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cs"/>
              </a:rPr>
              <a:t> The potential class must have a set of identifiable operations that can change the value of its attributes in some way.</a:t>
            </a: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Multiple attributes-</a:t>
            </a:r>
            <a:r>
              <a:rPr kumimoji="0" lang="zh-CN" altLang="en-US" sz="1800" b="0" i="1" u="none" strike="noStrike" kern="0" cap="none" spc="0" normalizeH="0" baseline="0" noProof="1">
                <a:solidFill>
                  <a:schemeClr val="folHlink"/>
                </a:solidFill>
                <a:latin typeface="Palatino" pitchFamily="-128" charset="0"/>
                <a:ea typeface="宋体" panose="02010600030101010101" pitchFamily="2" charset="-122"/>
                <a:cs typeface="+mn-cs"/>
              </a:rPr>
              <a:t>多个属性</a:t>
            </a: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cs"/>
              </a:rPr>
              <a:t> During requirement analysis, the focus should be on "major" information; a class with a single attribute may, in fact, be useful during design, but is probably better represented as an attribute of another class during the analysis activity.</a:t>
            </a: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Common attributes-</a:t>
            </a:r>
            <a:r>
              <a:rPr kumimoji="0" lang="zh-CN" altLang="en-US" sz="1800" b="0" i="1" u="none" strike="noStrike" kern="0" cap="none" spc="0" normalizeH="0" baseline="0" noProof="1">
                <a:solidFill>
                  <a:schemeClr val="folHlink"/>
                </a:solidFill>
                <a:latin typeface="Palatino" pitchFamily="-128" charset="0"/>
                <a:ea typeface="宋体" panose="02010600030101010101" pitchFamily="2" charset="-122"/>
                <a:cs typeface="+mn-cs"/>
              </a:rPr>
              <a:t>公共属性</a:t>
            </a: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cs"/>
              </a:rPr>
              <a:t> A set of attributes can be defined for the potential class and these attributes apply to all instances of the class.</a:t>
            </a: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Common operations-</a:t>
            </a:r>
            <a:r>
              <a:rPr kumimoji="0" lang="zh-CN" altLang="en-US" sz="1800" b="0" i="1" u="none" strike="noStrike" kern="0" cap="none" spc="0" normalizeH="0" baseline="0" noProof="1">
                <a:solidFill>
                  <a:schemeClr val="folHlink"/>
                </a:solidFill>
                <a:latin typeface="Palatino" pitchFamily="-128" charset="0"/>
                <a:ea typeface="宋体" panose="02010600030101010101" pitchFamily="2" charset="-122"/>
                <a:cs typeface="+mn-cs"/>
              </a:rPr>
              <a:t>公共操作</a:t>
            </a: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cs"/>
              </a:rPr>
              <a:t> A set of operations can be defined for the potential class and these operations apply to all instances of the class.</a:t>
            </a:r>
          </a:p>
          <a:p>
            <a:pPr marL="342900" marR="0" indent="-342900" algn="l" defTabSz="914400" rtl="0" eaLnBrk="0" fontAlgn="base" latinLnBrk="0" hangingPunct="0">
              <a:lnSpc>
                <a:spcPct val="90000"/>
              </a:lnSpc>
              <a:spcBef>
                <a:spcPct val="20000"/>
              </a:spcBef>
              <a:spcAft>
                <a:spcPct val="0"/>
              </a:spcAft>
              <a:buClr>
                <a:srgbClr val="52A930"/>
              </a:buClr>
              <a:buSzTx/>
              <a:buFont typeface="Wingdings" panose="05000000000000000000" pitchFamily="2" charset="2"/>
              <a:buChar char="n"/>
            </a:pP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Essential requirements-</a:t>
            </a:r>
            <a:r>
              <a:rPr kumimoji="0" lang="zh-CN" altLang="en-US" sz="1800" b="0" i="1" u="none" strike="noStrike" kern="0" cap="none" spc="0" normalizeH="0" baseline="0" noProof="1">
                <a:solidFill>
                  <a:schemeClr val="folHlink"/>
                </a:solidFill>
                <a:latin typeface="Palatino" pitchFamily="-128" charset="0"/>
                <a:ea typeface="宋体" panose="02010600030101010101" pitchFamily="2" charset="-122"/>
                <a:cs typeface="+mn-cs"/>
              </a:rPr>
              <a:t>必要需求</a:t>
            </a:r>
            <a:r>
              <a:rPr kumimoji="0" lang="en-US" altLang="zh-CN" sz="1800" b="0" i="1" u="none" strike="noStrike" kern="0" cap="none" spc="0" normalizeH="0" baseline="0" noProof="1">
                <a:solidFill>
                  <a:schemeClr val="folHlink"/>
                </a:solidFill>
                <a:latin typeface="Palatino" pitchFamily="-128" charset="0"/>
                <a:ea typeface="宋体" panose="02010600030101010101" pitchFamily="2" charset="-122"/>
                <a:cs typeface="+mn-cs"/>
              </a:rPr>
              <a:t>.</a:t>
            </a:r>
            <a:r>
              <a:rPr kumimoji="0" lang="en-US" altLang="zh-CN" sz="1800" b="0" i="0" u="none" strike="noStrike" kern="0" cap="none" spc="0" normalizeH="0" baseline="0" noProof="1">
                <a:solidFill>
                  <a:schemeClr val="tx1"/>
                </a:solidFill>
                <a:latin typeface="Palatino" pitchFamily="-128" charset="0"/>
                <a:ea typeface="宋体" panose="02010600030101010101" pitchFamily="2" charset="-122"/>
                <a:cs typeface="+mn-cs"/>
              </a:rPr>
              <a:t> External entities that appear in the problem space and produce or consume information essential to the operation of any solution for the system will almost always be defined as classes in the requirements model.</a:t>
            </a:r>
          </a:p>
        </p:txBody>
      </p:sp>
      <p:sp>
        <p:nvSpPr>
          <p:cNvPr id="22016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016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117</a:t>
            </a:fld>
            <a:endParaRPr lang="en-US" altLang="ja-JP" sz="1200">
              <a:solidFill>
                <a:schemeClr val="bg1"/>
              </a:solidFill>
              <a:latin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313347"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118</a:t>
            </a:fld>
            <a:endParaRPr lang="en-US" altLang="ja-JP" sz="1200">
              <a:solidFill>
                <a:schemeClr val="bg1"/>
              </a:solidFill>
              <a:latin typeface="Arial" panose="020B0604020202020204" pitchFamily="34" charset="0"/>
            </a:endParaRPr>
          </a:p>
        </p:txBody>
      </p:sp>
      <p:sp>
        <p:nvSpPr>
          <p:cNvPr id="313348" name="Line 4"/>
          <p:cNvSpPr/>
          <p:nvPr/>
        </p:nvSpPr>
        <p:spPr>
          <a:xfrm>
            <a:off x="4552950" y="1117600"/>
            <a:ext cx="1588" cy="531813"/>
          </a:xfrm>
          <a:prstGeom prst="line">
            <a:avLst/>
          </a:prstGeom>
          <a:ln w="55563">
            <a:noFill/>
          </a:ln>
        </p:spPr>
      </p:sp>
      <p:sp>
        <p:nvSpPr>
          <p:cNvPr id="313349" name="Rectangle 7"/>
          <p:cNvSpPr>
            <a:spLocks noRot="1"/>
          </p:cNvSpPr>
          <p:nvPr/>
        </p:nvSpPr>
        <p:spPr>
          <a:xfrm>
            <a:off x="0" y="0"/>
            <a:ext cx="5405438" cy="538163"/>
          </a:xfrm>
          <a:prstGeom prst="rect">
            <a:avLst/>
          </a:prstGeom>
          <a:noFill/>
          <a:ln w="12700">
            <a:noFill/>
          </a:ln>
        </p:spPr>
        <p:txBody>
          <a:bodyPr wrap="none" lIns="63500" tIns="25400" rIns="63500" bIns="25400">
            <a:spAutoFit/>
          </a:bodyPr>
          <a:lstStyle/>
          <a:p>
            <a:pPr eaLnBrk="0" hangingPunct="0"/>
            <a:r>
              <a:rPr lang="en-US" altLang="ja-JP" b="1">
                <a:latin typeface="Arial" panose="020B0604020202020204" pitchFamily="34" charset="0"/>
              </a:rPr>
              <a:t>Selecting Classes</a:t>
            </a:r>
            <a:r>
              <a:rPr lang="en-US" altLang="ja-JP" b="1">
                <a:latin typeface="Palatino" pitchFamily="-128" charset="0"/>
              </a:rPr>
              <a:t>—</a:t>
            </a:r>
            <a:r>
              <a:rPr lang="en-US" altLang="ja-JP" b="1">
                <a:latin typeface="Arial" panose="020B0604020202020204" pitchFamily="34" charset="0"/>
              </a:rPr>
              <a:t>Criteria</a:t>
            </a:r>
          </a:p>
        </p:txBody>
      </p:sp>
      <p:sp>
        <p:nvSpPr>
          <p:cNvPr id="374792" name="Rectangle 8"/>
          <p:cNvSpPr>
            <a:spLocks noChangeArrowheads="1"/>
          </p:cNvSpPr>
          <p:nvPr/>
        </p:nvSpPr>
        <p:spPr bwMode="auto">
          <a:xfrm>
            <a:off x="683260" y="4653280"/>
            <a:ext cx="7389813"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chemeClr val="folHlink"/>
              </a:buClr>
              <a:buFont typeface="Wingdings" panose="05000000000000000000" pitchFamily="2" charset="2"/>
            </a:pPr>
            <a:r>
              <a:rPr lang="zh-CN" altLang="en-US" sz="2400" dirty="0">
                <a:effectLst>
                  <a:outerShdw blurRad="38100" dist="38100" dir="2700000">
                    <a:srgbClr val="C0C0C0"/>
                  </a:outerShdw>
                </a:effectLst>
                <a:latin typeface="Arial" panose="020B0604020202020204" pitchFamily="34" charset="0"/>
                <a:ea typeface="宋体" panose="02010600030101010101" pitchFamily="2" charset="-122"/>
              </a:rPr>
              <a:t>确定类主要还是开发经验，同时大量的边界类都被系统自动生成，实际开发中重点是定义实体类及其协作者（关注实体类之间的关联关系）</a:t>
            </a:r>
          </a:p>
          <a:p>
            <a:pPr eaLnBrk="0" hangingPunct="0">
              <a:buClr>
                <a:schemeClr val="folHlink"/>
              </a:buClr>
              <a:buFont typeface="Wingdings" panose="05000000000000000000" pitchFamily="2" charset="2"/>
            </a:pPr>
            <a:endParaRPr lang="zh-CN" altLang="en-US" sz="2400" dirty="0">
              <a:effectLst>
                <a:outerShdw blurRad="38100" dist="38100" dir="2700000">
                  <a:srgbClr val="C0C0C0"/>
                </a:outerShdw>
              </a:effectLst>
              <a:latin typeface="Arial" panose="020B0604020202020204" pitchFamily="34" charset="0"/>
              <a:ea typeface="宋体" panose="02010600030101010101" pitchFamily="2" charset="-122"/>
            </a:endParaRPr>
          </a:p>
        </p:txBody>
      </p:sp>
      <p:graphicFrame>
        <p:nvGraphicFramePr>
          <p:cNvPr id="2" name="对象 1"/>
          <p:cNvGraphicFramePr/>
          <p:nvPr/>
        </p:nvGraphicFramePr>
        <p:xfrm>
          <a:off x="1386205" y="980440"/>
          <a:ext cx="5852795" cy="3583940"/>
        </p:xfrm>
        <a:graphic>
          <a:graphicData uri="http://schemas.openxmlformats.org/presentationml/2006/ole">
            <mc:AlternateContent xmlns:mc="http://schemas.openxmlformats.org/markup-compatibility/2006">
              <mc:Choice xmlns:v="urn:schemas-microsoft-com:vml" Requires="v">
                <p:oleObj r:id="rId3" imgW="5848350" imgH="3581400" progId="Paint.Picture">
                  <p:embed/>
                </p:oleObj>
              </mc:Choice>
              <mc:Fallback>
                <p:oleObj r:id="rId3" imgW="5848350" imgH="3581400" progId="Paint.Picture">
                  <p:embed/>
                  <p:pic>
                    <p:nvPicPr>
                      <p:cNvPr id="0" name="图片 2"/>
                      <p:cNvPicPr/>
                      <p:nvPr/>
                    </p:nvPicPr>
                    <p:blipFill>
                      <a:blip r:embed="rId4"/>
                      <a:stretch>
                        <a:fillRect/>
                      </a:stretch>
                    </p:blipFill>
                    <p:spPr>
                      <a:xfrm>
                        <a:off x="1386205" y="980440"/>
                        <a:ext cx="5852795" cy="3583940"/>
                      </a:xfrm>
                      <a:prstGeom prst="rect">
                        <a:avLst/>
                      </a:prstGeom>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4D5E8-F361-2C34-7614-05C820402B6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19A340C1-4D20-AF1B-30BF-C37DC07832BE}"/>
              </a:ext>
            </a:extLst>
          </p:cNvPr>
          <p:cNvSpPr txBox="1"/>
          <p:nvPr/>
        </p:nvSpPr>
        <p:spPr>
          <a:xfrm>
            <a:off x="755576" y="908720"/>
            <a:ext cx="7812868" cy="1077218"/>
          </a:xfrm>
          <a:prstGeom prst="rect">
            <a:avLst/>
          </a:prstGeom>
          <a:noFill/>
        </p:spPr>
        <p:txBody>
          <a:bodyPr wrap="square">
            <a:spAutoFit/>
          </a:bodyPr>
          <a:lstStyle/>
          <a:p>
            <a:r>
              <a:rPr lang="zh-CN" altLang="en-US" dirty="0"/>
              <a:t>用户提出购买的申请，根据用户选择的电影院，购买一张电影票。用户需留下电话号码。</a:t>
            </a:r>
          </a:p>
        </p:txBody>
      </p:sp>
    </p:spTree>
    <p:extLst>
      <p:ext uri="{BB962C8B-B14F-4D97-AF65-F5344CB8AC3E}">
        <p14:creationId xmlns:p14="http://schemas.microsoft.com/office/powerpoint/2010/main" val="20578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Requirement  engineering important</a:t>
            </a:r>
          </a:p>
        </p:txBody>
      </p:sp>
      <p:sp>
        <p:nvSpPr>
          <p:cNvPr id="26626" name="Rectangle 3"/>
          <p:cNvSpPr>
            <a:spLocks noGrp="1"/>
          </p:cNvSpPr>
          <p:nvPr>
            <p:ph idx="1"/>
          </p:nvPr>
        </p:nvSpPr>
        <p:spPr>
          <a:xfrm>
            <a:off x="684213" y="1052513"/>
            <a:ext cx="7772400" cy="4419600"/>
          </a:xfrm>
        </p:spPr>
        <p:txBody>
          <a:bodyPr vert="horz" wrap="square" lIns="91440" tIns="45720" rIns="91440" bIns="45720" anchor="t" anchorCtr="0"/>
          <a:lstStyle/>
          <a:p>
            <a:r>
              <a:rPr lang="en-US" altLang="zh-CN">
                <a:ea typeface="宋体" panose="02010600030101010101" pitchFamily="2" charset="-122"/>
              </a:rPr>
              <a:t>RE is a major process </a:t>
            </a:r>
            <a:r>
              <a:rPr lang="en-US" altLang="zh-CN" b="1" i="1">
                <a:ea typeface="宋体" panose="02010600030101010101" pitchFamily="2" charset="-122"/>
              </a:rPr>
              <a:t>action</a:t>
            </a:r>
            <a:r>
              <a:rPr lang="en-US" altLang="zh-CN">
                <a:ea typeface="宋体" panose="02010600030101010101" pitchFamily="2" charset="-122"/>
              </a:rPr>
              <a:t> starting the communication activity continues into modeling activity</a:t>
            </a:r>
          </a:p>
          <a:p>
            <a:r>
              <a:rPr lang="en-US" altLang="zh-CN">
                <a:ea typeface="宋体" panose="02010600030101010101" pitchFamily="2" charset="-122"/>
              </a:rPr>
              <a:t>RE is a </a:t>
            </a:r>
            <a:r>
              <a:rPr lang="en-US" altLang="zh-CN">
                <a:solidFill>
                  <a:srgbClr val="FF0000"/>
                </a:solidFill>
                <a:ea typeface="宋体" panose="02010600030101010101" pitchFamily="2" charset="-122"/>
              </a:rPr>
              <a:t>bridge</a:t>
            </a:r>
            <a:r>
              <a:rPr lang="en-US" altLang="zh-CN">
                <a:ea typeface="宋体" panose="02010600030101010101" pitchFamily="2" charset="-122"/>
              </a:rPr>
              <a:t> to design and construction</a:t>
            </a:r>
          </a:p>
          <a:p>
            <a:r>
              <a:rPr lang="en-US" altLang="zh-CN">
                <a:ea typeface="宋体" panose="02010600030101010101" pitchFamily="2" charset="-122"/>
              </a:rPr>
              <a:t>RE is to </a:t>
            </a:r>
            <a:r>
              <a:rPr lang="en-US" altLang="zh-CN">
                <a:solidFill>
                  <a:srgbClr val="FF0000"/>
                </a:solidFill>
                <a:ea typeface="宋体" panose="02010600030101010101" pitchFamily="2" charset="-122"/>
              </a:rPr>
              <a:t>understand</a:t>
            </a:r>
            <a:r>
              <a:rPr lang="en-US" altLang="zh-CN">
                <a:ea typeface="宋体" panose="02010600030101010101" pitchFamily="2" charset="-122"/>
              </a:rPr>
              <a:t> the needs of process, project, product and people</a:t>
            </a:r>
          </a:p>
          <a:p>
            <a:r>
              <a:rPr lang="en-US" altLang="zh-CN">
                <a:ea typeface="宋体" panose="02010600030101010101" pitchFamily="2" charset="-122"/>
              </a:rPr>
              <a:t>RE is a </a:t>
            </a:r>
            <a:r>
              <a:rPr lang="en-US" altLang="zh-CN">
                <a:solidFill>
                  <a:srgbClr val="FF0000"/>
                </a:solidFill>
                <a:ea typeface="宋体" panose="02010600030101010101" pitchFamily="2" charset="-122"/>
              </a:rPr>
              <a:t>key problem </a:t>
            </a:r>
            <a:r>
              <a:rPr lang="en-US" altLang="zh-CN">
                <a:ea typeface="宋体" panose="02010600030101010101" pitchFamily="2" charset="-122"/>
              </a:rPr>
              <a:t>lead to a failed software project</a:t>
            </a:r>
          </a:p>
        </p:txBody>
      </p:sp>
      <p:sp>
        <p:nvSpPr>
          <p:cNvPr id="2662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662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a:t>
            </a:fld>
            <a:endParaRPr lang="en-US" altLang="ja-JP" sz="1200">
              <a:solidFill>
                <a:schemeClr val="bg1"/>
              </a:solidFill>
              <a:latin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84FCF7-B578-5E2C-6EAE-B9195D03AB07}"/>
              </a:ext>
            </a:extLst>
          </p:cNvPr>
          <p:cNvSpPr txBox="1"/>
          <p:nvPr/>
        </p:nvSpPr>
        <p:spPr>
          <a:xfrm>
            <a:off x="755576" y="908720"/>
            <a:ext cx="7812868" cy="5509200"/>
          </a:xfrm>
          <a:prstGeom prst="rect">
            <a:avLst/>
          </a:prstGeom>
          <a:noFill/>
        </p:spPr>
        <p:txBody>
          <a:bodyPr wrap="square">
            <a:spAutoFit/>
          </a:bodyPr>
          <a:lstStyle/>
          <a:p>
            <a:r>
              <a:rPr lang="zh-CN" altLang="en-US" dirty="0"/>
              <a:t>用户提出购买的申请，根据用户选择的电影院，对应的电影院制造一张电影票，这张电影票拥有电影的信息，还拥有用户的信息。对于电影院，它可以安排电影场次（增删改电影），场次内包含的信息可以有：电影院、上映时间等，如果需要分不同的放映厅，在电影院类和showtimes中增加信息即可。我在图中没有画id之类的字段，如果需要用户、电影票、电影对象等更有标识性，也可以加入id字段，这个id字段可以用于查询、保存等。</a:t>
            </a:r>
          </a:p>
        </p:txBody>
      </p:sp>
    </p:spTree>
    <p:extLst>
      <p:ext uri="{BB962C8B-B14F-4D97-AF65-F5344CB8AC3E}">
        <p14:creationId xmlns:p14="http://schemas.microsoft.com/office/powerpoint/2010/main" val="8627771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179EBBC-055F-125A-3CD2-C9B1AFBFD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610"/>
            <a:ext cx="9144000" cy="5086779"/>
          </a:xfrm>
          <a:prstGeom prst="rect">
            <a:avLst/>
          </a:prstGeom>
        </p:spPr>
      </p:pic>
    </p:spTree>
    <p:extLst>
      <p:ext uri="{BB962C8B-B14F-4D97-AF65-F5344CB8AC3E}">
        <p14:creationId xmlns:p14="http://schemas.microsoft.com/office/powerpoint/2010/main" val="10954785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p:cNvSpPr>
          <p:nvPr>
            <p:ph type="title"/>
          </p:nvPr>
        </p:nvSpPr>
        <p:spPr>
          <a:xfrm>
            <a:off x="0" y="115888"/>
            <a:ext cx="7467600" cy="633412"/>
          </a:xfrm>
        </p:spPr>
        <p:txBody>
          <a:bodyPr vert="horz" wrap="square" lIns="91440" tIns="45720" rIns="91440" bIns="45720" anchor="ctr" anchorCtr="0"/>
          <a:lstStyle/>
          <a:p>
            <a:r>
              <a:rPr lang="en-US" altLang="zh-CN" sz="3600">
                <a:ea typeface="宋体" panose="02010600030101010101" pitchFamily="2" charset="-122"/>
              </a:rPr>
              <a:t>8.3.2  Defining Attributes</a:t>
            </a:r>
            <a:r>
              <a:rPr lang="zh-CN" altLang="en-US" dirty="0">
                <a:ea typeface="宋体" panose="02010600030101010101" pitchFamily="2" charset="-122"/>
              </a:rPr>
              <a:t> </a:t>
            </a:r>
            <a:endParaRPr lang="en-US" altLang="zh-CN">
              <a:ea typeface="宋体" panose="02010600030101010101" pitchFamily="2" charset="-122"/>
            </a:endParaRPr>
          </a:p>
        </p:txBody>
      </p:sp>
      <p:sp>
        <p:nvSpPr>
          <p:cNvPr id="223234" name="Rectangle 3"/>
          <p:cNvSpPr>
            <a:spLocks noGrp="1"/>
          </p:cNvSpPr>
          <p:nvPr>
            <p:ph idx="4294967295"/>
          </p:nvPr>
        </p:nvSpPr>
        <p:spPr>
          <a:xfrm>
            <a:off x="323850" y="981075"/>
            <a:ext cx="8388350" cy="4679950"/>
          </a:xfrm>
        </p:spPr>
        <p:txBody>
          <a:bodyPr vert="horz" wrap="square" lIns="91440" tIns="45720" rIns="91440" bIns="45720" anchor="t" anchorCtr="0"/>
          <a:lstStyle/>
          <a:p>
            <a:pPr>
              <a:buFont typeface="Wingdings" panose="05000000000000000000" pitchFamily="2" charset="2"/>
              <a:buChar char="n"/>
            </a:pPr>
            <a:r>
              <a:rPr lang="en-US" altLang="zh-CN" i="1">
                <a:latin typeface="Palatino" pitchFamily="-128" charset="0"/>
                <a:ea typeface="宋体" panose="02010600030101010101" pitchFamily="2" charset="-122"/>
              </a:rPr>
              <a:t>Attributes</a:t>
            </a:r>
            <a:r>
              <a:rPr lang="en-US" altLang="zh-CN">
                <a:latin typeface="Palatino" pitchFamily="-128" charset="0"/>
                <a:ea typeface="宋体" panose="02010600030101010101" pitchFamily="2" charset="-122"/>
              </a:rPr>
              <a:t> describe a class that has been selected for inclusion in the analysis model.</a:t>
            </a:r>
          </a:p>
          <a:p>
            <a:pPr lvl="1">
              <a:spcBef>
                <a:spcPts val="300"/>
              </a:spcBef>
              <a:buFont typeface="Wingdings" panose="05000000000000000000" pitchFamily="2" charset="2"/>
              <a:buChar char="n"/>
            </a:pPr>
            <a:r>
              <a:rPr lang="en-US" altLang="zh-CN">
                <a:latin typeface="Palatino" pitchFamily="-128" charset="0"/>
                <a:ea typeface="宋体" panose="02010600030101010101" pitchFamily="2" charset="-122"/>
              </a:rPr>
              <a:t>build two different classes for professional baseball players</a:t>
            </a:r>
            <a:r>
              <a:rPr lang="zh-CN" altLang="en-US" dirty="0">
                <a:latin typeface="Palatino" pitchFamily="-128" charset="0"/>
                <a:ea typeface="宋体" panose="02010600030101010101" pitchFamily="2" charset="-122"/>
              </a:rPr>
              <a:t>（举例）</a:t>
            </a:r>
            <a:endParaRPr lang="en-US" altLang="zh-CN">
              <a:latin typeface="Palatino" pitchFamily="-128" charset="0"/>
              <a:ea typeface="宋体" panose="02010600030101010101" pitchFamily="2" charset="-122"/>
            </a:endParaRPr>
          </a:p>
          <a:p>
            <a:pPr lvl="2">
              <a:spcBef>
                <a:spcPts val="300"/>
              </a:spcBef>
              <a:buFont typeface="Wingdings" panose="05000000000000000000" pitchFamily="2" charset="2"/>
              <a:buChar char="n"/>
            </a:pPr>
            <a:r>
              <a:rPr lang="en-US" altLang="zh-CN" b="1">
                <a:solidFill>
                  <a:schemeClr val="folHlink"/>
                </a:solidFill>
                <a:latin typeface="Palatino" pitchFamily="-128" charset="0"/>
                <a:ea typeface="宋体" panose="02010600030101010101" pitchFamily="2" charset="-122"/>
              </a:rPr>
              <a:t>For Playing Statistics software:</a:t>
            </a:r>
            <a:r>
              <a:rPr lang="en-US" altLang="zh-CN">
                <a:latin typeface="Palatino" pitchFamily="-128" charset="0"/>
                <a:ea typeface="宋体" panose="02010600030101010101" pitchFamily="2" charset="-122"/>
              </a:rPr>
              <a:t> </a:t>
            </a:r>
            <a:r>
              <a:rPr lang="en-US" altLang="zh-CN">
                <a:solidFill>
                  <a:srgbClr val="FF0000"/>
                </a:solidFill>
                <a:latin typeface="Palatino" pitchFamily="-128" charset="0"/>
                <a:ea typeface="宋体" panose="02010600030101010101" pitchFamily="2" charset="-122"/>
              </a:rPr>
              <a:t>ID, </a:t>
            </a:r>
            <a:r>
              <a:rPr lang="en-US" altLang="zh-CN">
                <a:solidFill>
                  <a:srgbClr val="FF0000"/>
                </a:solidFill>
                <a:ea typeface="宋体" panose="02010600030101010101" pitchFamily="2" charset="-122"/>
              </a:rPr>
              <a:t>name</a:t>
            </a:r>
            <a:r>
              <a:rPr lang="en-US" altLang="zh-CN">
                <a:ea typeface="宋体" panose="02010600030101010101" pitchFamily="2" charset="-122"/>
              </a:rPr>
              <a:t>, position, batting average, fielding percentage, years played, </a:t>
            </a:r>
            <a:r>
              <a:rPr lang="en-US" altLang="zh-CN">
                <a:latin typeface="Palatino" pitchFamily="-128" charset="0"/>
                <a:ea typeface="宋体" panose="02010600030101010101" pitchFamily="2" charset="-122"/>
              </a:rPr>
              <a:t>and</a:t>
            </a:r>
            <a:r>
              <a:rPr lang="en-US" altLang="zh-CN">
                <a:ea typeface="宋体" panose="02010600030101010101" pitchFamily="2" charset="-122"/>
              </a:rPr>
              <a:t> games played</a:t>
            </a:r>
            <a:r>
              <a:rPr lang="en-US" altLang="zh-CN">
                <a:latin typeface="Palatino" pitchFamily="-128" charset="0"/>
                <a:ea typeface="宋体" panose="02010600030101010101" pitchFamily="2" charset="-122"/>
              </a:rPr>
              <a:t> might be relevant</a:t>
            </a:r>
          </a:p>
          <a:p>
            <a:pPr lvl="2">
              <a:spcBef>
                <a:spcPts val="300"/>
              </a:spcBef>
              <a:buFont typeface="Wingdings" panose="05000000000000000000" pitchFamily="2" charset="2"/>
              <a:buChar char="n"/>
            </a:pPr>
            <a:r>
              <a:rPr lang="en-US" altLang="zh-CN" b="1">
                <a:solidFill>
                  <a:schemeClr val="folHlink"/>
                </a:solidFill>
                <a:latin typeface="Palatino" pitchFamily="-128" charset="0"/>
                <a:ea typeface="宋体" panose="02010600030101010101" pitchFamily="2" charset="-122"/>
              </a:rPr>
              <a:t>For Pension Fund software: </a:t>
            </a:r>
            <a:r>
              <a:rPr lang="en-US" altLang="zh-CN">
                <a:solidFill>
                  <a:srgbClr val="FF0000"/>
                </a:solidFill>
                <a:latin typeface="Palatino" pitchFamily="-128" charset="0"/>
                <a:ea typeface="宋体" panose="02010600030101010101" pitchFamily="2" charset="-122"/>
              </a:rPr>
              <a:t>ID, </a:t>
            </a:r>
            <a:r>
              <a:rPr lang="en-US" altLang="zh-CN">
                <a:solidFill>
                  <a:srgbClr val="FF0000"/>
                </a:solidFill>
                <a:ea typeface="宋体" panose="02010600030101010101" pitchFamily="2" charset="-122"/>
              </a:rPr>
              <a:t>name</a:t>
            </a:r>
            <a:r>
              <a:rPr lang="en-US" altLang="zh-CN" b="1">
                <a:solidFill>
                  <a:schemeClr val="folHlink"/>
                </a:solidFill>
                <a:latin typeface="Palatino" pitchFamily="-128" charset="0"/>
                <a:ea typeface="宋体" panose="02010600030101010101" pitchFamily="2" charset="-122"/>
              </a:rPr>
              <a:t>, </a:t>
            </a:r>
            <a:r>
              <a:rPr lang="en-US" altLang="zh-CN">
                <a:ea typeface="宋体" panose="02010600030101010101" pitchFamily="2" charset="-122"/>
              </a:rPr>
              <a:t>average salary, credit toward full vesting, pension plan options chosen, mailing address,</a:t>
            </a:r>
            <a:r>
              <a:rPr lang="en-US" altLang="zh-CN">
                <a:latin typeface="Palatino" pitchFamily="-128" charset="0"/>
                <a:ea typeface="宋体" panose="02010600030101010101" pitchFamily="2" charset="-122"/>
              </a:rPr>
              <a:t> and the like.</a:t>
            </a:r>
          </a:p>
        </p:txBody>
      </p:sp>
      <p:sp>
        <p:nvSpPr>
          <p:cNvPr id="22323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323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122</a:t>
            </a:fld>
            <a:endParaRPr lang="en-US" altLang="ja-JP" sz="1200">
              <a:solidFill>
                <a:schemeClr val="bg1"/>
              </a:solidFill>
              <a:latin typeface="Arial" panose="020B0604020202020204"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425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123</a:t>
            </a:fld>
            <a:endParaRPr lang="en-US" altLang="ja-JP" sz="1200">
              <a:solidFill>
                <a:schemeClr val="bg1"/>
              </a:solidFill>
              <a:latin typeface="Arial" panose="020B0604020202020204" pitchFamily="34" charset="0"/>
            </a:endParaRPr>
          </a:p>
        </p:txBody>
      </p:sp>
      <p:sp>
        <p:nvSpPr>
          <p:cNvPr id="224259" name="Line 4"/>
          <p:cNvSpPr/>
          <p:nvPr/>
        </p:nvSpPr>
        <p:spPr>
          <a:xfrm>
            <a:off x="4552950" y="1117600"/>
            <a:ext cx="1588" cy="531813"/>
          </a:xfrm>
          <a:prstGeom prst="line">
            <a:avLst/>
          </a:prstGeom>
          <a:ln w="55563">
            <a:noFill/>
          </a:ln>
        </p:spPr>
      </p:sp>
      <p:sp>
        <p:nvSpPr>
          <p:cNvPr id="224260" name="Rectangle 7"/>
          <p:cNvSpPr>
            <a:spLocks noRot="1"/>
          </p:cNvSpPr>
          <p:nvPr/>
        </p:nvSpPr>
        <p:spPr>
          <a:xfrm>
            <a:off x="0" y="0"/>
            <a:ext cx="5499100" cy="538163"/>
          </a:xfrm>
          <a:prstGeom prst="rect">
            <a:avLst/>
          </a:prstGeom>
          <a:noFill/>
          <a:ln w="12700">
            <a:noFill/>
          </a:ln>
        </p:spPr>
        <p:txBody>
          <a:bodyPr wrap="none" lIns="63500" tIns="25400" rIns="63500" bIns="25400">
            <a:spAutoFit/>
          </a:bodyPr>
          <a:lstStyle/>
          <a:p>
            <a:pPr eaLnBrk="0" hangingPunct="0"/>
            <a:r>
              <a:rPr lang="zh-CN" altLang="en-US" b="1" dirty="0">
                <a:latin typeface="Arial" panose="020B0604020202020204" pitchFamily="34" charset="0"/>
              </a:rPr>
              <a:t>例：</a:t>
            </a:r>
            <a:r>
              <a:rPr lang="en-US" altLang="zh-CN" b="1">
                <a:latin typeface="Arial" panose="020B0604020202020204" pitchFamily="34" charset="0"/>
              </a:rPr>
              <a:t>system class- </a:t>
            </a:r>
            <a:r>
              <a:rPr lang="en-US" altLang="zh-CN" b="1" err="1">
                <a:latin typeface="Arial" panose="020B0604020202020204" pitchFamily="34" charset="0"/>
              </a:rPr>
              <a:t>SafeHome</a:t>
            </a:r>
            <a:endParaRPr lang="en-US" altLang="ja-JP" b="1">
              <a:latin typeface="Arial" panose="020B0604020202020204" pitchFamily="34" charset="0"/>
            </a:endParaRPr>
          </a:p>
        </p:txBody>
      </p:sp>
      <p:sp>
        <p:nvSpPr>
          <p:cNvPr id="374792" name="Rectangle 8"/>
          <p:cNvSpPr>
            <a:spLocks noChangeArrowheads="1"/>
          </p:cNvSpPr>
          <p:nvPr/>
        </p:nvSpPr>
        <p:spPr bwMode="auto">
          <a:xfrm>
            <a:off x="395288" y="908050"/>
            <a:ext cx="8424863" cy="563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zh-CN" altLang="en-US"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举例定义</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safehome</a:t>
            </a:r>
            <a:r>
              <a:rPr kumimoji="0" lang="zh-CN" altLang="en-US"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系统类的属性：</a:t>
            </a: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 homeowner can configure the security function to reflect sensor information, alarm response information, activation/deactivation information, identification information, etc.</a:t>
            </a: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identification information = system ID + verification phone number + status</a:t>
            </a: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alarm response information= delay time + phone number</a:t>
            </a: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rgbClr val="00CC00"/>
              </a:buClr>
              <a:buSzTx/>
              <a:buFont typeface="Wingdings" panose="05000000000000000000" pitchFamily="2" charset="2"/>
              <a:buChar char="n"/>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activation/deactivation=master password + number of allowable tries + temp password</a:t>
            </a:r>
          </a:p>
          <a:p>
            <a:pPr marL="0" marR="0" indent="0" algn="l" defTabSz="914400" rtl="0" eaLnBrk="0" fontAlgn="base" latinLnBrk="0" hangingPunct="0">
              <a:lnSpc>
                <a:spcPct val="100000"/>
              </a:lnSpc>
              <a:spcBef>
                <a:spcPct val="0"/>
              </a:spcBef>
              <a:spcAft>
                <a:spcPct val="0"/>
              </a:spcAft>
              <a:buClrTx/>
              <a:buSzTx/>
              <a:buFont typeface="Wingdings" panose="05000000000000000000" pitchFamily="2" charset="2"/>
              <a:buChar char="n"/>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其他：</a:t>
            </a: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Sensor-class </a:t>
            </a:r>
            <a:r>
              <a:rPr kumimoji="0" lang="zh-CN" altLang="en-US"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定义为一个单独类</a:t>
            </a:r>
          </a:p>
          <a:p>
            <a:pPr marL="0" marR="0" indent="0" algn="l" defTabSz="914400" rtl="0" eaLnBrk="0" fontAlgn="base" latinLnBrk="0" hangingPunct="0">
              <a:lnSpc>
                <a:spcPct val="100000"/>
              </a:lnSpc>
              <a:spcBef>
                <a:spcPct val="0"/>
              </a:spcBef>
              <a:spcAft>
                <a:spcPct val="0"/>
              </a:spcAft>
              <a:buClrTx/>
              <a:buSzTx/>
              <a:buFontTx/>
              <a:buNone/>
            </a:pPr>
            <a:endPar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Tx/>
              <a:buSzTx/>
              <a:buFontTx/>
              <a:buNone/>
            </a:pPr>
            <a:r>
              <a:rPr kumimoji="0" lang="en-US" altLang="zh-CN"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p>
          <a:p>
            <a:pPr marL="0" marR="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pPr>
            <a:endParaRPr kumimoji="0" lang="zh-CN" altLang="en-US" sz="20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630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124</a:t>
            </a:fld>
            <a:endParaRPr lang="en-US" altLang="ja-JP" sz="1200">
              <a:solidFill>
                <a:schemeClr val="bg1"/>
              </a:solidFill>
              <a:latin typeface="Arial" panose="020B0604020202020204" pitchFamily="34" charset="0"/>
            </a:endParaRPr>
          </a:p>
        </p:txBody>
      </p:sp>
      <p:sp>
        <p:nvSpPr>
          <p:cNvPr id="226307" name="Line 4"/>
          <p:cNvSpPr/>
          <p:nvPr/>
        </p:nvSpPr>
        <p:spPr>
          <a:xfrm>
            <a:off x="4552950" y="1117600"/>
            <a:ext cx="1588" cy="531813"/>
          </a:xfrm>
          <a:prstGeom prst="line">
            <a:avLst/>
          </a:prstGeom>
          <a:ln w="55563">
            <a:noFill/>
          </a:ln>
        </p:spPr>
      </p:sp>
      <p:sp>
        <p:nvSpPr>
          <p:cNvPr id="226308" name="Rectangle 7"/>
          <p:cNvSpPr>
            <a:spLocks noRot="1"/>
          </p:cNvSpPr>
          <p:nvPr/>
        </p:nvSpPr>
        <p:spPr>
          <a:xfrm>
            <a:off x="2232025" y="5157788"/>
            <a:ext cx="4437063" cy="765175"/>
          </a:xfrm>
          <a:prstGeom prst="rect">
            <a:avLst/>
          </a:prstGeom>
          <a:noFill/>
          <a:ln w="9525">
            <a:noFill/>
          </a:ln>
        </p:spPr>
        <p:txBody>
          <a:bodyPr anchor="ctr" anchorCtr="0"/>
          <a:lstStyle/>
          <a:p>
            <a:pPr eaLnBrk="0" hangingPunct="0"/>
            <a:r>
              <a:rPr lang="en-US" altLang="ja-JP" b="1">
                <a:latin typeface="Arial" panose="020B0604020202020204" pitchFamily="34" charset="0"/>
              </a:rPr>
              <a:t>Class Diagram</a:t>
            </a:r>
          </a:p>
        </p:txBody>
      </p:sp>
      <p:pic>
        <p:nvPicPr>
          <p:cNvPr id="226309" name="Picture 8"/>
          <p:cNvPicPr>
            <a:picLocks noChangeAspect="1"/>
          </p:cNvPicPr>
          <p:nvPr/>
        </p:nvPicPr>
        <p:blipFill>
          <a:blip r:embed="rId3"/>
          <a:stretch>
            <a:fillRect/>
          </a:stretch>
        </p:blipFill>
        <p:spPr>
          <a:xfrm>
            <a:off x="3436938" y="1176338"/>
            <a:ext cx="2324100" cy="3467100"/>
          </a:xfrm>
          <a:prstGeom prst="rect">
            <a:avLst/>
          </a:prstGeom>
          <a:noFill/>
          <a:ln w="12700">
            <a:noFill/>
          </a:ln>
        </p:spPr>
      </p:pic>
      <p:sp>
        <p:nvSpPr>
          <p:cNvPr id="226310" name="Text Box 9"/>
          <p:cNvSpPr txBox="1"/>
          <p:nvPr/>
        </p:nvSpPr>
        <p:spPr>
          <a:xfrm>
            <a:off x="1568450" y="977900"/>
            <a:ext cx="1454150" cy="339725"/>
          </a:xfrm>
          <a:prstGeom prst="rect">
            <a:avLst/>
          </a:prstGeom>
          <a:noFill/>
          <a:ln w="12700">
            <a:noFill/>
          </a:ln>
        </p:spPr>
        <p:txBody>
          <a:bodyPr wrap="none">
            <a:spAutoFit/>
          </a:bodyPr>
          <a:lstStyle/>
          <a:p>
            <a:pPr eaLnBrk="0" hangingPunct="0">
              <a:lnSpc>
                <a:spcPct val="90000"/>
              </a:lnSpc>
            </a:pPr>
            <a:r>
              <a:rPr lang="en-US" altLang="ja-JP" sz="1800" b="1">
                <a:solidFill>
                  <a:schemeClr val="folHlink"/>
                </a:solidFill>
                <a:latin typeface="Helvetica" charset="0"/>
              </a:rPr>
              <a:t>Class name</a:t>
            </a:r>
          </a:p>
        </p:txBody>
      </p:sp>
      <p:sp>
        <p:nvSpPr>
          <p:cNvPr id="226311" name="Text Box 10"/>
          <p:cNvSpPr txBox="1"/>
          <p:nvPr/>
        </p:nvSpPr>
        <p:spPr>
          <a:xfrm>
            <a:off x="6369050" y="1898650"/>
            <a:ext cx="1225550" cy="339725"/>
          </a:xfrm>
          <a:prstGeom prst="rect">
            <a:avLst/>
          </a:prstGeom>
          <a:noFill/>
          <a:ln w="12700">
            <a:noFill/>
          </a:ln>
        </p:spPr>
        <p:txBody>
          <a:bodyPr wrap="none">
            <a:spAutoFit/>
          </a:bodyPr>
          <a:lstStyle/>
          <a:p>
            <a:pPr eaLnBrk="0" hangingPunct="0">
              <a:lnSpc>
                <a:spcPct val="90000"/>
              </a:lnSpc>
            </a:pPr>
            <a:r>
              <a:rPr lang="en-US" altLang="ja-JP" sz="1800" b="1">
                <a:solidFill>
                  <a:schemeClr val="folHlink"/>
                </a:solidFill>
                <a:latin typeface="Helvetica" charset="0"/>
              </a:rPr>
              <a:t>attributes</a:t>
            </a:r>
          </a:p>
        </p:txBody>
      </p:sp>
      <p:sp>
        <p:nvSpPr>
          <p:cNvPr id="226312" name="Text Box 11"/>
          <p:cNvSpPr txBox="1"/>
          <p:nvPr/>
        </p:nvSpPr>
        <p:spPr>
          <a:xfrm>
            <a:off x="6523038" y="3797300"/>
            <a:ext cx="1352550" cy="339725"/>
          </a:xfrm>
          <a:prstGeom prst="rect">
            <a:avLst/>
          </a:prstGeom>
          <a:noFill/>
          <a:ln w="12700">
            <a:noFill/>
          </a:ln>
        </p:spPr>
        <p:txBody>
          <a:bodyPr wrap="none">
            <a:spAutoFit/>
          </a:bodyPr>
          <a:lstStyle/>
          <a:p>
            <a:pPr eaLnBrk="0" hangingPunct="0">
              <a:lnSpc>
                <a:spcPct val="90000"/>
              </a:lnSpc>
            </a:pPr>
            <a:r>
              <a:rPr lang="en-US" altLang="ja-JP" sz="1800" b="1">
                <a:solidFill>
                  <a:schemeClr val="folHlink"/>
                </a:solidFill>
                <a:latin typeface="Helvetica" charset="0"/>
              </a:rPr>
              <a:t>operations</a:t>
            </a:r>
          </a:p>
        </p:txBody>
      </p:sp>
      <p:sp>
        <p:nvSpPr>
          <p:cNvPr id="226313" name="Line 12"/>
          <p:cNvSpPr/>
          <p:nvPr/>
        </p:nvSpPr>
        <p:spPr>
          <a:xfrm>
            <a:off x="3000375" y="1185863"/>
            <a:ext cx="1031875" cy="223837"/>
          </a:xfrm>
          <a:prstGeom prst="line">
            <a:avLst/>
          </a:prstGeom>
          <a:ln w="12700" cap="flat" cmpd="sng">
            <a:solidFill>
              <a:schemeClr val="tx1"/>
            </a:solidFill>
            <a:prstDash val="solid"/>
            <a:headEnd type="none" w="med" len="med"/>
            <a:tailEnd type="none" w="med" len="med"/>
          </a:ln>
        </p:spPr>
      </p:sp>
      <p:sp>
        <p:nvSpPr>
          <p:cNvPr id="226314" name="Line 13"/>
          <p:cNvSpPr/>
          <p:nvPr/>
        </p:nvSpPr>
        <p:spPr>
          <a:xfrm flipH="1">
            <a:off x="5121275" y="2065338"/>
            <a:ext cx="1214438" cy="279400"/>
          </a:xfrm>
          <a:prstGeom prst="line">
            <a:avLst/>
          </a:prstGeom>
          <a:ln w="12700" cap="flat" cmpd="sng">
            <a:solidFill>
              <a:schemeClr val="tx1"/>
            </a:solidFill>
            <a:prstDash val="solid"/>
            <a:headEnd type="none" w="med" len="med"/>
            <a:tailEnd type="none" w="med" len="med"/>
          </a:ln>
        </p:spPr>
      </p:sp>
      <p:sp>
        <p:nvSpPr>
          <p:cNvPr id="226315" name="Line 14"/>
          <p:cNvSpPr/>
          <p:nvPr/>
        </p:nvSpPr>
        <p:spPr>
          <a:xfrm flipH="1" flipV="1">
            <a:off x="4395788" y="3810000"/>
            <a:ext cx="2106612" cy="168275"/>
          </a:xfrm>
          <a:prstGeom prst="line">
            <a:avLst/>
          </a:prstGeom>
          <a:ln w="12700" cap="flat" cmpd="sng">
            <a:solidFill>
              <a:schemeClr val="tx1"/>
            </a:solidFill>
            <a:prstDash val="solid"/>
            <a:headEnd type="none" w="med" len="med"/>
            <a:tailEnd type="none" w="med" len="med"/>
          </a:ln>
        </p:spPr>
      </p:sp>
      <p:sp>
        <p:nvSpPr>
          <p:cNvPr id="226316" name="Rectangle 7"/>
          <p:cNvSpPr>
            <a:spLocks noRot="1"/>
          </p:cNvSpPr>
          <p:nvPr/>
        </p:nvSpPr>
        <p:spPr>
          <a:xfrm>
            <a:off x="0" y="0"/>
            <a:ext cx="5499100" cy="538163"/>
          </a:xfrm>
          <a:prstGeom prst="rect">
            <a:avLst/>
          </a:prstGeom>
          <a:noFill/>
          <a:ln w="12700">
            <a:noFill/>
          </a:ln>
        </p:spPr>
        <p:txBody>
          <a:bodyPr wrap="none" lIns="63500" tIns="25400" rIns="63500" bIns="25400">
            <a:spAutoFit/>
          </a:bodyPr>
          <a:lstStyle/>
          <a:p>
            <a:pPr eaLnBrk="0" hangingPunct="0"/>
            <a:r>
              <a:rPr lang="zh-CN" altLang="en-US" b="1" dirty="0">
                <a:latin typeface="Arial" panose="020B0604020202020204" pitchFamily="34" charset="0"/>
              </a:rPr>
              <a:t>例：</a:t>
            </a:r>
            <a:r>
              <a:rPr lang="en-US" altLang="zh-CN" b="1">
                <a:latin typeface="Arial" panose="020B0604020202020204" pitchFamily="34" charset="0"/>
              </a:rPr>
              <a:t>system class- </a:t>
            </a:r>
            <a:r>
              <a:rPr lang="en-US" altLang="zh-CN" b="1" err="1">
                <a:latin typeface="Arial" panose="020B0604020202020204" pitchFamily="34" charset="0"/>
              </a:rPr>
              <a:t>SafeHome</a:t>
            </a:r>
            <a:endParaRPr lang="en-US" altLang="ja-JP" b="1">
              <a:latin typeface="Arial" panose="020B0604020202020204"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8.3.2 Defining Operations</a:t>
            </a:r>
          </a:p>
        </p:txBody>
      </p:sp>
      <p:sp>
        <p:nvSpPr>
          <p:cNvPr id="228354" name="Rectangle 3"/>
          <p:cNvSpPr>
            <a:spLocks noGrp="1"/>
          </p:cNvSpPr>
          <p:nvPr>
            <p:ph idx="4294967295"/>
          </p:nvPr>
        </p:nvSpPr>
        <p:spPr>
          <a:xfrm>
            <a:off x="539750" y="1066800"/>
            <a:ext cx="7918450" cy="4775200"/>
          </a:xfrm>
        </p:spPr>
        <p:txBody>
          <a:bodyPr vert="horz" wrap="square" lIns="91440" tIns="45720" rIns="91440" bIns="45720" anchor="t" anchorCtr="0"/>
          <a:lstStyle/>
          <a:p>
            <a:pPr>
              <a:buFont typeface="Wingdings" panose="05000000000000000000" pitchFamily="2" charset="2"/>
              <a:buChar char="n"/>
            </a:pPr>
            <a:r>
              <a:rPr lang="en-US" altLang="zh-CN">
                <a:latin typeface="Palatino" pitchFamily="-128" charset="0"/>
                <a:ea typeface="宋体" panose="02010600030101010101" pitchFamily="2" charset="-122"/>
              </a:rPr>
              <a:t>Do a grammatical parse of a processing narrative and look at the </a:t>
            </a:r>
            <a:r>
              <a:rPr lang="en-US" altLang="zh-CN">
                <a:solidFill>
                  <a:srgbClr val="FF0000"/>
                </a:solidFill>
                <a:latin typeface="Palatino" pitchFamily="-128" charset="0"/>
                <a:ea typeface="宋体" panose="02010600030101010101" pitchFamily="2" charset="-122"/>
              </a:rPr>
              <a:t>verbs</a:t>
            </a:r>
          </a:p>
          <a:p>
            <a:pPr>
              <a:buFont typeface="Wingdings" panose="05000000000000000000" pitchFamily="2" charset="2"/>
              <a:buChar char="n"/>
            </a:pPr>
            <a:r>
              <a:rPr lang="en-US" altLang="zh-CN">
                <a:latin typeface="Palatino" pitchFamily="-128" charset="0"/>
                <a:ea typeface="宋体" panose="02010600030101010101" pitchFamily="2" charset="-122"/>
              </a:rPr>
              <a:t>Operations can be divided into four broad categories: </a:t>
            </a:r>
          </a:p>
          <a:p>
            <a:pPr lvl="1">
              <a:buFont typeface="Wingdings" panose="05000000000000000000" pitchFamily="2" charset="2"/>
              <a:buChar char="n"/>
            </a:pPr>
            <a:r>
              <a:rPr lang="en-US" altLang="zh-CN">
                <a:latin typeface="Palatino" pitchFamily="-128" charset="0"/>
                <a:ea typeface="宋体" panose="02010600030101010101" pitchFamily="2" charset="-122"/>
              </a:rPr>
              <a:t>operations that </a:t>
            </a:r>
            <a:r>
              <a:rPr lang="en-US" altLang="zh-CN">
                <a:solidFill>
                  <a:srgbClr val="FF0000"/>
                </a:solidFill>
                <a:latin typeface="Palatino" pitchFamily="-128" charset="0"/>
                <a:ea typeface="宋体" panose="02010600030101010101" pitchFamily="2" charset="-122"/>
              </a:rPr>
              <a:t>manipulate</a:t>
            </a:r>
            <a:r>
              <a:rPr lang="en-US" altLang="zh-CN">
                <a:latin typeface="Palatino" pitchFamily="-128" charset="0"/>
                <a:ea typeface="宋体" panose="02010600030101010101" pitchFamily="2" charset="-122"/>
              </a:rPr>
              <a:t> data in some way (e.g., adding, deleting, reformatting, selecting)</a:t>
            </a:r>
          </a:p>
          <a:p>
            <a:pPr lvl="1">
              <a:buFont typeface="Wingdings" panose="05000000000000000000" pitchFamily="2" charset="2"/>
              <a:buChar char="n"/>
            </a:pPr>
            <a:r>
              <a:rPr lang="en-US" altLang="zh-CN">
                <a:latin typeface="Palatino" pitchFamily="-128" charset="0"/>
                <a:ea typeface="宋体" panose="02010600030101010101" pitchFamily="2" charset="-122"/>
              </a:rPr>
              <a:t>operations that </a:t>
            </a:r>
            <a:r>
              <a:rPr lang="en-US" altLang="zh-CN">
                <a:solidFill>
                  <a:srgbClr val="FF0000"/>
                </a:solidFill>
                <a:latin typeface="Palatino" pitchFamily="-128" charset="0"/>
                <a:ea typeface="宋体" panose="02010600030101010101" pitchFamily="2" charset="-122"/>
              </a:rPr>
              <a:t>perform</a:t>
            </a:r>
            <a:r>
              <a:rPr lang="en-US" altLang="zh-CN">
                <a:latin typeface="Palatino" pitchFamily="-128" charset="0"/>
                <a:ea typeface="宋体" panose="02010600030101010101" pitchFamily="2" charset="-122"/>
              </a:rPr>
              <a:t> a computation</a:t>
            </a:r>
          </a:p>
          <a:p>
            <a:pPr lvl="1">
              <a:buFont typeface="Wingdings" panose="05000000000000000000" pitchFamily="2" charset="2"/>
              <a:buChar char="n"/>
            </a:pPr>
            <a:r>
              <a:rPr lang="en-US" altLang="zh-CN">
                <a:latin typeface="Palatino" pitchFamily="-128" charset="0"/>
                <a:ea typeface="宋体" panose="02010600030101010101" pitchFamily="2" charset="-122"/>
              </a:rPr>
              <a:t>operations that </a:t>
            </a:r>
            <a:r>
              <a:rPr lang="en-US" altLang="zh-CN">
                <a:solidFill>
                  <a:srgbClr val="FF0000"/>
                </a:solidFill>
                <a:latin typeface="Palatino" pitchFamily="-128" charset="0"/>
                <a:ea typeface="宋体" panose="02010600030101010101" pitchFamily="2" charset="-122"/>
              </a:rPr>
              <a:t>inquire</a:t>
            </a:r>
            <a:r>
              <a:rPr lang="en-US" altLang="zh-CN">
                <a:latin typeface="Palatino" pitchFamily="-128" charset="0"/>
                <a:ea typeface="宋体" panose="02010600030101010101" pitchFamily="2" charset="-122"/>
              </a:rPr>
              <a:t> about the state of an object, and </a:t>
            </a:r>
          </a:p>
          <a:p>
            <a:pPr lvl="1">
              <a:buFont typeface="Wingdings" panose="05000000000000000000" pitchFamily="2" charset="2"/>
              <a:buChar char="n"/>
            </a:pPr>
            <a:r>
              <a:rPr lang="en-US" altLang="zh-CN">
                <a:latin typeface="Palatino" pitchFamily="-128" charset="0"/>
                <a:ea typeface="宋体" panose="02010600030101010101" pitchFamily="2" charset="-122"/>
              </a:rPr>
              <a:t>operations that </a:t>
            </a:r>
            <a:r>
              <a:rPr lang="en-US" altLang="zh-CN">
                <a:solidFill>
                  <a:srgbClr val="FF0000"/>
                </a:solidFill>
                <a:latin typeface="Palatino" pitchFamily="-128" charset="0"/>
                <a:ea typeface="宋体" panose="02010600030101010101" pitchFamily="2" charset="-122"/>
              </a:rPr>
              <a:t>monitor</a:t>
            </a:r>
            <a:r>
              <a:rPr lang="en-US" altLang="zh-CN">
                <a:latin typeface="Palatino" pitchFamily="-128" charset="0"/>
                <a:ea typeface="宋体" panose="02010600030101010101" pitchFamily="2" charset="-122"/>
              </a:rPr>
              <a:t> an object for the occurrence of a controlling event.</a:t>
            </a:r>
          </a:p>
        </p:txBody>
      </p:sp>
      <p:sp>
        <p:nvSpPr>
          <p:cNvPr id="22835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835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125</a:t>
            </a:fld>
            <a:endParaRPr lang="en-US" altLang="ja-JP" sz="1200">
              <a:solidFill>
                <a:schemeClr val="bg1"/>
              </a:solidFill>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2937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126</a:t>
            </a:fld>
            <a:endParaRPr lang="en-US" altLang="ja-JP" sz="1200">
              <a:solidFill>
                <a:schemeClr val="bg1"/>
              </a:solidFill>
              <a:latin typeface="Arial" panose="020B0604020202020204" pitchFamily="34" charset="0"/>
            </a:endParaRPr>
          </a:p>
        </p:txBody>
      </p:sp>
      <p:sp>
        <p:nvSpPr>
          <p:cNvPr id="229379" name="Rectangle 13"/>
          <p:cNvSpPr>
            <a:spLocks noRot="1"/>
          </p:cNvSpPr>
          <p:nvPr/>
        </p:nvSpPr>
        <p:spPr>
          <a:xfrm>
            <a:off x="179705" y="1160780"/>
            <a:ext cx="4594225" cy="836930"/>
          </a:xfrm>
          <a:prstGeom prst="rect">
            <a:avLst/>
          </a:prstGeom>
          <a:noFill/>
          <a:ln w="9525">
            <a:noFill/>
          </a:ln>
        </p:spPr>
        <p:txBody>
          <a:bodyPr anchor="ctr" anchorCtr="0"/>
          <a:lstStyle/>
          <a:p>
            <a:pPr eaLnBrk="0" hangingPunct="0"/>
            <a:r>
              <a:rPr lang="zh-CN" altLang="en-US" b="1" dirty="0">
                <a:latin typeface="Arial" panose="020B0604020202020204" pitchFamily="34" charset="0"/>
              </a:rPr>
              <a:t>例 </a:t>
            </a:r>
            <a:r>
              <a:rPr lang="en-US" altLang="zh-CN" b="1" err="1">
                <a:latin typeface="Arial" panose="020B0604020202020204" pitchFamily="34" charset="0"/>
              </a:rPr>
              <a:t>FloorPlan</a:t>
            </a:r>
            <a:r>
              <a:rPr lang="en-US" altLang="zh-CN" b="1">
                <a:latin typeface="Arial" panose="020B0604020202020204" pitchFamily="34" charset="0"/>
              </a:rPr>
              <a:t> Class</a:t>
            </a:r>
            <a:r>
              <a:rPr lang="en-US" altLang="ja-JP" b="1">
                <a:latin typeface="Arial" panose="020B0604020202020204" pitchFamily="34" charset="0"/>
              </a:rPr>
              <a:t> </a:t>
            </a:r>
          </a:p>
        </p:txBody>
      </p:sp>
      <p:pic>
        <p:nvPicPr>
          <p:cNvPr id="229380" name="Picture 14"/>
          <p:cNvPicPr>
            <a:picLocks noChangeAspect="1"/>
          </p:cNvPicPr>
          <p:nvPr>
            <p:custDataLst>
              <p:tags r:id="rId1"/>
            </p:custDataLst>
          </p:nvPr>
        </p:nvPicPr>
        <p:blipFill>
          <a:blip r:embed="rId4"/>
          <a:stretch>
            <a:fillRect/>
          </a:stretch>
        </p:blipFill>
        <p:spPr>
          <a:xfrm>
            <a:off x="3762058" y="441325"/>
            <a:ext cx="4897437" cy="6156325"/>
          </a:xfrm>
          <a:prstGeom prst="rect">
            <a:avLst/>
          </a:prstGeom>
          <a:noFill/>
          <a:ln w="12700">
            <a:noFill/>
          </a:ln>
        </p:spPr>
      </p:pic>
      <p:sp>
        <p:nvSpPr>
          <p:cNvPr id="231425" name="Rectangle 2"/>
          <p:cNvSpPr>
            <a:spLocks noGrp="1"/>
          </p:cNvSpPr>
          <p:nvPr/>
        </p:nvSpPr>
        <p:spPr>
          <a:xfrm>
            <a:off x="0" y="225425"/>
            <a:ext cx="9144000" cy="381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a:lstStyle>
          <a:p>
            <a:r>
              <a:rPr lang="en-US" altLang="zh-CN" sz="2400">
                <a:ea typeface="宋体" panose="02010600030101010101" pitchFamily="2" charset="-122"/>
              </a:rPr>
              <a:t>8.3.3 </a:t>
            </a:r>
            <a:r>
              <a:rPr lang="en-US" altLang="zh-CN" sz="2400">
                <a:solidFill>
                  <a:schemeClr val="tx1"/>
                </a:solidFill>
                <a:latin typeface="Palatino" pitchFamily="-128" charset="0"/>
                <a:ea typeface="宋体" panose="02010600030101010101" pitchFamily="2" charset="-122"/>
              </a:rPr>
              <a:t>UML Class Models</a:t>
            </a:r>
            <a:endParaRPr lang="en-US" altLang="zh-CN" sz="2400">
              <a:solidFill>
                <a:schemeClr val="tx1"/>
              </a:solidFill>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p:cNvSpPr>
            <a:spLocks noGrp="1"/>
          </p:cNvSpPr>
          <p:nvPr>
            <p:ph type="title"/>
          </p:nvPr>
        </p:nvSpPr>
        <p:spPr>
          <a:xfrm>
            <a:off x="0" y="225425"/>
            <a:ext cx="9144000" cy="381000"/>
          </a:xfrm>
        </p:spPr>
        <p:txBody>
          <a:bodyPr vert="horz" wrap="square" lIns="91440" tIns="45720" rIns="91440" bIns="45720" anchor="ctr" anchorCtr="0"/>
          <a:lstStyle/>
          <a:p>
            <a:r>
              <a:rPr lang="en-US" altLang="zh-CN" sz="2400">
                <a:ea typeface="宋体" panose="02010600030101010101" pitchFamily="2" charset="-122"/>
              </a:rPr>
              <a:t>8.3.4 </a:t>
            </a:r>
            <a:r>
              <a:rPr lang="en-US" altLang="zh-CN" sz="2400">
                <a:solidFill>
                  <a:schemeClr val="folHlink"/>
                </a:solidFill>
                <a:latin typeface="Palatino" pitchFamily="-128" charset="0"/>
                <a:ea typeface="宋体" panose="02010600030101010101" pitchFamily="2" charset="-122"/>
              </a:rPr>
              <a:t>Class-responsibility-collaborator (CRC)</a:t>
            </a:r>
            <a:r>
              <a:rPr lang="en-US" altLang="zh-CN" sz="2400">
                <a:ea typeface="宋体" panose="02010600030101010101" pitchFamily="2" charset="-122"/>
              </a:rPr>
              <a:t> Models</a:t>
            </a:r>
          </a:p>
        </p:txBody>
      </p:sp>
      <p:sp>
        <p:nvSpPr>
          <p:cNvPr id="368643" name="Rectangle 3"/>
          <p:cNvSpPr>
            <a:spLocks noGrp="1"/>
          </p:cNvSpPr>
          <p:nvPr>
            <p:ph type="body" idx="4294967295"/>
          </p:nvPr>
        </p:nvSpPr>
        <p:spPr>
          <a:xfrm>
            <a:off x="539750" y="777875"/>
            <a:ext cx="7812088" cy="4557713"/>
          </a:xfrm>
        </p:spPr>
        <p:txBody>
          <a:bodyPr vert="horz" wrap="square" lIns="91440" tIns="45720" rIns="91440" bIns="45720" anchor="t"/>
          <a:lstStyle/>
          <a:p>
            <a:pPr marL="0" marR="0" indent="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None/>
            </a:pP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rPr>
              <a:t>总结：</a:t>
            </a:r>
            <a:endPar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342900" marR="0" indent="-34290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rPr>
              <a:t>8.3.1 </a:t>
            </a: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rPr>
              <a:t>识别分析类</a:t>
            </a:r>
          </a:p>
          <a:p>
            <a:pPr marL="342900" marR="0" indent="-34290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rPr>
              <a:t>8.3.2 </a:t>
            </a: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rPr>
              <a:t>类的属性和操作</a:t>
            </a:r>
          </a:p>
          <a:p>
            <a:pPr marL="342900" marR="0" indent="-34290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Char char="n"/>
            </a:pP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sym typeface="+mn-ea"/>
              </a:rPr>
              <a:t>本节：类的协作（识别相关的类）</a:t>
            </a:r>
            <a:endPar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0" marR="0" indent="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None/>
            </a:pPr>
            <a:endPar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endParaRPr>
          </a:p>
          <a:p>
            <a:pPr marL="342900" marR="0" indent="-34290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rPr>
              <a:t>CRC</a:t>
            </a: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rPr>
              <a:t>建模提供了一个简单的方法，来识别相关的类</a:t>
            </a:r>
            <a:r>
              <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rPr>
              <a:t>.</a:t>
            </a:r>
          </a:p>
          <a:p>
            <a:pPr marL="342900" marR="0" indent="-342900" algn="l" defTabSz="914400" rtl="0" eaLnBrk="0" fontAlgn="base" latinLnBrk="0" hangingPunct="0">
              <a:lnSpc>
                <a:spcPct val="100000"/>
              </a:lnSpc>
              <a:spcBef>
                <a:spcPts val="1200"/>
              </a:spcBef>
              <a:spcAft>
                <a:spcPct val="0"/>
              </a:spcAft>
              <a:buClr>
                <a:srgbClr val="52A930"/>
              </a:buClr>
              <a:buSzTx/>
              <a:buFont typeface="Wingdings" panose="05000000000000000000" pitchFamily="2" charset="2"/>
              <a:buChar char="n"/>
            </a:pPr>
            <a:r>
              <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rPr>
              <a:t>CRC</a:t>
            </a: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rPr>
              <a:t>模型是表示类的标准索引卡的集合。</a:t>
            </a:r>
            <a:r>
              <a:rPr kumimoji="0" lang="en-US" altLang="zh-CN" sz="2800" b="0" i="0" u="none" strike="noStrike" kern="0" cap="none" spc="0" normalizeH="0" baseline="0" noProof="1">
                <a:solidFill>
                  <a:schemeClr val="tx1"/>
                </a:solidFill>
                <a:latin typeface="Palatino" pitchFamily="-128" charset="0"/>
                <a:ea typeface="宋体" panose="02010600030101010101" pitchFamily="2" charset="-122"/>
                <a:cs typeface="+mn-cs"/>
              </a:rPr>
              <a:t>CRC</a:t>
            </a:r>
            <a:r>
              <a:rPr kumimoji="0" lang="zh-CN" altLang="en-US" sz="2800" b="0" i="0" u="none" strike="noStrike" kern="0" cap="none" spc="0" normalizeH="0" baseline="0" noProof="1">
                <a:solidFill>
                  <a:schemeClr val="tx1"/>
                </a:solidFill>
                <a:latin typeface="Palatino" pitchFamily="-128" charset="0"/>
                <a:ea typeface="宋体" panose="02010600030101010101" pitchFamily="2" charset="-122"/>
                <a:cs typeface="+mn-cs"/>
              </a:rPr>
              <a:t>卡包括三个基本部分：类、责任、协作者</a:t>
            </a:r>
            <a:endParaRPr kumimoji="0" lang="zh-CN" altLang="en-US" sz="2800" b="0" i="0" u="none" strike="noStrike" kern="0" cap="none" spc="0" normalizeH="0" baseline="0" noProof="1">
              <a:solidFill>
                <a:schemeClr val="tx1"/>
              </a:solidFill>
              <a:latin typeface="+mn-lt"/>
              <a:ea typeface="宋体" panose="02010600030101010101" pitchFamily="2" charset="-122"/>
              <a:cs typeface="+mn-cs"/>
            </a:endParaRPr>
          </a:p>
        </p:txBody>
      </p:sp>
      <p:sp>
        <p:nvSpPr>
          <p:cNvPr id="23142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3142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127</a:t>
            </a:fld>
            <a:endParaRPr lang="en-US" altLang="ja-JP" sz="1200">
              <a:solidFill>
                <a:schemeClr val="bg1"/>
              </a:solidFill>
              <a:latin typeface="Arial" panose="020B060402020202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p:cNvSpPr>
          <p:nvPr>
            <p:ph type="title"/>
          </p:nvPr>
        </p:nvSpPr>
        <p:spPr>
          <a:xfrm>
            <a:off x="0" y="225425"/>
            <a:ext cx="9144000" cy="381000"/>
          </a:xfrm>
        </p:spPr>
        <p:txBody>
          <a:bodyPr vert="horz" wrap="square" lIns="91440" tIns="45720" rIns="91440" bIns="45720" anchor="ctr" anchorCtr="0"/>
          <a:lstStyle/>
          <a:p>
            <a:r>
              <a:rPr lang="en-US" altLang="zh-CN" sz="2400">
                <a:ea typeface="宋体" panose="02010600030101010101" pitchFamily="2" charset="-122"/>
                <a:sym typeface="+mn-ea"/>
              </a:rPr>
              <a:t>8.3.4</a:t>
            </a:r>
            <a:r>
              <a:rPr lang="en-US" altLang="zh-CN" sz="2400">
                <a:ea typeface="宋体" panose="02010600030101010101" pitchFamily="2" charset="-122"/>
              </a:rPr>
              <a:t> </a:t>
            </a:r>
            <a:r>
              <a:rPr lang="en-US" altLang="zh-CN" sz="2400">
                <a:solidFill>
                  <a:schemeClr val="folHlink"/>
                </a:solidFill>
                <a:latin typeface="Palatino" pitchFamily="-128" charset="0"/>
                <a:ea typeface="宋体" panose="02010600030101010101" pitchFamily="2" charset="-122"/>
              </a:rPr>
              <a:t>Class-responsibility-collaborator (CRC)</a:t>
            </a:r>
            <a:r>
              <a:rPr lang="en-US" altLang="zh-CN" sz="2400">
                <a:ea typeface="宋体" panose="02010600030101010101" pitchFamily="2" charset="-122"/>
              </a:rPr>
              <a:t> Models</a:t>
            </a:r>
            <a:r>
              <a:rPr lang="zh-CN" altLang="en-US" sz="2400" dirty="0">
                <a:ea typeface="宋体" panose="02010600030101010101" pitchFamily="2" charset="-122"/>
              </a:rPr>
              <a:t> </a:t>
            </a:r>
            <a:endParaRPr lang="en-US" altLang="zh-CN" sz="2400">
              <a:ea typeface="宋体" panose="02010600030101010101" pitchFamily="2" charset="-122"/>
            </a:endParaRPr>
          </a:p>
        </p:txBody>
      </p:sp>
      <p:sp>
        <p:nvSpPr>
          <p:cNvPr id="232450" name="Rectangle 3"/>
          <p:cNvSpPr>
            <a:spLocks noGrp="1"/>
          </p:cNvSpPr>
          <p:nvPr>
            <p:ph type="body"/>
          </p:nvPr>
        </p:nvSpPr>
        <p:spPr>
          <a:xfrm>
            <a:off x="287338" y="800100"/>
            <a:ext cx="8856662" cy="5400675"/>
          </a:xfrm>
        </p:spPr>
        <p:txBody>
          <a:bodyPr vert="horz" wrap="square" lIns="91440" tIns="45720" rIns="91440" bIns="45720" anchor="t" anchorCtr="0"/>
          <a:lstStyle/>
          <a:p>
            <a:pPr>
              <a:spcBef>
                <a:spcPts val="1200"/>
              </a:spcBef>
              <a:buFont typeface="Wingdings" panose="05000000000000000000" pitchFamily="2" charset="2"/>
              <a:buChar char="n"/>
            </a:pPr>
            <a:r>
              <a:rPr lang="en-US" altLang="zh-CN" i="1">
                <a:solidFill>
                  <a:schemeClr val="folHlink"/>
                </a:solidFill>
                <a:latin typeface="Palatino" pitchFamily="-128" charset="0"/>
                <a:ea typeface="宋体" panose="02010600030101010101" pitchFamily="2" charset="-122"/>
              </a:rPr>
              <a:t>Class-responsibility-collaborator </a:t>
            </a:r>
            <a:r>
              <a:rPr lang="en-US" altLang="zh-CN" sz="2000" i="1">
                <a:solidFill>
                  <a:schemeClr val="folHlink"/>
                </a:solidFill>
                <a:latin typeface="Palatino" pitchFamily="-128" charset="0"/>
                <a:ea typeface="宋体" panose="02010600030101010101" pitchFamily="2" charset="-122"/>
              </a:rPr>
              <a:t>(</a:t>
            </a:r>
            <a:r>
              <a:rPr lang="zh-CN" altLang="en-US" sz="2000" i="1" dirty="0">
                <a:solidFill>
                  <a:schemeClr val="folHlink"/>
                </a:solidFill>
                <a:latin typeface="Palatino" pitchFamily="-128" charset="0"/>
                <a:ea typeface="宋体" panose="02010600030101010101" pitchFamily="2" charset="-122"/>
              </a:rPr>
              <a:t>类</a:t>
            </a:r>
            <a:r>
              <a:rPr lang="en-US" altLang="zh-CN" sz="2000" i="1">
                <a:solidFill>
                  <a:schemeClr val="folHlink"/>
                </a:solidFill>
                <a:latin typeface="Palatino" pitchFamily="-128" charset="0"/>
                <a:ea typeface="宋体" panose="02010600030101010101" pitchFamily="2" charset="-122"/>
              </a:rPr>
              <a:t>-</a:t>
            </a:r>
            <a:r>
              <a:rPr lang="zh-CN" altLang="en-US" sz="2000" i="1" dirty="0">
                <a:solidFill>
                  <a:schemeClr val="folHlink"/>
                </a:solidFill>
                <a:latin typeface="Palatino" pitchFamily="-128" charset="0"/>
                <a:ea typeface="宋体" panose="02010600030101010101" pitchFamily="2" charset="-122"/>
              </a:rPr>
              <a:t>职责</a:t>
            </a:r>
            <a:r>
              <a:rPr lang="en-US" altLang="zh-CN" sz="2000" i="1">
                <a:solidFill>
                  <a:schemeClr val="folHlink"/>
                </a:solidFill>
                <a:latin typeface="Palatino" pitchFamily="-128" charset="0"/>
                <a:ea typeface="宋体" panose="02010600030101010101" pitchFamily="2" charset="-122"/>
              </a:rPr>
              <a:t>-</a:t>
            </a:r>
            <a:r>
              <a:rPr lang="zh-CN" altLang="en-US" sz="2000" i="1" dirty="0">
                <a:solidFill>
                  <a:schemeClr val="folHlink"/>
                </a:solidFill>
                <a:latin typeface="Palatino" pitchFamily="-128" charset="0"/>
                <a:ea typeface="宋体" panose="02010600030101010101" pitchFamily="2" charset="-122"/>
              </a:rPr>
              <a:t>协作者</a:t>
            </a:r>
            <a:r>
              <a:rPr lang="en-US" altLang="zh-CN" sz="2000" i="1">
                <a:solidFill>
                  <a:schemeClr val="folHlink"/>
                </a:solidFill>
                <a:latin typeface="Palatino" pitchFamily="-128" charset="0"/>
                <a:ea typeface="宋体" panose="02010600030101010101" pitchFamily="2" charset="-122"/>
              </a:rPr>
              <a:t>)</a:t>
            </a:r>
            <a:r>
              <a:rPr lang="en-US" altLang="zh-CN" i="1">
                <a:latin typeface="Palatino" pitchFamily="-128" charset="0"/>
                <a:ea typeface="宋体" panose="02010600030101010101" pitchFamily="2" charset="-122"/>
              </a:rPr>
              <a:t> </a:t>
            </a:r>
          </a:p>
          <a:p>
            <a:pPr lvl="1">
              <a:spcBef>
                <a:spcPts val="600"/>
              </a:spcBef>
              <a:buFont typeface="Wingdings" panose="05000000000000000000" pitchFamily="2" charset="2"/>
              <a:buChar char="n"/>
            </a:pPr>
            <a:r>
              <a:rPr lang="en-US" altLang="zh-CN">
                <a:latin typeface="Palatino" pitchFamily="-128" charset="0"/>
                <a:ea typeface="宋体" panose="02010600030101010101" pitchFamily="2" charset="-122"/>
              </a:rPr>
              <a:t>provides a simple means for identifying and organizing the classes that are relevant to system or product requirements. CRC</a:t>
            </a:r>
            <a:r>
              <a:rPr lang="zh-CN" altLang="en-US" dirty="0">
                <a:latin typeface="Palatino" pitchFamily="-128" charset="0"/>
                <a:ea typeface="宋体" panose="02010600030101010101" pitchFamily="2" charset="-122"/>
              </a:rPr>
              <a:t>建模提供了一个简单方法，可以识别和组织与系统或产品需求相关的类</a:t>
            </a:r>
          </a:p>
          <a:p>
            <a:pPr>
              <a:spcBef>
                <a:spcPts val="1200"/>
              </a:spcBef>
              <a:buFont typeface="Wingdings" panose="05000000000000000000" pitchFamily="2" charset="2"/>
              <a:buChar char="n"/>
            </a:pPr>
            <a:r>
              <a:rPr lang="en-US" altLang="zh-CN">
                <a:latin typeface="Palatino" pitchFamily="-128" charset="0"/>
                <a:ea typeface="宋体" panose="02010600030101010101" pitchFamily="2" charset="-122"/>
              </a:rPr>
              <a:t>Ambler [Amb95] describes CRC modeling in the following way:</a:t>
            </a:r>
          </a:p>
          <a:p>
            <a:pPr lvl="1">
              <a:spcBef>
                <a:spcPts val="600"/>
              </a:spcBef>
              <a:buFont typeface="Wingdings" panose="05000000000000000000" pitchFamily="2" charset="2"/>
              <a:buChar char="n"/>
            </a:pPr>
            <a:r>
              <a:rPr lang="en-US" altLang="zh-CN">
                <a:latin typeface="Palatino" pitchFamily="-128" charset="0"/>
                <a:ea typeface="宋体" panose="02010600030101010101" pitchFamily="2" charset="-122"/>
              </a:rPr>
              <a:t>A CRC model is really a collection of standard index </a:t>
            </a:r>
            <a:r>
              <a:rPr lang="en-US" altLang="zh-CN">
                <a:solidFill>
                  <a:srgbClr val="FF0000"/>
                </a:solidFill>
                <a:latin typeface="Palatino" pitchFamily="-128" charset="0"/>
                <a:ea typeface="宋体" panose="02010600030101010101" pitchFamily="2" charset="-122"/>
              </a:rPr>
              <a:t>cards</a:t>
            </a:r>
            <a:r>
              <a:rPr lang="en-US" altLang="zh-CN">
                <a:latin typeface="Palatino" pitchFamily="-128" charset="0"/>
                <a:ea typeface="宋体" panose="02010600030101010101" pitchFamily="2" charset="-122"/>
              </a:rPr>
              <a:t> that represent classes. The cards are divided into </a:t>
            </a:r>
            <a:r>
              <a:rPr lang="en-US" altLang="zh-CN">
                <a:solidFill>
                  <a:srgbClr val="FF0000"/>
                </a:solidFill>
                <a:latin typeface="Palatino" pitchFamily="-128" charset="0"/>
                <a:ea typeface="宋体" panose="02010600030101010101" pitchFamily="2" charset="-122"/>
              </a:rPr>
              <a:t>three sections</a:t>
            </a:r>
            <a:r>
              <a:rPr lang="en-US" altLang="zh-CN">
                <a:latin typeface="Palatino" pitchFamily="-128" charset="0"/>
                <a:ea typeface="宋体" panose="02010600030101010101" pitchFamily="2" charset="-122"/>
              </a:rPr>
              <a:t>. Along the top of the card you write the name of the class. In the body of the card you list the class responsibilities on the left and the collaborators on the right.</a:t>
            </a:r>
            <a:endParaRPr lang="en-US" altLang="zh-CN">
              <a:ea typeface="宋体" panose="02010600030101010101" pitchFamily="2" charset="-122"/>
            </a:endParaRPr>
          </a:p>
        </p:txBody>
      </p:sp>
      <p:sp>
        <p:nvSpPr>
          <p:cNvPr id="23245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3245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128</a:t>
            </a:fld>
            <a:endParaRPr lang="en-US" altLang="ja-JP" sz="1200">
              <a:solidFill>
                <a:schemeClr val="bg1"/>
              </a:solidFill>
              <a:latin typeface="Arial" panose="020B060402020202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334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129</a:t>
            </a:fld>
            <a:endParaRPr lang="en-US" altLang="ja-JP" sz="1200">
              <a:solidFill>
                <a:schemeClr val="bg1"/>
              </a:solidFill>
              <a:latin typeface="Arial" panose="020B0604020202020204" pitchFamily="34" charset="0"/>
            </a:endParaRPr>
          </a:p>
        </p:txBody>
      </p:sp>
      <p:sp>
        <p:nvSpPr>
          <p:cNvPr id="233475" name="Rectangle 6"/>
          <p:cNvSpPr>
            <a:spLocks noRot="1"/>
          </p:cNvSpPr>
          <p:nvPr/>
        </p:nvSpPr>
        <p:spPr>
          <a:xfrm>
            <a:off x="0" y="0"/>
            <a:ext cx="4340225" cy="800100"/>
          </a:xfrm>
          <a:prstGeom prst="rect">
            <a:avLst/>
          </a:prstGeom>
          <a:noFill/>
          <a:ln w="9525">
            <a:noFill/>
          </a:ln>
        </p:spPr>
        <p:txBody>
          <a:bodyPr anchor="ctr" anchorCtr="0"/>
          <a:lstStyle/>
          <a:p>
            <a:pPr eaLnBrk="0" hangingPunct="0"/>
            <a:r>
              <a:rPr lang="en-US" altLang="ja-JP" b="1">
                <a:latin typeface="Arial" panose="020B0604020202020204" pitchFamily="34" charset="0"/>
              </a:rPr>
              <a:t>CRC Modeling</a:t>
            </a:r>
          </a:p>
        </p:txBody>
      </p:sp>
      <p:sp>
        <p:nvSpPr>
          <p:cNvPr id="233476" name="Rectangle 7"/>
          <p:cNvSpPr>
            <a:spLocks noRot="1"/>
          </p:cNvSpPr>
          <p:nvPr/>
        </p:nvSpPr>
        <p:spPr>
          <a:xfrm>
            <a:off x="287338" y="1125538"/>
            <a:ext cx="8569325" cy="3998912"/>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Analysis classes have </a:t>
            </a:r>
            <a:r>
              <a:rPr lang="en-US" altLang="ja-JP" sz="2800">
                <a:latin typeface="Palatino" pitchFamily="-128" charset="0"/>
              </a:rPr>
              <a:t>“</a:t>
            </a:r>
            <a:r>
              <a:rPr lang="en-US" altLang="ja-JP" sz="2800">
                <a:latin typeface="Arial" panose="020B0604020202020204" pitchFamily="34" charset="0"/>
              </a:rPr>
              <a:t>responsibilities</a:t>
            </a:r>
            <a:r>
              <a:rPr lang="en-US" altLang="ja-JP" sz="2800">
                <a:latin typeface="Palatino" pitchFamily="-128" charset="0"/>
              </a:rPr>
              <a:t>”</a:t>
            </a:r>
            <a:endParaRPr lang="en-US" altLang="ja-JP" sz="28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i="1">
                <a:solidFill>
                  <a:srgbClr val="FF0000"/>
                </a:solidFill>
                <a:latin typeface="Arial" panose="020B0604020202020204" pitchFamily="34" charset="0"/>
              </a:rPr>
              <a:t>Responsibilities</a:t>
            </a:r>
            <a:r>
              <a:rPr lang="en-US" altLang="ja-JP" sz="2400">
                <a:latin typeface="Arial" panose="020B0604020202020204" pitchFamily="34" charset="0"/>
              </a:rPr>
              <a:t> are the attributes and operations encapsulated by the class</a:t>
            </a:r>
            <a:r>
              <a:rPr lang="zh-CN" altLang="en-US" sz="2400" dirty="0">
                <a:latin typeface="Arial" panose="020B0604020202020204" pitchFamily="34" charset="0"/>
                <a:ea typeface="宋体" panose="02010600030101010101" pitchFamily="2" charset="-122"/>
              </a:rPr>
              <a:t>（封装在类中的属性和操作）</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Analysis classes collaborate with one another</a:t>
            </a:r>
          </a:p>
          <a:p>
            <a:pPr marL="742950" lvl="1" indent="-285750" eaLnBrk="0" hangingPunct="0">
              <a:spcBef>
                <a:spcPts val="600"/>
              </a:spcBef>
              <a:buClr>
                <a:srgbClr val="52A930"/>
              </a:buClr>
              <a:buFont typeface="Wingdings" panose="05000000000000000000" pitchFamily="2" charset="2"/>
              <a:buChar char="n"/>
            </a:pPr>
            <a:r>
              <a:rPr lang="en-US" altLang="ja-JP" sz="2400" i="1">
                <a:solidFill>
                  <a:srgbClr val="FF0000"/>
                </a:solidFill>
                <a:latin typeface="Arial" panose="020B0604020202020204" pitchFamily="34" charset="0"/>
              </a:rPr>
              <a:t>Collaborators</a:t>
            </a:r>
            <a:r>
              <a:rPr lang="en-US" altLang="ja-JP" sz="2400">
                <a:solidFill>
                  <a:srgbClr val="FF0000"/>
                </a:solidFill>
                <a:latin typeface="Arial" panose="020B0604020202020204" pitchFamily="34" charset="0"/>
              </a:rPr>
              <a:t> </a:t>
            </a:r>
            <a:r>
              <a:rPr lang="en-US" altLang="ja-JP" sz="2400">
                <a:latin typeface="Arial" panose="020B0604020202020204" pitchFamily="34" charset="0"/>
              </a:rPr>
              <a:t>are those classes that are required to provide a class with the information needed to complete a responsibility. In general, a collaboration implies either a request for information or a request for some action.</a:t>
            </a:r>
            <a:r>
              <a:rPr lang="zh-CN" altLang="en-US" sz="2400" dirty="0">
                <a:latin typeface="Arial" panose="020B0604020202020204" pitchFamily="34" charset="0"/>
                <a:ea typeface="宋体" panose="02010600030101010101" pitchFamily="2" charset="-122"/>
              </a:rPr>
              <a:t>（完成某个职责的其它协作的类）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Requirement  engineering RE</a:t>
            </a:r>
            <a:r>
              <a:rPr lang="zh-CN" altLang="en-US" dirty="0">
                <a:ea typeface="宋体" panose="02010600030101010101" pitchFamily="2" charset="-122"/>
              </a:rPr>
              <a:t>（定义）</a:t>
            </a:r>
          </a:p>
        </p:txBody>
      </p:sp>
      <p:sp>
        <p:nvSpPr>
          <p:cNvPr id="27650" name="Rectangle 3"/>
          <p:cNvSpPr>
            <a:spLocks noGrp="1"/>
          </p:cNvSpPr>
          <p:nvPr>
            <p:ph type="body"/>
          </p:nvPr>
        </p:nvSpPr>
        <p:spPr>
          <a:xfrm>
            <a:off x="395288" y="908050"/>
            <a:ext cx="8353425" cy="4824413"/>
          </a:xfrm>
        </p:spPr>
        <p:txBody>
          <a:bodyPr vert="horz" wrap="square" lIns="91440" tIns="45720" rIns="91440" bIns="45720" anchor="t" anchorCtr="0"/>
          <a:lstStyle/>
          <a:p>
            <a:pPr>
              <a:lnSpc>
                <a:spcPct val="90000"/>
              </a:lnSpc>
            </a:pPr>
            <a:r>
              <a:rPr lang="zh-CN" altLang="en-US" sz="2400" dirty="0">
                <a:ea typeface="宋体" panose="02010600030101010101" pitchFamily="2" charset="-122"/>
              </a:rPr>
              <a:t>需求工程是指致力于不断理解需求的大量任务和技术。</a:t>
            </a:r>
          </a:p>
          <a:p>
            <a:pPr>
              <a:lnSpc>
                <a:spcPct val="90000"/>
              </a:lnSpc>
            </a:pPr>
            <a:r>
              <a:rPr lang="zh-CN" altLang="en-US" sz="2400" dirty="0">
                <a:ea typeface="宋体" panose="02010600030101010101" pitchFamily="2" charset="-122"/>
              </a:rPr>
              <a:t>从软件过程的角度来看，需求工程是一个软件工程动作，开始于沟通活动并持续到建模活动</a:t>
            </a:r>
          </a:p>
          <a:p>
            <a:pPr>
              <a:lnSpc>
                <a:spcPct val="90000"/>
              </a:lnSpc>
            </a:pPr>
            <a:endParaRPr lang="en-US" altLang="zh-CN" sz="2400">
              <a:ea typeface="宋体" panose="02010600030101010101" pitchFamily="2" charset="-122"/>
            </a:endParaRPr>
          </a:p>
          <a:p>
            <a:pPr>
              <a:lnSpc>
                <a:spcPct val="90000"/>
              </a:lnSpc>
            </a:pPr>
            <a:r>
              <a:rPr lang="en-US" altLang="zh-CN" sz="2400">
                <a:ea typeface="宋体" panose="02010600030101010101" pitchFamily="2" charset="-122"/>
              </a:rPr>
              <a:t>RE is the tasks and techniques that lead to understanding of requirements </a:t>
            </a:r>
          </a:p>
          <a:p>
            <a:pPr>
              <a:lnSpc>
                <a:spcPct val="90000"/>
              </a:lnSpc>
            </a:pPr>
            <a:r>
              <a:rPr lang="en-US" altLang="zh-CN" sz="2400">
                <a:ea typeface="宋体" panose="02010600030101010101" pitchFamily="2" charset="-122"/>
              </a:rPr>
              <a:t>RE builds a bridge to design and construction</a:t>
            </a:r>
          </a:p>
          <a:p>
            <a:pPr>
              <a:lnSpc>
                <a:spcPct val="90000"/>
              </a:lnSpc>
            </a:pPr>
            <a:r>
              <a:rPr lang="en-US" altLang="zh-CN" sz="2400">
                <a:ea typeface="宋体" panose="02010600030101010101" pitchFamily="2" charset="-122"/>
              </a:rPr>
              <a:t>RE is a major software engineering action that begins during the communication activity and continues into the modeling activity</a:t>
            </a:r>
          </a:p>
          <a:p>
            <a:pPr>
              <a:lnSpc>
                <a:spcPct val="90000"/>
              </a:lnSpc>
            </a:pPr>
            <a:endParaRPr lang="en-US" altLang="zh-CN" sz="2400">
              <a:ea typeface="宋体" panose="02010600030101010101" pitchFamily="2" charset="-122"/>
            </a:endParaRPr>
          </a:p>
          <a:p>
            <a:pPr>
              <a:lnSpc>
                <a:spcPct val="90000"/>
              </a:lnSpc>
            </a:pPr>
            <a:endParaRPr lang="en-US" altLang="zh-CN" sz="2400">
              <a:ea typeface="宋体" panose="02010600030101010101" pitchFamily="2" charset="-122"/>
            </a:endParaRPr>
          </a:p>
          <a:p>
            <a:pPr>
              <a:lnSpc>
                <a:spcPct val="90000"/>
              </a:lnSpc>
              <a:buNone/>
            </a:pPr>
            <a:r>
              <a:rPr lang="en-US" altLang="zh-CN" sz="2400">
                <a:ea typeface="宋体" panose="02010600030101010101" pitchFamily="2" charset="-122"/>
              </a:rPr>
              <a:t>RE=requirement analysis</a:t>
            </a:r>
          </a:p>
        </p:txBody>
      </p:sp>
      <p:sp>
        <p:nvSpPr>
          <p:cNvPr id="2765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765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a:t>
            </a:fld>
            <a:endParaRPr lang="en-US" altLang="ja-JP" sz="1200">
              <a:solidFill>
                <a:schemeClr val="bg1"/>
              </a:solidFill>
              <a:latin typeface="Arial" panose="020B0604020202020204"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3552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130</a:t>
            </a:fld>
            <a:endParaRPr lang="en-US" altLang="ja-JP" sz="1200">
              <a:solidFill>
                <a:schemeClr val="bg1"/>
              </a:solidFill>
              <a:latin typeface="Arial" panose="020B0604020202020204" pitchFamily="34" charset="0"/>
            </a:endParaRPr>
          </a:p>
        </p:txBody>
      </p:sp>
      <p:sp>
        <p:nvSpPr>
          <p:cNvPr id="235523" name="Rectangle 6"/>
          <p:cNvSpPr>
            <a:spLocks noRot="1"/>
          </p:cNvSpPr>
          <p:nvPr/>
        </p:nvSpPr>
        <p:spPr>
          <a:xfrm>
            <a:off x="368300" y="88900"/>
            <a:ext cx="7258050" cy="542925"/>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CRC Modeling</a:t>
            </a:r>
            <a:r>
              <a:rPr lang="zh-CN" altLang="en-US" b="1">
                <a:latin typeface="Arial" panose="020B0604020202020204" pitchFamily="34" charset="0"/>
                <a:ea typeface="宋体" panose="02010600030101010101" pitchFamily="2" charset="-122"/>
              </a:rPr>
              <a:t>：举例</a:t>
            </a:r>
            <a:r>
              <a:rPr lang="en-US" altLang="zh-CN" b="1">
                <a:latin typeface="Arial" panose="020B0604020202020204" pitchFamily="34" charset="0"/>
                <a:ea typeface="宋体" panose="02010600030101010101" pitchFamily="2" charset="-122"/>
              </a:rPr>
              <a:t>CRC</a:t>
            </a:r>
            <a:r>
              <a:rPr lang="zh-CN" altLang="en-US" b="1">
                <a:latin typeface="Arial" panose="020B0604020202020204" pitchFamily="34" charset="0"/>
                <a:ea typeface="宋体" panose="02010600030101010101" pitchFamily="2" charset="-122"/>
              </a:rPr>
              <a:t>索引卡</a:t>
            </a:r>
          </a:p>
        </p:txBody>
      </p:sp>
      <p:pic>
        <p:nvPicPr>
          <p:cNvPr id="235524" name="Picture 7"/>
          <p:cNvPicPr>
            <a:picLocks noChangeAspect="1"/>
          </p:cNvPicPr>
          <p:nvPr/>
        </p:nvPicPr>
        <p:blipFill>
          <a:blip r:embed="rId3"/>
          <a:stretch>
            <a:fillRect/>
          </a:stretch>
        </p:blipFill>
        <p:spPr>
          <a:xfrm>
            <a:off x="0" y="1376363"/>
            <a:ext cx="5029200" cy="3251200"/>
          </a:xfrm>
          <a:prstGeom prst="rect">
            <a:avLst/>
          </a:prstGeom>
          <a:noFill/>
          <a:ln w="12700">
            <a:noFill/>
          </a:ln>
        </p:spPr>
      </p:pic>
      <p:sp>
        <p:nvSpPr>
          <p:cNvPr id="235525" name="文本框 472069"/>
          <p:cNvSpPr txBox="1"/>
          <p:nvPr/>
        </p:nvSpPr>
        <p:spPr>
          <a:xfrm>
            <a:off x="1492250" y="4368800"/>
            <a:ext cx="184150" cy="579438"/>
          </a:xfrm>
          <a:prstGeom prst="rect">
            <a:avLst/>
          </a:prstGeom>
          <a:noFill/>
          <a:ln w="9525">
            <a:noFill/>
          </a:ln>
        </p:spPr>
        <p:txBody>
          <a:bodyPr wrap="none">
            <a:spAutoFit/>
          </a:bodyPr>
          <a:lstStyle/>
          <a:p>
            <a:pPr eaLnBrk="0" hangingPunct="0"/>
            <a:endParaRPr lang="zh-CN" altLang="en-US" dirty="0">
              <a:latin typeface="Arial" panose="020B0604020202020204" pitchFamily="34" charset="0"/>
            </a:endParaRPr>
          </a:p>
        </p:txBody>
      </p:sp>
      <p:sp>
        <p:nvSpPr>
          <p:cNvPr id="235526" name="文本框 472070"/>
          <p:cNvSpPr txBox="1"/>
          <p:nvPr/>
        </p:nvSpPr>
        <p:spPr>
          <a:xfrm>
            <a:off x="5099050" y="1700213"/>
            <a:ext cx="4146550" cy="2647950"/>
          </a:xfrm>
          <a:prstGeom prst="rect">
            <a:avLst/>
          </a:prstGeom>
          <a:noFill/>
          <a:ln w="9525">
            <a:noFill/>
          </a:ln>
        </p:spPr>
        <p:txBody>
          <a:bodyPr wrap="none">
            <a:spAutoFit/>
          </a:bodyPr>
          <a:lstStyle/>
          <a:p>
            <a:pPr eaLnBrk="0" hangingPunct="0"/>
            <a:r>
              <a:rPr lang="zh-CN" altLang="en-US" sz="2400" dirty="0">
                <a:latin typeface="Arial" panose="020B0604020202020204" pitchFamily="34" charset="0"/>
                <a:ea typeface="宋体" panose="02010600030101010101" pitchFamily="2" charset="-122"/>
              </a:rPr>
              <a:t>类：住宅平面图</a:t>
            </a:r>
          </a:p>
          <a:p>
            <a:pPr eaLnBrk="0" hangingPunct="0"/>
            <a:r>
              <a:rPr lang="zh-CN" altLang="en-US" sz="2400" dirty="0">
                <a:latin typeface="Arial" panose="020B0604020202020204" pitchFamily="34" charset="0"/>
                <a:ea typeface="宋体" panose="02010600030101010101" pitchFamily="2" charset="-122"/>
              </a:rPr>
              <a:t>职责：</a:t>
            </a:r>
          </a:p>
          <a:p>
            <a:pPr eaLnBrk="0" hangingPunct="0"/>
            <a:r>
              <a:rPr lang="zh-CN" altLang="en-US" sz="2400" dirty="0">
                <a:latin typeface="Arial" panose="020B0604020202020204" pitchFamily="34" charset="0"/>
                <a:ea typeface="宋体" panose="02010600030101010101" pitchFamily="2" charset="-122"/>
              </a:rPr>
              <a:t>定义住宅平面图的名称、类型</a:t>
            </a:r>
          </a:p>
          <a:p>
            <a:pPr eaLnBrk="0" hangingPunct="0"/>
            <a:r>
              <a:rPr lang="zh-CN" altLang="en-US" sz="2400" dirty="0">
                <a:latin typeface="Arial" panose="020B0604020202020204" pitchFamily="34" charset="0"/>
                <a:ea typeface="宋体" panose="02010600030101010101" pitchFamily="2" charset="-122"/>
              </a:rPr>
              <a:t>管理住宅平面图的布局</a:t>
            </a:r>
          </a:p>
          <a:p>
            <a:pPr eaLnBrk="0" hangingPunct="0"/>
            <a:r>
              <a:rPr lang="zh-CN" altLang="en-US" sz="2400" dirty="0">
                <a:latin typeface="Arial" panose="020B0604020202020204" pitchFamily="34" charset="0"/>
                <a:ea typeface="宋体" panose="02010600030101010101" pitchFamily="2" charset="-122"/>
              </a:rPr>
              <a:t>显示住宅平面图（缩放）</a:t>
            </a:r>
          </a:p>
          <a:p>
            <a:pPr eaLnBrk="0" hangingPunct="0"/>
            <a:r>
              <a:rPr lang="zh-CN" altLang="en-US" sz="2400" dirty="0">
                <a:latin typeface="Arial" panose="020B0604020202020204" pitchFamily="34" charset="0"/>
                <a:ea typeface="宋体" panose="02010600030101010101" pitchFamily="2" charset="-122"/>
              </a:rPr>
              <a:t>（合并）墙、门和窗</a:t>
            </a:r>
          </a:p>
          <a:p>
            <a:pPr eaLnBrk="0" hangingPunct="0"/>
            <a:r>
              <a:rPr lang="zh-CN" altLang="en-US" sz="2400" dirty="0">
                <a:latin typeface="Arial" panose="020B0604020202020204" pitchFamily="34" charset="0"/>
                <a:ea typeface="宋体" panose="02010600030101010101" pitchFamily="2" charset="-122"/>
              </a:rPr>
              <a:t>显示摄像头位置</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3961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131</a:t>
            </a:fld>
            <a:endParaRPr lang="en-US" altLang="ja-JP" sz="1200">
              <a:solidFill>
                <a:schemeClr val="bg1"/>
              </a:solidFill>
              <a:latin typeface="Arial" panose="020B0604020202020204" pitchFamily="34" charset="0"/>
            </a:endParaRPr>
          </a:p>
        </p:txBody>
      </p:sp>
      <p:sp>
        <p:nvSpPr>
          <p:cNvPr id="239619" name="Rectangle 6"/>
          <p:cNvSpPr>
            <a:spLocks noRot="1"/>
          </p:cNvSpPr>
          <p:nvPr/>
        </p:nvSpPr>
        <p:spPr>
          <a:xfrm>
            <a:off x="0" y="0"/>
            <a:ext cx="8928100" cy="800100"/>
          </a:xfrm>
          <a:prstGeom prst="rect">
            <a:avLst/>
          </a:prstGeom>
          <a:noFill/>
          <a:ln w="9525">
            <a:noFill/>
          </a:ln>
        </p:spPr>
        <p:txBody>
          <a:bodyPr anchor="ctr" anchorCtr="0"/>
          <a:lstStyle/>
          <a:p>
            <a:pPr eaLnBrk="0" hangingPunct="0"/>
            <a:r>
              <a:rPr lang="en-US" altLang="zh-CN" b="1">
                <a:latin typeface="Arial" panose="020B0604020202020204" pitchFamily="34" charset="0"/>
              </a:rPr>
              <a:t>Responsibilities</a:t>
            </a:r>
            <a:r>
              <a:rPr lang="en-US" altLang="zh-CN" sz="1600" b="1">
                <a:latin typeface="Arial" panose="020B0604020202020204" pitchFamily="34" charset="0"/>
              </a:rPr>
              <a:t>-</a:t>
            </a:r>
            <a:r>
              <a:rPr lang="zh-CN" altLang="en-US" sz="2000" b="1" dirty="0">
                <a:latin typeface="Arial" panose="020B0604020202020204" pitchFamily="34" charset="0"/>
              </a:rPr>
              <a:t>职责（属性和操作</a:t>
            </a:r>
            <a:r>
              <a:rPr lang="en-US" altLang="zh-CN" sz="2000" b="1">
                <a:latin typeface="Arial" panose="020B0604020202020204" pitchFamily="34" charset="0"/>
              </a:rPr>
              <a:t>)</a:t>
            </a:r>
            <a:r>
              <a:rPr lang="zh-CN" altLang="en-US" sz="2000" b="1" dirty="0">
                <a:latin typeface="Arial" panose="020B0604020202020204" pitchFamily="34" charset="0"/>
              </a:rPr>
              <a:t>的基本原则</a:t>
            </a:r>
            <a:endParaRPr lang="en-US" altLang="ja-JP" sz="2000" b="1">
              <a:latin typeface="Arial" panose="020B0604020202020204" pitchFamily="34" charset="0"/>
            </a:endParaRPr>
          </a:p>
        </p:txBody>
      </p:sp>
      <p:sp>
        <p:nvSpPr>
          <p:cNvPr id="239620" name="Rectangle 7"/>
          <p:cNvSpPr>
            <a:spLocks noRot="1"/>
          </p:cNvSpPr>
          <p:nvPr/>
        </p:nvSpPr>
        <p:spPr>
          <a:xfrm>
            <a:off x="250825" y="944563"/>
            <a:ext cx="8497888" cy="4932362"/>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System intelligence should be distributed across classes to best address the needs of the problem</a:t>
            </a:r>
            <a:r>
              <a:rPr lang="en-US" altLang="zh-CN" sz="2400">
                <a:latin typeface="Arial" panose="020B0604020202020204" pitchFamily="34" charset="0"/>
              </a:rPr>
              <a:t>(</a:t>
            </a:r>
            <a:r>
              <a:rPr lang="zh-CN" altLang="en-US" sz="2400" dirty="0">
                <a:latin typeface="Arial" panose="020B0604020202020204" pitchFamily="34" charset="0"/>
              </a:rPr>
              <a:t>合理分布类，高内聚，低耦合</a:t>
            </a:r>
            <a:r>
              <a:rPr lang="en-US" altLang="zh-CN" sz="2400">
                <a:latin typeface="Arial" panose="020B0604020202020204" pitchFamily="34" charset="0"/>
              </a:rPr>
              <a: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Each responsibility should be stated as generally as possible</a:t>
            </a:r>
            <a:r>
              <a:rPr lang="zh-CN" altLang="en-US" sz="2400" dirty="0">
                <a:latin typeface="Arial" panose="020B0604020202020204" pitchFamily="34" charset="0"/>
              </a:rPr>
              <a:t>（每个职责的说明应尽可能具有普遍性）</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Information and the behavior related to it should reside within the same class</a:t>
            </a:r>
            <a:r>
              <a:rPr lang="zh-CN" altLang="en-US" sz="2400" dirty="0">
                <a:latin typeface="Arial" panose="020B0604020202020204" pitchFamily="34" charset="0"/>
              </a:rPr>
              <a:t>（信息和与之相关的行为应放在同一个类中）</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Information about one thing should be localized with a single class, not distributed across multiple classes.</a:t>
            </a:r>
            <a:r>
              <a:rPr lang="en-US" altLang="ja-JP" sz="2400" b="1">
                <a:latin typeface="Arial" panose="020B0604020202020204" pitchFamily="34" charset="0"/>
              </a:rPr>
              <a:t> </a:t>
            </a:r>
            <a:r>
              <a:rPr lang="zh-CN" altLang="en-US" sz="2400" b="1" dirty="0">
                <a:latin typeface="Arial" panose="020B0604020202020204" pitchFamily="34" charset="0"/>
              </a:rPr>
              <a:t>（某个事物的信息应局限在一个类而不是多个类中）</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Responsibilities should be shared among related classes, when appropriate.</a:t>
            </a:r>
            <a:r>
              <a:rPr lang="zh-CN" altLang="en-US" sz="2400" dirty="0">
                <a:latin typeface="Arial" panose="020B0604020202020204" pitchFamily="34" charset="0"/>
              </a:rPr>
              <a:t>（适合时，职责应由相关类共享）</a:t>
            </a:r>
            <a:r>
              <a:rPr lang="ja-JP" altLang="en-US" sz="2400" dirty="0">
                <a:latin typeface="Arial" panose="020B0604020202020204" pitchFamily="34" charset="0"/>
              </a:rPr>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4166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132</a:t>
            </a:fld>
            <a:endParaRPr lang="en-US" altLang="ja-JP" sz="1200">
              <a:solidFill>
                <a:schemeClr val="bg1"/>
              </a:solidFill>
              <a:latin typeface="Arial" panose="020B0604020202020204" pitchFamily="34" charset="0"/>
            </a:endParaRPr>
          </a:p>
        </p:txBody>
      </p:sp>
      <p:sp>
        <p:nvSpPr>
          <p:cNvPr id="241667" name="Rectangle 6"/>
          <p:cNvSpPr>
            <a:spLocks noRot="1"/>
          </p:cNvSpPr>
          <p:nvPr/>
        </p:nvSpPr>
        <p:spPr>
          <a:xfrm>
            <a:off x="0" y="0"/>
            <a:ext cx="4437063" cy="765175"/>
          </a:xfrm>
          <a:prstGeom prst="rect">
            <a:avLst/>
          </a:prstGeom>
          <a:noFill/>
          <a:ln w="9525">
            <a:noFill/>
          </a:ln>
        </p:spPr>
        <p:txBody>
          <a:bodyPr anchor="ctr" anchorCtr="0"/>
          <a:lstStyle/>
          <a:p>
            <a:pPr eaLnBrk="0" hangingPunct="0"/>
            <a:r>
              <a:rPr lang="en-US" altLang="ja-JP" b="1">
                <a:latin typeface="Arial" panose="020B0604020202020204" pitchFamily="34" charset="0"/>
              </a:rPr>
              <a:t>Collaborations</a:t>
            </a:r>
          </a:p>
        </p:txBody>
      </p:sp>
      <p:sp>
        <p:nvSpPr>
          <p:cNvPr id="241668" name="Rectangle 7"/>
          <p:cNvSpPr>
            <a:spLocks noRot="1"/>
          </p:cNvSpPr>
          <p:nvPr/>
        </p:nvSpPr>
        <p:spPr>
          <a:xfrm>
            <a:off x="323850" y="1052513"/>
            <a:ext cx="8424863" cy="464502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Classes fulfill their responsibilities in one of two ways:</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A class can use its own operations to manipulate its own attributes, thereby fulfilling a particular responsibility, or </a:t>
            </a:r>
          </a:p>
          <a:p>
            <a:pPr marL="742950" lvl="1" indent="-285750" eaLnBrk="0" hangingPunct="0">
              <a:spcBef>
                <a:spcPct val="20000"/>
              </a:spcBef>
              <a:buClr>
                <a:srgbClr val="52A930"/>
              </a:buClr>
              <a:buFont typeface="Wingdings" panose="05000000000000000000" pitchFamily="2" charset="2"/>
              <a:buChar char="n"/>
            </a:pPr>
            <a:r>
              <a:rPr lang="en-US" altLang="zh-CN" sz="1800">
                <a:latin typeface="Arial" panose="020B0604020202020204" pitchFamily="34" charset="0"/>
              </a:rPr>
              <a:t>A</a:t>
            </a:r>
            <a:r>
              <a:rPr lang="en-US" altLang="ja-JP" sz="1800">
                <a:latin typeface="Arial" panose="020B0604020202020204" pitchFamily="34" charset="0"/>
              </a:rPr>
              <a:t> class can collaborate with other classes.</a:t>
            </a: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Collaborations identify relationships between classes</a:t>
            </a: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Collaborations are identified by determining whether a class can fulfill each responsibility itself</a:t>
            </a: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T</a:t>
            </a:r>
            <a:r>
              <a:rPr lang="en-US" altLang="ja-JP" sz="2000">
                <a:latin typeface="Arial" panose="020B0604020202020204" pitchFamily="34" charset="0"/>
              </a:rPr>
              <a:t>hree different generic relationships between classes [WIR90]: </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the </a:t>
            </a:r>
            <a:r>
              <a:rPr lang="en-US" altLang="ja-JP" sz="1800" i="1">
                <a:solidFill>
                  <a:srgbClr val="FF0000"/>
                </a:solidFill>
                <a:latin typeface="Arial" panose="020B0604020202020204" pitchFamily="34" charset="0"/>
              </a:rPr>
              <a:t>is-part-of</a:t>
            </a:r>
            <a:r>
              <a:rPr lang="en-US" altLang="ja-JP" sz="1800" i="1">
                <a:latin typeface="Arial" panose="020B0604020202020204" pitchFamily="34" charset="0"/>
              </a:rPr>
              <a:t> </a:t>
            </a:r>
            <a:r>
              <a:rPr lang="en-US" altLang="ja-JP" sz="1800">
                <a:latin typeface="Arial" panose="020B0604020202020204" pitchFamily="34" charset="0"/>
              </a:rPr>
              <a:t>relationship</a:t>
            </a:r>
            <a:r>
              <a:rPr lang="en-US" altLang="zh-CN" sz="1800">
                <a:latin typeface="Arial" panose="020B0604020202020204" pitchFamily="34" charset="0"/>
              </a:rPr>
              <a:t>-</a:t>
            </a:r>
            <a:r>
              <a:rPr lang="zh-CN" altLang="en-US" sz="1800" dirty="0">
                <a:latin typeface="Arial" panose="020B0604020202020204" pitchFamily="34" charset="0"/>
              </a:rPr>
              <a:t>聚合</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the </a:t>
            </a:r>
            <a:r>
              <a:rPr lang="en-US" altLang="ja-JP" sz="1800" i="1">
                <a:solidFill>
                  <a:srgbClr val="FF0000"/>
                </a:solidFill>
                <a:latin typeface="Arial" panose="020B0604020202020204" pitchFamily="34" charset="0"/>
              </a:rPr>
              <a:t>has-knowledge-of</a:t>
            </a:r>
            <a:r>
              <a:rPr lang="en-US" altLang="ja-JP" sz="1800">
                <a:latin typeface="Arial" panose="020B0604020202020204" pitchFamily="34" charset="0"/>
              </a:rPr>
              <a:t> relationship</a:t>
            </a:r>
            <a:r>
              <a:rPr lang="en-US" altLang="zh-CN" sz="1800">
                <a:latin typeface="Arial" panose="020B0604020202020204" pitchFamily="34" charset="0"/>
              </a:rPr>
              <a:t>-</a:t>
            </a:r>
            <a:r>
              <a:rPr lang="zh-CN" altLang="en-US" sz="1800" dirty="0">
                <a:latin typeface="Arial" panose="020B0604020202020204" pitchFamily="34" charset="0"/>
              </a:rPr>
              <a:t>关联</a:t>
            </a:r>
            <a:r>
              <a:rPr lang="zh-CN" altLang="en-US" sz="1800" b="1" dirty="0">
                <a:latin typeface="Arial" panose="020B0604020202020204" pitchFamily="34" charset="0"/>
              </a:rPr>
              <a:t>（常用）</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the </a:t>
            </a:r>
            <a:r>
              <a:rPr lang="en-US" altLang="ja-JP" sz="1800" i="1">
                <a:solidFill>
                  <a:srgbClr val="FF0000"/>
                </a:solidFill>
                <a:latin typeface="Arial" panose="020B0604020202020204" pitchFamily="34" charset="0"/>
              </a:rPr>
              <a:t>depends-upon</a:t>
            </a:r>
            <a:r>
              <a:rPr lang="en-US" altLang="ja-JP" sz="1800" i="1">
                <a:latin typeface="Arial" panose="020B0604020202020204" pitchFamily="34" charset="0"/>
              </a:rPr>
              <a:t> </a:t>
            </a:r>
            <a:r>
              <a:rPr lang="en-US" altLang="ja-JP" sz="1800">
                <a:latin typeface="Arial" panose="020B0604020202020204" pitchFamily="34" charset="0"/>
              </a:rPr>
              <a:t>relationship</a:t>
            </a:r>
            <a:r>
              <a:rPr lang="en-US" altLang="zh-CN" sz="1800">
                <a:latin typeface="Arial" panose="020B0604020202020204" pitchFamily="34" charset="0"/>
              </a:rPr>
              <a:t>-</a:t>
            </a:r>
            <a:r>
              <a:rPr lang="zh-CN" altLang="en-US" sz="1800" dirty="0">
                <a:latin typeface="Arial" panose="020B0604020202020204" pitchFamily="34" charset="0"/>
              </a:rPr>
              <a:t>依赖</a:t>
            </a:r>
            <a:endParaRPr lang="ja-JP" altLang="en-US" sz="1800" dirty="0">
              <a:latin typeface="Arial" panose="020B060402020202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4371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133</a:t>
            </a:fld>
            <a:endParaRPr lang="en-US" altLang="ja-JP" sz="1200">
              <a:solidFill>
                <a:schemeClr val="bg1"/>
              </a:solidFill>
              <a:latin typeface="Arial" panose="020B0604020202020204" pitchFamily="34" charset="0"/>
            </a:endParaRPr>
          </a:p>
        </p:txBody>
      </p:sp>
      <p:sp>
        <p:nvSpPr>
          <p:cNvPr id="243715" name="Rectangle 6"/>
          <p:cNvSpPr>
            <a:spLocks noRot="1"/>
          </p:cNvSpPr>
          <p:nvPr/>
        </p:nvSpPr>
        <p:spPr>
          <a:xfrm>
            <a:off x="0" y="0"/>
            <a:ext cx="7643813" cy="765175"/>
          </a:xfrm>
          <a:prstGeom prst="rect">
            <a:avLst/>
          </a:prstGeom>
          <a:noFill/>
          <a:ln w="9525">
            <a:noFill/>
          </a:ln>
        </p:spPr>
        <p:txBody>
          <a:bodyPr anchor="ctr" anchorCtr="0"/>
          <a:lstStyle/>
          <a:p>
            <a:pPr eaLnBrk="0" hangingPunct="0"/>
            <a:r>
              <a:rPr lang="en-US" noProof="0" dirty="0">
                <a:latin typeface="Times New Roman" panose="02020603050405020304" pitchFamily="18" charset="0"/>
                <a:cs typeface="Times New Roman" panose="02020603050405020304" pitchFamily="18" charset="0"/>
                <a:sym typeface="+mn-ea"/>
              </a:rPr>
              <a:t>CRC Model Review Process</a:t>
            </a:r>
            <a:endParaRPr lang="zh-CN" altLang="en-US" b="1" dirty="0">
              <a:latin typeface="Arial" panose="020B0604020202020204" pitchFamily="34" charset="0"/>
            </a:endParaRPr>
          </a:p>
        </p:txBody>
      </p:sp>
      <p:sp>
        <p:nvSpPr>
          <p:cNvPr id="243716" name="Rectangle 7"/>
          <p:cNvSpPr>
            <a:spLocks noRot="1"/>
          </p:cNvSpPr>
          <p:nvPr/>
        </p:nvSpPr>
        <p:spPr>
          <a:xfrm>
            <a:off x="466725" y="973138"/>
            <a:ext cx="8251825" cy="3657600"/>
          </a:xfrm>
          <a:prstGeom prst="rect">
            <a:avLst/>
          </a:prstGeom>
          <a:noFill/>
          <a:ln w="9525">
            <a:noFill/>
          </a:ln>
        </p:spPr>
        <p:txBody>
          <a:bodyPr/>
          <a:lstStyle/>
          <a:p>
            <a:pPr marL="342900" indent="-342900" eaLnBrk="0" hangingPunct="0">
              <a:lnSpc>
                <a:spcPct val="90000"/>
              </a:lnSpc>
              <a:spcBef>
                <a:spcPts val="600"/>
              </a:spcBef>
              <a:buClr>
                <a:srgbClr val="52A930"/>
              </a:buClr>
              <a:buFont typeface="Wingdings" panose="05000000000000000000" pitchFamily="2" charset="2"/>
              <a:buChar char="n"/>
            </a:pPr>
            <a:r>
              <a:rPr lang="en-US" altLang="ja-JP" sz="1800">
                <a:latin typeface="Arial" panose="020B0604020202020204" pitchFamily="34" charset="0"/>
              </a:rPr>
              <a:t>All participants in the review (of the CRC model) are given a subset of the CRC model index cards. </a:t>
            </a:r>
            <a:r>
              <a:rPr lang="zh-CN" altLang="en-US" sz="1800" dirty="0">
                <a:latin typeface="Arial" panose="020B0604020202020204" pitchFamily="34" charset="0"/>
              </a:rPr>
              <a:t>（所有参加评审的人员拿到部分</a:t>
            </a:r>
            <a:r>
              <a:rPr lang="en-US" altLang="zh-CN" sz="1800">
                <a:latin typeface="Arial" panose="020B0604020202020204" pitchFamily="34" charset="0"/>
              </a:rPr>
              <a:t>CRC</a:t>
            </a:r>
            <a:r>
              <a:rPr lang="zh-CN" altLang="en-US" sz="1800" dirty="0">
                <a:latin typeface="Arial" panose="020B0604020202020204" pitchFamily="34" charset="0"/>
              </a:rPr>
              <a:t>索引卡）</a:t>
            </a:r>
          </a:p>
          <a:p>
            <a:pPr marL="742950" lvl="1" indent="-285750" eaLnBrk="0" hangingPunct="0">
              <a:lnSpc>
                <a:spcPct val="90000"/>
              </a:lnSpc>
              <a:spcBef>
                <a:spcPts val="600"/>
              </a:spcBef>
              <a:buClr>
                <a:srgbClr val="52A930"/>
              </a:buClr>
              <a:buFont typeface="Wingdings" panose="05000000000000000000" pitchFamily="2" charset="2"/>
              <a:buChar char="n"/>
            </a:pPr>
            <a:r>
              <a:rPr lang="en-US" altLang="ja-JP" sz="1600">
                <a:latin typeface="Arial" panose="020B0604020202020204" pitchFamily="34" charset="0"/>
              </a:rPr>
              <a:t>Cards that collaborate should be separated (i.e., no reviewer should have two cards that collaborate).</a:t>
            </a:r>
            <a:r>
              <a:rPr lang="zh-CN" altLang="en-US" sz="1600" dirty="0">
                <a:latin typeface="Arial" panose="020B0604020202020204" pitchFamily="34" charset="0"/>
              </a:rPr>
              <a:t>拆分有协作的卡</a:t>
            </a:r>
            <a:endParaRPr lang="ja-JP" altLang="en-US" sz="1600" dirty="0">
              <a:latin typeface="Arial" panose="020B0604020202020204" pitchFamily="34" charset="0"/>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1800">
                <a:latin typeface="Arial" panose="020B0604020202020204" pitchFamily="34" charset="0"/>
              </a:rPr>
              <a:t>All use-case scenarios (and corresponding use-case diagrams) should be organized into categories.</a:t>
            </a:r>
            <a:r>
              <a:rPr lang="zh-CN" altLang="en-US" sz="1800" dirty="0">
                <a:latin typeface="Arial" panose="020B0604020202020204" pitchFamily="34" charset="0"/>
              </a:rPr>
              <a:t>分类管理所有的用例场景</a:t>
            </a:r>
            <a:endParaRPr lang="ja-JP" altLang="en-US" sz="18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The review leader reads the use-case deliberately.</a:t>
            </a:r>
            <a:r>
              <a:rPr lang="zh-CN" altLang="en-US" sz="1800" dirty="0">
                <a:latin typeface="Arial" panose="020B0604020202020204" pitchFamily="34" charset="0"/>
              </a:rPr>
              <a:t>细致阅读用例</a:t>
            </a:r>
            <a:r>
              <a:rPr lang="ja-JP" altLang="en-US" sz="1800" dirty="0">
                <a:latin typeface="Arial" panose="020B0604020202020204" pitchFamily="34" charset="0"/>
              </a:rPr>
              <a:t> </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As the review leader comes to a named object, she passes a </a:t>
            </a:r>
            <a:r>
              <a:rPr lang="en-US" altLang="ja-JP" sz="1600">
                <a:solidFill>
                  <a:srgbClr val="FF0000"/>
                </a:solidFill>
                <a:latin typeface="Arial" panose="020B0604020202020204" pitchFamily="34" charset="0"/>
              </a:rPr>
              <a:t>token</a:t>
            </a:r>
            <a:r>
              <a:rPr lang="en-US" altLang="ja-JP" sz="1600">
                <a:latin typeface="Arial" panose="020B0604020202020204" pitchFamily="34" charset="0"/>
              </a:rPr>
              <a:t> to the person holding the corresponding class index card.</a:t>
            </a:r>
            <a:r>
              <a:rPr lang="zh-CN" altLang="en-US" sz="1600" dirty="0">
                <a:latin typeface="Arial" panose="020B0604020202020204" pitchFamily="34" charset="0"/>
              </a:rPr>
              <a:t>给令牌</a:t>
            </a:r>
            <a:endParaRPr lang="ja-JP" altLang="en-US" sz="16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When the token is passed, the holder of the class card is asked to describe the responsibilities noted on the card.</a:t>
            </a:r>
            <a:r>
              <a:rPr lang="zh-CN" altLang="en-US" sz="1800" dirty="0">
                <a:latin typeface="Arial" panose="020B0604020202020204" pitchFamily="34" charset="0"/>
              </a:rPr>
              <a:t>当令牌传递时，卡拥有者要描述其职责</a:t>
            </a:r>
            <a:endParaRPr lang="ja-JP" altLang="en-US" sz="1800" dirty="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The group determines whether one (or more) of the responsibilities satisfies the use-case requirement.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If the responsibilities and collaborations noted on the index cards cannot accommodate the use-case, modifications are made to the cards.</a:t>
            </a:r>
            <a:r>
              <a:rPr lang="zh-CN" altLang="en-US" sz="1800" dirty="0">
                <a:latin typeface="Arial" panose="020B0604020202020204" pitchFamily="34" charset="0"/>
              </a:rPr>
              <a:t>（若有问题，修改卡片）</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600">
                <a:latin typeface="Arial" panose="020B0604020202020204" pitchFamily="34" charset="0"/>
              </a:rPr>
              <a:t> This may include the definition of new classes (and corresponding CRC index cards) or the specification of new or revised responsibilities or collaborations on existing cards.	</a:t>
            </a:r>
            <a:endParaRPr lang="en-US" altLang="ja-JP" sz="1800">
              <a:latin typeface="Arial" panose="020B060402020202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889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8.4 Functional Modeling</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（参考）</a:t>
            </a:r>
          </a:p>
        </p:txBody>
      </p:sp>
      <p:sp>
        <p:nvSpPr>
          <p:cNvPr id="4" name="Content Placeholder 3"/>
          <p:cNvSpPr>
            <a:spLocks noGrp="1"/>
          </p:cNvSpPr>
          <p:nvPr>
            <p:ph sz="quarter" idx="11"/>
          </p:nvPr>
        </p:nvSpPr>
        <p:spPr>
          <a:xfrm>
            <a:off x="342900" y="1160798"/>
            <a:ext cx="8283512" cy="25354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functional model </a:t>
            </a:r>
            <a:r>
              <a:rPr lang="en-US" sz="2400" noProof="0" dirty="0">
                <a:latin typeface="Times New Roman" panose="02020603050405020304" pitchFamily="18" charset="0"/>
                <a:cs typeface="Times New Roman" panose="02020603050405020304" pitchFamily="18" charset="0"/>
              </a:rPr>
              <a:t>addresses two application processing elements:</a:t>
            </a:r>
          </a:p>
          <a:p>
            <a:pPr marL="622935" lvl="1" indent="-32067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user-observable functionality that is delivered by the app to end users.</a:t>
            </a:r>
          </a:p>
          <a:p>
            <a:pPr marL="622935" lvl="1" indent="-32067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operations contained within analysis classes that implement behaviors associated with the class.</a:t>
            </a:r>
          </a:p>
        </p:txBody>
      </p:sp>
      <p:sp>
        <p:nvSpPr>
          <p:cNvPr id="11" name="Content Placeholder 10"/>
          <p:cNvSpPr>
            <a:spLocks noGrp="1"/>
          </p:cNvSpPr>
          <p:nvPr>
            <p:ph sz="quarter" idx="16"/>
          </p:nvPr>
        </p:nvSpPr>
        <p:spPr>
          <a:xfrm>
            <a:off x="342900" y="3778632"/>
            <a:ext cx="8283512" cy="2095131"/>
          </a:xfrm>
        </p:spPr>
        <p:txBody>
          <a:bodyPr>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a:t>
            </a:r>
            <a:r>
              <a:rPr lang="en-US" sz="2400" noProof="0" dirty="0">
                <a:solidFill>
                  <a:schemeClr val="tx1"/>
                </a:solidFill>
                <a:latin typeface="Times New Roman" panose="02020603050405020304" pitchFamily="18" charset="0"/>
                <a:cs typeface="Times New Roman" panose="02020603050405020304" pitchFamily="18" charset="0"/>
              </a:rPr>
              <a:t> activity diagrams </a:t>
            </a:r>
            <a:r>
              <a:rPr lang="en-US" sz="2400" noProof="0" dirty="0">
                <a:latin typeface="Times New Roman" panose="02020603050405020304" pitchFamily="18" charset="0"/>
                <a:cs typeface="Times New Roman" panose="02020603050405020304" pitchFamily="18" charset="0"/>
              </a:rPr>
              <a:t>can be used to represent processing details.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 supplements a use case by providing a graphical representation of the flow of interaction within a specific scenario.</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134</a:t>
            </a:fld>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6009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135</a:t>
            </a:fld>
            <a:endParaRPr lang="en-US" altLang="ja-JP" sz="1200">
              <a:solidFill>
                <a:schemeClr val="bg1"/>
              </a:solidFill>
              <a:latin typeface="Arial" panose="020B0604020202020204" pitchFamily="34" charset="0"/>
            </a:endParaRPr>
          </a:p>
        </p:txBody>
      </p:sp>
      <p:sp>
        <p:nvSpPr>
          <p:cNvPr id="260099" name="Rectangle 6"/>
          <p:cNvSpPr>
            <a:spLocks noRot="1"/>
          </p:cNvSpPr>
          <p:nvPr/>
        </p:nvSpPr>
        <p:spPr>
          <a:xfrm>
            <a:off x="0" y="0"/>
            <a:ext cx="9144000" cy="765175"/>
          </a:xfrm>
          <a:prstGeom prst="rect">
            <a:avLst/>
          </a:prstGeom>
          <a:noFill/>
          <a:ln w="9525">
            <a:noFill/>
          </a:ln>
        </p:spPr>
        <p:txBody>
          <a:bodyPr anchor="ctr" anchorCtr="0"/>
          <a:lstStyle/>
          <a:p>
            <a:pPr eaLnBrk="0" hangingPunct="0"/>
            <a:r>
              <a:rPr lang="en-US" sz="3600" noProof="0" dirty="0">
                <a:latin typeface="Times New Roman" panose="02020603050405020304" pitchFamily="18" charset="0"/>
                <a:cs typeface="Times New Roman" panose="02020603050405020304" pitchFamily="18" charset="0"/>
                <a:sym typeface="+mn-ea"/>
              </a:rPr>
              <a:t>8.5 Behavioral Modeling</a:t>
            </a:r>
            <a:endParaRPr lang="ja-JP" altLang="en-US" sz="3600" b="1" dirty="0">
              <a:latin typeface="Arial" panose="020B0604020202020204" pitchFamily="34" charset="0"/>
            </a:endParaRPr>
          </a:p>
        </p:txBody>
      </p:sp>
      <p:sp>
        <p:nvSpPr>
          <p:cNvPr id="260100" name="矩形 430086"/>
          <p:cNvSpPr/>
          <p:nvPr/>
        </p:nvSpPr>
        <p:spPr>
          <a:xfrm>
            <a:off x="539750" y="2060575"/>
            <a:ext cx="8228013" cy="1568450"/>
          </a:xfrm>
          <a:prstGeom prst="rect">
            <a:avLst/>
          </a:prstGeom>
          <a:noFill/>
          <a:ln w="9525">
            <a:noFill/>
          </a:ln>
        </p:spPr>
        <p:txBody>
          <a:bodyPr>
            <a:spAutoFit/>
          </a:bodyPr>
          <a:lstStyle/>
          <a:p>
            <a:r>
              <a:rPr lang="zh-CN" altLang="en-US" b="1" dirty="0">
                <a:latin typeface="Arial" panose="020B0604020202020204" pitchFamily="34" charset="0"/>
              </a:rPr>
              <a:t>之前的建模表示主要是表达需求模型的静态元素；本节主要是</a:t>
            </a:r>
            <a:r>
              <a:rPr lang="zh-CN" altLang="en-US" b="1" dirty="0">
                <a:solidFill>
                  <a:srgbClr val="FF0000"/>
                </a:solidFill>
                <a:latin typeface="Arial" panose="020B0604020202020204" pitchFamily="34" charset="0"/>
              </a:rPr>
              <a:t>动态</a:t>
            </a:r>
            <a:r>
              <a:rPr lang="zh-CN" altLang="en-US" b="1" dirty="0">
                <a:latin typeface="Arial" panose="020B0604020202020204" pitchFamily="34" charset="0"/>
              </a:rPr>
              <a:t>行为的建模</a:t>
            </a:r>
          </a:p>
          <a:p>
            <a:endParaRPr lang="zh-CN" altLang="en-US" b="1" dirty="0">
              <a:latin typeface="Arial" panose="020B0604020202020204" pitchFamily="34"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8.5 Behavioral Modeling</a:t>
            </a:r>
          </a:p>
        </p:txBody>
      </p:sp>
      <p:sp>
        <p:nvSpPr>
          <p:cNvPr id="4" name="Content Placeholder 3"/>
          <p:cNvSpPr>
            <a:spLocks noGrp="1"/>
          </p:cNvSpPr>
          <p:nvPr>
            <p:ph sz="quarter" idx="11"/>
          </p:nvPr>
        </p:nvSpPr>
        <p:spPr>
          <a:xfrm>
            <a:off x="342900" y="1102198"/>
            <a:ext cx="8228648" cy="358070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behavioral model </a:t>
            </a:r>
            <a:r>
              <a:rPr lang="en-US" sz="2400" noProof="0" dirty="0">
                <a:latin typeface="Times New Roman" panose="02020603050405020304" pitchFamily="18" charset="0"/>
                <a:cs typeface="Times New Roman" panose="02020603050405020304" pitchFamily="18" charset="0"/>
              </a:rPr>
              <a:t>indicates how software will respond to internal or external events or stimuli.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is useful in the creation of an effective design for the system to be built.</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model how system elements respond to internal events.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diagrams can be used to model how system elements respond to external events.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6214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137</a:t>
            </a:fld>
            <a:endParaRPr lang="en-US" altLang="ja-JP" sz="1200">
              <a:solidFill>
                <a:schemeClr val="bg1"/>
              </a:solidFill>
              <a:latin typeface="Arial" panose="020B0604020202020204" pitchFamily="34" charset="0"/>
            </a:endParaRPr>
          </a:p>
        </p:txBody>
      </p:sp>
      <p:sp>
        <p:nvSpPr>
          <p:cNvPr id="262147" name="Rectangle 6"/>
          <p:cNvSpPr>
            <a:spLocks noRot="1"/>
          </p:cNvSpPr>
          <p:nvPr/>
        </p:nvSpPr>
        <p:spPr>
          <a:xfrm>
            <a:off x="0" y="0"/>
            <a:ext cx="9144000" cy="765175"/>
          </a:xfrm>
          <a:prstGeom prst="rect">
            <a:avLst/>
          </a:prstGeom>
          <a:noFill/>
          <a:ln w="9525">
            <a:noFill/>
          </a:ln>
        </p:spPr>
        <p:txBody>
          <a:bodyPr anchor="ctr" anchorCtr="0"/>
          <a:lstStyle/>
          <a:p>
            <a:pPr eaLnBrk="0" hangingPunct="0"/>
            <a:r>
              <a:rPr lang="en-US" altLang="zh-CN" sz="2800" b="1">
                <a:latin typeface="Arial" panose="020B0604020202020204" pitchFamily="34" charset="0"/>
              </a:rPr>
              <a:t>8.5  Creating A </a:t>
            </a:r>
            <a:r>
              <a:rPr lang="en-US" altLang="ja-JP" sz="2800" b="1">
                <a:latin typeface="Arial" panose="020B0604020202020204" pitchFamily="34" charset="0"/>
              </a:rPr>
              <a:t>Behavior</a:t>
            </a:r>
            <a:r>
              <a:rPr lang="en-US" altLang="zh-CN" sz="2800" b="1">
                <a:latin typeface="Arial" panose="020B0604020202020204" pitchFamily="34" charset="0"/>
              </a:rPr>
              <a:t>al Model</a:t>
            </a:r>
            <a:endParaRPr lang="ja-JP" altLang="en-US" sz="2800" b="1" dirty="0">
              <a:latin typeface="Arial" panose="020B0604020202020204" pitchFamily="34" charset="0"/>
            </a:endParaRPr>
          </a:p>
        </p:txBody>
      </p:sp>
      <p:sp>
        <p:nvSpPr>
          <p:cNvPr id="262148" name="Rectangle 7"/>
          <p:cNvSpPr>
            <a:spLocks noRot="1"/>
          </p:cNvSpPr>
          <p:nvPr/>
        </p:nvSpPr>
        <p:spPr>
          <a:xfrm>
            <a:off x="250825" y="1160463"/>
            <a:ext cx="8461375" cy="4392612"/>
          </a:xfrm>
          <a:prstGeom prst="rect">
            <a:avLst/>
          </a:prstGeom>
          <a:noFill/>
          <a:ln w="9525">
            <a:noFill/>
          </a:ln>
        </p:spPr>
        <p:txBody>
          <a:bodyPr/>
          <a:lstStyle/>
          <a:p>
            <a:pPr marL="342900" indent="-342900" eaLnBrk="0" hangingPunct="0">
              <a:spcBef>
                <a:spcPts val="300"/>
              </a:spcBef>
              <a:buClr>
                <a:srgbClr val="52A930"/>
              </a:buClr>
              <a:buFont typeface="Wingdings" panose="05000000000000000000" pitchFamily="2" charset="2"/>
              <a:buChar char="n"/>
            </a:pPr>
            <a:r>
              <a:rPr lang="en-US" altLang="ja-JP" sz="2400">
                <a:latin typeface="Arial" panose="020B0604020202020204" pitchFamily="34" charset="0"/>
              </a:rPr>
              <a:t>The behavioral model indicates how software will respond to external events or stimuli</a:t>
            </a:r>
            <a:r>
              <a:rPr lang="en-US" altLang="zh-CN" sz="2400">
                <a:latin typeface="Arial" panose="020B0604020202020204" pitchFamily="34" charset="0"/>
              </a:rPr>
              <a:t>-</a:t>
            </a:r>
            <a:r>
              <a:rPr lang="zh-CN" altLang="en-US" sz="2400" dirty="0">
                <a:latin typeface="Arial" panose="020B0604020202020204" pitchFamily="34" charset="0"/>
              </a:rPr>
              <a:t>刺激</a:t>
            </a:r>
            <a:r>
              <a:rPr lang="en-US" altLang="ja-JP" sz="2400">
                <a:latin typeface="Arial" panose="020B0604020202020204" pitchFamily="34" charset="0"/>
              </a:rPr>
              <a:t>. To create the model, the analyst must perform the following steps:</a:t>
            </a:r>
          </a:p>
          <a:p>
            <a:pPr marL="742950" lvl="1" indent="-285750" eaLnBrk="0" hangingPunct="0">
              <a:spcBef>
                <a:spcPts val="600"/>
              </a:spcBef>
              <a:buClr>
                <a:srgbClr val="52A930"/>
              </a:buClr>
              <a:buFont typeface="Wingdings" panose="05000000000000000000" pitchFamily="2" charset="2"/>
              <a:buChar char="n"/>
            </a:pPr>
            <a:r>
              <a:rPr lang="en-US" altLang="ja-JP" sz="2000">
                <a:latin typeface="Arial" panose="020B0604020202020204" pitchFamily="34" charset="0"/>
              </a:rPr>
              <a:t>Evaluate all use-cases to fully understand the sequence of interaction within the system.</a:t>
            </a:r>
            <a:r>
              <a:rPr lang="zh-CN" altLang="en-US" sz="2000" dirty="0">
                <a:latin typeface="Arial" panose="020B0604020202020204" pitchFamily="34" charset="0"/>
              </a:rPr>
              <a:t>评估所有用例，以保证完全理解系统内的交互顺序</a:t>
            </a:r>
          </a:p>
          <a:p>
            <a:pPr marL="742950" lvl="1" indent="-285750" eaLnBrk="0" hangingPunct="0">
              <a:spcBef>
                <a:spcPts val="600"/>
              </a:spcBef>
              <a:buClr>
                <a:srgbClr val="52A930"/>
              </a:buClr>
              <a:buFont typeface="Wingdings" panose="05000000000000000000" pitchFamily="2" charset="2"/>
              <a:buChar char="n"/>
            </a:pPr>
            <a:r>
              <a:rPr lang="en-US" altLang="ja-JP" sz="2000">
                <a:latin typeface="Arial" panose="020B0604020202020204" pitchFamily="34" charset="0"/>
              </a:rPr>
              <a:t>Identify events that drive the interaction sequence and understand how these events relate to specific objects.</a:t>
            </a:r>
            <a:r>
              <a:rPr lang="zh-CN" altLang="en-US" sz="2000" dirty="0">
                <a:latin typeface="Arial" panose="020B0604020202020204" pitchFamily="34" charset="0"/>
              </a:rPr>
              <a:t>识别驱动交互顺序的事件，并理解这些时间如何与特定的对象相互关联</a:t>
            </a:r>
          </a:p>
          <a:p>
            <a:pPr marL="742950" lvl="1" indent="-285750" eaLnBrk="0" hangingPunct="0">
              <a:spcBef>
                <a:spcPts val="600"/>
              </a:spcBef>
              <a:buClr>
                <a:srgbClr val="52A930"/>
              </a:buClr>
              <a:buFont typeface="Wingdings" panose="05000000000000000000" pitchFamily="2" charset="2"/>
              <a:buChar char="n"/>
            </a:pPr>
            <a:r>
              <a:rPr lang="en-US" altLang="ja-JP" sz="2000">
                <a:solidFill>
                  <a:srgbClr val="FF0000"/>
                </a:solidFill>
                <a:latin typeface="Arial" panose="020B0604020202020204" pitchFamily="34" charset="0"/>
              </a:rPr>
              <a:t>Create a sequence for each use-case</a:t>
            </a:r>
            <a:r>
              <a:rPr lang="en-US" altLang="ja-JP" sz="2000">
                <a:latin typeface="Arial" panose="020B0604020202020204" pitchFamily="34" charset="0"/>
              </a:rPr>
              <a:t>.</a:t>
            </a:r>
            <a:r>
              <a:rPr lang="en-US" altLang="zh-CN" sz="2000">
                <a:latin typeface="Arial" panose="020B0604020202020204" pitchFamily="34" charset="0"/>
              </a:rPr>
              <a:t> </a:t>
            </a:r>
            <a:r>
              <a:rPr lang="zh-CN" altLang="en-US" sz="2000" dirty="0">
                <a:latin typeface="Arial" panose="020B0604020202020204" pitchFamily="34" charset="0"/>
              </a:rPr>
              <a:t>为每一个用例生成序列</a:t>
            </a:r>
          </a:p>
          <a:p>
            <a:pPr marL="742950" lvl="1" indent="-285750" eaLnBrk="0" hangingPunct="0">
              <a:spcBef>
                <a:spcPts val="600"/>
              </a:spcBef>
              <a:buClr>
                <a:srgbClr val="52A930"/>
              </a:buClr>
              <a:buFont typeface="Wingdings" panose="05000000000000000000" pitchFamily="2" charset="2"/>
              <a:buChar char="n"/>
            </a:pPr>
            <a:r>
              <a:rPr lang="en-US" altLang="ja-JP" sz="2000">
                <a:latin typeface="Arial" panose="020B0604020202020204" pitchFamily="34" charset="0"/>
              </a:rPr>
              <a:t>Build a </a:t>
            </a:r>
            <a:r>
              <a:rPr lang="en-US" altLang="ja-JP" sz="2000">
                <a:solidFill>
                  <a:srgbClr val="FF0000"/>
                </a:solidFill>
                <a:latin typeface="Arial" panose="020B0604020202020204" pitchFamily="34" charset="0"/>
              </a:rPr>
              <a:t>state diagram</a:t>
            </a:r>
            <a:r>
              <a:rPr lang="en-US" altLang="ja-JP" sz="2000">
                <a:latin typeface="Arial" panose="020B0604020202020204" pitchFamily="34" charset="0"/>
              </a:rPr>
              <a:t> for the system.</a:t>
            </a:r>
            <a:r>
              <a:rPr lang="en-US" altLang="zh-CN" sz="2000">
                <a:latin typeface="Arial" panose="020B0604020202020204" pitchFamily="34" charset="0"/>
              </a:rPr>
              <a:t> </a:t>
            </a:r>
            <a:r>
              <a:rPr lang="zh-CN" altLang="en-US" sz="2000" dirty="0">
                <a:latin typeface="Arial" panose="020B0604020202020204" pitchFamily="34" charset="0"/>
              </a:rPr>
              <a:t>创建系统状态图</a:t>
            </a:r>
          </a:p>
          <a:p>
            <a:pPr marL="742950" lvl="1" indent="-285750" eaLnBrk="0" hangingPunct="0">
              <a:spcBef>
                <a:spcPts val="600"/>
              </a:spcBef>
              <a:buClr>
                <a:srgbClr val="52A930"/>
              </a:buClr>
              <a:buFont typeface="Wingdings" panose="05000000000000000000" pitchFamily="2" charset="2"/>
              <a:buChar char="n"/>
            </a:pPr>
            <a:r>
              <a:rPr lang="en-US" altLang="ja-JP" sz="2000">
                <a:latin typeface="Arial" panose="020B0604020202020204" pitchFamily="34" charset="0"/>
              </a:rPr>
              <a:t>Review the behavioral model to verify accuracy and consistency.</a:t>
            </a:r>
            <a:r>
              <a:rPr lang="en-US" altLang="zh-CN" sz="2000">
                <a:latin typeface="Arial" panose="020B0604020202020204" pitchFamily="34" charset="0"/>
              </a:rPr>
              <a:t> </a:t>
            </a:r>
            <a:r>
              <a:rPr lang="zh-CN" altLang="en-US" sz="2000" dirty="0">
                <a:latin typeface="Arial" panose="020B0604020202020204" pitchFamily="34" charset="0"/>
              </a:rPr>
              <a:t>评审</a:t>
            </a:r>
            <a:endParaRPr lang="ja-JP" altLang="en-US" sz="2000" dirty="0">
              <a:latin typeface="Arial" panose="020B0604020202020204" pitchFamily="34"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80645"/>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8.5.1 Identifying Events</a:t>
            </a:r>
          </a:p>
        </p:txBody>
      </p:sp>
      <p:sp>
        <p:nvSpPr>
          <p:cNvPr id="4" name="Content Placeholder 3"/>
          <p:cNvSpPr>
            <a:spLocks noGrp="1"/>
          </p:cNvSpPr>
          <p:nvPr>
            <p:ph sz="quarter" idx="11"/>
          </p:nvPr>
        </p:nvSpPr>
        <p:spPr>
          <a:xfrm>
            <a:off x="342900" y="1115077"/>
            <a:ext cx="8228648" cy="398020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represents a sequence of activities that involves actors and the system.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occurs whenever the system and an actor exchange information.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is </a:t>
            </a:r>
            <a:r>
              <a:rPr lang="en-US" sz="2400" i="1" noProof="0" dirty="0">
                <a:latin typeface="Times New Roman" panose="02020603050405020304" pitchFamily="18" charset="0"/>
                <a:cs typeface="Times New Roman" panose="02020603050405020304" pitchFamily="18" charset="0"/>
              </a:rPr>
              <a:t>not </a:t>
            </a:r>
            <a:r>
              <a:rPr lang="en-US" sz="2400" noProof="0" dirty="0">
                <a:latin typeface="Times New Roman" panose="02020603050405020304" pitchFamily="18" charset="0"/>
                <a:cs typeface="Times New Roman" panose="02020603050405020304" pitchFamily="18" charset="0"/>
              </a:rPr>
              <a:t>the information that has been exchanged, but rather the fact that information has been exchanged.</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needs to be examined for points of information exchange.</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Events are used to trigger state transitions.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Footer Placeholder 3"/>
          <p:cNvSpPr txBox="1">
            <a:spLocks noGrp="1"/>
          </p:cNvSpPr>
          <p:nvPr/>
        </p:nvSpPr>
        <p:spPr>
          <a:xfrm>
            <a:off x="1219200" y="6248400"/>
            <a:ext cx="5486400" cy="457200"/>
          </a:xfrm>
          <a:prstGeom prst="rect">
            <a:avLst/>
          </a:prstGeom>
          <a:noFill/>
          <a:ln w="9525">
            <a:noFill/>
          </a:ln>
        </p:spPr>
        <p:txBody>
          <a:bodyPr anchor="b" anchorCtr="0"/>
          <a:lstStyle/>
          <a:p>
            <a:r>
              <a:rPr lang="en-US" altLang="zh-CN" sz="1000">
                <a:latin typeface="Arial" panose="020B0604020202020204" pitchFamily="34" charset="0"/>
              </a:rPr>
              <a:t>These slides are designed to accompany </a:t>
            </a:r>
            <a:r>
              <a:rPr lang="en-US" altLang="zh-CN" sz="1000" i="1">
                <a:latin typeface="Arial" panose="020B0604020202020204" pitchFamily="34" charset="0"/>
              </a:rPr>
              <a:t>Software Engineering: A Practitioner’s Approach, 8/e </a:t>
            </a:r>
            <a:r>
              <a:rPr lang="en-US" altLang="zh-CN" sz="1000">
                <a:latin typeface="Arial" panose="020B0604020202020204" pitchFamily="34" charset="0"/>
              </a:rPr>
              <a:t>(McGraw-Hill 2014). Slides copyright 2014 by Roger Pressman.</a:t>
            </a:r>
          </a:p>
        </p:txBody>
      </p:sp>
      <p:sp>
        <p:nvSpPr>
          <p:cNvPr id="264194" name="Slide Number Placeholder 4"/>
          <p:cNvSpPr txBox="1">
            <a:spLocks noGrp="1"/>
          </p:cNvSpPr>
          <p:nvPr/>
        </p:nvSpPr>
        <p:spPr>
          <a:xfrm>
            <a:off x="7543800" y="6248400"/>
            <a:ext cx="1295400" cy="457200"/>
          </a:xfrm>
          <a:prstGeom prst="rect">
            <a:avLst/>
          </a:prstGeom>
          <a:noFill/>
          <a:ln w="9525">
            <a:noFill/>
          </a:ln>
        </p:spPr>
        <p:txBody>
          <a:bodyPr anchor="b" anchorCtr="0"/>
          <a:lstStyle/>
          <a:p>
            <a:pPr algn="r"/>
            <a:fld id="{9A0DB2DC-4C9A-4742-B13C-FB6460FD3503}" type="slidenum">
              <a:rPr lang="zh-CN" altLang="en-US" sz="1000" dirty="0">
                <a:latin typeface="Helvetica" charset="0"/>
              </a:rPr>
              <a:t>139</a:t>
            </a:fld>
            <a:endParaRPr lang="zh-CN" altLang="en-US" sz="1000" dirty="0">
              <a:latin typeface="Helvetica" charset="0"/>
            </a:endParaRPr>
          </a:p>
        </p:txBody>
      </p:sp>
      <p:sp>
        <p:nvSpPr>
          <p:cNvPr id="264195" name="Rectangle 2"/>
          <p:cNvSpPr>
            <a:spLocks noGrp="1"/>
          </p:cNvSpPr>
          <p:nvPr>
            <p:ph type="title"/>
          </p:nvPr>
        </p:nvSpPr>
        <p:spPr>
          <a:xfrm>
            <a:off x="0" y="0"/>
            <a:ext cx="5278438" cy="633413"/>
          </a:xfrm>
        </p:spPr>
        <p:txBody>
          <a:bodyPr vert="horz" wrap="square" lIns="91440" tIns="45720" rIns="91440" bIns="45720" anchor="b" anchorCtr="0"/>
          <a:lstStyle/>
          <a:p>
            <a:pPr eaLnBrk="1" hangingPunct="1">
              <a:spcBef>
                <a:spcPts val="300"/>
              </a:spcBef>
            </a:pPr>
            <a:r>
              <a:rPr lang="en-US" altLang="zh-CN">
                <a:ea typeface="宋体" panose="02010600030101010101" pitchFamily="2" charset="-122"/>
              </a:rPr>
              <a:t>8.5.2 UML State Diagrams</a:t>
            </a:r>
          </a:p>
        </p:txBody>
      </p:sp>
      <p:sp>
        <p:nvSpPr>
          <p:cNvPr id="264196" name="Rectangle 3"/>
          <p:cNvSpPr>
            <a:spLocks noGrp="1"/>
          </p:cNvSpPr>
          <p:nvPr>
            <p:ph type="body"/>
          </p:nvPr>
        </p:nvSpPr>
        <p:spPr>
          <a:xfrm>
            <a:off x="358775" y="981075"/>
            <a:ext cx="7772400" cy="4419600"/>
          </a:xfrm>
        </p:spPr>
        <p:txBody>
          <a:bodyPr vert="horz" wrap="square" lIns="91440" tIns="45720" rIns="91440" bIns="45720" anchor="t" anchorCtr="0"/>
          <a:lstStyle/>
          <a:p>
            <a:pPr eaLnBrk="1" hangingPunct="1">
              <a:lnSpc>
                <a:spcPct val="90000"/>
              </a:lnSpc>
            </a:pPr>
            <a:r>
              <a:rPr lang="en-US" altLang="zh-CN" sz="2400">
                <a:ea typeface="宋体" panose="02010600030101010101" pitchFamily="2" charset="-122"/>
              </a:rPr>
              <a:t>In the context of behavioral modeling, two different characterizations of states must be considered: </a:t>
            </a:r>
          </a:p>
          <a:p>
            <a:pPr lvl="1" eaLnBrk="1" hangingPunct="1">
              <a:lnSpc>
                <a:spcPct val="90000"/>
              </a:lnSpc>
            </a:pPr>
            <a:r>
              <a:rPr lang="en-US" altLang="zh-CN" sz="2000">
                <a:solidFill>
                  <a:schemeClr val="folHlink"/>
                </a:solidFill>
                <a:ea typeface="宋体" panose="02010600030101010101" pitchFamily="2" charset="-122"/>
              </a:rPr>
              <a:t>the state of each class as the system performs its function and</a:t>
            </a:r>
          </a:p>
          <a:p>
            <a:pPr lvl="1" eaLnBrk="1" hangingPunct="1">
              <a:lnSpc>
                <a:spcPct val="90000"/>
              </a:lnSpc>
            </a:pPr>
            <a:r>
              <a:rPr lang="en-US" altLang="zh-CN" sz="2000">
                <a:solidFill>
                  <a:schemeClr val="folHlink"/>
                </a:solidFill>
                <a:ea typeface="宋体" panose="02010600030101010101" pitchFamily="2" charset="-122"/>
              </a:rPr>
              <a:t>the state of the system as observed from the outside as the system performs its function</a:t>
            </a:r>
          </a:p>
          <a:p>
            <a:pPr eaLnBrk="1" hangingPunct="1">
              <a:lnSpc>
                <a:spcPct val="90000"/>
              </a:lnSpc>
            </a:pPr>
            <a:r>
              <a:rPr lang="en-US" altLang="zh-CN" sz="2400">
                <a:ea typeface="宋体" panose="02010600030101010101" pitchFamily="2" charset="-122"/>
              </a:rPr>
              <a:t>The state of a class takes on both </a:t>
            </a:r>
            <a:r>
              <a:rPr lang="en-US" altLang="zh-CN" sz="2400">
                <a:solidFill>
                  <a:srgbClr val="FF0000"/>
                </a:solidFill>
                <a:ea typeface="宋体" panose="02010600030101010101" pitchFamily="2" charset="-122"/>
              </a:rPr>
              <a:t>passive </a:t>
            </a:r>
            <a:r>
              <a:rPr lang="en-US" altLang="zh-CN" sz="2400">
                <a:ea typeface="宋体" panose="02010600030101010101" pitchFamily="2" charset="-122"/>
              </a:rPr>
              <a:t>and </a:t>
            </a:r>
            <a:r>
              <a:rPr lang="en-US" altLang="zh-CN" sz="2400">
                <a:solidFill>
                  <a:srgbClr val="FF0000"/>
                </a:solidFill>
                <a:ea typeface="宋体" panose="02010600030101010101" pitchFamily="2" charset="-122"/>
              </a:rPr>
              <a:t>active </a:t>
            </a:r>
            <a:r>
              <a:rPr lang="en-US" altLang="zh-CN" sz="2400">
                <a:ea typeface="宋体" panose="02010600030101010101" pitchFamily="2" charset="-122"/>
              </a:rPr>
              <a:t>characteristics [CHA93]. </a:t>
            </a:r>
          </a:p>
          <a:p>
            <a:pPr lvl="1" eaLnBrk="1" hangingPunct="1">
              <a:lnSpc>
                <a:spcPct val="90000"/>
              </a:lnSpc>
            </a:pPr>
            <a:r>
              <a:rPr lang="en-US" altLang="zh-CN" sz="2000">
                <a:ea typeface="宋体" panose="02010600030101010101" pitchFamily="2" charset="-122"/>
              </a:rPr>
              <a:t>A </a:t>
            </a:r>
            <a:r>
              <a:rPr lang="en-US" altLang="zh-CN" sz="2000" i="1">
                <a:solidFill>
                  <a:schemeClr val="folHlink"/>
                </a:solidFill>
                <a:ea typeface="宋体" panose="02010600030101010101" pitchFamily="2" charset="-122"/>
              </a:rPr>
              <a:t>passive state</a:t>
            </a:r>
            <a:r>
              <a:rPr lang="en-US" altLang="zh-CN" sz="2000">
                <a:solidFill>
                  <a:schemeClr val="folHlink"/>
                </a:solidFill>
                <a:ea typeface="宋体" panose="02010600030101010101" pitchFamily="2" charset="-122"/>
              </a:rPr>
              <a:t> </a:t>
            </a:r>
            <a:r>
              <a:rPr lang="en-US" altLang="zh-CN" sz="2000">
                <a:ea typeface="宋体" panose="02010600030101010101" pitchFamily="2" charset="-122"/>
              </a:rPr>
              <a:t>is simply the current status of all of an object’s attributes.</a:t>
            </a:r>
          </a:p>
          <a:p>
            <a:pPr lvl="1" eaLnBrk="1" hangingPunct="1">
              <a:lnSpc>
                <a:spcPct val="90000"/>
              </a:lnSpc>
            </a:pPr>
            <a:r>
              <a:rPr lang="en-US" altLang="zh-CN" sz="2000">
                <a:ea typeface="宋体" panose="02010600030101010101" pitchFamily="2" charset="-122"/>
              </a:rPr>
              <a:t>The </a:t>
            </a:r>
            <a:r>
              <a:rPr lang="en-US" altLang="zh-CN" sz="2000" i="1">
                <a:solidFill>
                  <a:schemeClr val="folHlink"/>
                </a:solidFill>
                <a:ea typeface="宋体" panose="02010600030101010101" pitchFamily="2" charset="-122"/>
              </a:rPr>
              <a:t>active state</a:t>
            </a:r>
            <a:r>
              <a:rPr lang="en-US" altLang="zh-CN" sz="2000">
                <a:ea typeface="宋体" panose="02010600030101010101" pitchFamily="2" charset="-122"/>
              </a:rPr>
              <a:t> of an object indicates the current status of the object as it undergoes a continuing transformation or processing.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86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14</a:t>
            </a:fld>
            <a:endParaRPr lang="en-US" altLang="ja-JP" sz="1200">
              <a:solidFill>
                <a:schemeClr val="bg1"/>
              </a:solidFill>
              <a:latin typeface="Arial" panose="020B0604020202020204" pitchFamily="34" charset="0"/>
            </a:endParaRPr>
          </a:p>
        </p:txBody>
      </p:sp>
      <p:sp>
        <p:nvSpPr>
          <p:cNvPr id="28675" name="Rectangle 8"/>
          <p:cNvSpPr>
            <a:spLocks noRot="1"/>
          </p:cNvSpPr>
          <p:nvPr/>
        </p:nvSpPr>
        <p:spPr>
          <a:xfrm>
            <a:off x="0" y="0"/>
            <a:ext cx="8034338" cy="657225"/>
          </a:xfrm>
          <a:prstGeom prst="rect">
            <a:avLst/>
          </a:prstGeom>
          <a:noFill/>
          <a:ln w="9525">
            <a:noFill/>
          </a:ln>
        </p:spPr>
        <p:txBody>
          <a:bodyPr anchor="ctr" anchorCtr="0"/>
          <a:lstStyle/>
          <a:p>
            <a:pPr eaLnBrk="0" hangingPunct="0"/>
            <a:r>
              <a:rPr lang="en-US" altLang="ja-JP" b="1">
                <a:latin typeface="Arial" panose="020B0604020202020204" pitchFamily="34" charset="0"/>
              </a:rPr>
              <a:t>Requirements Engineering</a:t>
            </a:r>
            <a:r>
              <a:rPr lang="en-US" altLang="zh-CN" b="1">
                <a:latin typeface="Arial" panose="020B0604020202020204" pitchFamily="34" charset="0"/>
              </a:rPr>
              <a:t> Tasks</a:t>
            </a:r>
            <a:endParaRPr lang="en-US" altLang="ja-JP" b="1">
              <a:latin typeface="Arial" panose="020B0604020202020204" pitchFamily="34" charset="0"/>
            </a:endParaRPr>
          </a:p>
        </p:txBody>
      </p:sp>
      <p:sp>
        <p:nvSpPr>
          <p:cNvPr id="28676" name="Rectangle 9"/>
          <p:cNvSpPr>
            <a:spLocks noRot="1"/>
          </p:cNvSpPr>
          <p:nvPr/>
        </p:nvSpPr>
        <p:spPr>
          <a:xfrm>
            <a:off x="576263" y="873125"/>
            <a:ext cx="8064500" cy="496887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Inception</a:t>
            </a:r>
            <a:r>
              <a:rPr lang="zh-CN" altLang="en-US" sz="2000" dirty="0">
                <a:latin typeface="Arial" panose="020B0604020202020204" pitchFamily="34" charset="0"/>
              </a:rPr>
              <a:t>（起始）</a:t>
            </a:r>
            <a:r>
              <a:rPr lang="en-US" altLang="zh-CN" sz="2000">
                <a:latin typeface="Palatino" pitchFamily="-128" charset="0"/>
              </a:rPr>
              <a:t>—</a:t>
            </a:r>
            <a:r>
              <a:rPr lang="en-US" altLang="ja-JP" sz="2000">
                <a:latin typeface="Arial" panose="020B0604020202020204" pitchFamily="34" charset="0"/>
              </a:rPr>
              <a:t>establish basic understanding of </a:t>
            </a:r>
            <a:r>
              <a:rPr lang="en-US" altLang="zh-CN" sz="2000">
                <a:latin typeface="Arial" panose="020B0604020202020204" pitchFamily="34" charset="0"/>
              </a:rPr>
              <a:t> the project</a:t>
            </a:r>
            <a:r>
              <a:rPr lang="en-US" altLang="ja-JP" sz="2000">
                <a:latin typeface="Arial" panose="020B0604020202020204" pitchFamily="34" charset="0"/>
              </a:rPr>
              <a:t>…</a:t>
            </a: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Elicitation</a:t>
            </a:r>
            <a:r>
              <a:rPr lang="zh-CN" altLang="en-US" sz="2000" dirty="0">
                <a:latin typeface="Arial" panose="020B0604020202020204" pitchFamily="34" charset="0"/>
              </a:rPr>
              <a:t>（收集）</a:t>
            </a:r>
            <a:r>
              <a:rPr lang="en-US" altLang="zh-CN" sz="2000">
                <a:latin typeface="Palatino" pitchFamily="-128" charset="0"/>
              </a:rPr>
              <a:t>—</a:t>
            </a:r>
            <a:r>
              <a:rPr lang="en-US" altLang="zh-CN" sz="2000">
                <a:latin typeface="Arial" panose="020B0604020202020204" pitchFamily="34" charset="0"/>
              </a:rPr>
              <a:t>elicit</a:t>
            </a:r>
            <a:r>
              <a:rPr lang="en-US" altLang="ja-JP" sz="2000">
                <a:latin typeface="Arial" panose="020B0604020202020204" pitchFamily="34" charset="0"/>
              </a:rPr>
              <a:t> requirements from all</a:t>
            </a:r>
            <a:r>
              <a:rPr lang="en-US" altLang="zh-CN" sz="2000">
                <a:latin typeface="Arial" panose="020B0604020202020204" pitchFamily="34" charset="0"/>
              </a:rPr>
              <a:t> </a:t>
            </a:r>
            <a:r>
              <a:rPr lang="en-US" altLang="ja-JP" sz="2000">
                <a:latin typeface="Arial" panose="020B0604020202020204" pitchFamily="34" charset="0"/>
              </a:rPr>
              <a:t>stakeholders</a:t>
            </a: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Elaboration</a:t>
            </a:r>
            <a:r>
              <a:rPr lang="zh-CN" altLang="en-US" sz="2000" dirty="0">
                <a:latin typeface="Arial" panose="020B0604020202020204" pitchFamily="34" charset="0"/>
              </a:rPr>
              <a:t>（精化）</a:t>
            </a:r>
            <a:r>
              <a:rPr lang="en-US" altLang="zh-CN" sz="2000">
                <a:latin typeface="Palatino" pitchFamily="-128" charset="0"/>
              </a:rPr>
              <a:t>—</a:t>
            </a:r>
            <a:r>
              <a:rPr lang="en-US" altLang="zh-CN" sz="2000">
                <a:latin typeface="Arial" panose="020B0604020202020204" pitchFamily="34" charset="0"/>
              </a:rPr>
              <a:t>create</a:t>
            </a:r>
            <a:r>
              <a:rPr lang="en-US" altLang="ja-JP" sz="2000">
                <a:latin typeface="Arial" panose="020B0604020202020204" pitchFamily="34" charset="0"/>
              </a:rPr>
              <a:t> an analysis model that identifies data, function and behavioral requirements</a:t>
            </a: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Negotiation</a:t>
            </a:r>
            <a:r>
              <a:rPr lang="zh-CN" altLang="en-US" sz="2000" dirty="0">
                <a:latin typeface="Arial" panose="020B0604020202020204" pitchFamily="34" charset="0"/>
              </a:rPr>
              <a:t>（协商）</a:t>
            </a:r>
            <a:r>
              <a:rPr lang="en-US" altLang="zh-CN" sz="2000">
                <a:latin typeface="Palatino" pitchFamily="-128" charset="0"/>
              </a:rPr>
              <a:t>—</a:t>
            </a:r>
            <a:r>
              <a:rPr lang="en-US" altLang="zh-CN" sz="2000">
                <a:latin typeface="Arial" panose="020B0604020202020204" pitchFamily="34" charset="0"/>
              </a:rPr>
              <a:t>agree</a:t>
            </a:r>
            <a:r>
              <a:rPr lang="en-US" altLang="ja-JP" sz="2000">
                <a:latin typeface="Arial" panose="020B0604020202020204" pitchFamily="34" charset="0"/>
              </a:rPr>
              <a:t> on a deliverable system that is realistic for developers and customers</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Specification</a:t>
            </a:r>
            <a:r>
              <a:rPr lang="zh-CN" altLang="en-US" sz="2000" dirty="0">
                <a:latin typeface="Arial" panose="020B0604020202020204" pitchFamily="34" charset="0"/>
              </a:rPr>
              <a:t>（规格说明）</a:t>
            </a:r>
            <a:r>
              <a:rPr lang="en-US" altLang="zh-CN" sz="2000">
                <a:latin typeface="Palatino" pitchFamily="-128" charset="0"/>
              </a:rPr>
              <a:t>—</a:t>
            </a:r>
            <a:r>
              <a:rPr lang="en-US" altLang="zh-CN" sz="2000">
                <a:latin typeface="Arial" panose="020B0604020202020204" pitchFamily="34" charset="0"/>
              </a:rPr>
              <a:t>document, combining natural language descriptions, graphic models or usage scenarios (use-cases)…</a:t>
            </a:r>
            <a:endParaRPr lang="en-US" altLang="ja-JP"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Validation</a:t>
            </a:r>
            <a:r>
              <a:rPr lang="zh-CN" altLang="en-US" sz="2000" dirty="0">
                <a:latin typeface="Arial" panose="020B0604020202020204" pitchFamily="34" charset="0"/>
              </a:rPr>
              <a:t>（确认）</a:t>
            </a:r>
            <a:r>
              <a:rPr lang="en-US" altLang="zh-CN" sz="2000">
                <a:latin typeface="Palatino" pitchFamily="-128" charset="0"/>
              </a:rPr>
              <a:t>—</a:t>
            </a:r>
            <a:r>
              <a:rPr lang="en-US" altLang="zh-CN" sz="2000">
                <a:latin typeface="Arial" panose="020B0604020202020204" pitchFamily="34" charset="0"/>
              </a:rPr>
              <a:t>a</a:t>
            </a:r>
            <a:r>
              <a:rPr lang="en-US" altLang="ja-JP" sz="2000">
                <a:latin typeface="Arial" panose="020B0604020202020204" pitchFamily="34" charset="0"/>
              </a:rPr>
              <a:t> review mechanism that looks for</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Requirements management</a:t>
            </a:r>
            <a:r>
              <a:rPr lang="zh-CN" altLang="en-US" sz="2000" dirty="0">
                <a:latin typeface="Arial" panose="020B0604020202020204" pitchFamily="34" charset="0"/>
              </a:rPr>
              <a:t>（需求管理）</a:t>
            </a:r>
          </a:p>
          <a:p>
            <a:pPr marL="342900" indent="-342900" eaLnBrk="0" hangingPunct="0">
              <a:spcBef>
                <a:spcPct val="20000"/>
              </a:spcBef>
              <a:buClr>
                <a:srgbClr val="52A930"/>
              </a:buClr>
            </a:pPr>
            <a:endParaRPr lang="en-US" altLang="zh-CN" sz="2000">
              <a:latin typeface="Arial" panose="020B0604020202020204" pitchFamily="34" charset="0"/>
            </a:endParaRPr>
          </a:p>
          <a:p>
            <a:pPr marL="342900" indent="-342900" eaLnBrk="0" hangingPunct="0">
              <a:spcBef>
                <a:spcPct val="20000"/>
              </a:spcBef>
              <a:buClr>
                <a:srgbClr val="52A930"/>
              </a:buClr>
            </a:pPr>
            <a:r>
              <a:rPr lang="en-US" altLang="zh-CN" sz="200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理解客户需要什么、分析要求、评估可行性、协商合理方案、无歧义地详细说明方案、确认规格说明、管理需求以及将这些需求转化为可行性运行系统。</a:t>
            </a:r>
          </a:p>
          <a:p>
            <a:pPr marL="342900" indent="-342900" eaLnBrk="0" hangingPunct="0">
              <a:spcBef>
                <a:spcPct val="20000"/>
              </a:spcBef>
              <a:buClr>
                <a:srgbClr val="52A930"/>
              </a:buClr>
            </a:pPr>
            <a:r>
              <a:rPr lang="zh-CN" altLang="en-US" sz="2000" dirty="0">
                <a:latin typeface="宋体" panose="02010600030101010101" pitchFamily="2" charset="-122"/>
                <a:ea typeface="宋体" panose="02010600030101010101" pitchFamily="2" charset="-122"/>
              </a:rPr>
              <a:t>   需求工程通过执行上述七个活动来收集、分析、理解需求。</a:t>
            </a:r>
            <a:endParaRPr lang="en-US" altLang="zh-CN" sz="1800">
              <a:latin typeface="Arial" panose="020B0604020202020204" pitchFamily="34"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p:cNvSpPr>
          <p:nvPr>
            <p:ph type="title"/>
          </p:nvPr>
        </p:nvSpPr>
        <p:spPr>
          <a:xfrm>
            <a:off x="250825" y="152400"/>
            <a:ext cx="8704580" cy="514350"/>
          </a:xfrm>
          <a:ln w="12700"/>
        </p:spPr>
        <p:txBody>
          <a:bodyPr vert="horz" wrap="square" lIns="90487" tIns="44450" rIns="90487" bIns="44450" anchor="ctr" anchorCtr="0"/>
          <a:lstStyle/>
          <a:p>
            <a:r>
              <a:rPr lang="en-US" altLang="zh-CN">
                <a:ea typeface="宋体" panose="02010600030101010101" pitchFamily="2" charset="-122"/>
                <a:sym typeface="+mn-ea"/>
              </a:rPr>
              <a:t>UML State Diagrams</a:t>
            </a:r>
            <a:r>
              <a:rPr lang="en-US" altLang="zh-CN">
                <a:ea typeface="宋体" panose="02010600030101010101" pitchFamily="2" charset="-122"/>
              </a:rPr>
              <a:t>:The States of a System</a:t>
            </a:r>
            <a:endParaRPr lang="zh-CN" altLang="en-US" dirty="0">
              <a:ea typeface="宋体" panose="02010600030101010101" pitchFamily="2" charset="-122"/>
            </a:endParaRPr>
          </a:p>
        </p:txBody>
      </p:sp>
      <p:sp>
        <p:nvSpPr>
          <p:cNvPr id="265218" name="Rectangle 3"/>
          <p:cNvSpPr>
            <a:spLocks noGrp="1"/>
          </p:cNvSpPr>
          <p:nvPr>
            <p:ph idx="4294967295"/>
          </p:nvPr>
        </p:nvSpPr>
        <p:spPr>
          <a:xfrm>
            <a:off x="684213" y="800100"/>
            <a:ext cx="8172450" cy="5113338"/>
          </a:xfrm>
          <a:ln w="12700"/>
        </p:spPr>
        <p:txBody>
          <a:bodyPr vert="horz" wrap="square" lIns="90487" tIns="44450" rIns="90487" bIns="44450" anchor="t" anchorCtr="0"/>
          <a:lstStyle/>
          <a:p>
            <a:r>
              <a:rPr lang="en-US" altLang="zh-CN">
                <a:solidFill>
                  <a:schemeClr val="folHlink"/>
                </a:solidFill>
                <a:ea typeface="宋体" panose="02010600030101010101" pitchFamily="2" charset="-122"/>
              </a:rPr>
              <a:t>state</a:t>
            </a:r>
            <a:r>
              <a:rPr lang="en-US" altLang="zh-CN">
                <a:latin typeface="Helvetica" charset="0"/>
                <a:ea typeface="宋体" panose="02010600030101010101" pitchFamily="2" charset="-122"/>
              </a:rPr>
              <a:t>—</a:t>
            </a:r>
            <a:r>
              <a:rPr lang="en-US" altLang="zh-CN">
                <a:ea typeface="宋体" panose="02010600030101010101" pitchFamily="2" charset="-122"/>
              </a:rPr>
              <a:t>a set of observable circumstances that characterizes the behavior of a system at a given time</a:t>
            </a:r>
          </a:p>
          <a:p>
            <a:r>
              <a:rPr lang="en-US" altLang="zh-CN">
                <a:solidFill>
                  <a:schemeClr val="folHlink"/>
                </a:solidFill>
                <a:ea typeface="宋体" panose="02010600030101010101" pitchFamily="2" charset="-122"/>
              </a:rPr>
              <a:t>state transition</a:t>
            </a:r>
            <a:r>
              <a:rPr lang="en-US" altLang="zh-CN">
                <a:latin typeface="Helvetica" charset="0"/>
                <a:ea typeface="宋体" panose="02010600030101010101" pitchFamily="2" charset="-122"/>
              </a:rPr>
              <a:t>—</a:t>
            </a:r>
            <a:r>
              <a:rPr lang="en-US" altLang="zh-CN">
                <a:ea typeface="宋体" panose="02010600030101010101" pitchFamily="2" charset="-122"/>
              </a:rPr>
              <a:t>the movement from one state to another</a:t>
            </a:r>
          </a:p>
          <a:p>
            <a:r>
              <a:rPr lang="en-US" altLang="zh-CN">
                <a:solidFill>
                  <a:schemeClr val="folHlink"/>
                </a:solidFill>
                <a:ea typeface="宋体" panose="02010600030101010101" pitchFamily="2" charset="-122"/>
              </a:rPr>
              <a:t>event</a:t>
            </a:r>
            <a:r>
              <a:rPr lang="en-US" altLang="zh-CN">
                <a:latin typeface="Helvetica" charset="0"/>
                <a:ea typeface="宋体" panose="02010600030101010101" pitchFamily="2" charset="-122"/>
              </a:rPr>
              <a:t>—</a:t>
            </a:r>
            <a:r>
              <a:rPr lang="en-US" altLang="zh-CN">
                <a:ea typeface="宋体" panose="02010600030101010101" pitchFamily="2" charset="-122"/>
              </a:rPr>
              <a:t>an occurrence that causes the system to exhibit some predictable form of behavior</a:t>
            </a:r>
          </a:p>
          <a:p>
            <a:r>
              <a:rPr lang="en-US" altLang="zh-CN">
                <a:solidFill>
                  <a:schemeClr val="folHlink"/>
                </a:solidFill>
                <a:ea typeface="宋体" panose="02010600030101010101" pitchFamily="2" charset="-122"/>
              </a:rPr>
              <a:t>action</a:t>
            </a:r>
            <a:r>
              <a:rPr lang="en-US" altLang="zh-CN">
                <a:latin typeface="Helvetica" charset="0"/>
                <a:ea typeface="宋体" panose="02010600030101010101" pitchFamily="2" charset="-122"/>
              </a:rPr>
              <a:t>—</a:t>
            </a:r>
            <a:r>
              <a:rPr lang="en-US" altLang="zh-CN">
                <a:ea typeface="宋体" panose="02010600030101010101" pitchFamily="2" charset="-122"/>
              </a:rPr>
              <a:t>process that occurs as a consequence of making a transition</a:t>
            </a:r>
          </a:p>
        </p:txBody>
      </p:sp>
      <p:sp>
        <p:nvSpPr>
          <p:cNvPr id="26521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6522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140</a:t>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p:cNvSpPr>
          <p:nvPr>
            <p:ph type="title"/>
          </p:nvPr>
        </p:nvSpPr>
        <p:spPr>
          <a:xfrm>
            <a:off x="179388" y="0"/>
            <a:ext cx="6303962" cy="633413"/>
          </a:xfrm>
          <a:ln w="12700"/>
        </p:spPr>
        <p:txBody>
          <a:bodyPr vert="horz" wrap="square" lIns="90487" tIns="44450" rIns="90487" bIns="44450" anchor="ctr" anchorCtr="0"/>
          <a:lstStyle/>
          <a:p>
            <a:r>
              <a:rPr lang="en-US" altLang="zh-CN">
                <a:ea typeface="宋体" panose="02010600030101010101" pitchFamily="2" charset="-122"/>
                <a:sym typeface="+mn-ea"/>
              </a:rPr>
              <a:t>UML State Diagrams</a:t>
            </a:r>
            <a:endParaRPr lang="zh-CN" altLang="en-US" dirty="0">
              <a:ea typeface="宋体" panose="02010600030101010101" pitchFamily="2" charset="-122"/>
            </a:endParaRPr>
          </a:p>
        </p:txBody>
      </p:sp>
      <p:sp>
        <p:nvSpPr>
          <p:cNvPr id="266242" name="Rectangle 3"/>
          <p:cNvSpPr>
            <a:spLocks noGrp="1"/>
          </p:cNvSpPr>
          <p:nvPr>
            <p:ph idx="4294967295"/>
          </p:nvPr>
        </p:nvSpPr>
        <p:spPr>
          <a:xfrm>
            <a:off x="647700" y="1196975"/>
            <a:ext cx="7600950" cy="3773488"/>
          </a:xfrm>
          <a:ln w="12700"/>
        </p:spPr>
        <p:txBody>
          <a:bodyPr vert="horz" wrap="square" lIns="90487" tIns="44450" rIns="90487" bIns="44450" anchor="t" anchorCtr="0"/>
          <a:lstStyle/>
          <a:p>
            <a:pPr>
              <a:lnSpc>
                <a:spcPct val="90000"/>
              </a:lnSpc>
              <a:buFont typeface="Wingdings" panose="05000000000000000000" pitchFamily="2" charset="2"/>
              <a:buChar char="n"/>
            </a:pPr>
            <a:r>
              <a:rPr lang="en-US" altLang="zh-CN">
                <a:solidFill>
                  <a:srgbClr val="FF0000"/>
                </a:solidFill>
                <a:ea typeface="宋体" panose="02010600030101010101" pitchFamily="2" charset="-122"/>
              </a:rPr>
              <a:t>make a list</a:t>
            </a:r>
            <a:r>
              <a:rPr lang="en-US" altLang="zh-CN">
                <a:ea typeface="宋体" panose="02010600030101010101" pitchFamily="2" charset="-122"/>
              </a:rPr>
              <a:t> of the different </a:t>
            </a:r>
            <a:r>
              <a:rPr lang="en-US" altLang="zh-CN">
                <a:solidFill>
                  <a:srgbClr val="FF0000"/>
                </a:solidFill>
                <a:ea typeface="宋体" panose="02010600030101010101" pitchFamily="2" charset="-122"/>
              </a:rPr>
              <a:t>states</a:t>
            </a:r>
            <a:r>
              <a:rPr lang="en-US" altLang="zh-CN">
                <a:ea typeface="宋体" panose="02010600030101010101" pitchFamily="2" charset="-122"/>
              </a:rPr>
              <a:t> of a system</a:t>
            </a:r>
          </a:p>
          <a:p>
            <a:pPr>
              <a:lnSpc>
                <a:spcPct val="90000"/>
              </a:lnSpc>
              <a:buFont typeface="Wingdings" panose="05000000000000000000" pitchFamily="2" charset="2"/>
              <a:buNone/>
            </a:pPr>
            <a:r>
              <a:rPr lang="en-US" altLang="zh-CN">
                <a:ea typeface="宋体" panose="02010600030101010101" pitchFamily="2" charset="-122"/>
              </a:rPr>
              <a:t>   -- (How does the system behave?)</a:t>
            </a:r>
          </a:p>
          <a:p>
            <a:pPr>
              <a:lnSpc>
                <a:spcPct val="90000"/>
              </a:lnSpc>
              <a:buFont typeface="Wingdings" panose="05000000000000000000" pitchFamily="2" charset="2"/>
              <a:buChar char="n"/>
            </a:pPr>
            <a:r>
              <a:rPr lang="en-US" altLang="zh-CN">
                <a:solidFill>
                  <a:srgbClr val="FF0000"/>
                </a:solidFill>
                <a:ea typeface="宋体" panose="02010600030101010101" pitchFamily="2" charset="-122"/>
              </a:rPr>
              <a:t>indicate how</a:t>
            </a:r>
            <a:r>
              <a:rPr lang="en-US" altLang="zh-CN">
                <a:ea typeface="宋体" panose="02010600030101010101" pitchFamily="2" charset="-122"/>
              </a:rPr>
              <a:t> the system </a:t>
            </a:r>
            <a:r>
              <a:rPr lang="en-US" altLang="zh-CN">
                <a:solidFill>
                  <a:srgbClr val="FF0000"/>
                </a:solidFill>
                <a:ea typeface="宋体" panose="02010600030101010101" pitchFamily="2" charset="-122"/>
              </a:rPr>
              <a:t>makes a transition</a:t>
            </a:r>
            <a:r>
              <a:rPr lang="en-US" altLang="zh-CN">
                <a:ea typeface="宋体" panose="02010600030101010101" pitchFamily="2" charset="-122"/>
              </a:rPr>
              <a:t> from one state to another </a:t>
            </a:r>
          </a:p>
          <a:p>
            <a:pPr>
              <a:lnSpc>
                <a:spcPct val="90000"/>
              </a:lnSpc>
              <a:buFont typeface="Wingdings" panose="05000000000000000000" pitchFamily="2" charset="2"/>
              <a:buNone/>
            </a:pPr>
            <a:r>
              <a:rPr lang="en-US" altLang="zh-CN">
                <a:ea typeface="宋体" panose="02010600030101010101" pitchFamily="2" charset="-122"/>
              </a:rPr>
              <a:t>   -- (How does the system change state?)</a:t>
            </a:r>
          </a:p>
          <a:p>
            <a:pPr lvl="1">
              <a:lnSpc>
                <a:spcPct val="90000"/>
              </a:lnSpc>
              <a:buFont typeface="Wingdings" panose="05000000000000000000" pitchFamily="2" charset="2"/>
              <a:buChar char="n"/>
            </a:pPr>
            <a:r>
              <a:rPr lang="en-US" altLang="zh-CN">
                <a:ea typeface="宋体" panose="02010600030101010101" pitchFamily="2" charset="-122"/>
              </a:rPr>
              <a:t>indicate event</a:t>
            </a:r>
          </a:p>
          <a:p>
            <a:pPr lvl="1">
              <a:lnSpc>
                <a:spcPct val="90000"/>
              </a:lnSpc>
              <a:buFont typeface="Wingdings" panose="05000000000000000000" pitchFamily="2" charset="2"/>
              <a:buChar char="n"/>
            </a:pPr>
            <a:r>
              <a:rPr lang="en-US" altLang="zh-CN">
                <a:ea typeface="宋体" panose="02010600030101010101" pitchFamily="2" charset="-122"/>
              </a:rPr>
              <a:t>indicate action</a:t>
            </a:r>
          </a:p>
          <a:p>
            <a:pPr>
              <a:lnSpc>
                <a:spcPct val="90000"/>
              </a:lnSpc>
              <a:buFont typeface="Wingdings" panose="05000000000000000000" pitchFamily="2" charset="2"/>
              <a:buChar char="n"/>
            </a:pPr>
            <a:r>
              <a:rPr lang="en-US" altLang="zh-CN">
                <a:ea typeface="宋体" panose="02010600030101010101" pitchFamily="2" charset="-122"/>
              </a:rPr>
              <a:t>draw a </a:t>
            </a:r>
            <a:r>
              <a:rPr lang="en-US" altLang="zh-CN">
                <a:solidFill>
                  <a:srgbClr val="FF0000"/>
                </a:solidFill>
                <a:ea typeface="宋体" panose="02010600030101010101" pitchFamily="2" charset="-122"/>
              </a:rPr>
              <a:t>state diagram</a:t>
            </a:r>
            <a:r>
              <a:rPr lang="en-US" altLang="zh-CN">
                <a:solidFill>
                  <a:schemeClr val="folHlink"/>
                </a:solidFill>
                <a:ea typeface="宋体" panose="02010600030101010101" pitchFamily="2" charset="-122"/>
              </a:rPr>
              <a:t> or a </a:t>
            </a:r>
            <a:r>
              <a:rPr lang="en-US" altLang="zh-CN">
                <a:solidFill>
                  <a:srgbClr val="FF0000"/>
                </a:solidFill>
                <a:ea typeface="宋体" panose="02010600030101010101" pitchFamily="2" charset="-122"/>
              </a:rPr>
              <a:t>sequence diagram</a:t>
            </a:r>
          </a:p>
        </p:txBody>
      </p:sp>
      <p:sp>
        <p:nvSpPr>
          <p:cNvPr id="26624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6624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141</a:t>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p:cNvSpPr>
          <p:nvPr>
            <p:ph type="title"/>
          </p:nvPr>
        </p:nvSpPr>
        <p:spPr>
          <a:xfrm>
            <a:off x="179388" y="0"/>
            <a:ext cx="7416800" cy="633413"/>
          </a:xfrm>
          <a:ln w="12700"/>
        </p:spPr>
        <p:txBody>
          <a:bodyPr vert="horz" wrap="square" lIns="90487" tIns="44450" rIns="90487" bIns="44450" anchor="ctr" anchorCtr="0"/>
          <a:lstStyle/>
          <a:p>
            <a:r>
              <a:rPr lang="en-US" altLang="zh-CN">
                <a:ea typeface="宋体" panose="02010600030101010101" pitchFamily="2" charset="-122"/>
              </a:rPr>
              <a:t>state diagram  &amp;  sequence diagram </a:t>
            </a:r>
            <a:r>
              <a:rPr lang="zh-CN" altLang="en-US" dirty="0">
                <a:ea typeface="宋体" panose="02010600030101010101" pitchFamily="2" charset="-122"/>
              </a:rPr>
              <a:t>示例</a:t>
            </a:r>
          </a:p>
        </p:txBody>
      </p:sp>
      <p:sp>
        <p:nvSpPr>
          <p:cNvPr id="267266" name="Rectangle 3"/>
          <p:cNvSpPr>
            <a:spLocks noGrp="1"/>
          </p:cNvSpPr>
          <p:nvPr>
            <p:ph type="body"/>
          </p:nvPr>
        </p:nvSpPr>
        <p:spPr>
          <a:xfrm>
            <a:off x="647700" y="1196975"/>
            <a:ext cx="7600950" cy="3773488"/>
          </a:xfrm>
          <a:ln w="12700"/>
        </p:spPr>
        <p:txBody>
          <a:bodyPr vert="horz" wrap="square" lIns="90487" tIns="44450" rIns="90487" bIns="44450" anchor="t" anchorCtr="0"/>
          <a:lstStyle/>
          <a:p>
            <a:pPr>
              <a:buFont typeface="Wingdings" panose="05000000000000000000" pitchFamily="2" charset="2"/>
              <a:buChar char="n"/>
            </a:pPr>
            <a:r>
              <a:rPr lang="zh-CN" altLang="en-US" dirty="0">
                <a:ea typeface="宋体" panose="02010600030101010101" pitchFamily="2" charset="-122"/>
              </a:rPr>
              <a:t>用户输入正确密码，激活系统</a:t>
            </a:r>
          </a:p>
          <a:p>
            <a:pPr>
              <a:buFont typeface="Wingdings" panose="05000000000000000000" pitchFamily="2" charset="2"/>
              <a:buChar char="n"/>
            </a:pPr>
            <a:r>
              <a:rPr lang="zh-CN" altLang="en-US" dirty="0">
                <a:ea typeface="宋体" panose="02010600030101010101" pitchFamily="2" charset="-122"/>
              </a:rPr>
              <a:t>包括：</a:t>
            </a:r>
            <a:r>
              <a:rPr lang="en-US" altLang="zh-CN">
                <a:ea typeface="宋体" panose="02010600030101010101" pitchFamily="2" charset="-122"/>
              </a:rPr>
              <a:t>Reading</a:t>
            </a:r>
            <a:r>
              <a:rPr lang="zh-CN" altLang="en-US" dirty="0">
                <a:ea typeface="宋体" panose="02010600030101010101" pitchFamily="2" charset="-122"/>
              </a:rPr>
              <a:t>， </a:t>
            </a:r>
            <a:r>
              <a:rPr lang="en-US" altLang="zh-CN">
                <a:ea typeface="宋体" panose="02010600030101010101" pitchFamily="2" charset="-122"/>
              </a:rPr>
              <a:t>Comparing</a:t>
            </a:r>
            <a:r>
              <a:rPr lang="zh-CN" altLang="en-US" dirty="0">
                <a:ea typeface="宋体" panose="02010600030101010101" pitchFamily="2" charset="-122"/>
              </a:rPr>
              <a:t>， </a:t>
            </a:r>
            <a:r>
              <a:rPr lang="en-US" altLang="zh-CN">
                <a:ea typeface="宋体" panose="02010600030101010101" pitchFamily="2" charset="-122"/>
              </a:rPr>
              <a:t>Locked</a:t>
            </a:r>
            <a:r>
              <a:rPr lang="zh-CN" altLang="en-US" dirty="0">
                <a:ea typeface="宋体" panose="02010600030101010101" pitchFamily="2" charset="-122"/>
              </a:rPr>
              <a:t>， </a:t>
            </a:r>
            <a:r>
              <a:rPr lang="en-US" altLang="zh-CN">
                <a:ea typeface="宋体" panose="02010600030101010101" pitchFamily="2" charset="-122"/>
              </a:rPr>
              <a:t>Selecting</a:t>
            </a:r>
            <a:r>
              <a:rPr lang="zh-CN" altLang="en-US" dirty="0">
                <a:ea typeface="宋体" panose="02010600030101010101" pitchFamily="2" charset="-122"/>
              </a:rPr>
              <a:t>四个状态</a:t>
            </a:r>
          </a:p>
          <a:p>
            <a:pPr>
              <a:buFont typeface="Wingdings" panose="05000000000000000000" pitchFamily="2" charset="2"/>
              <a:buChar char="n"/>
            </a:pPr>
            <a:endParaRPr lang="zh-CN" altLang="en-US" dirty="0">
              <a:ea typeface="宋体" panose="02010600030101010101" pitchFamily="2" charset="-122"/>
            </a:endParaRPr>
          </a:p>
          <a:p>
            <a:pPr>
              <a:buFont typeface="Wingdings" panose="05000000000000000000" pitchFamily="2" charset="2"/>
              <a:buChar char="n"/>
            </a:pPr>
            <a:endParaRPr lang="en-US" altLang="zh-CN">
              <a:ea typeface="宋体" panose="02010600030101010101" pitchFamily="2" charset="-122"/>
            </a:endParaRPr>
          </a:p>
        </p:txBody>
      </p:sp>
      <p:sp>
        <p:nvSpPr>
          <p:cNvPr id="26726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6726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142</a:t>
            </a:fld>
            <a:endParaRPr lang="en-US" altLang="ja-JP" sz="1200">
              <a:solidFill>
                <a:schemeClr val="bg1"/>
              </a:solidFill>
              <a:latin typeface="Arial" panose="020B0604020202020204" pitchFamily="34" charset="0"/>
            </a:endParaRPr>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6829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143</a:t>
            </a:fld>
            <a:endParaRPr lang="en-US" altLang="ja-JP" sz="1200">
              <a:solidFill>
                <a:schemeClr val="bg1"/>
              </a:solidFill>
              <a:latin typeface="Arial" panose="020B0604020202020204" pitchFamily="34" charset="0"/>
            </a:endParaRPr>
          </a:p>
        </p:txBody>
      </p:sp>
      <p:sp>
        <p:nvSpPr>
          <p:cNvPr id="268291" name="Rectangle 6"/>
          <p:cNvSpPr>
            <a:spLocks noRot="1"/>
          </p:cNvSpPr>
          <p:nvPr/>
        </p:nvSpPr>
        <p:spPr>
          <a:xfrm>
            <a:off x="171450" y="207963"/>
            <a:ext cx="8524875" cy="479425"/>
          </a:xfrm>
          <a:prstGeom prst="rect">
            <a:avLst/>
          </a:prstGeom>
          <a:noFill/>
          <a:ln w="9525">
            <a:noFill/>
          </a:ln>
        </p:spPr>
        <p:txBody>
          <a:bodyPr anchor="ctr" anchorCtr="0"/>
          <a:lstStyle/>
          <a:p>
            <a:pPr eaLnBrk="0" hangingPunct="0"/>
            <a:r>
              <a:rPr lang="en-US" altLang="ja-JP" b="1">
                <a:latin typeface="Arial" panose="020B0604020202020204" pitchFamily="34" charset="0"/>
              </a:rPr>
              <a:t>State Diagram for the </a:t>
            </a:r>
            <a:r>
              <a:rPr lang="en-US" altLang="ja-JP" b="1" err="1">
                <a:latin typeface="Arial" panose="020B0604020202020204" pitchFamily="34" charset="0"/>
              </a:rPr>
              <a:t>ControlPanel</a:t>
            </a:r>
            <a:r>
              <a:rPr lang="en-US" altLang="ja-JP" b="1">
                <a:latin typeface="Arial" panose="020B0604020202020204" pitchFamily="34" charset="0"/>
              </a:rPr>
              <a:t> Class</a:t>
            </a:r>
          </a:p>
        </p:txBody>
      </p:sp>
      <p:pic>
        <p:nvPicPr>
          <p:cNvPr id="268292" name="Picture 7"/>
          <p:cNvPicPr>
            <a:picLocks noChangeAspect="1"/>
          </p:cNvPicPr>
          <p:nvPr/>
        </p:nvPicPr>
        <p:blipFill>
          <a:blip r:embed="rId3"/>
          <a:stretch>
            <a:fillRect/>
          </a:stretch>
        </p:blipFill>
        <p:spPr>
          <a:xfrm>
            <a:off x="971550" y="1160463"/>
            <a:ext cx="5999163" cy="4706937"/>
          </a:xfrm>
          <a:prstGeom prst="rect">
            <a:avLst/>
          </a:prstGeom>
          <a:noFill/>
          <a:ln w="12700">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889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State Diagram</a:t>
            </a:r>
          </a:p>
        </p:txBody>
      </p:sp>
      <p:pic>
        <p:nvPicPr>
          <p:cNvPr id="6" name="Picture 5" descr="A state diagram proces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55" y="949325"/>
            <a:ext cx="7844155" cy="4850765"/>
          </a:xfrm>
          <a:prstGeom prst="rect">
            <a:avLst/>
          </a:prstGeom>
        </p:spPr>
      </p:pic>
      <p:sp>
        <p:nvSpPr>
          <p:cNvPr id="7" name="Text Placeholder 6"/>
          <p:cNvSpPr>
            <a:spLocks noGrp="1"/>
          </p:cNvSpPr>
          <p:nvPr>
            <p:ph type="body" sz="quarter" idx="12"/>
          </p:nvPr>
        </p:nvSpPr>
        <p:spPr>
          <a:xfrm>
            <a:off x="2717441" y="6277260"/>
            <a:ext cx="3696237" cy="23783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 y="45085"/>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127956"/>
            <a:ext cx="8228648" cy="390918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sequence diagram </a:t>
            </a:r>
            <a:r>
              <a:rPr lang="en-US" sz="2400" noProof="0" dirty="0">
                <a:latin typeface="Times New Roman" panose="02020603050405020304" pitchFamily="18" charset="0"/>
                <a:cs typeface="Times New Roman" panose="02020603050405020304" pitchFamily="18" charset="0"/>
              </a:rPr>
              <a:t>can be used for </a:t>
            </a:r>
            <a:r>
              <a:rPr lang="en-US" sz="2400" noProof="0" dirty="0">
                <a:solidFill>
                  <a:srgbClr val="FF0000"/>
                </a:solidFill>
                <a:latin typeface="Times New Roman" panose="02020603050405020304" pitchFamily="18" charset="0"/>
                <a:cs typeface="Times New Roman" panose="02020603050405020304" pitchFamily="18" charset="0"/>
              </a:rPr>
              <a:t>behavioral modeling.</a:t>
            </a:r>
            <a:r>
              <a:rPr lang="en-US" sz="2400" noProof="0" dirty="0">
                <a:latin typeface="Times New Roman" panose="02020603050405020304" pitchFamily="18" charset="0"/>
                <a:cs typeface="Times New Roman" panose="02020603050405020304" pitchFamily="18" charset="0"/>
              </a:rPr>
              <a:t>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diagrams can also be used to show how events cause transitions from object to object.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Once events have been identified by examining a use case, the modeler creates a sequence diagram—a representation of how events cause flow from one object to another as a function of time.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 is a shorthand version of a use case.</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15" y="889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p>
        </p:txBody>
      </p:sp>
      <p:pic>
        <p:nvPicPr>
          <p:cNvPr id="10" name="Picture 9" descr="The sequence diagram has four life lines which are labeled, from left to right, homeowner, control panel, system and sensor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405" y="800735"/>
            <a:ext cx="7231380" cy="4639945"/>
          </a:xfrm>
          <a:prstGeom prst="rect">
            <a:avLst/>
          </a:prstGeom>
        </p:spPr>
      </p:pic>
      <p:sp>
        <p:nvSpPr>
          <p:cNvPr id="7" name="Text Placeholder 6"/>
          <p:cNvSpPr>
            <a:spLocks noGrp="1"/>
          </p:cNvSpPr>
          <p:nvPr>
            <p:ph type="body" sz="quarter" idx="12"/>
          </p:nvPr>
        </p:nvSpPr>
        <p:spPr>
          <a:xfrm>
            <a:off x="2871989" y="6267634"/>
            <a:ext cx="3541690"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146</a:t>
            </a:fld>
            <a:endParaRPr lang="en-US"/>
          </a:p>
        </p:txBody>
      </p:sp>
      <p:sp>
        <p:nvSpPr>
          <p:cNvPr id="270341" name="矩形 216071"/>
          <p:cNvSpPr/>
          <p:nvPr/>
        </p:nvSpPr>
        <p:spPr>
          <a:xfrm>
            <a:off x="107315" y="5337493"/>
            <a:ext cx="6119813" cy="891540"/>
          </a:xfrm>
          <a:prstGeom prst="rect">
            <a:avLst/>
          </a:prstGeom>
          <a:noFill/>
          <a:ln w="9525">
            <a:noFill/>
          </a:ln>
        </p:spPr>
        <p:txBody>
          <a:bodyPr anchor="ctr" anchorCtr="0">
            <a:spAutoFit/>
          </a:bodyPr>
          <a:lstStyle/>
          <a:p>
            <a:pPr eaLnBrk="0" hangingPunct="0"/>
            <a:r>
              <a:rPr lang="zh-CN" altLang="en-US" sz="1600" dirty="0">
                <a:latin typeface="Arial" panose="020B0604020202020204" pitchFamily="34" charset="0"/>
                <a:ea typeface="宋体" panose="02010600030101010101" pitchFamily="2" charset="-122"/>
              </a:rPr>
              <a:t>序列图定义事件序列，</a:t>
            </a:r>
          </a:p>
          <a:p>
            <a:pPr eaLnBrk="0" hangingPunct="0"/>
            <a:r>
              <a:rPr lang="zh-CN" altLang="en-US" sz="1600" b="1" dirty="0">
                <a:latin typeface="Arial" panose="020B0604020202020204" pitchFamily="34" charset="0"/>
                <a:ea typeface="宋体" panose="02010600030101010101" pitchFamily="2" charset="-122"/>
              </a:rPr>
              <a:t>  垂直：</a:t>
            </a:r>
            <a:r>
              <a:rPr lang="zh-CN" altLang="en-US" sz="1600" dirty="0">
                <a:latin typeface="Arial" panose="020B0604020202020204" pitchFamily="34" charset="0"/>
                <a:ea typeface="宋体" panose="02010600030101010101" pitchFamily="2" charset="-122"/>
              </a:rPr>
              <a:t>从上而下表示消息</a:t>
            </a:r>
            <a:r>
              <a:rPr lang="en-US" altLang="zh-CN" sz="1600">
                <a:latin typeface="Arial" panose="020B0604020202020204" pitchFamily="34" charset="0"/>
                <a:ea typeface="宋体" panose="02010600030101010101" pitchFamily="2" charset="-122"/>
              </a:rPr>
              <a:t>/</a:t>
            </a:r>
            <a:r>
              <a:rPr lang="zh-CN" altLang="en-US" sz="1600" dirty="0">
                <a:latin typeface="Arial" panose="020B0604020202020204" pitchFamily="34" charset="0"/>
                <a:ea typeface="宋体" panose="02010600030101010101" pitchFamily="2" charset="-122"/>
              </a:rPr>
              <a:t>调用发生的时间序列，</a:t>
            </a:r>
          </a:p>
          <a:p>
            <a:pPr eaLnBrk="0" hangingPunct="0"/>
            <a:r>
              <a:rPr lang="zh-CN" altLang="en-US" sz="1600" b="1" dirty="0">
                <a:latin typeface="Arial" panose="020B0604020202020204" pitchFamily="34" charset="0"/>
                <a:ea typeface="宋体" panose="02010600030101010101" pitchFamily="2" charset="-122"/>
              </a:rPr>
              <a:t>  水平：</a:t>
            </a:r>
            <a:r>
              <a:rPr lang="zh-CN" altLang="en-US" sz="1600" dirty="0">
                <a:latin typeface="Arial" panose="020B0604020202020204" pitchFamily="34" charset="0"/>
                <a:ea typeface="宋体" panose="02010600030101010101" pitchFamily="2" charset="-122"/>
              </a:rPr>
              <a:t>从左到右表示消息发送到的对象实例</a:t>
            </a:r>
            <a:r>
              <a:rPr lang="zh-CN" altLang="en-US"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rPr>
              <a:t>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标题 423937"/>
          <p:cNvSpPr>
            <a:spLocks noGrp="1"/>
          </p:cNvSpPr>
          <p:nvPr>
            <p:ph type="title"/>
          </p:nvPr>
        </p:nvSpPr>
        <p:spPr/>
        <p:txBody>
          <a:bodyPr anchor="ctr" anchorCtr="0"/>
          <a:lstStyle/>
          <a:p>
            <a:r>
              <a:rPr lang="zh-CN" altLang="en-US" dirty="0">
                <a:solidFill>
                  <a:srgbClr val="FF0000"/>
                </a:solidFill>
              </a:rPr>
              <a:t>状态图 </a:t>
            </a:r>
            <a:r>
              <a:rPr lang="en-US" altLang="zh-CN" err="1">
                <a:solidFill>
                  <a:srgbClr val="FF0000"/>
                </a:solidFill>
              </a:rPr>
              <a:t>vs</a:t>
            </a:r>
            <a:r>
              <a:rPr lang="en-US" altLang="zh-CN">
                <a:solidFill>
                  <a:srgbClr val="FF0000"/>
                </a:solidFill>
              </a:rPr>
              <a:t> </a:t>
            </a:r>
            <a:r>
              <a:rPr lang="zh-CN" altLang="en-US" dirty="0">
                <a:solidFill>
                  <a:srgbClr val="FF0000"/>
                </a:solidFill>
              </a:rPr>
              <a:t>顺序图</a:t>
            </a:r>
          </a:p>
        </p:txBody>
      </p:sp>
      <p:sp>
        <p:nvSpPr>
          <p:cNvPr id="272386" name="文本占位符 423938"/>
          <p:cNvSpPr>
            <a:spLocks noGrp="1"/>
          </p:cNvSpPr>
          <p:nvPr>
            <p:ph type="body"/>
          </p:nvPr>
        </p:nvSpPr>
        <p:spPr/>
        <p:txBody>
          <a:bodyPr anchor="t" anchorCtr="0"/>
          <a:lstStyle/>
          <a:p>
            <a:endParaRPr lang="zh-CN" altLang="en-US" dirty="0"/>
          </a:p>
          <a:p>
            <a:r>
              <a:rPr lang="en-US" altLang="zh-CN"/>
              <a:t>State diagrams depict the state of the system and show </a:t>
            </a:r>
            <a:r>
              <a:rPr lang="en-US" altLang="zh-CN">
                <a:solidFill>
                  <a:srgbClr val="FF0000"/>
                </a:solidFill>
              </a:rPr>
              <a:t>how events affect</a:t>
            </a:r>
            <a:r>
              <a:rPr lang="en-US" altLang="zh-CN"/>
              <a:t> system states. </a:t>
            </a:r>
          </a:p>
          <a:p>
            <a:r>
              <a:rPr lang="en-US" altLang="zh-CN"/>
              <a:t>Sequence diagrams indicate </a:t>
            </a:r>
            <a:r>
              <a:rPr lang="en-US" altLang="zh-CN">
                <a:solidFill>
                  <a:srgbClr val="FF0000"/>
                </a:solidFill>
              </a:rPr>
              <a:t>how events cause transitions from object to object</a:t>
            </a:r>
            <a:r>
              <a:rPr lang="en-US" altLang="zh-CN"/>
              <a:t>.</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80645"/>
            <a:ext cx="8458200" cy="678611"/>
          </a:xfrm>
        </p:spPr>
        <p:txBody>
          <a:bodyPr/>
          <a:lstStyle/>
          <a:p>
            <a:r>
              <a:rPr lang="zh-CN" altLang="en-US">
                <a:sym typeface="+mn-ea"/>
              </a:rPr>
              <a:t>activity diagram</a:t>
            </a:r>
            <a:endParaRPr lang="zh-CN" altLang="en-US"/>
          </a:p>
        </p:txBody>
      </p:sp>
      <p:sp>
        <p:nvSpPr>
          <p:cNvPr id="3" name="内容占位符 2"/>
          <p:cNvSpPr>
            <a:spLocks noGrp="1"/>
          </p:cNvSpPr>
          <p:nvPr>
            <p:ph sz="quarter" idx="11"/>
          </p:nvPr>
        </p:nvSpPr>
        <p:spPr>
          <a:xfrm>
            <a:off x="107950" y="1160780"/>
            <a:ext cx="8133715" cy="4971415"/>
          </a:xfrm>
        </p:spPr>
        <p:txBody>
          <a:bodyPr/>
          <a:lstStyle/>
          <a:p>
            <a:r>
              <a:rPr lang="zh-CN" altLang="en-US"/>
              <a:t>The UML activity diagram supplements the use case by providing a graphical representation of the flow of interaction within a specific scenario. </a:t>
            </a:r>
          </a:p>
          <a:p>
            <a:r>
              <a:rPr lang="en-US" altLang="zh-CN"/>
              <a:t>like a flowchart</a:t>
            </a:r>
            <a:endParaRPr lang="zh-CN" altLang="en-US"/>
          </a:p>
          <a:p>
            <a:r>
              <a:rPr lang="zh-CN" altLang="en-US"/>
              <a:t>Many software engineers like to describe activity diagrams as a way of representing how a system reacts to internal events.</a:t>
            </a:r>
          </a:p>
        </p:txBody>
      </p:sp>
      <p:sp>
        <p:nvSpPr>
          <p:cNvPr id="4" name="文本占位符 3"/>
          <p:cNvSpPr>
            <a:spLocks noGrp="1"/>
          </p:cNvSpPr>
          <p:nvPr>
            <p:ph type="body" sz="quarter" idx="12"/>
          </p:nvPr>
        </p:nvSpPr>
        <p:spPr/>
        <p:txBody>
          <a:bodyPr/>
          <a:lstStyle/>
          <a:p>
            <a:endParaRPr lang="zh-CN" altLang="en-US"/>
          </a:p>
        </p:txBody>
      </p:sp>
      <p:sp>
        <p:nvSpPr>
          <p:cNvPr id="5" name="文本占位符 4"/>
          <p:cNvSpPr>
            <a:spLocks noGrp="1"/>
          </p:cNvSpPr>
          <p:nvPr>
            <p:ph type="body" sz="quarter" idx="13"/>
          </p:nvPr>
        </p:nvSpPr>
        <p:spPr/>
        <p:txBody>
          <a:bodyPr/>
          <a:lstStyle/>
          <a:p>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889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p>
        </p:txBody>
      </p:sp>
      <p:pic>
        <p:nvPicPr>
          <p:cNvPr id="5" name="Picture 4" descr="An acitivity diagram proces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5860" y="765810"/>
            <a:ext cx="4836160" cy="5288915"/>
          </a:xfrm>
          <a:prstGeom prst="rect">
            <a:avLst/>
          </a:prstGeom>
        </p:spPr>
      </p:pic>
      <p:sp>
        <p:nvSpPr>
          <p:cNvPr id="7" name="Text Placeholder 6"/>
          <p:cNvSpPr>
            <a:spLocks noGrp="1"/>
          </p:cNvSpPr>
          <p:nvPr>
            <p:ph type="body" sz="quarter" idx="12"/>
          </p:nvPr>
        </p:nvSpPr>
        <p:spPr>
          <a:xfrm>
            <a:off x="3000777" y="6220496"/>
            <a:ext cx="3193961" cy="2946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3072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a:t>
            </a:fld>
            <a:endParaRPr lang="en-US" altLang="ja-JP" sz="1200">
              <a:solidFill>
                <a:schemeClr val="bg1"/>
              </a:solidFill>
              <a:latin typeface="Arial" panose="020B0604020202020204" pitchFamily="34" charset="0"/>
            </a:endParaRPr>
          </a:p>
        </p:txBody>
      </p:sp>
      <p:sp>
        <p:nvSpPr>
          <p:cNvPr id="30723" name="Rectangle 8"/>
          <p:cNvSpPr>
            <a:spLocks noRot="1"/>
          </p:cNvSpPr>
          <p:nvPr/>
        </p:nvSpPr>
        <p:spPr>
          <a:xfrm>
            <a:off x="0" y="0"/>
            <a:ext cx="8034338" cy="657225"/>
          </a:xfrm>
          <a:prstGeom prst="rect">
            <a:avLst/>
          </a:prstGeom>
          <a:noFill/>
          <a:ln w="9525">
            <a:noFill/>
          </a:ln>
        </p:spPr>
        <p:txBody>
          <a:bodyPr anchor="ctr" anchorCtr="0"/>
          <a:lstStyle/>
          <a:p>
            <a:pPr eaLnBrk="0" hangingPunct="0"/>
            <a:r>
              <a:rPr lang="en-US" altLang="ja-JP" b="1">
                <a:latin typeface="Arial" panose="020B0604020202020204" pitchFamily="34" charset="0"/>
              </a:rPr>
              <a:t>Requirements Engineering</a:t>
            </a:r>
            <a:r>
              <a:rPr lang="en-US" altLang="zh-CN" b="1">
                <a:latin typeface="Arial" panose="020B0604020202020204" pitchFamily="34" charset="0"/>
              </a:rPr>
              <a:t> Tasks</a:t>
            </a:r>
            <a:endParaRPr lang="en-US" altLang="ja-JP" b="1">
              <a:latin typeface="Arial" panose="020B0604020202020204" pitchFamily="34" charset="0"/>
            </a:endParaRPr>
          </a:p>
        </p:txBody>
      </p:sp>
      <p:sp>
        <p:nvSpPr>
          <p:cNvPr id="30724" name="Rectangle 9"/>
          <p:cNvSpPr>
            <a:spLocks noRot="1"/>
          </p:cNvSpPr>
          <p:nvPr/>
        </p:nvSpPr>
        <p:spPr>
          <a:xfrm>
            <a:off x="323850" y="873125"/>
            <a:ext cx="8424863" cy="5111750"/>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Inception</a:t>
            </a:r>
            <a:r>
              <a:rPr lang="zh-CN" altLang="en-US" sz="2000" dirty="0">
                <a:latin typeface="Arial" panose="020B0604020202020204" pitchFamily="34" charset="0"/>
              </a:rPr>
              <a:t>（起始）</a:t>
            </a:r>
            <a:r>
              <a:rPr lang="en-US" altLang="zh-CN" sz="2000">
                <a:latin typeface="Palatino" pitchFamily="-128" charset="0"/>
              </a:rPr>
              <a:t>—</a:t>
            </a:r>
            <a:r>
              <a:rPr lang="en-US" altLang="zh-CN" sz="2000">
                <a:latin typeface="Arial" panose="020B0604020202020204" pitchFamily="34" charset="0"/>
              </a:rPr>
              <a:t>ask</a:t>
            </a:r>
            <a:r>
              <a:rPr lang="en-US" altLang="ja-JP" sz="2000">
                <a:latin typeface="Arial" panose="020B0604020202020204" pitchFamily="34" charset="0"/>
              </a:rPr>
              <a:t> a set of questions that </a:t>
            </a:r>
            <a:r>
              <a:rPr lang="en-US" altLang="ja-JP" sz="2000">
                <a:latin typeface="Palatino" pitchFamily="-128" charset="0"/>
              </a:rPr>
              <a:t>…</a:t>
            </a:r>
            <a:endParaRPr lang="en-US" altLang="ja-JP" sz="20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establish basic understanding of the problem</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the people who want a solution</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the nature of the solution that is desired, and </a:t>
            </a:r>
          </a:p>
          <a:p>
            <a:pPr marL="742950" lvl="1" indent="-285750" eaLnBrk="0" hangingPunct="0">
              <a:spcBef>
                <a:spcPct val="20000"/>
              </a:spcBef>
              <a:buClr>
                <a:srgbClr val="52A930"/>
              </a:buClr>
              <a:buFont typeface="Wingdings" panose="05000000000000000000" pitchFamily="2" charset="2"/>
              <a:buChar char="n"/>
            </a:pPr>
            <a:r>
              <a:rPr lang="en-US" altLang="ja-JP" sz="1800">
                <a:latin typeface="Arial" panose="020B0604020202020204" pitchFamily="34" charset="0"/>
              </a:rPr>
              <a:t>the effectiveness of preliminary communication and collaboration between the customer and the developer</a:t>
            </a:r>
            <a:endParaRPr lang="en-US" altLang="zh-CN" sz="18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市场分析，粗略可行性分析</a:t>
            </a:r>
            <a:r>
              <a:rPr lang="en-US" altLang="zh-CN" sz="1800">
                <a:latin typeface="Arial" panose="020B0604020202020204" pitchFamily="34" charset="0"/>
              </a:rPr>
              <a:t>(</a:t>
            </a:r>
            <a:r>
              <a:rPr lang="zh-CN" altLang="en-US" sz="1800" dirty="0">
                <a:latin typeface="Arial" panose="020B0604020202020204" pitchFamily="34" charset="0"/>
              </a:rPr>
              <a:t>在需求之前</a:t>
            </a:r>
            <a:r>
              <a:rPr lang="en-US" altLang="zh-CN" sz="1800">
                <a:latin typeface="Arial" panose="020B0604020202020204" pitchFamily="34" charset="0"/>
              </a:rPr>
              <a:t>)</a:t>
            </a:r>
            <a:endParaRPr lang="zh-CN" altLang="en-US" sz="18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Elicitation</a:t>
            </a:r>
            <a:r>
              <a:rPr lang="zh-CN" altLang="en-US" sz="2000" dirty="0">
                <a:latin typeface="Arial" panose="020B0604020202020204" pitchFamily="34" charset="0"/>
              </a:rPr>
              <a:t>（导出、抽出）</a:t>
            </a:r>
            <a:r>
              <a:rPr lang="en-US" altLang="zh-CN" sz="2000">
                <a:latin typeface="Palatino" pitchFamily="-128" charset="0"/>
              </a:rPr>
              <a:t>—</a:t>
            </a:r>
            <a:r>
              <a:rPr lang="en-US" altLang="zh-CN" sz="2000">
                <a:latin typeface="Arial" panose="020B0604020202020204" pitchFamily="34" charset="0"/>
              </a:rPr>
              <a:t>elicit</a:t>
            </a:r>
            <a:r>
              <a:rPr lang="en-US" altLang="ja-JP" sz="2000">
                <a:latin typeface="Arial" panose="020B0604020202020204" pitchFamily="34" charset="0"/>
              </a:rPr>
              <a:t> requirements from all stakeholders</a:t>
            </a:r>
            <a:endParaRPr lang="en-US" altLang="zh-CN" sz="20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系统或产品的目标是什么？想要实现什么？系统和产品如何满足业务要求？最终系统或产品如何用于日常工作？</a:t>
            </a:r>
          </a:p>
          <a:p>
            <a:pPr marL="742950" lvl="1" indent="-285750" eaLnBrk="0" hangingPunct="0">
              <a:spcBef>
                <a:spcPct val="20000"/>
              </a:spcBef>
              <a:buClr>
                <a:srgbClr val="52A930"/>
              </a:buClr>
              <a:buFont typeface="Wingdings" panose="05000000000000000000" pitchFamily="2" charset="2"/>
              <a:buChar char="n"/>
            </a:pPr>
            <a:r>
              <a:rPr lang="en-US" altLang="zh-CN" sz="1800">
                <a:latin typeface="Arial" panose="020B0604020202020204" pitchFamily="34" charset="0"/>
              </a:rPr>
              <a:t>In fact, </a:t>
            </a:r>
            <a:r>
              <a:rPr lang="en-US" altLang="zh-CN" sz="1800">
                <a:solidFill>
                  <a:srgbClr val="FF0000"/>
                </a:solidFill>
                <a:latin typeface="Arial" panose="020B0604020202020204" pitchFamily="34" charset="0"/>
              </a:rPr>
              <a:t>elicit requirements is very hard</a:t>
            </a:r>
            <a:r>
              <a:rPr lang="en-US" altLang="zh-CN" sz="1800">
                <a:latin typeface="Arial" panose="020B0604020202020204" pitchFamily="34" charset="0"/>
              </a:rPr>
              <a:t> because of the following problems:</a:t>
            </a:r>
          </a:p>
          <a:p>
            <a:pPr marL="1143000" lvl="2" indent="-228600" eaLnBrk="0" hangingPunct="0">
              <a:spcBef>
                <a:spcPct val="20000"/>
              </a:spcBef>
              <a:buClr>
                <a:srgbClr val="52A930"/>
              </a:buClr>
              <a:buFont typeface="Wingdings" panose="05000000000000000000" pitchFamily="2" charset="2"/>
              <a:buChar char="n"/>
            </a:pPr>
            <a:r>
              <a:rPr lang="en-US" altLang="zh-CN" sz="1800">
                <a:latin typeface="Arial" panose="020B0604020202020204" pitchFamily="34" charset="0"/>
              </a:rPr>
              <a:t>Problems of scope              </a:t>
            </a:r>
            <a:r>
              <a:rPr lang="zh-CN" altLang="en-US" sz="1800" dirty="0">
                <a:latin typeface="Arial" panose="020B0604020202020204" pitchFamily="34" charset="0"/>
              </a:rPr>
              <a:t>范围问题（系统边界不清楚）</a:t>
            </a:r>
          </a:p>
          <a:p>
            <a:pPr marL="1143000" lvl="2" indent="-228600" eaLnBrk="0" hangingPunct="0">
              <a:spcBef>
                <a:spcPct val="20000"/>
              </a:spcBef>
              <a:buClr>
                <a:srgbClr val="52A930"/>
              </a:buClr>
              <a:buFont typeface="Wingdings" panose="05000000000000000000" pitchFamily="2" charset="2"/>
              <a:buChar char="n"/>
            </a:pPr>
            <a:r>
              <a:rPr lang="en-US" altLang="zh-CN" sz="1800">
                <a:latin typeface="Arial" panose="020B0604020202020204" pitchFamily="34" charset="0"/>
              </a:rPr>
              <a:t>Problems of understanding </a:t>
            </a:r>
            <a:r>
              <a:rPr lang="zh-CN" altLang="en-US" sz="1800" dirty="0">
                <a:latin typeface="Arial" panose="020B0604020202020204" pitchFamily="34" charset="0"/>
              </a:rPr>
              <a:t>理解问题（客户并不能完全确定需要什么）</a:t>
            </a:r>
          </a:p>
          <a:p>
            <a:pPr marL="1143000" lvl="2" indent="-228600" eaLnBrk="0" hangingPunct="0">
              <a:spcBef>
                <a:spcPct val="20000"/>
              </a:spcBef>
              <a:buClr>
                <a:srgbClr val="52A930"/>
              </a:buClr>
              <a:buFont typeface="Wingdings" panose="05000000000000000000" pitchFamily="2" charset="2"/>
              <a:buChar char="n"/>
            </a:pPr>
            <a:r>
              <a:rPr lang="en-US" altLang="zh-CN" sz="1800">
                <a:latin typeface="Arial" panose="020B0604020202020204" pitchFamily="34" charset="0"/>
              </a:rPr>
              <a:t>Problems of volatility            </a:t>
            </a:r>
            <a:r>
              <a:rPr lang="zh-CN" altLang="en-US" sz="1800" dirty="0">
                <a:latin typeface="Arial" panose="020B0604020202020204" pitchFamily="34" charset="0"/>
              </a:rPr>
              <a:t>易变问题</a:t>
            </a:r>
            <a:r>
              <a:rPr lang="en-US" altLang="zh-CN" sz="1800">
                <a:latin typeface="Arial" panose="020B0604020202020204" pitchFamily="34" charset="0"/>
              </a:rPr>
              <a:t>(</a:t>
            </a:r>
            <a:r>
              <a:rPr lang="zh-CN" altLang="en-US" sz="1800" dirty="0">
                <a:latin typeface="Arial" panose="020B0604020202020204" pitchFamily="34" charset="0"/>
              </a:rPr>
              <a:t>需求随时间变化</a:t>
            </a:r>
            <a:r>
              <a:rPr lang="en-US" altLang="zh-CN" sz="1800">
                <a:latin typeface="Arial" panose="020B0604020202020204" pitchFamily="34" charset="0"/>
              </a:rPr>
              <a:t>)</a:t>
            </a:r>
          </a:p>
          <a:p>
            <a:pPr marL="742950" lvl="1" indent="-285750" eaLnBrk="0" hangingPunct="0">
              <a:spcBef>
                <a:spcPct val="20000"/>
              </a:spcBef>
              <a:buClr>
                <a:srgbClr val="52A930"/>
              </a:buClr>
            </a:pPr>
            <a:r>
              <a:rPr lang="en-US" altLang="zh-CN" sz="1800">
                <a:latin typeface="Arial" panose="020B0604020202020204" pitchFamily="34" charset="0"/>
              </a:rPr>
              <a:t>In order to overcome these problems, you must approach requirements gathering in an organized manner</a:t>
            </a:r>
            <a:endParaRPr lang="zh-CN" altLang="en-US" sz="18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pPr>
            <a:endParaRPr lang="en-US" altLang="zh-CN" sz="1800">
              <a:latin typeface="Arial" panose="020B060402020202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27305"/>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Swimlane Diagrams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53714"/>
            <a:ext cx="8228648" cy="380465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L </a:t>
            </a:r>
            <a:r>
              <a:rPr lang="en-US" noProof="0" dirty="0" err="1">
                <a:latin typeface="Times New Roman" panose="02020603050405020304" pitchFamily="18" charset="0"/>
                <a:cs typeface="Times New Roman" panose="02020603050405020304" pitchFamily="18" charset="0"/>
              </a:rPr>
              <a:t>swimlane</a:t>
            </a:r>
            <a:r>
              <a:rPr lang="en-US" noProof="0" dirty="0">
                <a:latin typeface="Times New Roman" panose="02020603050405020304" pitchFamily="18" charset="0"/>
                <a:cs typeface="Times New Roman" panose="02020603050405020304" pitchFamily="18" charset="0"/>
              </a:rPr>
              <a:t> diagram is a useful variation of the activity diagram that allows you to represent the flow of activities described by the use case.</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Swimlane diagrams indicate which actor (if there are multiple actors involved in a specific use case) or analysis class has responsibility for the action described by an activity rectangle. </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Responsibilities are represented as parallel segments that divide the diagram vertically, like the lanes in a swimming pool.</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4508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Swimlane Diagram</a:t>
            </a:r>
            <a:endParaRPr lang="en-US" sz="1000" b="0" noProof="0" dirty="0">
              <a:latin typeface="Times New Roman" panose="02020603050405020304" pitchFamily="18" charset="0"/>
              <a:cs typeface="Times New Roman" panose="02020603050405020304" pitchFamily="18" charset="0"/>
            </a:endParaRPr>
          </a:p>
        </p:txBody>
      </p:sp>
      <p:pic>
        <p:nvPicPr>
          <p:cNvPr id="5" name="Picture 4" descr="The swimlane diagram is illustrated within a table. The three column headings of the table are: homeowner, camera and interf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718" y="945087"/>
            <a:ext cx="4613744" cy="4795656"/>
          </a:xfrm>
          <a:prstGeom prst="rect">
            <a:avLst/>
          </a:prstGeom>
        </p:spPr>
      </p:pic>
      <p:sp>
        <p:nvSpPr>
          <p:cNvPr id="7" name="Text Placeholder 6"/>
          <p:cNvSpPr>
            <a:spLocks noGrp="1"/>
          </p:cNvSpPr>
          <p:nvPr>
            <p:ph type="body" sz="quarter" idx="12"/>
          </p:nvPr>
        </p:nvSpPr>
        <p:spPr>
          <a:xfrm>
            <a:off x="2910625" y="6297769"/>
            <a:ext cx="3258355" cy="21733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151</a:t>
            </a:fld>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7341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152</a:t>
            </a:fld>
            <a:endParaRPr lang="en-US" altLang="ja-JP" sz="1200">
              <a:solidFill>
                <a:schemeClr val="bg1"/>
              </a:solidFill>
              <a:latin typeface="Arial" panose="020B0604020202020204" pitchFamily="34" charset="0"/>
            </a:endParaRPr>
          </a:p>
        </p:txBody>
      </p:sp>
      <p:sp>
        <p:nvSpPr>
          <p:cNvPr id="273411" name="Rectangle 6"/>
          <p:cNvSpPr>
            <a:spLocks noRot="1"/>
          </p:cNvSpPr>
          <p:nvPr/>
        </p:nvSpPr>
        <p:spPr>
          <a:xfrm>
            <a:off x="0" y="0"/>
            <a:ext cx="6710363" cy="538163"/>
          </a:xfrm>
          <a:prstGeom prst="rect">
            <a:avLst/>
          </a:prstGeom>
          <a:noFill/>
          <a:ln w="12700">
            <a:noFill/>
          </a:ln>
        </p:spPr>
        <p:txBody>
          <a:bodyPr wrap="none" lIns="63500" tIns="25400" rIns="63500" bIns="25400">
            <a:spAutoFit/>
          </a:bodyPr>
          <a:lstStyle/>
          <a:p>
            <a:pPr eaLnBrk="0" hangingPunct="0"/>
            <a:r>
              <a:rPr lang="en-US" altLang="ja-JP" b="1">
                <a:latin typeface="Arial" panose="020B0604020202020204" pitchFamily="34" charset="0"/>
              </a:rPr>
              <a:t>Writing the Software Specification</a:t>
            </a:r>
          </a:p>
        </p:txBody>
      </p:sp>
      <p:sp>
        <p:nvSpPr>
          <p:cNvPr id="273412" name="AutoShape 7"/>
          <p:cNvSpPr/>
          <p:nvPr/>
        </p:nvSpPr>
        <p:spPr>
          <a:xfrm>
            <a:off x="3789363" y="1009650"/>
            <a:ext cx="4105275" cy="1978025"/>
          </a:xfrm>
          <a:prstGeom prst="cloudCallout">
            <a:avLst>
              <a:gd name="adj1" fmla="val -65546"/>
              <a:gd name="adj2" fmla="val 21588"/>
            </a:avLst>
          </a:prstGeom>
          <a:solidFill>
            <a:srgbClr val="AD278D"/>
          </a:solidFill>
          <a:ln w="12700" cap="flat" cmpd="sng">
            <a:solidFill>
              <a:schemeClr val="tx1"/>
            </a:solidFill>
            <a:prstDash val="solid"/>
            <a:headEnd type="none" w="med" len="med"/>
            <a:tailEnd type="none" w="med" len="med"/>
          </a:ln>
        </p:spPr>
        <p:txBody>
          <a:bodyPr wrap="none" anchor="ctr" anchorCtr="0"/>
          <a:lstStyle/>
          <a:p>
            <a:pPr algn="ctr" eaLnBrk="0" hangingPunct="0">
              <a:lnSpc>
                <a:spcPct val="90000"/>
              </a:lnSpc>
            </a:pPr>
            <a:endParaRPr lang="ja-JP" altLang="en-US" sz="1800" b="1" dirty="0">
              <a:latin typeface="Helvetica" charset="0"/>
            </a:endParaRPr>
          </a:p>
        </p:txBody>
      </p:sp>
      <p:sp>
        <p:nvSpPr>
          <p:cNvPr id="273413" name="Oval 8"/>
          <p:cNvSpPr/>
          <p:nvPr/>
        </p:nvSpPr>
        <p:spPr>
          <a:xfrm>
            <a:off x="2589213" y="2030413"/>
            <a:ext cx="404812" cy="1062037"/>
          </a:xfrm>
          <a:prstGeom prst="ellipse">
            <a:avLst/>
          </a:prstGeom>
          <a:solidFill>
            <a:srgbClr val="FFFFFF"/>
          </a:solidFill>
          <a:ln w="9525">
            <a:noFill/>
          </a:ln>
        </p:spPr>
        <p:txBody>
          <a:bodyPr/>
          <a:lstStyle/>
          <a:p>
            <a:pPr eaLnBrk="0" hangingPunct="0"/>
            <a:endParaRPr lang="zh-CN" altLang="en-US" dirty="0">
              <a:latin typeface="Arial" panose="020B0604020202020204" pitchFamily="34" charset="0"/>
            </a:endParaRPr>
          </a:p>
        </p:txBody>
      </p:sp>
      <p:sp>
        <p:nvSpPr>
          <p:cNvPr id="273414" name="Oval 9"/>
          <p:cNvSpPr/>
          <p:nvPr/>
        </p:nvSpPr>
        <p:spPr>
          <a:xfrm>
            <a:off x="2576513" y="2017713"/>
            <a:ext cx="430212" cy="1087437"/>
          </a:xfrm>
          <a:prstGeom prst="ellipse">
            <a:avLst/>
          </a:prstGeom>
          <a:noFill/>
          <a:ln w="30163" cap="flat" cmpd="sng">
            <a:solidFill>
              <a:srgbClr val="000000"/>
            </a:solidFill>
            <a:prstDash val="solid"/>
            <a:headEnd type="none" w="med" len="med"/>
            <a:tailEnd type="none" w="med" len="med"/>
          </a:ln>
        </p:spPr>
        <p:txBody>
          <a:bodyPr/>
          <a:lstStyle/>
          <a:p>
            <a:pPr eaLnBrk="0" hangingPunct="0"/>
            <a:endParaRPr lang="zh-CN" altLang="en-US" dirty="0">
              <a:latin typeface="Arial" panose="020B0604020202020204" pitchFamily="34" charset="0"/>
            </a:endParaRPr>
          </a:p>
        </p:txBody>
      </p:sp>
      <p:sp>
        <p:nvSpPr>
          <p:cNvPr id="273415" name="Freeform 10"/>
          <p:cNvSpPr/>
          <p:nvPr/>
        </p:nvSpPr>
        <p:spPr>
          <a:xfrm>
            <a:off x="2398713" y="3130550"/>
            <a:ext cx="747712" cy="1822450"/>
          </a:xfrm>
          <a:custGeom>
            <a:avLst/>
            <a:gdLst/>
            <a:ahLst/>
            <a:cxnLst>
              <a:cxn ang="0">
                <a:pos x="2147483647" y="2147483647"/>
              </a:cxn>
              <a:cxn ang="0">
                <a:pos x="0" y="0"/>
              </a:cxn>
              <a:cxn ang="0">
                <a:pos x="2147483647" y="0"/>
              </a:cxn>
              <a:cxn ang="0">
                <a:pos x="2147483647" y="2147483647"/>
              </a:cxn>
              <a:cxn ang="0">
                <a:pos x="2147483647" y="2147483647"/>
              </a:cxn>
            </a:cxnLst>
            <a:rect l="0" t="0" r="0" b="0"/>
            <a:pathLst>
              <a:path w="471" h="1148">
                <a:moveTo>
                  <a:pt x="72" y="1092"/>
                </a:moveTo>
                <a:lnTo>
                  <a:pt x="0" y="0"/>
                </a:lnTo>
                <a:lnTo>
                  <a:pt x="471" y="0"/>
                </a:lnTo>
                <a:lnTo>
                  <a:pt x="383" y="1148"/>
                </a:lnTo>
                <a:lnTo>
                  <a:pt x="72" y="1092"/>
                </a:lnTo>
                <a:close/>
              </a:path>
            </a:pathLst>
          </a:custGeom>
          <a:blipFill rotWithShape="0">
            <a:blip r:embed="rId3"/>
          </a:blipFill>
          <a:ln w="9525">
            <a:noFill/>
          </a:ln>
        </p:spPr>
        <p:txBody>
          <a:bodyPr/>
          <a:lstStyle/>
          <a:p>
            <a:endParaRPr lang="zh-CN" altLang="en-US"/>
          </a:p>
        </p:txBody>
      </p:sp>
      <p:sp>
        <p:nvSpPr>
          <p:cNvPr id="273416" name="Freeform 11"/>
          <p:cNvSpPr/>
          <p:nvPr/>
        </p:nvSpPr>
        <p:spPr>
          <a:xfrm>
            <a:off x="2398713" y="3130550"/>
            <a:ext cx="747712" cy="1822450"/>
          </a:xfrm>
          <a:custGeom>
            <a:avLst/>
            <a:gdLst/>
            <a:ahLst/>
            <a:cxnLst>
              <a:cxn ang="0">
                <a:pos x="2147483647" y="2147483647"/>
              </a:cxn>
              <a:cxn ang="0">
                <a:pos x="0" y="0"/>
              </a:cxn>
              <a:cxn ang="0">
                <a:pos x="0" y="0"/>
              </a:cxn>
              <a:cxn ang="0">
                <a:pos x="2147483647" y="0"/>
              </a:cxn>
              <a:cxn ang="0">
                <a:pos x="2147483647" y="0"/>
              </a:cxn>
              <a:cxn ang="0">
                <a:pos x="2147483647" y="2147483647"/>
              </a:cxn>
              <a:cxn ang="0">
                <a:pos x="2147483647" y="2147483647"/>
              </a:cxn>
            </a:cxnLst>
            <a:rect l="0" t="0" r="0" b="0"/>
            <a:pathLst>
              <a:path w="471" h="1148">
                <a:moveTo>
                  <a:pt x="72" y="1092"/>
                </a:moveTo>
                <a:lnTo>
                  <a:pt x="0" y="0"/>
                </a:lnTo>
                <a:lnTo>
                  <a:pt x="471" y="0"/>
                </a:lnTo>
                <a:lnTo>
                  <a:pt x="383" y="1148"/>
                </a:lnTo>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273417" name="Freeform 12"/>
          <p:cNvSpPr/>
          <p:nvPr/>
        </p:nvSpPr>
        <p:spPr>
          <a:xfrm>
            <a:off x="2386013" y="3117850"/>
            <a:ext cx="747712" cy="1822450"/>
          </a:xfrm>
          <a:custGeom>
            <a:avLst/>
            <a:gdLst/>
            <a:ahLst/>
            <a:cxnLst>
              <a:cxn ang="0">
                <a:pos x="2147483647" y="2147483647"/>
              </a:cxn>
              <a:cxn ang="0">
                <a:pos x="0" y="0"/>
              </a:cxn>
              <a:cxn ang="0">
                <a:pos x="2147483647" y="0"/>
              </a:cxn>
              <a:cxn ang="0">
                <a:pos x="2147483647" y="2147483647"/>
              </a:cxn>
            </a:cxnLst>
            <a:rect l="0" t="0" r="0" b="0"/>
            <a:pathLst>
              <a:path w="471" h="1148">
                <a:moveTo>
                  <a:pt x="72" y="1092"/>
                </a:moveTo>
                <a:lnTo>
                  <a:pt x="0" y="0"/>
                </a:lnTo>
                <a:lnTo>
                  <a:pt x="471" y="0"/>
                </a:lnTo>
                <a:lnTo>
                  <a:pt x="383" y="1148"/>
                </a:lnTo>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273418" name="Freeform 13"/>
          <p:cNvSpPr/>
          <p:nvPr/>
        </p:nvSpPr>
        <p:spPr>
          <a:xfrm>
            <a:off x="1689100" y="3130550"/>
            <a:ext cx="684213" cy="620713"/>
          </a:xfrm>
          <a:custGeom>
            <a:avLst/>
            <a:gdLst/>
            <a:ahLst/>
            <a:cxnLst>
              <a:cxn ang="0">
                <a:pos x="2147483647" y="0"/>
              </a:cxn>
              <a:cxn ang="0">
                <a:pos x="2147483647" y="2147483647"/>
              </a:cxn>
              <a:cxn ang="0">
                <a:pos x="2147483647" y="2147483647"/>
              </a:cxn>
              <a:cxn ang="0">
                <a:pos x="0" y="0"/>
              </a:cxn>
              <a:cxn ang="0">
                <a:pos x="0" y="0"/>
              </a:cxn>
            </a:cxnLst>
            <a:rect l="0" t="0" r="0" b="0"/>
            <a:pathLst>
              <a:path w="431" h="391">
                <a:moveTo>
                  <a:pt x="431" y="0"/>
                </a:moveTo>
                <a:lnTo>
                  <a:pt x="303" y="391"/>
                </a:lnTo>
                <a:lnTo>
                  <a:pt x="0" y="0"/>
                </a:lnTo>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273419" name="Freeform 14"/>
          <p:cNvSpPr/>
          <p:nvPr/>
        </p:nvSpPr>
        <p:spPr>
          <a:xfrm>
            <a:off x="1676400" y="3117850"/>
            <a:ext cx="684213" cy="620713"/>
          </a:xfrm>
          <a:custGeom>
            <a:avLst/>
            <a:gdLst/>
            <a:ahLst/>
            <a:cxnLst>
              <a:cxn ang="0">
                <a:pos x="2147483647" y="0"/>
              </a:cxn>
              <a:cxn ang="0">
                <a:pos x="2147483647" y="2147483647"/>
              </a:cxn>
              <a:cxn ang="0">
                <a:pos x="0" y="0"/>
              </a:cxn>
            </a:cxnLst>
            <a:rect l="0" t="0" r="0" b="0"/>
            <a:pathLst>
              <a:path w="431" h="391">
                <a:moveTo>
                  <a:pt x="431" y="0"/>
                </a:moveTo>
                <a:lnTo>
                  <a:pt x="303" y="391"/>
                </a:lnTo>
                <a:lnTo>
                  <a:pt x="0" y="0"/>
                </a:lnTo>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273420" name="Freeform 15"/>
          <p:cNvSpPr/>
          <p:nvPr/>
        </p:nvSpPr>
        <p:spPr>
          <a:xfrm>
            <a:off x="3146425" y="3130550"/>
            <a:ext cx="1001713" cy="544513"/>
          </a:xfrm>
          <a:custGeom>
            <a:avLst/>
            <a:gdLst/>
            <a:ahLst/>
            <a:cxnLst>
              <a:cxn ang="0">
                <a:pos x="0" y="0"/>
              </a:cxn>
              <a:cxn ang="0">
                <a:pos x="2147483647" y="2147483647"/>
              </a:cxn>
              <a:cxn ang="0">
                <a:pos x="2147483647" y="2147483647"/>
              </a:cxn>
              <a:cxn ang="0">
                <a:pos x="2147483647" y="2147483647"/>
              </a:cxn>
              <a:cxn ang="0">
                <a:pos x="2147483647" y="2147483647"/>
              </a:cxn>
            </a:cxnLst>
            <a:rect l="0" t="0" r="0" b="0"/>
            <a:pathLst>
              <a:path w="631" h="343">
                <a:moveTo>
                  <a:pt x="0" y="0"/>
                </a:moveTo>
                <a:lnTo>
                  <a:pt x="287" y="343"/>
                </a:lnTo>
                <a:lnTo>
                  <a:pt x="631" y="343"/>
                </a:lnTo>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273421" name="Freeform 16"/>
          <p:cNvSpPr/>
          <p:nvPr/>
        </p:nvSpPr>
        <p:spPr>
          <a:xfrm>
            <a:off x="3133725" y="3117850"/>
            <a:ext cx="1001713" cy="544513"/>
          </a:xfrm>
          <a:custGeom>
            <a:avLst/>
            <a:gdLst/>
            <a:ahLst/>
            <a:cxnLst>
              <a:cxn ang="0">
                <a:pos x="0" y="0"/>
              </a:cxn>
              <a:cxn ang="0">
                <a:pos x="2147483647" y="2147483647"/>
              </a:cxn>
              <a:cxn ang="0">
                <a:pos x="2147483647" y="2147483647"/>
              </a:cxn>
            </a:cxnLst>
            <a:rect l="0" t="0" r="0" b="0"/>
            <a:pathLst>
              <a:path w="631" h="343">
                <a:moveTo>
                  <a:pt x="0" y="0"/>
                </a:moveTo>
                <a:lnTo>
                  <a:pt x="287" y="343"/>
                </a:lnTo>
                <a:lnTo>
                  <a:pt x="631" y="343"/>
                </a:lnTo>
              </a:path>
            </a:pathLst>
          </a:custGeom>
          <a:noFill/>
          <a:ln w="30163" cap="flat" cmpd="sng">
            <a:solidFill>
              <a:srgbClr val="000000"/>
            </a:solidFill>
            <a:prstDash val="solid"/>
            <a:round/>
            <a:headEnd type="none" w="med" len="med"/>
            <a:tailEnd type="none" w="med" len="med"/>
          </a:ln>
        </p:spPr>
        <p:txBody>
          <a:bodyPr/>
          <a:lstStyle/>
          <a:p>
            <a:endParaRPr lang="zh-CN" altLang="en-US"/>
          </a:p>
        </p:txBody>
      </p:sp>
      <p:sp>
        <p:nvSpPr>
          <p:cNvPr id="273422" name="Line 17"/>
          <p:cNvSpPr/>
          <p:nvPr/>
        </p:nvSpPr>
        <p:spPr>
          <a:xfrm>
            <a:off x="2462213" y="4838700"/>
            <a:ext cx="519112" cy="88900"/>
          </a:xfrm>
          <a:prstGeom prst="line">
            <a:avLst/>
          </a:prstGeom>
          <a:ln w="30163" cap="flat" cmpd="sng">
            <a:solidFill>
              <a:srgbClr val="000000"/>
            </a:solidFill>
            <a:prstDash val="solid"/>
            <a:headEnd type="none" w="med" len="med"/>
            <a:tailEnd type="none" w="med" len="med"/>
          </a:ln>
        </p:spPr>
      </p:sp>
      <p:sp>
        <p:nvSpPr>
          <p:cNvPr id="273423" name="Text Box 18"/>
          <p:cNvSpPr txBox="1"/>
          <p:nvPr/>
        </p:nvSpPr>
        <p:spPr>
          <a:xfrm>
            <a:off x="4529138" y="1489075"/>
            <a:ext cx="2757487" cy="1082675"/>
          </a:xfrm>
          <a:prstGeom prst="rect">
            <a:avLst/>
          </a:prstGeom>
          <a:noFill/>
          <a:ln w="12700">
            <a:noFill/>
          </a:ln>
        </p:spPr>
        <p:txBody>
          <a:bodyPr>
            <a:spAutoFit/>
          </a:bodyPr>
          <a:lstStyle/>
          <a:p>
            <a:pPr eaLnBrk="0" hangingPunct="0">
              <a:lnSpc>
                <a:spcPct val="90000"/>
              </a:lnSpc>
              <a:spcBef>
                <a:spcPct val="50000"/>
              </a:spcBef>
            </a:pPr>
            <a:r>
              <a:rPr lang="en-US" altLang="ja-JP" sz="1800" b="1">
                <a:solidFill>
                  <a:schemeClr val="bg1"/>
                </a:solidFill>
                <a:latin typeface="Helvetica" charset="0"/>
              </a:rPr>
              <a:t>Everyone knew exactly what had to be done until someone wrote it down!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7545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153</a:t>
            </a:fld>
            <a:endParaRPr lang="en-US" altLang="ja-JP" sz="1200">
              <a:solidFill>
                <a:schemeClr val="bg1"/>
              </a:solidFill>
              <a:latin typeface="Arial" panose="020B0604020202020204" pitchFamily="34" charset="0"/>
            </a:endParaRPr>
          </a:p>
        </p:txBody>
      </p:sp>
      <p:sp>
        <p:nvSpPr>
          <p:cNvPr id="275459" name="Rectangle 4"/>
          <p:cNvSpPr>
            <a:spLocks noRot="1"/>
          </p:cNvSpPr>
          <p:nvPr/>
        </p:nvSpPr>
        <p:spPr>
          <a:xfrm>
            <a:off x="0" y="0"/>
            <a:ext cx="7200900" cy="538163"/>
          </a:xfrm>
          <a:prstGeom prst="rect">
            <a:avLst/>
          </a:prstGeom>
          <a:noFill/>
          <a:ln w="12700">
            <a:noFill/>
          </a:ln>
        </p:spPr>
        <p:txBody>
          <a:bodyPr lIns="63500" tIns="25400" rIns="63500" bIns="25400">
            <a:spAutoFit/>
          </a:bodyPr>
          <a:lstStyle/>
          <a:p>
            <a:pPr eaLnBrk="0" hangingPunct="0"/>
            <a:r>
              <a:rPr lang="en-US" altLang="ja-JP" b="1">
                <a:latin typeface="Arial" panose="020B0604020202020204" pitchFamily="34" charset="0"/>
              </a:rPr>
              <a:t>Specification</a:t>
            </a:r>
            <a:r>
              <a:rPr lang="en-US" altLang="zh-CN" b="1">
                <a:latin typeface="Arial" panose="020B0604020202020204" pitchFamily="34" charset="0"/>
              </a:rPr>
              <a:t> Guidelines-</a:t>
            </a:r>
            <a:r>
              <a:rPr lang="zh-CN" altLang="en-US" b="1" dirty="0">
                <a:latin typeface="Arial" panose="020B0604020202020204" pitchFamily="34" charset="0"/>
              </a:rPr>
              <a:t>参考</a:t>
            </a:r>
            <a:endParaRPr lang="ja-JP" altLang="en-US" b="1" dirty="0">
              <a:latin typeface="Arial" panose="020B0604020202020204" pitchFamily="34" charset="0"/>
            </a:endParaRPr>
          </a:p>
        </p:txBody>
      </p:sp>
      <p:sp>
        <p:nvSpPr>
          <p:cNvPr id="275460" name="Rectangle 17"/>
          <p:cNvSpPr/>
          <p:nvPr/>
        </p:nvSpPr>
        <p:spPr>
          <a:xfrm>
            <a:off x="174625" y="981075"/>
            <a:ext cx="8634413" cy="5459413"/>
          </a:xfrm>
          <a:prstGeom prst="rect">
            <a:avLst/>
          </a:prstGeom>
          <a:noFill/>
          <a:ln w="9525">
            <a:noFill/>
          </a:ln>
        </p:spPr>
        <p:txBody>
          <a:bodyPr wrap="none">
            <a:spAutoFit/>
          </a:bodyPr>
          <a:lstStyle/>
          <a:p>
            <a:pPr eaLnBrk="0" hangingPunct="0">
              <a:lnSpc>
                <a:spcPct val="90000"/>
              </a:lnSpc>
              <a:buClr>
                <a:schemeClr val="folHlink"/>
              </a:buClr>
              <a:buFont typeface="Wingdings" panose="05000000000000000000" pitchFamily="2" charset="2"/>
              <a:buChar char="n"/>
            </a:pPr>
            <a:r>
              <a:rPr lang="en-US" altLang="zh-CN" sz="2400">
                <a:solidFill>
                  <a:srgbClr val="000000"/>
                </a:solidFill>
                <a:latin typeface="Arial" panose="020B0604020202020204" pitchFamily="34" charset="0"/>
              </a:rPr>
              <a:t> A</a:t>
            </a:r>
            <a:r>
              <a:rPr lang="en-US" altLang="ja-JP" sz="2400">
                <a:solidFill>
                  <a:srgbClr val="000000"/>
                </a:solidFill>
                <a:latin typeface="Arial" panose="020B0604020202020204" pitchFamily="34" charset="0"/>
              </a:rPr>
              <a:t>lways </a:t>
            </a:r>
            <a:r>
              <a:rPr lang="en-US" altLang="ja-JP" sz="2400">
                <a:solidFill>
                  <a:srgbClr val="FF0000"/>
                </a:solidFill>
                <a:latin typeface="Arial" panose="020B0604020202020204" pitchFamily="34" charset="0"/>
              </a:rPr>
              <a:t>put yourself in the reader's position</a:t>
            </a:r>
            <a:r>
              <a:rPr lang="en-US" altLang="ja-JP" sz="2400">
                <a:solidFill>
                  <a:srgbClr val="000000"/>
                </a:solidFill>
                <a:latin typeface="Arial" panose="020B0604020202020204" pitchFamily="34" charset="0"/>
              </a:rPr>
              <a:t>, "Would</a:t>
            </a:r>
            <a:endParaRPr lang="en-US" altLang="zh-CN" sz="2400">
              <a:solidFill>
                <a:srgbClr val="000000"/>
              </a:solidFill>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I be able to understand this if I wasn't intimately</a:t>
            </a:r>
            <a:r>
              <a:rPr lang="en-US" altLang="ja-JP" sz="2400">
                <a:latin typeface="Arial" panose="020B0604020202020204" pitchFamily="34" charset="0"/>
              </a:rPr>
              <a:t> </a:t>
            </a:r>
            <a:endParaRPr lang="en-US" altLang="zh-CN" sz="2400">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latin typeface="Arial" panose="020B0604020202020204" pitchFamily="34" charset="0"/>
              </a:rPr>
              <a:t>    </a:t>
            </a:r>
            <a:r>
              <a:rPr lang="en-US" altLang="ja-JP" sz="2400">
                <a:solidFill>
                  <a:srgbClr val="000000"/>
                </a:solidFill>
                <a:latin typeface="Arial" panose="020B0604020202020204" pitchFamily="34" charset="0"/>
              </a:rPr>
              <a:t>familiar with the system?</a:t>
            </a:r>
            <a:r>
              <a:rPr lang="en-US" altLang="zh-CN" sz="2400">
                <a:solidFill>
                  <a:srgbClr val="000000"/>
                </a:solidFill>
                <a:latin typeface="Arial" panose="020B0604020202020204" pitchFamily="34" charset="0"/>
              </a:rPr>
              <a:t>”</a:t>
            </a:r>
          </a:p>
          <a:p>
            <a:pPr eaLnBrk="0" hangingPunct="0">
              <a:lnSpc>
                <a:spcPct val="90000"/>
              </a:lnSpc>
              <a:buClr>
                <a:schemeClr val="folHlink"/>
              </a:buClr>
              <a:buFont typeface="Wingdings" panose="05000000000000000000" pitchFamily="2" charset="2"/>
              <a:buChar char="n"/>
            </a:pPr>
            <a:r>
              <a:rPr lang="en-US" altLang="zh-CN" sz="2400">
                <a:solidFill>
                  <a:srgbClr val="000000"/>
                </a:solidFill>
                <a:latin typeface="Arial" panose="020B0604020202020204" pitchFamily="34" charset="0"/>
              </a:rPr>
              <a:t> W</a:t>
            </a:r>
            <a:r>
              <a:rPr lang="en-US" altLang="ja-JP" sz="2400">
                <a:solidFill>
                  <a:srgbClr val="000000"/>
                </a:solidFill>
                <a:latin typeface="Arial" panose="020B0604020202020204" pitchFamily="34" charset="0"/>
              </a:rPr>
              <a:t>rite in a simple, unambiguous style</a:t>
            </a:r>
            <a:r>
              <a:rPr lang="en-US" altLang="zh-CN" sz="2400">
                <a:solidFill>
                  <a:srgbClr val="000000"/>
                </a:solidFill>
                <a:latin typeface="Arial" panose="020B0604020202020204" pitchFamily="34" charset="0"/>
              </a:rPr>
              <a:t>.</a:t>
            </a:r>
          </a:p>
          <a:p>
            <a:pPr eaLnBrk="0" hangingPunct="0">
              <a:lnSpc>
                <a:spcPct val="90000"/>
              </a:lnSpc>
              <a:buClr>
                <a:schemeClr val="folHlink"/>
              </a:buClr>
              <a:buFont typeface="Wingdings" panose="05000000000000000000" pitchFamily="2" charset="2"/>
              <a:buChar char="n"/>
            </a:pPr>
            <a:r>
              <a:rPr lang="en-US" altLang="zh-CN" sz="2400">
                <a:solidFill>
                  <a:srgbClr val="000000"/>
                </a:solidFill>
                <a:latin typeface="Arial" panose="020B0604020202020204" pitchFamily="34" charset="0"/>
              </a:rPr>
              <a:t> U</a:t>
            </a:r>
            <a:r>
              <a:rPr lang="en-US" altLang="ja-JP" sz="2400">
                <a:solidFill>
                  <a:srgbClr val="000000"/>
                </a:solidFill>
                <a:latin typeface="Arial" panose="020B0604020202020204" pitchFamily="34" charset="0"/>
              </a:rPr>
              <a:t>se consistent graphical notation and apply textual</a:t>
            </a:r>
            <a:endParaRPr lang="en-US" altLang="zh-CN" sz="2400">
              <a:solidFill>
                <a:srgbClr val="000000"/>
              </a:solidFill>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terms consistently (stay away from aliases)</a:t>
            </a:r>
            <a:r>
              <a:rPr lang="en-US" altLang="zh-CN" sz="2400">
                <a:solidFill>
                  <a:srgbClr val="000000"/>
                </a:solidFill>
                <a:latin typeface="Arial" panose="020B0604020202020204" pitchFamily="34" charset="0"/>
              </a:rPr>
              <a:t>.</a:t>
            </a:r>
            <a:r>
              <a:rPr lang="en-US" altLang="ja-JP" sz="2400">
                <a:solidFill>
                  <a:srgbClr val="000000"/>
                </a:solidFill>
                <a:latin typeface="Arial" panose="020B0604020202020204" pitchFamily="34" charset="0"/>
              </a:rPr>
              <a:t> </a:t>
            </a:r>
            <a:r>
              <a:rPr lang="zh-CN" altLang="en-US" sz="2400" dirty="0">
                <a:solidFill>
                  <a:srgbClr val="000000"/>
                </a:solidFill>
                <a:latin typeface="Arial" panose="020B0604020202020204" pitchFamily="34" charset="0"/>
              </a:rPr>
              <a:t>统一术语和标识</a:t>
            </a:r>
            <a:endParaRPr lang="zh-CN" altLang="en-US" sz="2400" b="1" dirty="0">
              <a:latin typeface="Arial" panose="020B0604020202020204" pitchFamily="34" charset="0"/>
            </a:endParaRPr>
          </a:p>
          <a:p>
            <a:pPr eaLnBrk="0" hangingPunct="0">
              <a:lnSpc>
                <a:spcPct val="90000"/>
              </a:lnSpc>
              <a:buClr>
                <a:schemeClr val="folHlink"/>
              </a:buClr>
              <a:buFont typeface="Wingdings" panose="05000000000000000000" pitchFamily="2" charset="2"/>
              <a:buChar char="n"/>
            </a:pP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When a term is explicitly defined in one place, try</a:t>
            </a:r>
            <a:endParaRPr lang="en-US" altLang="zh-CN" sz="2400">
              <a:solidFill>
                <a:srgbClr val="000000"/>
              </a:solidFill>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substituting the definition for</a:t>
            </a: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other occurrences of the term</a:t>
            </a:r>
            <a:r>
              <a:rPr lang="en-US" altLang="zh-CN" sz="2400">
                <a:solidFill>
                  <a:srgbClr val="000000"/>
                </a:solidFill>
                <a:latin typeface="Arial" panose="020B0604020202020204" pitchFamily="34" charset="0"/>
              </a:rPr>
              <a:t>.</a:t>
            </a:r>
          </a:p>
          <a:p>
            <a:pPr eaLnBrk="0" hangingPunct="0">
              <a:lnSpc>
                <a:spcPct val="90000"/>
              </a:lnSpc>
              <a:buClr>
                <a:schemeClr val="folHlink"/>
              </a:buClr>
              <a:buFont typeface="Wingdings" panose="05000000000000000000" pitchFamily="2" charset="2"/>
              <a:buChar char="n"/>
            </a:pP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When a structure is described in words, </a:t>
            </a:r>
            <a:r>
              <a:rPr lang="en-US" altLang="ja-JP" sz="2400">
                <a:solidFill>
                  <a:srgbClr val="FF0000"/>
                </a:solidFill>
                <a:latin typeface="Arial" panose="020B0604020202020204" pitchFamily="34" charset="0"/>
              </a:rPr>
              <a:t>draw a picture</a:t>
            </a:r>
            <a:r>
              <a:rPr lang="en-US" altLang="zh-CN" sz="2400">
                <a:solidFill>
                  <a:srgbClr val="000000"/>
                </a:solidFill>
                <a:latin typeface="Arial" panose="020B0604020202020204" pitchFamily="34" charset="0"/>
              </a:rPr>
              <a:t>.</a:t>
            </a:r>
          </a:p>
          <a:p>
            <a:pPr eaLnBrk="0" hangingPunct="0">
              <a:lnSpc>
                <a:spcPct val="90000"/>
              </a:lnSpc>
              <a:buClr>
                <a:schemeClr val="folHlink"/>
              </a:buClr>
              <a:buFont typeface="Wingdings" panose="05000000000000000000" pitchFamily="2" charset="2"/>
              <a:buChar char="n"/>
            </a:pP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When symbolic equations are used, </a:t>
            </a:r>
            <a:r>
              <a:rPr lang="en-US" altLang="ja-JP" sz="2400">
                <a:solidFill>
                  <a:srgbClr val="FF0000"/>
                </a:solidFill>
                <a:latin typeface="Arial" panose="020B0604020202020204" pitchFamily="34" charset="0"/>
              </a:rPr>
              <a:t>try expressing their</a:t>
            </a:r>
            <a:endParaRPr lang="en-US" altLang="zh-CN" sz="2400">
              <a:solidFill>
                <a:srgbClr val="FF0000"/>
              </a:solidFill>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b="1">
                <a:solidFill>
                  <a:srgbClr val="FF0000"/>
                </a:solidFill>
                <a:latin typeface="Arial" panose="020B0604020202020204" pitchFamily="34" charset="0"/>
              </a:rPr>
              <a:t>    </a:t>
            </a:r>
            <a:r>
              <a:rPr lang="en-US" altLang="ja-JP" sz="2400">
                <a:solidFill>
                  <a:srgbClr val="FF0000"/>
                </a:solidFill>
                <a:latin typeface="Arial" panose="020B0604020202020204" pitchFamily="34" charset="0"/>
              </a:rPr>
              <a:t>meaning in words</a:t>
            </a:r>
            <a:r>
              <a:rPr lang="en-US" altLang="zh-CN" sz="2400">
                <a:solidFill>
                  <a:srgbClr val="FF0000"/>
                </a:solidFill>
                <a:latin typeface="Arial" panose="020B0604020202020204" pitchFamily="34" charset="0"/>
              </a:rPr>
              <a:t>.</a:t>
            </a:r>
          </a:p>
          <a:p>
            <a:pPr eaLnBrk="0" hangingPunct="0">
              <a:lnSpc>
                <a:spcPct val="90000"/>
              </a:lnSpc>
              <a:buClr>
                <a:schemeClr val="folHlink"/>
              </a:buClr>
              <a:buFont typeface="Wingdings" panose="05000000000000000000" pitchFamily="2" charset="2"/>
              <a:buChar char="n"/>
            </a:pPr>
            <a:r>
              <a:rPr lang="en-US" altLang="zh-CN" sz="2400" b="1">
                <a:latin typeface="Arial" panose="020B0604020202020204" pitchFamily="34" charset="0"/>
              </a:rPr>
              <a:t> </a:t>
            </a:r>
            <a:r>
              <a:rPr lang="en-US" altLang="ja-JP" sz="2400">
                <a:solidFill>
                  <a:srgbClr val="000000"/>
                </a:solidFill>
                <a:latin typeface="Arial" panose="020B0604020202020204" pitchFamily="34" charset="0"/>
              </a:rPr>
              <a:t>When a calculation is specified, work at least two</a:t>
            </a:r>
            <a:r>
              <a:rPr lang="en-US" altLang="zh-CN" sz="2400">
                <a:solidFill>
                  <a:srgbClr val="000000"/>
                </a:solidFill>
                <a:latin typeface="Arial" panose="020B0604020202020204" pitchFamily="34" charset="0"/>
              </a:rPr>
              <a:t> </a:t>
            </a:r>
            <a:r>
              <a:rPr lang="en-US" altLang="ja-JP" sz="2400">
                <a:solidFill>
                  <a:srgbClr val="000000"/>
                </a:solidFill>
                <a:latin typeface="Arial" panose="020B0604020202020204" pitchFamily="34" charset="0"/>
              </a:rPr>
              <a:t>examples</a:t>
            </a:r>
            <a:r>
              <a:rPr lang="en-US" altLang="zh-CN" sz="2400">
                <a:latin typeface="Arial" panose="020B0604020202020204" pitchFamily="34" charset="0"/>
              </a:rPr>
              <a:t>.</a:t>
            </a:r>
          </a:p>
          <a:p>
            <a:pPr eaLnBrk="0" hangingPunct="0">
              <a:lnSpc>
                <a:spcPct val="90000"/>
              </a:lnSpc>
              <a:buClr>
                <a:schemeClr val="folHlink"/>
              </a:buClr>
              <a:buFont typeface="Wingdings" panose="05000000000000000000" pitchFamily="2" charset="2"/>
              <a:buChar char="n"/>
            </a:pPr>
            <a:r>
              <a:rPr lang="en-US" altLang="zh-CN" sz="2400">
                <a:latin typeface="Arial" panose="020B0604020202020204" pitchFamily="34" charset="0"/>
              </a:rPr>
              <a:t> </a:t>
            </a:r>
            <a:r>
              <a:rPr lang="en-US" altLang="ja-JP" sz="2400">
                <a:solidFill>
                  <a:srgbClr val="000000"/>
                </a:solidFill>
                <a:latin typeface="Arial" panose="020B0604020202020204" pitchFamily="34" charset="0"/>
              </a:rPr>
              <a:t>Search behind certainty statements—be sure restrictions</a:t>
            </a:r>
            <a:endParaRPr lang="en-US" altLang="zh-CN" sz="2400">
              <a:solidFill>
                <a:srgbClr val="000000"/>
              </a:solidFill>
              <a:latin typeface="Arial" panose="020B0604020202020204" pitchFamily="34" charset="0"/>
            </a:endParaRPr>
          </a:p>
          <a:p>
            <a:pPr eaLnBrk="0" hangingPunct="0">
              <a:lnSpc>
                <a:spcPct val="90000"/>
              </a:lnSpc>
              <a:buClr>
                <a:schemeClr val="folHlink"/>
              </a:buClr>
              <a:buFont typeface="Wingdings" panose="05000000000000000000" pitchFamily="2" charset="2"/>
            </a:pPr>
            <a:r>
              <a:rPr lang="en-US" altLang="zh-CN" sz="2400" b="1">
                <a:latin typeface="Arial" panose="020B0604020202020204" pitchFamily="34" charset="0"/>
              </a:rPr>
              <a:t>    </a:t>
            </a:r>
            <a:r>
              <a:rPr lang="en-US" altLang="ja-JP" sz="2400">
                <a:solidFill>
                  <a:srgbClr val="000000"/>
                </a:solidFill>
                <a:latin typeface="Arial" panose="020B0604020202020204" pitchFamily="34" charset="0"/>
              </a:rPr>
              <a:t>or limitations are realistic</a:t>
            </a:r>
            <a:r>
              <a:rPr lang="en-US" altLang="zh-CN" sz="2400">
                <a:solidFill>
                  <a:srgbClr val="000000"/>
                </a:solidFill>
                <a:latin typeface="Arial" panose="020B0604020202020204" pitchFamily="34" charset="0"/>
              </a:rPr>
              <a:t>.</a:t>
            </a:r>
          </a:p>
          <a:p>
            <a:pPr eaLnBrk="0" hangingPunct="0">
              <a:lnSpc>
                <a:spcPct val="90000"/>
              </a:lnSpc>
              <a:buClr>
                <a:schemeClr val="folHlink"/>
              </a:buClr>
              <a:buFont typeface="Wingdings" panose="05000000000000000000" pitchFamily="2" charset="2"/>
            </a:pPr>
            <a:r>
              <a:rPr lang="en-US" altLang="ja-JP" b="1">
                <a:latin typeface="Arial" panose="020B0604020202020204" pitchFamily="34" charset="0"/>
              </a:rPr>
              <a:t>Specification</a:t>
            </a:r>
            <a:r>
              <a:rPr lang="zh-CN" altLang="en-US" b="1" dirty="0">
                <a:latin typeface="Arial" panose="020B0604020202020204" pitchFamily="34" charset="0"/>
              </a:rPr>
              <a:t>：功能描述、接口、约束</a:t>
            </a:r>
            <a:endParaRPr lang="ja-JP" altLang="en-US" sz="2400" b="1" dirty="0">
              <a:latin typeface="Arial" panose="020B0604020202020204" pitchFamily="34" charset="0"/>
            </a:endParaRPr>
          </a:p>
          <a:p>
            <a:pPr eaLnBrk="0" hangingPunct="0">
              <a:lnSpc>
                <a:spcPct val="90000"/>
              </a:lnSpc>
              <a:buClr>
                <a:schemeClr val="folHlink"/>
              </a:buClr>
              <a:buFont typeface="Wingdings" panose="05000000000000000000" pitchFamily="2" charset="2"/>
            </a:pPr>
            <a:endParaRPr lang="en-US" altLang="ja-JP" sz="2400">
              <a:solidFill>
                <a:srgbClr val="000000"/>
              </a:solidFill>
              <a:latin typeface="Arial" panose="020B0604020202020204"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7510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154</a:t>
            </a:fld>
            <a:endParaRPr lang="en-US" altLang="ja-JP" sz="1200">
              <a:solidFill>
                <a:schemeClr val="bg1"/>
              </a:solidFill>
              <a:latin typeface="Arial" panose="020B0604020202020204" pitchFamily="34" charset="0"/>
            </a:endParaRPr>
          </a:p>
        </p:txBody>
      </p:sp>
      <p:sp>
        <p:nvSpPr>
          <p:cNvPr id="175107" name="Rectangle 6"/>
          <p:cNvSpPr>
            <a:spLocks noRot="1"/>
          </p:cNvSpPr>
          <p:nvPr/>
        </p:nvSpPr>
        <p:spPr>
          <a:xfrm>
            <a:off x="0" y="0"/>
            <a:ext cx="6985000" cy="800100"/>
          </a:xfrm>
          <a:prstGeom prst="rect">
            <a:avLst/>
          </a:prstGeom>
          <a:noFill/>
          <a:ln w="9525">
            <a:noFill/>
          </a:ln>
        </p:spPr>
        <p:txBody>
          <a:bodyPr anchor="ctr" anchorCtr="0"/>
          <a:lstStyle/>
          <a:p>
            <a:pPr eaLnBrk="0" hangingPunct="0"/>
            <a:r>
              <a:rPr lang="en-US" altLang="zh-CN" b="1">
                <a:latin typeface="Arial" panose="020B0604020202020204" pitchFamily="34" charset="0"/>
              </a:rPr>
              <a:t>Summary </a:t>
            </a:r>
          </a:p>
        </p:txBody>
      </p:sp>
      <p:sp>
        <p:nvSpPr>
          <p:cNvPr id="389125" name="Rectangle 7"/>
          <p:cNvSpPr>
            <a:spLocks noRot="1"/>
          </p:cNvSpPr>
          <p:nvPr/>
        </p:nvSpPr>
        <p:spPr>
          <a:xfrm>
            <a:off x="179388" y="1052513"/>
            <a:ext cx="8677275" cy="4608513"/>
          </a:xfrm>
          <a:prstGeom prst="rect">
            <a:avLst/>
          </a:prstGeom>
          <a:noFill/>
          <a:ln w="9525">
            <a:noFill/>
          </a:ln>
        </p:spPr>
        <p:txBody>
          <a:bodyPr/>
          <a:lstStyle/>
          <a:p>
            <a:pPr marL="342900" indent="-342900" eaLnBrk="0" fontAlgn="base" hangingPunct="0">
              <a:lnSpc>
                <a:spcPct val="90000"/>
              </a:lnSpc>
              <a:spcBef>
                <a:spcPct val="20000"/>
              </a:spcBef>
              <a:buClr>
                <a:srgbClr val="52A930"/>
              </a:buClr>
              <a:buFont typeface="Wingdings" panose="05000000000000000000" pitchFamily="2" charset="2"/>
              <a:buChar char="n"/>
            </a:pPr>
            <a:r>
              <a:rPr lang="en-US" altLang="zh-CN" sz="2400" strike="noStrike" noProof="1">
                <a:latin typeface="Arial" panose="020B0604020202020204" pitchFamily="34" charset="0"/>
                <a:ea typeface="MS PGothic" panose="020B0600070205080204" pitchFamily="34" charset="-128"/>
                <a:cs typeface="+mn-cs"/>
              </a:rPr>
              <a:t>The requirement model bridges the gap between a system-level representation and a software design</a:t>
            </a:r>
            <a:endParaRPr lang="en-US" altLang="zh-CN" sz="2400" strike="noStrike" noProof="1">
              <a:latin typeface="Arial" panose="020B0604020202020204" pitchFamily="34" charset="0"/>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en-US" altLang="zh-CN" sz="2400" strike="noStrike" noProof="1">
                <a:latin typeface="Arial" panose="020B0604020202020204" pitchFamily="34" charset="0"/>
                <a:ea typeface="MS PGothic" panose="020B0600070205080204" pitchFamily="34" charset="-128"/>
                <a:cs typeface="+mn-cs"/>
              </a:rPr>
              <a:t>Scenario-based depict software requirements from the user’s point of view. use-case</a:t>
            </a:r>
            <a:endParaRPr lang="en-US" altLang="zh-CN" sz="2400" strike="noStrike" noProof="1">
              <a:latin typeface="Arial" panose="020B0604020202020204" pitchFamily="34" charset="0"/>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en-US" altLang="zh-CN" sz="2400" strike="noStrike" noProof="1">
                <a:latin typeface="Arial" panose="020B0604020202020204" pitchFamily="34" charset="0"/>
                <a:ea typeface="MS PGothic" panose="020B0600070205080204" pitchFamily="34" charset="-128"/>
                <a:cs typeface="+mn-cs"/>
              </a:rPr>
              <a:t>Data modeling is used to describe the information space that will be constructed or maintained by the software. Data object</a:t>
            </a:r>
            <a:endParaRPr lang="en-US" altLang="zh-CN" sz="2400" strike="noStrike" noProof="1">
              <a:latin typeface="Arial" panose="020B0604020202020204" pitchFamily="34" charset="0"/>
            </a:endParaRPr>
          </a:p>
          <a:p>
            <a:pPr eaLnBrk="0" fontAlgn="base" hangingPunct="0">
              <a:lnSpc>
                <a:spcPct val="90000"/>
              </a:lnSpc>
              <a:spcBef>
                <a:spcPct val="20000"/>
              </a:spcBef>
              <a:buClr>
                <a:srgbClr val="52A930"/>
              </a:buClr>
              <a:buFont typeface="Wingdings" panose="05000000000000000000" pitchFamily="2" charset="2"/>
            </a:pPr>
            <a:endParaRPr lang="en-US" altLang="zh-CN" sz="2400" strike="noStrike" noProof="1">
              <a:latin typeface="Arial" panose="020B0604020202020204" pitchFamily="34"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5600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155</a:t>
            </a:fld>
            <a:endParaRPr lang="en-US" altLang="ja-JP" sz="1200">
              <a:solidFill>
                <a:schemeClr val="bg1"/>
              </a:solidFill>
              <a:latin typeface="Arial" panose="020B0604020202020204" pitchFamily="34" charset="0"/>
            </a:endParaRPr>
          </a:p>
        </p:txBody>
      </p:sp>
      <p:sp>
        <p:nvSpPr>
          <p:cNvPr id="256003" name="Rectangle 6"/>
          <p:cNvSpPr>
            <a:spLocks noRot="1"/>
          </p:cNvSpPr>
          <p:nvPr/>
        </p:nvSpPr>
        <p:spPr>
          <a:xfrm>
            <a:off x="0" y="0"/>
            <a:ext cx="6985000" cy="800100"/>
          </a:xfrm>
          <a:prstGeom prst="rect">
            <a:avLst/>
          </a:prstGeom>
          <a:noFill/>
          <a:ln w="9525">
            <a:noFill/>
          </a:ln>
        </p:spPr>
        <p:txBody>
          <a:bodyPr anchor="ctr" anchorCtr="0"/>
          <a:lstStyle/>
          <a:p>
            <a:pPr eaLnBrk="0" hangingPunct="0"/>
            <a:r>
              <a:rPr lang="en-US" altLang="zh-CN" b="1">
                <a:latin typeface="Arial" panose="020B0604020202020204" pitchFamily="34" charset="0"/>
              </a:rPr>
              <a:t>Summary </a:t>
            </a:r>
          </a:p>
        </p:txBody>
      </p:sp>
      <p:sp>
        <p:nvSpPr>
          <p:cNvPr id="256004" name="Rectangle 7"/>
          <p:cNvSpPr>
            <a:spLocks noRot="1"/>
          </p:cNvSpPr>
          <p:nvPr/>
        </p:nvSpPr>
        <p:spPr>
          <a:xfrm>
            <a:off x="179388" y="1052513"/>
            <a:ext cx="8677275" cy="4608512"/>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buChar char="n"/>
            </a:pPr>
            <a:endParaRPr lang="en-US" altLang="zh-CN" sz="24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Class-based modeling uses information derived from scenario-based and data modeling elements to identify analysis classes. Class-attribute-operation</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CRC-class responsibility collaboration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9901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156</a:t>
            </a:fld>
            <a:endParaRPr lang="en-US" altLang="ja-JP" sz="1200">
              <a:solidFill>
                <a:schemeClr val="bg1"/>
              </a:solidFill>
              <a:latin typeface="Arial" panose="020B0604020202020204" pitchFamily="34" charset="0"/>
            </a:endParaRPr>
          </a:p>
        </p:txBody>
      </p:sp>
      <p:sp>
        <p:nvSpPr>
          <p:cNvPr id="299011"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299012" name="Picture 19"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299013" name="Picture 2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299014" name="Text Box 71"/>
          <p:cNvSpPr txBox="1"/>
          <p:nvPr/>
        </p:nvSpPr>
        <p:spPr>
          <a:xfrm>
            <a:off x="0" y="728663"/>
            <a:ext cx="9144000" cy="4838700"/>
          </a:xfrm>
          <a:prstGeom prst="rect">
            <a:avLst/>
          </a:prstGeom>
          <a:noFill/>
          <a:ln w="9525">
            <a:noFill/>
          </a:ln>
        </p:spPr>
        <p:txBody>
          <a:bodyPr>
            <a:spAutoFit/>
          </a:bodyPr>
          <a:lstStyle/>
          <a:p>
            <a:pPr marL="304800" indent="-304800" eaLnBrk="0" hangingPunct="0">
              <a:buFont typeface="Arial" panose="020B0604020202020204" pitchFamily="34" charset="0"/>
              <a:buAutoNum type="arabicPeriod"/>
            </a:pPr>
            <a:r>
              <a:rPr lang="en-US" altLang="ja-JP" sz="2400">
                <a:latin typeface="Arial" panose="020B0604020202020204" pitchFamily="34" charset="0"/>
              </a:rPr>
              <a:t>Which of these is not an element of an object-oriented analysis model</a:t>
            </a:r>
            <a:r>
              <a:rPr lang="en-US" altLang="zh-CN" sz="2400">
                <a:latin typeface="Arial" panose="020B0604020202020204" pitchFamily="34" charset="0"/>
              </a:rPr>
              <a:t>?</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Behavioral elements</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Class-based elements</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Data elements</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Scenario-based elements</a:t>
            </a:r>
          </a:p>
          <a:p>
            <a:pPr marL="304800" indent="-304800" eaLnBrk="0" hangingPunct="0">
              <a:buFont typeface="Arial" panose="020B0604020202020204" pitchFamily="34" charset="0"/>
              <a:buAutoNum type="arabicPeriod"/>
            </a:pPr>
            <a:r>
              <a:rPr lang="en-US" altLang="ja-JP" sz="2400">
                <a:latin typeface="Arial" panose="020B0604020202020204" pitchFamily="34" charset="0"/>
              </a:rPr>
              <a:t>Which of the following is not an objective for building an analysis model</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define set of software requirements that can be validated</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describe customer requirements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develop an abbreviated solution for the problem</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establish basis for software design</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responsibilities</a:t>
            </a:r>
            <a:endParaRPr lang="en-US" altLang="ja-JP" sz="2400">
              <a:latin typeface="Arial" panose="020B0604020202020204" pitchFamily="34" charset="0"/>
            </a:endParaRPr>
          </a:p>
        </p:txBody>
      </p:sp>
      <p:sp>
        <p:nvSpPr>
          <p:cNvPr id="389129" name="Rectangle 9"/>
          <p:cNvSpPr/>
          <p:nvPr/>
        </p:nvSpPr>
        <p:spPr>
          <a:xfrm>
            <a:off x="4211638" y="152400"/>
            <a:ext cx="3003550" cy="579438"/>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1-c 2-c</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blinds(horizontal)">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30105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157</a:t>
            </a:fld>
            <a:endParaRPr lang="en-US" altLang="ja-JP" sz="1200">
              <a:solidFill>
                <a:schemeClr val="bg1"/>
              </a:solidFill>
              <a:latin typeface="Arial" panose="020B0604020202020204" pitchFamily="34" charset="0"/>
            </a:endParaRPr>
          </a:p>
        </p:txBody>
      </p:sp>
      <p:sp>
        <p:nvSpPr>
          <p:cNvPr id="301059"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301060" name="Picture 19"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301061" name="Picture 2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301062" name="Text Box 71"/>
          <p:cNvSpPr txBox="1"/>
          <p:nvPr/>
        </p:nvSpPr>
        <p:spPr>
          <a:xfrm>
            <a:off x="0" y="728663"/>
            <a:ext cx="9144000" cy="4522787"/>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data flow diagram </a:t>
            </a:r>
            <a:r>
              <a:rPr lang="en-US" altLang="zh-CN" sz="2400">
                <a:latin typeface="Arial" panose="020B0604020202020204" pitchFamily="34" charset="0"/>
              </a:rPr>
              <a:t>    </a:t>
            </a:r>
            <a:r>
              <a:rPr lang="zh-CN" altLang="en-US" sz="2400" dirty="0">
                <a:latin typeface="Arial" panose="020B0604020202020204" pitchFamily="34" charset="0"/>
              </a:rPr>
              <a:t>                                                                    </a:t>
            </a:r>
            <a:endParaRPr lang="ja-JP" altLang="en-US" sz="2400" dirty="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depicts relationships between data objects</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depicts functions that transform the data flow</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indicates how data are transformed by the system</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indicates system reactions to external events</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both b and c</a:t>
            </a: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Which of the following items does not appear on a CRC card?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class collaborators</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name</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reliability</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responsibilities</a:t>
            </a:r>
            <a:endParaRPr lang="en-US" altLang="ja-JP" sz="2400">
              <a:latin typeface="Arial" panose="020B0604020202020204" pitchFamily="34" charset="0"/>
            </a:endParaRPr>
          </a:p>
        </p:txBody>
      </p:sp>
      <p:sp>
        <p:nvSpPr>
          <p:cNvPr id="389129" name="Rectangle 9"/>
          <p:cNvSpPr/>
          <p:nvPr/>
        </p:nvSpPr>
        <p:spPr>
          <a:xfrm>
            <a:off x="4140200" y="152400"/>
            <a:ext cx="3025775" cy="579438"/>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3-e 4-c</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blinds(horizontal)">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30310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158</a:t>
            </a:fld>
            <a:endParaRPr lang="en-US" altLang="ja-JP" sz="1200">
              <a:solidFill>
                <a:schemeClr val="bg1"/>
              </a:solidFill>
              <a:latin typeface="Arial" panose="020B0604020202020204" pitchFamily="34" charset="0"/>
            </a:endParaRPr>
          </a:p>
        </p:txBody>
      </p:sp>
      <p:sp>
        <p:nvSpPr>
          <p:cNvPr id="303107"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303108" name="Picture 36"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303109" name="Picture 3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303110" name="Text Box 42"/>
          <p:cNvSpPr txBox="1"/>
          <p:nvPr/>
        </p:nvSpPr>
        <p:spPr>
          <a:xfrm>
            <a:off x="20638" y="765175"/>
            <a:ext cx="9123362" cy="4352925"/>
          </a:xfrm>
          <a:prstGeom prst="rect">
            <a:avLst/>
          </a:prstGeom>
          <a:noFill/>
          <a:ln w="9525">
            <a:noFill/>
          </a:ln>
        </p:spPr>
        <p:txBody>
          <a:bodyPr>
            <a:spAutoFit/>
          </a:bodyPr>
          <a:lstStyle/>
          <a:p>
            <a:pPr marL="304800" indent="-304800" eaLnBrk="0" hangingPunct="0">
              <a:buNone/>
            </a:pPr>
            <a:r>
              <a:rPr lang="en-US" altLang="ja-JP" sz="2400">
                <a:latin typeface="Arial" panose="020B0604020202020204" pitchFamily="34" charset="0"/>
              </a:rPr>
              <a:t>5. For purposes of behavior modeling a state is any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consumer or producer of data.</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data object hierarchy.</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observable mode of behavior.</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well defined process.</a:t>
            </a:r>
          </a:p>
          <a:p>
            <a:pPr marL="762000" lvl="1" indent="-304800" eaLnBrk="0" hangingPunct="0">
              <a:buNone/>
            </a:pPr>
            <a:endParaRPr lang="en-US" altLang="zh-CN" sz="2400">
              <a:latin typeface="Arial" panose="020B0604020202020204" pitchFamily="34" charset="0"/>
            </a:endParaRPr>
          </a:p>
          <a:p>
            <a:pPr marL="304800" indent="-304800" eaLnBrk="0" hangingPunct="0">
              <a:buNone/>
            </a:pPr>
            <a:r>
              <a:rPr lang="en-US" altLang="ja-JP" sz="2400">
                <a:latin typeface="Arial" panose="020B0604020202020204" pitchFamily="34" charset="0"/>
              </a:rPr>
              <a:t>6. Attributes cannot be defined for a class until design has been completed.</a:t>
            </a: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t>
            </a:r>
            <a:r>
              <a:rPr lang="en-US" altLang="zh-CN" sz="2400">
                <a:latin typeface="Arial" panose="020B0604020202020204" pitchFamily="34" charset="0"/>
              </a:rPr>
              <a:t>True</a:t>
            </a:r>
            <a:r>
              <a:rPr lang="en-US" altLang="ja-JP" sz="2400">
                <a:latin typeface="Arial" panose="020B0604020202020204" pitchFamily="34" charset="0"/>
              </a:rPr>
              <a:t> </a:t>
            </a:r>
          </a:p>
          <a:p>
            <a:pPr marL="304800" indent="-304800" eaLnBrk="0" hangingPunct="0">
              <a:buNone/>
            </a:pPr>
            <a:r>
              <a:rPr lang="en-US" altLang="ja-JP" sz="2400">
                <a:latin typeface="Arial" panose="020B0604020202020204" pitchFamily="34" charset="0"/>
              </a:rPr>
              <a:t>        </a:t>
            </a:r>
            <a:r>
              <a:rPr lang="en-US" altLang="zh-CN" sz="2400">
                <a:latin typeface="Arial" panose="020B0604020202020204" pitchFamily="34" charset="0"/>
              </a:rPr>
              <a:t>b</a:t>
            </a:r>
            <a:r>
              <a:rPr lang="en-US" altLang="ja-JP" sz="2400">
                <a:latin typeface="Arial" panose="020B0604020202020204" pitchFamily="34" charset="0"/>
              </a:rPr>
              <a:t>. </a:t>
            </a:r>
            <a:r>
              <a:rPr lang="en-US" altLang="zh-CN" sz="2400">
                <a:latin typeface="Arial" panose="020B0604020202020204" pitchFamily="34" charset="0"/>
              </a:rPr>
              <a:t>False              </a:t>
            </a: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391176" name="Rectangle 8"/>
          <p:cNvSpPr/>
          <p:nvPr/>
        </p:nvSpPr>
        <p:spPr>
          <a:xfrm>
            <a:off x="4392613" y="0"/>
            <a:ext cx="3025775" cy="579438"/>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5-c 6-b</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animEffect transition="in" filter="blinds(horizontal)">
                                      <p:cBhvr>
                                        <p:cTn id="7" dur="500"/>
                                        <p:tgtEl>
                                          <p:spTgt spid="39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30515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159</a:t>
            </a:fld>
            <a:endParaRPr lang="en-US" altLang="ja-JP" sz="1200">
              <a:solidFill>
                <a:schemeClr val="bg1"/>
              </a:solidFill>
              <a:latin typeface="Arial" panose="020B0604020202020204" pitchFamily="34" charset="0"/>
            </a:endParaRPr>
          </a:p>
        </p:txBody>
      </p:sp>
      <p:sp>
        <p:nvSpPr>
          <p:cNvPr id="305155"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305156" name="Picture 36"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305157" name="Picture 3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305158" name="Text Box 42"/>
          <p:cNvSpPr txBox="1"/>
          <p:nvPr/>
        </p:nvSpPr>
        <p:spPr>
          <a:xfrm>
            <a:off x="20638" y="765175"/>
            <a:ext cx="9123362" cy="496252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Operations are object procedures that are invoked when an object receives a message.</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r>
              <a:rPr lang="en-US" altLang="ja-JP"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p>
          <a:p>
            <a:pPr marL="762000" lvl="1" indent="-304800" eaLnBrk="0" hangingPunct="0">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a:t>
            </a:r>
            <a:r>
              <a:rPr lang="en-US" altLang="ja-JP" sz="2400">
                <a:latin typeface="Arial" panose="020B0604020202020204" pitchFamily="34" charset="0"/>
              </a:rPr>
              <a:t>UML activity diagrams are useful in representing which analysis model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t>
            </a:r>
            <a:r>
              <a:rPr lang="en-US" altLang="ja-JP" sz="2400">
                <a:latin typeface="Arial" panose="020B0604020202020204" pitchFamily="34" charset="0"/>
              </a:rPr>
              <a:t>Behavioral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Class-based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Flow-based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Scenario-based elements</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p>
          <a:p>
            <a:pPr marL="304800" indent="-304800" eaLnBrk="0" hangingPunct="0">
              <a:buNone/>
            </a:pPr>
            <a:endParaRPr lang="en-US" altLang="ja-JP" sz="1600">
              <a:latin typeface="Arial" panose="020B0604020202020204" pitchFamily="34" charset="0"/>
            </a:endParaRPr>
          </a:p>
        </p:txBody>
      </p:sp>
      <p:sp>
        <p:nvSpPr>
          <p:cNvPr id="391176" name="Rectangle 8"/>
          <p:cNvSpPr/>
          <p:nvPr/>
        </p:nvSpPr>
        <p:spPr>
          <a:xfrm>
            <a:off x="4427538" y="0"/>
            <a:ext cx="3048000" cy="579438"/>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7-a 8-d</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animEffect transition="in" filter="blinds(horizontal)">
                                      <p:cBhvr>
                                        <p:cTn id="7" dur="500"/>
                                        <p:tgtEl>
                                          <p:spTgt spid="39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3277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16</a:t>
            </a:fld>
            <a:endParaRPr lang="en-US" altLang="ja-JP" sz="1200">
              <a:solidFill>
                <a:schemeClr val="bg1"/>
              </a:solidFill>
              <a:latin typeface="Arial" panose="020B0604020202020204" pitchFamily="34" charset="0"/>
            </a:endParaRPr>
          </a:p>
        </p:txBody>
      </p:sp>
      <p:sp>
        <p:nvSpPr>
          <p:cNvPr id="32771" name="Rectangle 8"/>
          <p:cNvSpPr>
            <a:spLocks noRot="1"/>
          </p:cNvSpPr>
          <p:nvPr/>
        </p:nvSpPr>
        <p:spPr>
          <a:xfrm>
            <a:off x="0" y="0"/>
            <a:ext cx="8034338" cy="657225"/>
          </a:xfrm>
          <a:prstGeom prst="rect">
            <a:avLst/>
          </a:prstGeom>
          <a:noFill/>
          <a:ln w="9525">
            <a:noFill/>
          </a:ln>
        </p:spPr>
        <p:txBody>
          <a:bodyPr anchor="ctr" anchorCtr="0"/>
          <a:lstStyle/>
          <a:p>
            <a:pPr eaLnBrk="0" hangingPunct="0"/>
            <a:r>
              <a:rPr lang="en-US" altLang="ja-JP" b="1">
                <a:latin typeface="Arial" panose="020B0604020202020204" pitchFamily="34" charset="0"/>
              </a:rPr>
              <a:t>Requirements Engineering</a:t>
            </a:r>
            <a:r>
              <a:rPr lang="en-US" altLang="zh-CN" b="1">
                <a:latin typeface="Arial" panose="020B0604020202020204" pitchFamily="34" charset="0"/>
              </a:rPr>
              <a:t> Tasks</a:t>
            </a:r>
            <a:endParaRPr lang="en-US" altLang="ja-JP" b="1">
              <a:latin typeface="Arial" panose="020B0604020202020204" pitchFamily="34" charset="0"/>
            </a:endParaRPr>
          </a:p>
        </p:txBody>
      </p:sp>
      <p:sp>
        <p:nvSpPr>
          <p:cNvPr id="32772" name="Rectangle 9"/>
          <p:cNvSpPr>
            <a:spLocks noRot="1"/>
          </p:cNvSpPr>
          <p:nvPr/>
        </p:nvSpPr>
        <p:spPr>
          <a:xfrm>
            <a:off x="576263" y="873125"/>
            <a:ext cx="7991475" cy="4178300"/>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Elaboration</a:t>
            </a:r>
            <a:r>
              <a:rPr lang="zh-CN" altLang="en-US" sz="2000" dirty="0">
                <a:latin typeface="Arial" panose="020B0604020202020204" pitchFamily="34" charset="0"/>
              </a:rPr>
              <a:t>（精化）</a:t>
            </a:r>
            <a:r>
              <a:rPr lang="en-US" altLang="zh-CN" sz="2000">
                <a:latin typeface="Palatino" pitchFamily="-128" charset="0"/>
              </a:rPr>
              <a:t>—</a:t>
            </a:r>
            <a:r>
              <a:rPr lang="en-US" altLang="zh-CN" sz="2000">
                <a:latin typeface="Arial" panose="020B0604020202020204" pitchFamily="34" charset="0"/>
              </a:rPr>
              <a:t>create</a:t>
            </a:r>
            <a:r>
              <a:rPr lang="en-US" altLang="ja-JP" sz="2000">
                <a:latin typeface="Arial" panose="020B0604020202020204" pitchFamily="34" charset="0"/>
              </a:rPr>
              <a:t> an analysis model that identifies data, function and behavioral requirements</a:t>
            </a:r>
          </a:p>
          <a:p>
            <a:pPr marL="800100" lvl="1"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The information obtained from the customer during inception and elicitation is expanded and refined during elaboration</a:t>
            </a:r>
            <a:endParaRPr lang="en-US" altLang="zh-CN" sz="2000">
              <a:latin typeface="Arial" panose="020B0604020202020204" pitchFamily="34" charset="0"/>
            </a:endParaRPr>
          </a:p>
          <a:p>
            <a:pPr marL="800100" lvl="1" indent="-342900" eaLnBrk="0" hangingPunct="0">
              <a:spcBef>
                <a:spcPct val="20000"/>
              </a:spcBef>
              <a:buClr>
                <a:srgbClr val="52A930"/>
              </a:buClr>
              <a:buFont typeface="Wingdings" panose="05000000000000000000" pitchFamily="2" charset="2"/>
            </a:pPr>
            <a:r>
              <a:rPr lang="en-US" altLang="zh-CN" sz="2000">
                <a:latin typeface="Arial" panose="020B0604020202020204" pitchFamily="34" charset="0"/>
              </a:rPr>
              <a:t>     </a:t>
            </a:r>
            <a:r>
              <a:rPr lang="zh-CN" altLang="en-US" sz="2000" dirty="0">
                <a:latin typeface="宋体" panose="02010600030101010101" pitchFamily="2" charset="-122"/>
                <a:ea typeface="宋体" panose="02010600030101010101" pitchFamily="2" charset="-122"/>
              </a:rPr>
              <a:t>在起始和导出阶段获得的信息在精化阶段进行扩展和提炼，该任务集中于开发一个精确的需求模型（</a:t>
            </a:r>
            <a:r>
              <a:rPr lang="en-US" altLang="zh-CN" sz="2000">
                <a:latin typeface="宋体" panose="02010600030101010101" pitchFamily="2" charset="-122"/>
                <a:ea typeface="宋体" panose="02010600030101010101" pitchFamily="2" charset="-122"/>
              </a:rPr>
              <a:t>chapter6-7</a:t>
            </a:r>
            <a:r>
              <a:rPr lang="zh-CN" altLang="en-US" sz="2000" dirty="0">
                <a:latin typeface="宋体" panose="02010600030101010101" pitchFamily="2" charset="-122"/>
                <a:ea typeface="宋体" panose="02010600030101010101" pitchFamily="2" charset="-122"/>
              </a:rPr>
              <a:t>），用以说明软件的功能、特征等</a:t>
            </a:r>
            <a:endParaRPr lang="ja-JP" altLang="en-US" sz="2000" dirty="0">
              <a:latin typeface="宋体" panose="02010600030101010101" pitchFamily="2" charset="-122"/>
              <a:ea typeface="宋体" panose="02010600030101010101" pitchFamily="2" charset="-122"/>
            </a:endParaRPr>
          </a:p>
          <a:p>
            <a:pPr marL="800100" lvl="1"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Requirement modeling</a:t>
            </a:r>
            <a:r>
              <a:rPr lang="en-US" altLang="zh-CN" sz="2000">
                <a:latin typeface="Arial" panose="020B0604020202020204" pitchFamily="34" charset="0"/>
              </a:rPr>
              <a:t>: </a:t>
            </a:r>
            <a:r>
              <a:rPr lang="en-US" altLang="ja-JP" sz="2000">
                <a:latin typeface="Arial" panose="020B0604020202020204" pitchFamily="34" charset="0"/>
              </a:rPr>
              <a:t>Define classes</a:t>
            </a:r>
            <a:r>
              <a:rPr lang="en-US" altLang="zh-CN" sz="2000">
                <a:latin typeface="Arial" panose="020B0604020202020204" pitchFamily="34" charset="0"/>
              </a:rPr>
              <a:t>, use-cases, various diagrams…</a:t>
            </a:r>
            <a:endParaRPr lang="en-US" altLang="ja-JP"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Negotiation</a:t>
            </a:r>
            <a:r>
              <a:rPr lang="zh-CN" altLang="en-US" sz="2000" dirty="0">
                <a:latin typeface="Arial" panose="020B0604020202020204" pitchFamily="34" charset="0"/>
              </a:rPr>
              <a:t>（协商）</a:t>
            </a:r>
            <a:r>
              <a:rPr lang="en-US" altLang="zh-CN" sz="2000">
                <a:latin typeface="Palatino" pitchFamily="-128" charset="0"/>
              </a:rPr>
              <a:t>—</a:t>
            </a:r>
            <a:r>
              <a:rPr lang="en-US" altLang="zh-CN" sz="2000">
                <a:latin typeface="Arial" panose="020B0604020202020204" pitchFamily="34" charset="0"/>
              </a:rPr>
              <a:t>agree</a:t>
            </a:r>
            <a:r>
              <a:rPr lang="en-US" altLang="ja-JP" sz="2000">
                <a:latin typeface="Arial" panose="020B0604020202020204" pitchFamily="34" charset="0"/>
              </a:rPr>
              <a:t> on a deliverable system that is realistic for developers and customers</a:t>
            </a:r>
          </a:p>
          <a:p>
            <a:pPr marL="800100" lvl="1"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Reconcile conflicts between the users and developers</a:t>
            </a:r>
          </a:p>
          <a:p>
            <a:pPr marL="800100" lvl="1" indent="-342900" eaLnBrk="0" hangingPunct="0">
              <a:spcBef>
                <a:spcPct val="20000"/>
              </a:spcBef>
              <a:buClr>
                <a:srgbClr val="52A930"/>
              </a:buClr>
              <a:buFont typeface="Wingdings" panose="05000000000000000000" pitchFamily="2" charset="2"/>
              <a:buChar char="n"/>
            </a:pPr>
            <a:r>
              <a:rPr lang="en-US" altLang="ja-JP" sz="2000" err="1">
                <a:latin typeface="Arial" panose="020B0604020202020204" pitchFamily="34" charset="0"/>
              </a:rPr>
              <a:t>QFD</a:t>
            </a:r>
            <a:r>
              <a:rPr lang="en-US" altLang="zh-CN" sz="2000" err="1">
                <a:latin typeface="Arial" panose="020B0604020202020204" pitchFamily="34" charset="0"/>
              </a:rPr>
              <a:t>[</a:t>
            </a:r>
            <a:r>
              <a:rPr lang="en-US" altLang="ja-JP" sz="2000" err="1">
                <a:latin typeface="Arial" panose="020B0604020202020204" pitchFamily="34" charset="0"/>
              </a:rPr>
              <a:t>quality</a:t>
            </a:r>
            <a:r>
              <a:rPr lang="en-US" altLang="ja-JP" sz="2000">
                <a:latin typeface="Arial" panose="020B0604020202020204" pitchFamily="34" charset="0"/>
              </a:rPr>
              <a:t> function deployment</a:t>
            </a:r>
            <a:r>
              <a:rPr lang="en-US" altLang="zh-CN" sz="2000">
                <a:latin typeface="Arial" panose="020B0604020202020204" pitchFamily="34" charset="0"/>
              </a:rPr>
              <a:t>] </a:t>
            </a:r>
            <a:r>
              <a:rPr lang="en-US" altLang="zh-CN" sz="2000">
                <a:solidFill>
                  <a:srgbClr val="FF0000"/>
                </a:solidFill>
                <a:latin typeface="Arial" panose="020B0604020202020204" pitchFamily="34" charset="0"/>
              </a:rPr>
              <a:t>Normal</a:t>
            </a:r>
            <a:r>
              <a:rPr lang="en-US" altLang="zh-CN" sz="2000">
                <a:latin typeface="Arial" panose="020B0604020202020204" pitchFamily="34" charset="0"/>
              </a:rPr>
              <a:t> /</a:t>
            </a:r>
            <a:r>
              <a:rPr lang="en-US" altLang="zh-CN" sz="2000">
                <a:solidFill>
                  <a:srgbClr val="FF0000"/>
                </a:solidFill>
                <a:latin typeface="Arial" panose="020B0604020202020204" pitchFamily="34" charset="0"/>
              </a:rPr>
              <a:t>Expected/Exciting</a:t>
            </a:r>
            <a:r>
              <a:rPr lang="en-US" altLang="zh-CN" sz="2000">
                <a:latin typeface="Arial" panose="020B0604020202020204" pitchFamily="34" charset="0"/>
              </a:rPr>
              <a:t> requirements</a:t>
            </a:r>
          </a:p>
          <a:p>
            <a:pPr marL="800100" lvl="1" indent="-342900" eaLnBrk="0" hangingPunct="0">
              <a:spcBef>
                <a:spcPct val="20000"/>
              </a:spcBef>
              <a:buClr>
                <a:srgbClr val="52A930"/>
              </a:buClr>
            </a:pPr>
            <a:endParaRPr lang="en-US" altLang="ja-JP" sz="2000">
              <a:latin typeface="Arial" panose="020B0604020202020204" pitchFamily="34"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30720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160</a:t>
            </a:fld>
            <a:endParaRPr lang="en-US" altLang="ja-JP" sz="1200">
              <a:solidFill>
                <a:schemeClr val="bg1"/>
              </a:solidFill>
              <a:latin typeface="Arial" panose="020B0604020202020204" pitchFamily="34" charset="0"/>
            </a:endParaRPr>
          </a:p>
        </p:txBody>
      </p:sp>
      <p:sp>
        <p:nvSpPr>
          <p:cNvPr id="307203"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307204" name="Picture 36"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307205" name="Picture 3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307206" name="Text Box 42"/>
          <p:cNvSpPr txBox="1"/>
          <p:nvPr/>
        </p:nvSpPr>
        <p:spPr>
          <a:xfrm>
            <a:off x="20638" y="765175"/>
            <a:ext cx="9123362" cy="5219700"/>
          </a:xfrm>
          <a:prstGeom prst="rect">
            <a:avLst/>
          </a:prstGeom>
          <a:noFill/>
          <a:ln w="9525">
            <a:noFill/>
          </a:ln>
        </p:spPr>
        <p:txBody>
          <a:bodyPr>
            <a:spAutoFit/>
          </a:bodyPr>
          <a:lstStyle/>
          <a:p>
            <a:pPr marL="304800" indent="-304800" eaLnBrk="0" hangingPunct="0"/>
            <a:r>
              <a:rPr lang="en-US" altLang="zh-CN" sz="2400">
                <a:latin typeface="Arial" panose="020B0604020202020204" pitchFamily="34" charset="0"/>
              </a:rPr>
              <a:t>9. Which of the following should be considered as candidate objects in a problem space?</a:t>
            </a:r>
          </a:p>
          <a:p>
            <a:pPr marL="304800" indent="-304800" eaLnBrk="0" hangingPunct="0"/>
            <a:r>
              <a:rPr lang="en-US" altLang="zh-CN" sz="2400">
                <a:latin typeface="Arial" panose="020B0604020202020204" pitchFamily="34" charset="0"/>
              </a:rPr>
              <a:t>        a. events         b. people</a:t>
            </a:r>
          </a:p>
          <a:p>
            <a:pPr marL="304800" indent="-304800" eaLnBrk="0" hangingPunct="0"/>
            <a:r>
              <a:rPr lang="en-US" altLang="zh-CN" sz="2400">
                <a:latin typeface="Arial" panose="020B0604020202020204" pitchFamily="34" charset="0"/>
              </a:rPr>
              <a:t>        c. structure      d. all of the above</a:t>
            </a:r>
          </a:p>
          <a:p>
            <a:pPr marL="304800" indent="-304800" eaLnBrk="0" hangingPunct="0"/>
            <a:r>
              <a:rPr lang="en-US" altLang="zh-CN" sz="1600">
                <a:latin typeface="Arial" panose="020B0604020202020204" pitchFamily="34" charset="0"/>
              </a:rPr>
              <a:t>        </a:t>
            </a:r>
          </a:p>
          <a:p>
            <a:pPr marL="304800" indent="-304800" eaLnBrk="0" hangingPunct="0"/>
            <a:r>
              <a:rPr lang="en-US" altLang="zh-CN" sz="1600">
                <a:latin typeface="Arial" panose="020B0604020202020204" pitchFamily="34" charset="0"/>
              </a:rPr>
              <a:t>10. In a few sentences, try to describe the primary differences between structured analysis </a:t>
            </a:r>
          </a:p>
          <a:p>
            <a:pPr marL="304800" indent="-304800" eaLnBrk="0" hangingPunct="0"/>
            <a:r>
              <a:rPr lang="en-US" altLang="zh-CN" sz="1600">
                <a:latin typeface="Arial" panose="020B0604020202020204" pitchFamily="34" charset="0"/>
              </a:rPr>
              <a:t>       and object-oriented analysis.</a:t>
            </a:r>
          </a:p>
          <a:p>
            <a:pPr marL="304800" indent="-304800" eaLnBrk="0" hangingPunct="0"/>
            <a:r>
              <a:rPr lang="en-US" altLang="zh-CN" sz="1600">
                <a:latin typeface="Arial" panose="020B0604020202020204" pitchFamily="34" charset="0"/>
              </a:rPr>
              <a:t>      Answer: </a:t>
            </a:r>
            <a:r>
              <a:rPr lang="en-US" altLang="ja-JP" sz="1600">
                <a:latin typeface="Arial" panose="020B0604020202020204" pitchFamily="34" charset="0"/>
              </a:rPr>
              <a:t>Structured analysis begins with a consideration of the </a:t>
            </a:r>
            <a:r>
              <a:rPr lang="en-US" altLang="ja-JP" sz="1600">
                <a:solidFill>
                  <a:srgbClr val="FF0000"/>
                </a:solidFill>
                <a:latin typeface="Arial" panose="020B0604020202020204" pitchFamily="34" charset="0"/>
              </a:rPr>
              <a:t>data objects</a:t>
            </a:r>
            <a:r>
              <a:rPr lang="en-US" altLang="ja-JP" sz="1600">
                <a:latin typeface="Arial" panose="020B0604020202020204" pitchFamily="34" charset="0"/>
              </a:rPr>
              <a:t> that the system must manipulate. In structured analysis the data objects are described with a data dictionary and the entity relation diagram (ERD) depicts relationships between data objects. The flow and transformation of data through a system are represented using the data f</a:t>
            </a:r>
            <a:r>
              <a:rPr lang="en-US" altLang="zh-CN" sz="1600">
                <a:latin typeface="Arial" panose="020B0604020202020204" pitchFamily="34" charset="0"/>
              </a:rPr>
              <a:t>l</a:t>
            </a:r>
            <a:r>
              <a:rPr lang="en-US" altLang="ja-JP" sz="1600">
                <a:latin typeface="Arial" panose="020B0604020202020204" pitchFamily="34" charset="0"/>
              </a:rPr>
              <a:t>ow diagram (DFD). The structured analysis also incorporates a behavioral modeling notation called the state transition diagram (STD). In the object oriented analysis model, </a:t>
            </a:r>
            <a:r>
              <a:rPr lang="en-US" altLang="ja-JP" sz="1600">
                <a:solidFill>
                  <a:srgbClr val="FF0000"/>
                </a:solidFill>
                <a:latin typeface="Arial" panose="020B0604020202020204" pitchFamily="34" charset="0"/>
              </a:rPr>
              <a:t>class-based elements model the objects</a:t>
            </a:r>
            <a:r>
              <a:rPr lang="en-US" altLang="ja-JP" sz="1600">
                <a:latin typeface="Arial" panose="020B0604020202020204" pitchFamily="34" charset="0"/>
              </a:rPr>
              <a:t> that the system will manipulate, the operations that will be applied to the objects to effect the manipulation, relationships (some hierarchical) between the objects, and the collaborations that occur between the classes that are defined. In addition the OO model represents the behavior of objects and the behavior of the system as a whole.</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t>
            </a:r>
          </a:p>
          <a:p>
            <a:pPr marL="304800" indent="-304800" eaLnBrk="0" hangingPunct="0"/>
            <a:endParaRPr lang="en-US" altLang="ja-JP" sz="1600">
              <a:latin typeface="Arial" panose="020B0604020202020204" pitchFamily="34" charset="0"/>
            </a:endParaRPr>
          </a:p>
        </p:txBody>
      </p:sp>
      <p:sp>
        <p:nvSpPr>
          <p:cNvPr id="393224" name="Rectangle 8"/>
          <p:cNvSpPr/>
          <p:nvPr/>
        </p:nvSpPr>
        <p:spPr>
          <a:xfrm>
            <a:off x="4824413" y="225425"/>
            <a:ext cx="2349500" cy="579438"/>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9-d</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24"/>
                                        </p:tgtEl>
                                        <p:attrNameLst>
                                          <p:attrName>style.visibility</p:attrName>
                                        </p:attrNameLst>
                                      </p:cBhvr>
                                      <p:to>
                                        <p:strVal val="visible"/>
                                      </p:to>
                                    </p:set>
                                    <p:animEffect transition="in" filter="blinds(horizontal)">
                                      <p:cBhvr>
                                        <p:cTn id="7" dur="500"/>
                                        <p:tgtEl>
                                          <p:spTgt spid="39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4"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25805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161</a:t>
            </a:fld>
            <a:endParaRPr lang="en-US" altLang="ja-JP" sz="1200">
              <a:solidFill>
                <a:schemeClr val="bg1"/>
              </a:solidFill>
              <a:latin typeface="Arial" panose="020B0604020202020204" pitchFamily="34" charset="0"/>
            </a:endParaRPr>
          </a:p>
        </p:txBody>
      </p:sp>
      <p:sp>
        <p:nvSpPr>
          <p:cNvPr id="258051" name="Rectangle 6"/>
          <p:cNvSpPr>
            <a:spLocks noRot="1"/>
          </p:cNvSpPr>
          <p:nvPr/>
        </p:nvSpPr>
        <p:spPr>
          <a:xfrm>
            <a:off x="0" y="0"/>
            <a:ext cx="6551613" cy="800100"/>
          </a:xfrm>
          <a:prstGeom prst="rect">
            <a:avLst/>
          </a:prstGeom>
          <a:noFill/>
          <a:ln w="9525">
            <a:noFill/>
          </a:ln>
        </p:spPr>
        <p:txBody>
          <a:bodyPr anchor="ctr" anchorCtr="0"/>
          <a:lstStyle/>
          <a:p>
            <a:pPr eaLnBrk="0" hangingPunct="0"/>
            <a:r>
              <a:rPr lang="en-US" altLang="zh-CN" b="1">
                <a:latin typeface="Arial" panose="020B0604020202020204" pitchFamily="34" charset="0"/>
              </a:rPr>
              <a:t>Homework 2024-10-17</a:t>
            </a:r>
            <a:endParaRPr lang="zh-CN" altLang="en-US" b="1" dirty="0">
              <a:latin typeface="Arial" panose="020B0604020202020204" pitchFamily="34" charset="0"/>
            </a:endParaRPr>
          </a:p>
        </p:txBody>
      </p:sp>
      <p:sp>
        <p:nvSpPr>
          <p:cNvPr id="258052" name="Rectangle 7"/>
          <p:cNvSpPr>
            <a:spLocks noRot="1"/>
          </p:cNvSpPr>
          <p:nvPr/>
        </p:nvSpPr>
        <p:spPr>
          <a:xfrm>
            <a:off x="251143" y="944563"/>
            <a:ext cx="8605837" cy="4824412"/>
          </a:xfrm>
          <a:prstGeom prst="rect">
            <a:avLst/>
          </a:prstGeom>
          <a:noFill/>
          <a:ln w="9525">
            <a:noFill/>
          </a:ln>
        </p:spPr>
        <p:txBody>
          <a:bodyPr/>
          <a:lstStyle/>
          <a:p>
            <a:pPr marL="609600" indent="-609600" eaLnBrk="0" hangingPunct="0">
              <a:buAutoNum type="arabicPeriod"/>
            </a:pPr>
            <a:r>
              <a:rPr lang="en-US" altLang="zh-CN" sz="1600">
                <a:sym typeface="+mn-ea"/>
              </a:rPr>
              <a:t>List the types of models that might be used in requirements modeling and explain the role of each type of model</a:t>
            </a:r>
          </a:p>
          <a:p>
            <a:pPr marL="609600" indent="-609600" eaLnBrk="0" hangingPunct="0">
              <a:buAutoNum type="arabicPeriod"/>
            </a:pPr>
            <a:r>
              <a:rPr lang="en-US" altLang="zh-CN" sz="1600">
                <a:sym typeface="+mn-ea"/>
              </a:rPr>
              <a:t>Which UML (unified modeling language) diagrams are useful in scenario-based modeling?</a:t>
            </a:r>
          </a:p>
          <a:p>
            <a:pPr marL="609600" indent="-609600" eaLnBrk="0" hangingPunct="0">
              <a:buAutoNum type="arabicPeriod"/>
            </a:pPr>
            <a:r>
              <a:rPr lang="en-US" altLang="zh-CN" sz="1600">
                <a:latin typeface="Arial" panose="020B0604020202020204" pitchFamily="34" charset="0"/>
              </a:rPr>
              <a:t>What questions should be asked to help refine a preliminary use case?</a:t>
            </a:r>
          </a:p>
          <a:p>
            <a:pPr marL="609600" indent="-609600" eaLnBrk="0" hangingPunct="0">
              <a:buAutoNum type="arabicPeriod"/>
            </a:pPr>
            <a:r>
              <a:rPr lang="en-US" altLang="zh-CN" sz="1600">
                <a:latin typeface="Arial" panose="020B0604020202020204" pitchFamily="34" charset="0"/>
              </a:rPr>
              <a:t>List the characteristics that should be considered when considering potential classes for inclusion in an analysis  model </a:t>
            </a:r>
          </a:p>
          <a:p>
            <a:pPr marL="609600" indent="-609600" eaLnBrk="0" hangingPunct="0">
              <a:buAutoNum type="arabicPeriod"/>
            </a:pPr>
            <a:r>
              <a:rPr lang="en-US" altLang="zh-CN" sz="1600">
                <a:latin typeface="Arial" panose="020B0604020202020204" pitchFamily="34" charset="0"/>
              </a:rPr>
              <a:t>What are the steps needed to build a behavioral model?</a:t>
            </a:r>
          </a:p>
          <a:p>
            <a:pPr marL="609600" indent="-609600" eaLnBrk="0" hangingPunct="0">
              <a:buAutoNum type="arabicPeriod"/>
            </a:pPr>
            <a:r>
              <a:rPr lang="en-US" altLang="zh-CN" sz="1600">
                <a:sym typeface="+mn-ea"/>
              </a:rPr>
              <a:t>What types of nouns resulting from a grammatical parse should be considered as potential analysis classes?</a:t>
            </a:r>
          </a:p>
          <a:p>
            <a:pPr marL="609600" indent="-609600" eaLnBrk="0" hangingPunct="0">
              <a:buAutoNum type="arabicPeriod"/>
            </a:pPr>
            <a:r>
              <a:rPr lang="en-US" altLang="zh-CN" sz="1600">
                <a:sym typeface="+mn-ea"/>
              </a:rPr>
              <a:t>Describe the roles of the three sections of CRC (class responsibility collaborator) cards?</a:t>
            </a:r>
          </a:p>
          <a:p>
            <a:pPr marL="609600" indent="-609600" eaLnBrk="0" hangingPunct="0">
              <a:buAutoNum type="arabicPeriod"/>
            </a:pPr>
            <a:r>
              <a:rPr lang="en-US" altLang="zh-CN" sz="1600">
                <a:sym typeface="+mn-ea"/>
              </a:rPr>
              <a:t>There are two different types of “states” that behavioral models can represent. What are they? </a:t>
            </a:r>
            <a:endParaRPr lang="en-US" altLang="zh-CN" sz="1600">
              <a:latin typeface="Arial" panose="020B0604020202020204" pitchFamily="34" charset="0"/>
            </a:endParaRPr>
          </a:p>
          <a:p>
            <a:pPr marL="609600" indent="-609600" eaLnBrk="0" hangingPunct="0">
              <a:buAutoNum type="arabicPeriod"/>
            </a:pPr>
            <a:r>
              <a:rPr lang="en-US" altLang="zh-CN" sz="1600">
                <a:sym typeface="+mn-ea"/>
              </a:rPr>
              <a:t>How does a sequence diagram differ from a state diagram . How are they similar?</a:t>
            </a:r>
            <a:endParaRPr lang="en-US" altLang="zh-CN" sz="1600">
              <a:latin typeface="Arial" panose="020B0604020202020204" pitchFamily="34" charset="0"/>
            </a:endParaRPr>
          </a:p>
          <a:p>
            <a:pPr marL="609600" indent="-609600" eaLnBrk="0" hangingPunct="0">
              <a:buAutoNum type="arabicPeriod"/>
            </a:pPr>
            <a:r>
              <a:rPr lang="en-US" altLang="zh-CN" sz="1600">
                <a:sym typeface="+mn-ea"/>
              </a:rPr>
              <a:t>What is the fundamental difference between the structured analysis and object-oriented strategies for requirements analysis?</a:t>
            </a:r>
            <a:endParaRPr lang="en-US" altLang="zh-CN" sz="1600">
              <a:latin typeface="Arial" panose="020B0604020202020204" pitchFamily="34" charset="0"/>
            </a:endParaRPr>
          </a:p>
          <a:p>
            <a:pPr marL="609600" indent="-609600" eaLnBrk="0" hangingPunct="0"/>
            <a:endParaRPr lang="en-US" altLang="zh-CN" sz="1600">
              <a:latin typeface="Arial" panose="020B0604020202020204" pitchFamily="34" charset="0"/>
            </a:endParaRPr>
          </a:p>
          <a:p>
            <a:pPr marL="609600" indent="-609600" eaLnBrk="0" hangingPunct="0"/>
            <a:endParaRPr lang="en-US" altLang="zh-CN" sz="160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3481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17</a:t>
            </a:fld>
            <a:endParaRPr lang="en-US" altLang="ja-JP" sz="1200">
              <a:solidFill>
                <a:schemeClr val="bg1"/>
              </a:solidFill>
              <a:latin typeface="Arial" panose="020B0604020202020204" pitchFamily="34" charset="0"/>
            </a:endParaRPr>
          </a:p>
        </p:txBody>
      </p:sp>
      <p:sp>
        <p:nvSpPr>
          <p:cNvPr id="34819" name="Rectangle 4"/>
          <p:cNvSpPr>
            <a:spLocks noRot="1"/>
          </p:cNvSpPr>
          <p:nvPr/>
        </p:nvSpPr>
        <p:spPr>
          <a:xfrm>
            <a:off x="0" y="0"/>
            <a:ext cx="8034338" cy="657225"/>
          </a:xfrm>
          <a:prstGeom prst="rect">
            <a:avLst/>
          </a:prstGeom>
          <a:noFill/>
          <a:ln w="9525">
            <a:noFill/>
          </a:ln>
        </p:spPr>
        <p:txBody>
          <a:bodyPr anchor="ctr" anchorCtr="0"/>
          <a:lstStyle/>
          <a:p>
            <a:pPr eaLnBrk="0" hangingPunct="0"/>
            <a:r>
              <a:rPr lang="en-US" altLang="ja-JP" b="1">
                <a:latin typeface="Arial" panose="020B0604020202020204" pitchFamily="34" charset="0"/>
              </a:rPr>
              <a:t>Requirements Engineering</a:t>
            </a:r>
            <a:r>
              <a:rPr lang="en-US" altLang="zh-CN" b="1">
                <a:latin typeface="Arial" panose="020B0604020202020204" pitchFamily="34" charset="0"/>
              </a:rPr>
              <a:t> Tasks</a:t>
            </a:r>
            <a:endParaRPr lang="en-US" altLang="ja-JP" b="1">
              <a:latin typeface="Arial" panose="020B0604020202020204" pitchFamily="34" charset="0"/>
            </a:endParaRPr>
          </a:p>
        </p:txBody>
      </p:sp>
      <p:sp>
        <p:nvSpPr>
          <p:cNvPr id="34820" name="Rectangle 6"/>
          <p:cNvSpPr>
            <a:spLocks noRot="1"/>
          </p:cNvSpPr>
          <p:nvPr/>
        </p:nvSpPr>
        <p:spPr>
          <a:xfrm>
            <a:off x="1066800" y="1049338"/>
            <a:ext cx="7466013" cy="4972050"/>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Specification</a:t>
            </a:r>
            <a:r>
              <a:rPr lang="zh-CN" altLang="en-US" sz="2000" dirty="0">
                <a:latin typeface="Arial" panose="020B0604020202020204" pitchFamily="34" charset="0"/>
              </a:rPr>
              <a:t>（规格说明）</a:t>
            </a:r>
            <a:r>
              <a:rPr lang="en-US" altLang="zh-CN" sz="2000">
                <a:latin typeface="Palatino" pitchFamily="-128" charset="0"/>
              </a:rPr>
              <a:t>—</a:t>
            </a:r>
            <a:r>
              <a:rPr lang="en-US" altLang="zh-CN" sz="2000">
                <a:latin typeface="Arial" panose="020B0604020202020204" pitchFamily="34" charset="0"/>
              </a:rPr>
              <a:t>can</a:t>
            </a:r>
            <a:r>
              <a:rPr lang="en-US" altLang="ja-JP" sz="2000">
                <a:latin typeface="Arial" panose="020B0604020202020204" pitchFamily="34" charset="0"/>
              </a:rPr>
              <a:t> be any one (or more) of the following:</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 written document</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 set of models</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 formal mathematical</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 collection of user scenarios (use-cases)</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 prototype</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Validation</a:t>
            </a:r>
            <a:r>
              <a:rPr lang="zh-CN" altLang="en-US" sz="2000" dirty="0">
                <a:latin typeface="Arial" panose="020B0604020202020204" pitchFamily="34" charset="0"/>
              </a:rPr>
              <a:t>（确认）</a:t>
            </a:r>
            <a:r>
              <a:rPr lang="en-US" altLang="zh-CN" sz="2000">
                <a:latin typeface="Palatino" pitchFamily="-128" charset="0"/>
              </a:rPr>
              <a:t>—</a:t>
            </a:r>
            <a:r>
              <a:rPr lang="en-US" altLang="zh-CN" sz="2000">
                <a:latin typeface="Arial" panose="020B0604020202020204" pitchFamily="34" charset="0"/>
              </a:rPr>
              <a:t>a</a:t>
            </a:r>
            <a:r>
              <a:rPr lang="en-US" altLang="ja-JP" sz="2000">
                <a:latin typeface="Arial" panose="020B0604020202020204" pitchFamily="34" charset="0"/>
              </a:rPr>
              <a:t> review mechanism that looks for</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errors in content or interpretation</a:t>
            </a:r>
            <a:r>
              <a:rPr lang="en-US" altLang="zh-CN" sz="1800">
                <a:latin typeface="Arial" panose="020B0604020202020204" pitchFamily="34" charset="0"/>
              </a:rPr>
              <a:t>(</a:t>
            </a:r>
            <a:r>
              <a:rPr lang="zh-CN" altLang="en-US" sz="1800" dirty="0">
                <a:latin typeface="Arial" panose="020B0604020202020204" pitchFamily="34" charset="0"/>
              </a:rPr>
              <a:t>解释</a:t>
            </a:r>
            <a:r>
              <a:rPr lang="en-US" altLang="zh-CN" sz="1800">
                <a:latin typeface="Arial" panose="020B0604020202020204" pitchFamily="34" charset="0"/>
              </a:rPr>
              <a:t>)</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areas where clarification</a:t>
            </a:r>
            <a:r>
              <a:rPr lang="zh-CN" altLang="en-US" sz="1800" dirty="0">
                <a:latin typeface="Arial" panose="020B0604020202020204" pitchFamily="34" charset="0"/>
              </a:rPr>
              <a:t>（说明、澄清）</a:t>
            </a:r>
            <a:r>
              <a:rPr lang="ja-JP" altLang="en-US" sz="1800" dirty="0">
                <a:latin typeface="Arial" panose="020B0604020202020204" pitchFamily="34" charset="0"/>
              </a:rPr>
              <a:t> </a:t>
            </a:r>
            <a:r>
              <a:rPr lang="en-US" altLang="ja-JP" sz="1800">
                <a:latin typeface="Arial" panose="020B0604020202020204" pitchFamily="34" charset="0"/>
              </a:rPr>
              <a:t>may be required</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missing information</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Inconsistencies</a:t>
            </a:r>
            <a:r>
              <a:rPr lang="zh-CN" altLang="en-US" sz="1800" dirty="0">
                <a:latin typeface="Arial" panose="020B0604020202020204" pitchFamily="34" charset="0"/>
              </a:rPr>
              <a:t>不一致</a:t>
            </a:r>
            <a:r>
              <a:rPr lang="en-US" altLang="zh-CN" sz="1800">
                <a:latin typeface="Arial" panose="020B0604020202020204" pitchFamily="34" charset="0"/>
              </a:rPr>
              <a:t>-</a:t>
            </a:r>
            <a:r>
              <a:rPr lang="zh-CN" altLang="en-US" sz="1800" dirty="0">
                <a:latin typeface="Arial" panose="020B0604020202020204" pitchFamily="34" charset="0"/>
              </a:rPr>
              <a:t>矛盾</a:t>
            </a:r>
            <a:r>
              <a:rPr lang="ja-JP" altLang="en-US" sz="1800" dirty="0">
                <a:latin typeface="Arial" panose="020B0604020202020204" pitchFamily="34" charset="0"/>
              </a:rPr>
              <a:t> </a:t>
            </a:r>
            <a:r>
              <a:rPr lang="en-US" altLang="ja-JP" sz="1800">
                <a:latin typeface="Arial" panose="020B0604020202020204" pitchFamily="34" charset="0"/>
              </a:rPr>
              <a:t>(a major problem when large products or systems are engineered)</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latin typeface="Arial" panose="020B0604020202020204" pitchFamily="34" charset="0"/>
              </a:rPr>
              <a:t>conflicting or unrealistic (unachievable) requirements. </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Requirements management</a:t>
            </a:r>
            <a:r>
              <a:rPr lang="zh-CN" altLang="en-US" sz="2000" dirty="0">
                <a:latin typeface="Arial" panose="020B0604020202020204" pitchFamily="34" charset="0"/>
              </a:rPr>
              <a:t>（需求管理）</a:t>
            </a: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需求管理贯穿于系统的这个生命期</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3686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18</a:t>
            </a:fld>
            <a:endParaRPr lang="en-US" altLang="ja-JP" sz="1200">
              <a:solidFill>
                <a:schemeClr val="bg1"/>
              </a:solidFill>
              <a:latin typeface="Arial" panose="020B0604020202020204" pitchFamily="34" charset="0"/>
            </a:endParaRPr>
          </a:p>
        </p:txBody>
      </p:sp>
      <p:sp>
        <p:nvSpPr>
          <p:cNvPr id="36867" name="Rectangle 4"/>
          <p:cNvSpPr>
            <a:spLocks noRot="1"/>
          </p:cNvSpPr>
          <p:nvPr/>
        </p:nvSpPr>
        <p:spPr>
          <a:xfrm>
            <a:off x="0" y="0"/>
            <a:ext cx="8034338" cy="657225"/>
          </a:xfrm>
          <a:prstGeom prst="rect">
            <a:avLst/>
          </a:prstGeom>
          <a:noFill/>
          <a:ln w="9525">
            <a:noFill/>
          </a:ln>
        </p:spPr>
        <p:txBody>
          <a:bodyPr anchor="ctr" anchorCtr="0"/>
          <a:lstStyle/>
          <a:p>
            <a:pPr eaLnBrk="0" hangingPunct="0"/>
            <a:r>
              <a:rPr lang="en-US" altLang="zh-CN">
                <a:latin typeface="宋体" panose="02010600030101010101" pitchFamily="2" charset="-122"/>
                <a:ea typeface="宋体" panose="02010600030101010101" pitchFamily="2" charset="-122"/>
              </a:rPr>
              <a:t>SRS</a:t>
            </a:r>
            <a:r>
              <a:rPr lang="zh-CN" altLang="en-US" dirty="0">
                <a:latin typeface="宋体" panose="02010600030101010101" pitchFamily="2" charset="-122"/>
                <a:ea typeface="宋体" panose="02010600030101010101" pitchFamily="2" charset="-122"/>
              </a:rPr>
              <a:t>软件需求规格说明模板</a:t>
            </a:r>
            <a:endParaRPr lang="en-US" altLang="ja-JP">
              <a:latin typeface="宋体" panose="02010600030101010101" pitchFamily="2" charset="-122"/>
              <a:ea typeface="宋体" panose="02010600030101010101" pitchFamily="2" charset="-122"/>
            </a:endParaRPr>
          </a:p>
        </p:txBody>
      </p:sp>
      <p:sp>
        <p:nvSpPr>
          <p:cNvPr id="36868" name="Rectangle 6"/>
          <p:cNvSpPr>
            <a:spLocks noRot="1"/>
          </p:cNvSpPr>
          <p:nvPr/>
        </p:nvSpPr>
        <p:spPr>
          <a:xfrm>
            <a:off x="1066800" y="800100"/>
            <a:ext cx="3217863" cy="5292725"/>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1.</a:t>
            </a:r>
            <a:r>
              <a:rPr lang="zh-CN" altLang="en-US" sz="2000" dirty="0">
                <a:latin typeface="Arial" panose="020B0604020202020204" pitchFamily="34" charset="0"/>
              </a:rPr>
              <a:t>导言</a:t>
            </a:r>
            <a:endParaRPr lang="en-US" altLang="zh-CN" sz="20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目的</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文档约定</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适用人群和阅读建议</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项目范围</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参考文献</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2.</a:t>
            </a:r>
            <a:r>
              <a:rPr lang="zh-CN" altLang="en-US" sz="2000" dirty="0">
                <a:latin typeface="Arial" panose="020B0604020202020204" pitchFamily="34" charset="0"/>
              </a:rPr>
              <a:t>总体描述</a:t>
            </a:r>
            <a:endParaRPr lang="en-US" altLang="zh-CN" sz="20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产品愿景</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产品特性</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用户类型和特征</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操作环境</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设计和实现约束</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用户文档</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假设和依赖</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3.</a:t>
            </a:r>
            <a:r>
              <a:rPr lang="zh-CN" altLang="en-US" sz="2000" dirty="0">
                <a:latin typeface="Arial" panose="020B0604020202020204" pitchFamily="34" charset="0"/>
              </a:rPr>
              <a:t>系统特征</a:t>
            </a:r>
            <a:endParaRPr lang="en-US" altLang="zh-CN" sz="20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系统特征</a:t>
            </a:r>
            <a:r>
              <a:rPr lang="en-US" altLang="zh-CN" sz="1800">
                <a:latin typeface="Arial" panose="020B0604020202020204" pitchFamily="34" charset="0"/>
              </a:rPr>
              <a:t>1</a:t>
            </a: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系统特征</a:t>
            </a:r>
            <a:r>
              <a:rPr lang="en-US" altLang="zh-CN" sz="1800">
                <a:latin typeface="Arial" panose="020B0604020202020204" pitchFamily="34" charset="0"/>
              </a:rPr>
              <a:t>2</a:t>
            </a:r>
          </a:p>
        </p:txBody>
      </p:sp>
      <p:sp>
        <p:nvSpPr>
          <p:cNvPr id="36869" name="Rectangle 6"/>
          <p:cNvSpPr>
            <a:spLocks noRot="1"/>
          </p:cNvSpPr>
          <p:nvPr/>
        </p:nvSpPr>
        <p:spPr>
          <a:xfrm>
            <a:off x="5148263" y="928688"/>
            <a:ext cx="3216275" cy="5292725"/>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4.</a:t>
            </a:r>
            <a:r>
              <a:rPr lang="zh-CN" altLang="en-US" sz="2000" dirty="0">
                <a:latin typeface="Arial" panose="020B0604020202020204" pitchFamily="34" charset="0"/>
              </a:rPr>
              <a:t>外部接口需求</a:t>
            </a:r>
            <a:endParaRPr lang="en-US" altLang="zh-CN" sz="20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用户接口</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硬件接口</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软件接口</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通讯接口</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5.</a:t>
            </a:r>
            <a:r>
              <a:rPr lang="zh-CN" altLang="en-US" sz="2000" dirty="0">
                <a:latin typeface="Arial" panose="020B0604020202020204" pitchFamily="34" charset="0"/>
              </a:rPr>
              <a:t>其他非功能需求</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性能需求</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安全需求</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保密需求</a:t>
            </a:r>
            <a:endParaRPr lang="en-US" altLang="zh-CN" sz="180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zh-CN" altLang="en-US" sz="1800" dirty="0">
                <a:latin typeface="Arial" panose="020B0604020202020204" pitchFamily="34" charset="0"/>
              </a:rPr>
              <a:t>软件质量属性</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6.</a:t>
            </a:r>
            <a:r>
              <a:rPr lang="zh-CN" altLang="en-US" sz="2000" dirty="0">
                <a:latin typeface="Arial" panose="020B0604020202020204" pitchFamily="34" charset="0"/>
              </a:rPr>
              <a:t>其他需求</a:t>
            </a:r>
            <a:endParaRPr lang="en-US" altLang="zh-CN"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rPr>
              <a:t>附录</a:t>
            </a:r>
            <a:r>
              <a:rPr lang="en-US" altLang="zh-CN" sz="2000">
                <a:latin typeface="Arial" panose="020B0604020202020204" pitchFamily="34" charset="0"/>
              </a:rPr>
              <a:t>A</a:t>
            </a:r>
            <a:r>
              <a:rPr lang="zh-CN" altLang="en-US" sz="2000" dirty="0">
                <a:latin typeface="Arial" panose="020B0604020202020204" pitchFamily="34" charset="0"/>
              </a:rPr>
              <a:t>：术语表</a:t>
            </a:r>
            <a:endParaRPr lang="en-US" altLang="zh-CN"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rPr>
              <a:t>附录</a:t>
            </a:r>
            <a:r>
              <a:rPr lang="en-US" altLang="zh-CN" sz="2000">
                <a:latin typeface="Arial" panose="020B0604020202020204" pitchFamily="34" charset="0"/>
              </a:rPr>
              <a:t>B</a:t>
            </a:r>
            <a:r>
              <a:rPr lang="zh-CN" altLang="en-US" sz="2000" dirty="0">
                <a:latin typeface="Arial" panose="020B0604020202020204" pitchFamily="34" charset="0"/>
              </a:rPr>
              <a:t>：分析模型</a:t>
            </a:r>
            <a:endParaRPr lang="en-US" altLang="zh-CN"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rPr>
              <a:t>附录</a:t>
            </a:r>
            <a:r>
              <a:rPr lang="en-US" altLang="zh-CN" sz="2000">
                <a:latin typeface="Arial" panose="020B0604020202020204" pitchFamily="34" charset="0"/>
              </a:rPr>
              <a:t>C</a:t>
            </a:r>
            <a:r>
              <a:rPr lang="zh-CN" altLang="en-US" sz="2000" dirty="0">
                <a:latin typeface="Arial" panose="020B0604020202020204" pitchFamily="34" charset="0"/>
              </a:rPr>
              <a:t>：问题列表</a:t>
            </a:r>
            <a:endParaRPr lang="en-US" altLang="zh-CN" sz="200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3891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19</a:t>
            </a:fld>
            <a:endParaRPr lang="en-US" altLang="ja-JP" sz="1200">
              <a:solidFill>
                <a:schemeClr val="bg1"/>
              </a:solidFill>
              <a:latin typeface="Arial" panose="020B0604020202020204" pitchFamily="34" charset="0"/>
            </a:endParaRPr>
          </a:p>
        </p:txBody>
      </p:sp>
      <p:sp>
        <p:nvSpPr>
          <p:cNvPr id="38915" name="Rectangle 4"/>
          <p:cNvSpPr>
            <a:spLocks noRot="1"/>
          </p:cNvSpPr>
          <p:nvPr/>
        </p:nvSpPr>
        <p:spPr>
          <a:xfrm>
            <a:off x="0" y="0"/>
            <a:ext cx="8034338" cy="657225"/>
          </a:xfrm>
          <a:prstGeom prst="rect">
            <a:avLst/>
          </a:prstGeom>
          <a:noFill/>
          <a:ln w="9525">
            <a:noFill/>
          </a:ln>
        </p:spPr>
        <p:txBody>
          <a:bodyPr anchor="ctr" anchorCtr="0"/>
          <a:lstStyle/>
          <a:p>
            <a:pPr eaLnBrk="0" hangingPunct="0"/>
            <a:r>
              <a:rPr lang="zh-CN" altLang="en-US" dirty="0">
                <a:latin typeface="宋体" panose="02010600030101010101" pitchFamily="2" charset="-122"/>
                <a:ea typeface="宋体" panose="02010600030101010101" pitchFamily="2" charset="-122"/>
              </a:rPr>
              <a:t>需求收集、分析建议：</a:t>
            </a:r>
          </a:p>
        </p:txBody>
      </p:sp>
      <p:sp>
        <p:nvSpPr>
          <p:cNvPr id="38916" name="Rectangle 6"/>
          <p:cNvSpPr>
            <a:spLocks noRot="1"/>
          </p:cNvSpPr>
          <p:nvPr/>
        </p:nvSpPr>
        <p:spPr>
          <a:xfrm>
            <a:off x="1042988" y="800100"/>
            <a:ext cx="7092950" cy="5292725"/>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1.stakeholder</a:t>
            </a:r>
            <a:r>
              <a:rPr lang="zh-CN" altLang="en-US" sz="2000" dirty="0">
                <a:latin typeface="Arial" panose="020B0604020202020204" pitchFamily="34" charset="0"/>
              </a:rPr>
              <a:t>确定利益相关者</a:t>
            </a:r>
            <a:endParaRPr lang="en-US" altLang="zh-CN" sz="18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2.</a:t>
            </a:r>
            <a:r>
              <a:rPr lang="zh-CN" altLang="en-US" sz="2000" dirty="0">
                <a:latin typeface="Arial" panose="020B0604020202020204" pitchFamily="34" charset="0"/>
              </a:rPr>
              <a:t>要求用户指定专门的人员协助收集需求信息</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3.</a:t>
            </a:r>
            <a:r>
              <a:rPr lang="zh-CN" altLang="en-US" sz="2000" dirty="0">
                <a:latin typeface="Arial" panose="020B0604020202020204" pitchFamily="34" charset="0"/>
              </a:rPr>
              <a:t>注意客户需求信息保密</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4.</a:t>
            </a:r>
            <a:r>
              <a:rPr lang="zh-CN" altLang="en-US" sz="2000" dirty="0">
                <a:latin typeface="Arial" panose="020B0604020202020204" pitchFamily="34" charset="0"/>
              </a:rPr>
              <a:t>了解工作流程</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5.</a:t>
            </a:r>
            <a:r>
              <a:rPr lang="zh-CN" altLang="en-US" sz="2000" dirty="0">
                <a:latin typeface="Arial" panose="020B0604020202020204" pitchFamily="34" charset="0"/>
              </a:rPr>
              <a:t>收集各种输入、输出，即：报告、报表等</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6.</a:t>
            </a:r>
            <a:r>
              <a:rPr lang="zh-CN" altLang="en-US" sz="2000" dirty="0">
                <a:latin typeface="Arial" panose="020B0604020202020204" pitchFamily="34" charset="0"/>
              </a:rPr>
              <a:t>会议（各个层次，各种场合，一定要形成会议记录）</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7.</a:t>
            </a:r>
            <a:r>
              <a:rPr lang="zh-CN" altLang="en-US" sz="2000" dirty="0">
                <a:latin typeface="Arial" panose="020B0604020202020204" pitchFamily="34" charset="0"/>
              </a:rPr>
              <a:t>评审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536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a:t>
            </a:fld>
            <a:endParaRPr lang="en-US" altLang="ja-JP" sz="1200">
              <a:solidFill>
                <a:schemeClr val="bg1"/>
              </a:solidFill>
              <a:latin typeface="Arial" panose="020B0604020202020204" pitchFamily="34" charset="0"/>
            </a:endParaRPr>
          </a:p>
        </p:txBody>
      </p:sp>
      <p:sp>
        <p:nvSpPr>
          <p:cNvPr id="15363" name="Rectangle 4"/>
          <p:cNvSpPr/>
          <p:nvPr/>
        </p:nvSpPr>
        <p:spPr>
          <a:xfrm>
            <a:off x="179388" y="225425"/>
            <a:ext cx="8534400" cy="381000"/>
          </a:xfrm>
          <a:prstGeom prst="rect">
            <a:avLst/>
          </a:prstGeom>
          <a:noFill/>
          <a:ln w="9525">
            <a:noFill/>
          </a:ln>
        </p:spPr>
        <p:txBody>
          <a:bodyPr anchor="ctr" anchorCtr="0"/>
          <a:lstStyle/>
          <a:p>
            <a:r>
              <a:rPr lang="en-US" altLang="zh-CN" b="1">
                <a:latin typeface="Arial" panose="020B0604020202020204" pitchFamily="34" charset="0"/>
              </a:rPr>
              <a:t>KEY Word</a:t>
            </a:r>
            <a:endParaRPr lang="en-US" altLang="ja-JP" b="1">
              <a:latin typeface="Arial" panose="020B0604020202020204" pitchFamily="34" charset="0"/>
            </a:endParaRPr>
          </a:p>
        </p:txBody>
      </p:sp>
      <p:sp>
        <p:nvSpPr>
          <p:cNvPr id="15364" name="Rectangle 5"/>
          <p:cNvSpPr/>
          <p:nvPr/>
        </p:nvSpPr>
        <p:spPr>
          <a:xfrm>
            <a:off x="431800" y="1052513"/>
            <a:ext cx="8424863" cy="4892675"/>
          </a:xfrm>
          <a:prstGeom prst="rect">
            <a:avLst/>
          </a:prstGeom>
          <a:noFill/>
          <a:ln w="9525">
            <a:noFill/>
          </a:ln>
        </p:spPr>
        <p:txBody>
          <a:bodyPr>
            <a:spAutoFit/>
          </a:bodyPr>
          <a:lstStyle/>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Requirements Engineering </a:t>
            </a:r>
          </a:p>
          <a:p>
            <a:pPr eaLnBrk="0" hangingPunct="0">
              <a:buClr>
                <a:schemeClr val="folHlink"/>
              </a:buClr>
              <a:buFont typeface="Wingdings" panose="05000000000000000000" pitchFamily="2" charset="2"/>
            </a:pP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Inception</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Elicitation</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Elaboration</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Negotiation</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Specification</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Validation</a:t>
            </a:r>
            <a:endParaRPr lang="en-US" altLang="ja-JP"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Requirements Management</a:t>
            </a:r>
          </a:p>
          <a:p>
            <a:pPr eaLnBrk="0" hangingPunct="0">
              <a:buClr>
                <a:schemeClr val="folHlink"/>
              </a:buClr>
              <a:buFont typeface="Wingdings" panose="05000000000000000000" pitchFamily="2" charset="2"/>
              <a:buChar char="n"/>
            </a:pP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ja-JP" sz="2400">
                <a:latin typeface="Arial" panose="020B0604020202020204" pitchFamily="34" charset="0"/>
              </a:rPr>
              <a:t>scenario</a:t>
            </a:r>
            <a:endParaRPr lang="en-US" altLang="zh-CN" sz="2400">
              <a:latin typeface="Arial" panose="020B0604020202020204" pitchFamily="34" charset="0"/>
            </a:endParaRP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traceability Feasibility , </a:t>
            </a:r>
            <a:r>
              <a:rPr lang="en-GB" altLang="zh-CN" sz="2400">
                <a:latin typeface="Arial" panose="020B0604020202020204" pitchFamily="34" charset="0"/>
              </a:rPr>
              <a:t>constraint ,  </a:t>
            </a:r>
            <a:r>
              <a:rPr lang="en-US" altLang="zh-CN" sz="2400">
                <a:latin typeface="Arial" panose="020B0604020202020204" pitchFamily="34" charset="0"/>
              </a:rPr>
              <a:t>Unambiguous</a:t>
            </a:r>
          </a:p>
          <a:p>
            <a:pPr eaLnBrk="0" hangingPunct="0">
              <a:buClr>
                <a:schemeClr val="folHlink"/>
              </a:buClr>
              <a:buFont typeface="Wingdings" panose="05000000000000000000" pitchFamily="2" charset="2"/>
              <a:buChar char="n"/>
            </a:pPr>
            <a:r>
              <a:rPr lang="en-US" altLang="zh-CN" sz="2400">
                <a:latin typeface="Arial" panose="020B0604020202020204" pitchFamily="34" charset="0"/>
              </a:rPr>
              <a:t> diagram</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ea typeface="宋体" panose="02010600030101010101" pitchFamily="2" charset="-122"/>
              </a:rPr>
              <a:t> </a:t>
            </a:r>
            <a:r>
              <a:rPr lang="en-US" altLang="en-US" sz="2400" noProof="0" dirty="0">
                <a:latin typeface="Times New Roman" panose="02020603050405020304" pitchFamily="18" charset="0"/>
                <a:cs typeface="Times New Roman" panose="02020603050405020304" pitchFamily="18" charset="0"/>
                <a:sym typeface="+mn-ea"/>
              </a:rPr>
              <a:t>compatible, </a:t>
            </a:r>
            <a:r>
              <a:rPr lang="en-US" altLang="ja-JP" sz="2400">
                <a:sym typeface="+mn-ea"/>
              </a:rPr>
              <a:t>abbreviated </a:t>
            </a:r>
            <a:endParaRPr lang="en-US" altLang="zh-CN" sz="240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4096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20</a:t>
            </a:fld>
            <a:endParaRPr lang="en-US" altLang="ja-JP" sz="1200">
              <a:solidFill>
                <a:schemeClr val="bg1"/>
              </a:solidFill>
              <a:latin typeface="Arial" panose="020B0604020202020204" pitchFamily="34" charset="0"/>
            </a:endParaRPr>
          </a:p>
        </p:txBody>
      </p:sp>
      <p:sp>
        <p:nvSpPr>
          <p:cNvPr id="40963" name="Rectangle 4"/>
          <p:cNvSpPr>
            <a:spLocks noRot="1"/>
          </p:cNvSpPr>
          <p:nvPr/>
        </p:nvSpPr>
        <p:spPr>
          <a:xfrm>
            <a:off x="0" y="0"/>
            <a:ext cx="8034338" cy="657225"/>
          </a:xfrm>
          <a:prstGeom prst="rect">
            <a:avLst/>
          </a:prstGeom>
          <a:noFill/>
          <a:ln w="9525">
            <a:noFill/>
          </a:ln>
        </p:spPr>
        <p:txBody>
          <a:bodyPr anchor="ctr" anchorCtr="0"/>
          <a:lstStyle/>
          <a:p>
            <a:pPr eaLnBrk="0" hangingPunct="0"/>
            <a:r>
              <a:rPr lang="zh-CN" altLang="en-US" dirty="0">
                <a:latin typeface="宋体" panose="02010600030101010101" pitchFamily="2" charset="-122"/>
                <a:ea typeface="宋体" panose="02010600030101010101" pitchFamily="2" charset="-122"/>
              </a:rPr>
              <a:t>需求收集：什么是约束条件（举例）</a:t>
            </a:r>
          </a:p>
        </p:txBody>
      </p:sp>
      <p:sp>
        <p:nvSpPr>
          <p:cNvPr id="40964" name="Rectangle 6"/>
          <p:cNvSpPr>
            <a:spLocks noRot="1"/>
          </p:cNvSpPr>
          <p:nvPr/>
        </p:nvSpPr>
        <p:spPr>
          <a:xfrm>
            <a:off x="1066800" y="800100"/>
            <a:ext cx="7069138" cy="5292725"/>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pPr>
            <a:r>
              <a:rPr lang="zh-CN" altLang="en-US" sz="2000" dirty="0">
                <a:latin typeface="Arial" panose="020B0604020202020204" pitchFamily="34" charset="0"/>
              </a:rPr>
              <a:t>输入限制：</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1.</a:t>
            </a:r>
            <a:r>
              <a:rPr lang="zh-CN" altLang="en-US" sz="2000" dirty="0">
                <a:latin typeface="Arial" panose="020B0604020202020204" pitchFamily="34" charset="0"/>
              </a:rPr>
              <a:t>要求数字、字母或其他符号、汉字等</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2.</a:t>
            </a:r>
            <a:r>
              <a:rPr lang="zh-CN" altLang="en-US" sz="2000" dirty="0">
                <a:latin typeface="Arial" panose="020B0604020202020204" pitchFamily="34" charset="0"/>
              </a:rPr>
              <a:t>长度限制</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3.</a:t>
            </a:r>
            <a:r>
              <a:rPr lang="zh-CN" altLang="en-US" sz="2000" dirty="0">
                <a:latin typeface="Arial" panose="020B0604020202020204" pitchFamily="34" charset="0"/>
              </a:rPr>
              <a:t>输入次数限制</a:t>
            </a: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0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rPr>
              <a:t>出错提示（文字、颜色、声音），光标位置</a:t>
            </a:r>
          </a:p>
          <a:p>
            <a:pPr marL="342900" indent="-342900" eaLnBrk="0" hangingPunct="0">
              <a:lnSpc>
                <a:spcPct val="90000"/>
              </a:lnSpc>
              <a:spcBef>
                <a:spcPct val="20000"/>
              </a:spcBef>
              <a:buClr>
                <a:srgbClr val="52A930"/>
              </a:buClr>
              <a:buFont typeface="Wingdings" panose="05000000000000000000" pitchFamily="2" charset="2"/>
            </a:pPr>
            <a:endParaRPr lang="zh-CN" altLang="en-US" sz="20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pPr>
            <a:r>
              <a:rPr lang="zh-CN" altLang="en-US" sz="2000" dirty="0">
                <a:latin typeface="Arial" panose="020B0604020202020204" pitchFamily="34" charset="0"/>
              </a:rPr>
              <a:t>选课系统：</a:t>
            </a:r>
            <a:endParaRPr lang="zh-CN" altLang="en-US" sz="1800" dirty="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1.</a:t>
            </a:r>
            <a:r>
              <a:rPr lang="zh-CN" altLang="en-US" sz="2000" dirty="0">
                <a:latin typeface="Arial" panose="020B0604020202020204" pitchFamily="34" charset="0"/>
              </a:rPr>
              <a:t>必选和可选</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2.</a:t>
            </a:r>
            <a:r>
              <a:rPr lang="zh-CN" altLang="en-US" sz="2000" dirty="0">
                <a:latin typeface="Arial" panose="020B0604020202020204" pitchFamily="34" charset="0"/>
              </a:rPr>
              <a:t>选课时间限制（开学前</a:t>
            </a:r>
            <a:r>
              <a:rPr lang="en-US" altLang="zh-CN" sz="2000">
                <a:latin typeface="Arial" panose="020B0604020202020204" pitchFamily="34" charset="0"/>
              </a:rPr>
              <a:t>2</a:t>
            </a:r>
            <a:r>
              <a:rPr lang="zh-CN" altLang="en-US" sz="2000" dirty="0">
                <a:latin typeface="Arial" panose="020B0604020202020204" pitchFamily="34" charset="0"/>
              </a:rPr>
              <a:t>个月，开学后</a:t>
            </a:r>
            <a:r>
              <a:rPr lang="en-US" altLang="zh-CN" sz="2000">
                <a:latin typeface="Arial" panose="020B0604020202020204" pitchFamily="34" charset="0"/>
              </a:rPr>
              <a:t>3</a:t>
            </a:r>
            <a:r>
              <a:rPr lang="zh-CN" altLang="en-US" sz="2000" dirty="0">
                <a:latin typeface="Arial" panose="020B0604020202020204" pitchFamily="34" charset="0"/>
              </a:rPr>
              <a:t>周）</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3.</a:t>
            </a:r>
            <a:r>
              <a:rPr lang="zh-CN" altLang="en-US" sz="2000" dirty="0">
                <a:latin typeface="Arial" panose="020B0604020202020204" pitchFamily="34" charset="0"/>
              </a:rPr>
              <a:t>重修选课限制</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4.</a:t>
            </a:r>
            <a:r>
              <a:rPr lang="zh-CN" altLang="en-US" sz="2000" dirty="0">
                <a:latin typeface="Arial" panose="020B0604020202020204" pitchFamily="34" charset="0"/>
              </a:rPr>
              <a:t>人数限制</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5.</a:t>
            </a:r>
            <a:r>
              <a:rPr lang="zh-CN" altLang="en-US" sz="2000" dirty="0">
                <a:latin typeface="Arial" panose="020B0604020202020204" pitchFamily="34" charset="0"/>
              </a:rPr>
              <a:t>学分限制（最多，最少等等）</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6.</a:t>
            </a:r>
            <a:r>
              <a:rPr lang="zh-CN" altLang="en-US" sz="2000" dirty="0">
                <a:latin typeface="Arial" panose="020B0604020202020204" pitchFamily="34" charset="0"/>
              </a:rPr>
              <a:t>退选限制（包括退款的条件，与时间等相关）</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7.</a:t>
            </a:r>
            <a:r>
              <a:rPr lang="zh-CN" altLang="en-US" sz="2000" dirty="0">
                <a:latin typeface="Arial" panose="020B0604020202020204" pitchFamily="34" charset="0"/>
              </a:rPr>
              <a:t>课程取消（如教师的问题，学生选课人数不够等）</a:t>
            </a: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0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4301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21</a:t>
            </a:fld>
            <a:endParaRPr lang="en-US" altLang="ja-JP" sz="1200">
              <a:solidFill>
                <a:schemeClr val="bg1"/>
              </a:solidFill>
              <a:latin typeface="Arial" panose="020B0604020202020204" pitchFamily="34" charset="0"/>
            </a:endParaRPr>
          </a:p>
        </p:txBody>
      </p:sp>
      <p:sp>
        <p:nvSpPr>
          <p:cNvPr id="43011" name="Rectangle 4"/>
          <p:cNvSpPr>
            <a:spLocks noRot="1"/>
          </p:cNvSpPr>
          <p:nvPr/>
        </p:nvSpPr>
        <p:spPr>
          <a:xfrm>
            <a:off x="0" y="0"/>
            <a:ext cx="8034338" cy="657225"/>
          </a:xfrm>
          <a:prstGeom prst="rect">
            <a:avLst/>
          </a:prstGeom>
          <a:noFill/>
          <a:ln w="9525">
            <a:noFill/>
          </a:ln>
        </p:spPr>
        <p:txBody>
          <a:bodyPr anchor="ctr" anchorCtr="0"/>
          <a:lstStyle/>
          <a:p>
            <a:pPr eaLnBrk="0" hangingPunct="0"/>
            <a:r>
              <a:rPr lang="zh-CN" altLang="en-US" dirty="0">
                <a:latin typeface="宋体" panose="02010600030101010101" pitchFamily="2" charset="-122"/>
                <a:ea typeface="宋体" panose="02010600030101010101" pitchFamily="2" charset="-122"/>
              </a:rPr>
              <a:t>需求分析举例：</a:t>
            </a:r>
          </a:p>
        </p:txBody>
      </p:sp>
      <p:sp>
        <p:nvSpPr>
          <p:cNvPr id="43012" name="Rectangle 6"/>
          <p:cNvSpPr>
            <a:spLocks noRot="1"/>
          </p:cNvSpPr>
          <p:nvPr/>
        </p:nvSpPr>
        <p:spPr>
          <a:xfrm>
            <a:off x="1066800" y="800100"/>
            <a:ext cx="7069138" cy="5292725"/>
          </a:xfrm>
          <a:prstGeom prst="rect">
            <a:avLst/>
          </a:prstGeom>
          <a:noFill/>
          <a:ln w="9525">
            <a:noFill/>
          </a:ln>
        </p:spPr>
        <p:txBody>
          <a:bodyPr/>
          <a:lstStyle/>
          <a:p>
            <a:pPr marL="342900" indent="-342900" eaLnBrk="0" hangingPunct="0">
              <a:lnSpc>
                <a:spcPct val="90000"/>
              </a:lnSpc>
              <a:spcBef>
                <a:spcPct val="20000"/>
              </a:spcBef>
              <a:buClr>
                <a:srgbClr val="52A930"/>
              </a:buClr>
              <a:buFont typeface="Wingdings" panose="05000000000000000000" pitchFamily="2" charset="2"/>
            </a:pPr>
            <a:r>
              <a:rPr lang="zh-CN" altLang="en-US" sz="2000" dirty="0">
                <a:latin typeface="Arial" panose="020B0604020202020204" pitchFamily="34" charset="0"/>
                <a:ea typeface="宋体" panose="02010600030101010101" pitchFamily="2" charset="-122"/>
              </a:rPr>
              <a:t>闹钟：</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需求规格说明（列表说明所有需求）（不仅仅是功能）</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单个还是多个</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是否每天（每周）定时闹（是否去掉周末）</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闹铃声（音乐？歌曲？多少可选），持续时间，间隔多久</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文字提示（大小，是否闪烁）</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时钟数字式显示，还是传统表针</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闹钟布局，形状，大小</a:t>
            </a: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a:t>
            </a: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0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0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endParaRPr lang="zh-CN" altLang="en-US" sz="2000" dirty="0">
              <a:latin typeface="Arial" panose="020B0604020202020204" pitchFamily="34" charset="0"/>
              <a:ea typeface="宋体" panose="02010600030101010101" pitchFamily="2" charset="-122"/>
            </a:endParaRPr>
          </a:p>
          <a:p>
            <a:pPr marL="342900" indent="-342900" eaLnBrk="0" hangingPunct="0">
              <a:lnSpc>
                <a:spcPct val="90000"/>
              </a:lnSpc>
              <a:spcBef>
                <a:spcPct val="20000"/>
              </a:spcBef>
              <a:buClr>
                <a:srgbClr val="52A930"/>
              </a:buClr>
              <a:buFont typeface="Wingdings" panose="05000000000000000000" pitchFamily="2" charset="2"/>
              <a:buChar char="n"/>
            </a:pPr>
            <a:r>
              <a:rPr lang="zh-CN" altLang="en-US" sz="2000" dirty="0">
                <a:latin typeface="Arial" panose="020B0604020202020204" pitchFamily="34" charset="0"/>
                <a:ea typeface="宋体" panose="02010600030101010101" pitchFamily="2" charset="-122"/>
              </a:rPr>
              <a:t>？如果在一个时间段内，有多个闹钟被激活，系统怎么处理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4505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22</a:t>
            </a:fld>
            <a:endParaRPr lang="en-US" altLang="ja-JP" sz="1200">
              <a:solidFill>
                <a:schemeClr val="bg1"/>
              </a:solidFill>
              <a:latin typeface="Arial" panose="020B0604020202020204" pitchFamily="34" charset="0"/>
            </a:endParaRPr>
          </a:p>
        </p:txBody>
      </p:sp>
      <p:sp>
        <p:nvSpPr>
          <p:cNvPr id="45059" name="Rectangle 6"/>
          <p:cNvSpPr>
            <a:spLocks noRot="1"/>
          </p:cNvSpPr>
          <p:nvPr/>
        </p:nvSpPr>
        <p:spPr>
          <a:xfrm>
            <a:off x="0" y="0"/>
            <a:ext cx="8856663" cy="728663"/>
          </a:xfrm>
          <a:prstGeom prst="rect">
            <a:avLst/>
          </a:prstGeom>
          <a:noFill/>
          <a:ln w="9525">
            <a:noFill/>
          </a:ln>
        </p:spPr>
        <p:txBody>
          <a:bodyPr anchor="ctr" anchorCtr="0"/>
          <a:lstStyle/>
          <a:p>
            <a:pPr eaLnBrk="0" hangingPunct="0"/>
            <a:r>
              <a:rPr lang="en-US" altLang="zh-CN" b="1">
                <a:latin typeface="Arial" panose="020B0604020202020204" pitchFamily="34" charset="0"/>
              </a:rPr>
              <a:t>7.2 establishing the groundwork-inception</a:t>
            </a:r>
            <a:endParaRPr lang="en-US" altLang="ja-JP" b="1">
              <a:latin typeface="Arial" panose="020B0604020202020204" pitchFamily="34" charset="0"/>
            </a:endParaRPr>
          </a:p>
        </p:txBody>
      </p:sp>
      <p:sp>
        <p:nvSpPr>
          <p:cNvPr id="45060" name="Rectangle 7"/>
          <p:cNvSpPr>
            <a:spLocks noRot="1"/>
          </p:cNvSpPr>
          <p:nvPr/>
        </p:nvSpPr>
        <p:spPr>
          <a:xfrm>
            <a:off x="503238" y="873125"/>
            <a:ext cx="8353425" cy="5040313"/>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7.2.1</a:t>
            </a:r>
            <a:r>
              <a:rPr lang="en-US" altLang="ja-JP" sz="2800">
                <a:latin typeface="Arial" panose="020B0604020202020204" pitchFamily="34" charset="0"/>
              </a:rPr>
              <a:t>Identify stakeholders</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Palatino" pitchFamily="-128" charset="0"/>
              </a:rPr>
              <a:t>“</a:t>
            </a:r>
            <a:r>
              <a:rPr lang="en-US" altLang="ja-JP" sz="2400">
                <a:latin typeface="Arial" panose="020B0604020202020204" pitchFamily="34" charset="0"/>
              </a:rPr>
              <a:t>who else do you think I should talk to?</a:t>
            </a:r>
            <a:r>
              <a:rPr lang="en-US" altLang="ja-JP" sz="2400">
                <a:latin typeface="Palatino" pitchFamily="-128" charset="0"/>
              </a:rPr>
              <a:t>”</a:t>
            </a:r>
            <a:endParaRPr lang="en-US" altLang="zh-CN" sz="2400">
              <a:latin typeface="Palatino" pitchFamily="-128" charset="0"/>
            </a:endParaRPr>
          </a:p>
          <a:p>
            <a:pPr marL="742950" lvl="1" indent="-28575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业务运行管理人员、产品管理人员、市场销售人员、客户、最终用户、顾问、产品工程师、软件工程师、维护工程师</a:t>
            </a:r>
          </a:p>
          <a:p>
            <a:pPr marL="742950" lvl="1" indent="-285750" eaLnBrk="0" hangingPunct="0">
              <a:spcBef>
                <a:spcPct val="20000"/>
              </a:spcBef>
              <a:buClr>
                <a:srgbClr val="52A930"/>
              </a:buClr>
              <a:buFont typeface="Wingdings" panose="05000000000000000000" pitchFamily="2" charset="2"/>
              <a:buChar char="n"/>
            </a:pPr>
            <a:r>
              <a:rPr lang="zh-CN" altLang="en-US" sz="2400" dirty="0">
                <a:latin typeface="宋体" panose="02010600030101010101" pitchFamily="2" charset="-122"/>
                <a:ea typeface="宋体" panose="02010600030101010101" pitchFamily="2" charset="-122"/>
              </a:rPr>
              <a:t>人事、财务、采购、项目经理、公司领导等等</a:t>
            </a:r>
          </a:p>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7.2.2</a:t>
            </a:r>
            <a:r>
              <a:rPr lang="en-US" altLang="ja-JP" sz="2800">
                <a:latin typeface="Arial" panose="020B0604020202020204" pitchFamily="34" charset="0"/>
              </a:rPr>
              <a:t>Recognize multiple points of view</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Because many different stakeholders exist</a:t>
            </a:r>
            <a:r>
              <a:rPr lang="en-US" altLang="zh-CN" sz="2400">
                <a:latin typeface="Arial" panose="020B0604020202020204" pitchFamily="34" charset="0"/>
              </a:rPr>
              <a:t>, the requirements will be explored from many different points of view</a:t>
            </a:r>
            <a:endParaRPr lang="en-US" altLang="ja-JP" sz="24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7.2.3</a:t>
            </a:r>
            <a:r>
              <a:rPr lang="en-US" altLang="ja-JP" sz="2800">
                <a:latin typeface="Arial" panose="020B0604020202020204" pitchFamily="34" charset="0"/>
              </a:rPr>
              <a:t>Work toward collaboration</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7.2.4Ask the first questions</a:t>
            </a:r>
          </a:p>
          <a:p>
            <a:pPr marL="342900" indent="-342900" eaLnBrk="0" hangingPunct="0"/>
            <a:endParaRPr lang="en-US" altLang="ja-JP" sz="24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4710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23</a:t>
            </a:fld>
            <a:endParaRPr lang="en-US" altLang="ja-JP" sz="1200">
              <a:solidFill>
                <a:schemeClr val="bg1"/>
              </a:solidFill>
              <a:latin typeface="Arial" panose="020B0604020202020204" pitchFamily="34" charset="0"/>
            </a:endParaRPr>
          </a:p>
        </p:txBody>
      </p:sp>
      <p:sp>
        <p:nvSpPr>
          <p:cNvPr id="47107" name="Rectangle 6"/>
          <p:cNvSpPr>
            <a:spLocks noRot="1"/>
          </p:cNvSpPr>
          <p:nvPr/>
        </p:nvSpPr>
        <p:spPr>
          <a:xfrm>
            <a:off x="0" y="0"/>
            <a:ext cx="6732588" cy="728663"/>
          </a:xfrm>
          <a:prstGeom prst="rect">
            <a:avLst/>
          </a:prstGeom>
          <a:noFill/>
          <a:ln w="9525">
            <a:noFill/>
          </a:ln>
        </p:spPr>
        <p:txBody>
          <a:bodyPr anchor="ctr" anchorCtr="0"/>
          <a:lstStyle/>
          <a:p>
            <a:pPr eaLnBrk="0" hangingPunct="0"/>
            <a:r>
              <a:rPr lang="en-US" altLang="zh-CN" b="1">
                <a:latin typeface="Arial" panose="020B0604020202020204" pitchFamily="34" charset="0"/>
              </a:rPr>
              <a:t>Ask the first questions-</a:t>
            </a:r>
            <a:r>
              <a:rPr lang="zh-CN" altLang="en-US" b="1" dirty="0">
                <a:latin typeface="Arial" panose="020B0604020202020204" pitchFamily="34" charset="0"/>
              </a:rPr>
              <a:t>续前页</a:t>
            </a:r>
            <a:endParaRPr lang="ja-JP" altLang="en-US" b="1" dirty="0">
              <a:latin typeface="Arial" panose="020B0604020202020204" pitchFamily="34" charset="0"/>
            </a:endParaRPr>
          </a:p>
        </p:txBody>
      </p:sp>
      <p:sp>
        <p:nvSpPr>
          <p:cNvPr id="47108" name="Rectangle 7"/>
          <p:cNvSpPr>
            <a:spLocks noRot="1"/>
          </p:cNvSpPr>
          <p:nvPr/>
        </p:nvSpPr>
        <p:spPr>
          <a:xfrm>
            <a:off x="503238" y="873125"/>
            <a:ext cx="8353425" cy="5040313"/>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pPr>
            <a:r>
              <a:rPr lang="en-US" altLang="zh-CN" sz="2000">
                <a:latin typeface="Arial" panose="020B0604020202020204" pitchFamily="34" charset="0"/>
              </a:rPr>
              <a:t>Ask t</a:t>
            </a:r>
            <a:r>
              <a:rPr lang="en-US" altLang="ja-JP" sz="2000">
                <a:latin typeface="Arial" panose="020B0604020202020204" pitchFamily="34" charset="0"/>
              </a:rPr>
              <a:t>he first questions</a:t>
            </a:r>
            <a:r>
              <a:rPr lang="zh-CN" altLang="en-US" sz="2000" dirty="0">
                <a:latin typeface="Arial" panose="020B0604020202020204" pitchFamily="34" charset="0"/>
              </a:rPr>
              <a:t>（参考</a:t>
            </a:r>
            <a:r>
              <a:rPr lang="en-US" altLang="zh-CN" sz="2000">
                <a:latin typeface="Arial" panose="020B0604020202020204" pitchFamily="34" charset="0"/>
              </a:rPr>
              <a:t>,</a:t>
            </a:r>
            <a:r>
              <a:rPr lang="zh-CN" altLang="en-US" sz="2000" dirty="0">
                <a:latin typeface="Arial" panose="020B0604020202020204" pitchFamily="34" charset="0"/>
              </a:rPr>
              <a:t>不限于这些问题）</a:t>
            </a:r>
            <a:endParaRPr lang="en-US" altLang="ja-JP" sz="2000">
              <a:latin typeface="Symbol" panose="05050102010706020507" pitchFamily="18" charset="2"/>
              <a:sym typeface="Symbol" panose="05050102010706020507" pitchFamily="18" charset="2"/>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Who is behind the request for this work?</a:t>
            </a:r>
            <a:r>
              <a:rPr lang="zh-CN" altLang="en-US" sz="2000" dirty="0">
                <a:latin typeface="Arial" panose="020B0604020202020204" pitchFamily="34" charset="0"/>
              </a:rPr>
              <a:t>谁提出的需求</a:t>
            </a:r>
            <a:endParaRPr lang="ja-JP" altLang="en-US" sz="2000" dirty="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Who will use the solution?</a:t>
            </a:r>
            <a:r>
              <a:rPr lang="zh-CN" altLang="en-US" sz="2000" dirty="0">
                <a:latin typeface="Arial" panose="020B0604020202020204" pitchFamily="34" charset="0"/>
              </a:rPr>
              <a:t>谁使用它</a:t>
            </a:r>
            <a:endParaRPr lang="ja-JP" altLang="en-US" sz="2000" dirty="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What will be the economic benefit of a successful solution</a:t>
            </a:r>
            <a:r>
              <a:rPr lang="zh-CN" altLang="en-US" sz="2000" dirty="0">
                <a:latin typeface="Arial" panose="020B0604020202020204" pitchFamily="34" charset="0"/>
              </a:rPr>
              <a:t>会有什么样的经济效益</a:t>
            </a:r>
            <a:endParaRPr lang="ja-JP" altLang="en-US" sz="2000" dirty="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Is there another source for the solution that you need?</a:t>
            </a:r>
            <a:r>
              <a:rPr lang="zh-CN" altLang="en-US" sz="2000" dirty="0">
                <a:latin typeface="Arial" panose="020B0604020202020204" pitchFamily="34" charset="0"/>
              </a:rPr>
              <a:t>还需要什么资源</a:t>
            </a:r>
          </a:p>
          <a:p>
            <a:pPr marL="742950" lvl="1" indent="-285750" eaLnBrk="0" hangingPunct="0">
              <a:spcBef>
                <a:spcPct val="20000"/>
              </a:spcBef>
              <a:buClr>
                <a:srgbClr val="52A930"/>
              </a:buClr>
              <a:buFont typeface="Wingdings" panose="05000000000000000000" pitchFamily="2" charset="2"/>
              <a:buChar char="n"/>
            </a:pPr>
            <a:r>
              <a:rPr lang="zh-CN" altLang="en-US" sz="2000" dirty="0">
                <a:latin typeface="Arial" panose="020B0604020202020204" pitchFamily="34" charset="0"/>
              </a:rPr>
              <a:t>。。。</a:t>
            </a:r>
          </a:p>
          <a:p>
            <a:pPr marL="742950" lvl="1" indent="-285750" eaLnBrk="0" hangingPunct="0">
              <a:spcBef>
                <a:spcPct val="20000"/>
              </a:spcBef>
              <a:buClr>
                <a:srgbClr val="52A930"/>
              </a:buClr>
              <a:buFont typeface="Wingdings" panose="05000000000000000000" pitchFamily="2" charset="2"/>
            </a:pPr>
            <a:endParaRPr lang="zh-CN" altLang="en-US" sz="20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These questions (and others) will help to “</a:t>
            </a:r>
            <a:r>
              <a:rPr lang="en-US" altLang="zh-CN" sz="2000">
                <a:solidFill>
                  <a:srgbClr val="FF0000"/>
                </a:solidFill>
                <a:latin typeface="Arial" panose="020B0604020202020204" pitchFamily="34" charset="0"/>
              </a:rPr>
              <a:t>break the ice</a:t>
            </a:r>
            <a:r>
              <a:rPr lang="en-US" altLang="zh-CN" sz="2000">
                <a:latin typeface="Arial" panose="020B0604020202020204" pitchFamily="34" charset="0"/>
              </a:rPr>
              <a:t>” and initiate the communication that is essential to successful elicitation.</a:t>
            </a: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Q&amp;A should be used for the first encounter only, and then</a:t>
            </a: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Problem solving, negotiation, specification…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311299"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24</a:t>
            </a:fld>
            <a:endParaRPr lang="en-US" altLang="ja-JP" sz="1200">
              <a:solidFill>
                <a:schemeClr val="bg1"/>
              </a:solidFill>
              <a:latin typeface="Arial" panose="020B0604020202020204" pitchFamily="34" charset="0"/>
            </a:endParaRPr>
          </a:p>
        </p:txBody>
      </p:sp>
      <p:sp>
        <p:nvSpPr>
          <p:cNvPr id="311300" name="Rectangle 6"/>
          <p:cNvSpPr>
            <a:spLocks noRot="1"/>
          </p:cNvSpPr>
          <p:nvPr/>
        </p:nvSpPr>
        <p:spPr>
          <a:xfrm>
            <a:off x="0" y="0"/>
            <a:ext cx="8856663" cy="728663"/>
          </a:xfrm>
          <a:prstGeom prst="rect">
            <a:avLst/>
          </a:prstGeom>
          <a:noFill/>
          <a:ln w="9525">
            <a:noFill/>
          </a:ln>
        </p:spPr>
        <p:txBody>
          <a:bodyPr anchor="ctr" anchorCtr="0"/>
          <a:lstStyle/>
          <a:p>
            <a:pPr eaLnBrk="0" hangingPunct="0"/>
            <a:r>
              <a:rPr lang="en-US" altLang="zh-CN" b="1">
                <a:latin typeface="Arial" panose="020B0604020202020204" pitchFamily="34" charset="0"/>
              </a:rPr>
              <a:t>7.2 </a:t>
            </a:r>
            <a:r>
              <a:rPr lang="en-US" altLang="zh-CN" sz="2800" b="1">
                <a:latin typeface="Arial" panose="020B0604020202020204" pitchFamily="34" charset="0"/>
              </a:rPr>
              <a:t>establishing the groundwork-inception</a:t>
            </a:r>
            <a:r>
              <a:rPr lang="zh-CN" altLang="en-US" b="1" dirty="0">
                <a:latin typeface="Arial" panose="020B0604020202020204" pitchFamily="34" charset="0"/>
                <a:ea typeface="宋体" panose="02010600030101010101" pitchFamily="2" charset="-122"/>
              </a:rPr>
              <a:t>续前</a:t>
            </a:r>
            <a:endParaRPr lang="en-US" altLang="ja-JP" b="1">
              <a:latin typeface="Arial" panose="020B0604020202020204" pitchFamily="34" charset="0"/>
              <a:ea typeface="宋体" panose="02010600030101010101" pitchFamily="2" charset="-122"/>
            </a:endParaRPr>
          </a:p>
        </p:txBody>
      </p:sp>
      <p:sp>
        <p:nvSpPr>
          <p:cNvPr id="311301" name="Rectangle 7"/>
          <p:cNvSpPr>
            <a:spLocks noRot="1"/>
          </p:cNvSpPr>
          <p:nvPr/>
        </p:nvSpPr>
        <p:spPr>
          <a:xfrm>
            <a:off x="503238" y="873125"/>
            <a:ext cx="8353425" cy="5040313"/>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8.2.5 Nonfunctional Requirement NFR</a:t>
            </a:r>
          </a:p>
          <a:p>
            <a:pPr marL="742950" lvl="1" indent="-28575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rPr>
              <a:t>质量属性、性能属性、安全属性，其它常规限制</a:t>
            </a:r>
          </a:p>
          <a:p>
            <a:pPr marL="742950" lvl="1" indent="-28575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rPr>
              <a:t>可用性、可测性、安全性或可维护性等</a:t>
            </a:r>
          </a:p>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8.2.6 </a:t>
            </a:r>
            <a:r>
              <a:rPr lang="en-US" altLang="zh-CN" sz="2800" err="1">
                <a:latin typeface="Arial" panose="020B0604020202020204" pitchFamily="34" charset="0"/>
              </a:rPr>
              <a:t>Tracebility</a:t>
            </a:r>
            <a:endParaRPr lang="en-US" altLang="zh-CN" sz="2800">
              <a:latin typeface="Arial" panose="020B0604020202020204" pitchFamily="34" charset="0"/>
            </a:endParaRPr>
          </a:p>
          <a:p>
            <a:pPr marL="342900" indent="-342900" eaLnBrk="0" hangingPunct="0"/>
            <a:endParaRPr lang="en-US" altLang="ja-JP" sz="24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4915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25</a:t>
            </a:fld>
            <a:endParaRPr lang="en-US" altLang="ja-JP" sz="1200">
              <a:solidFill>
                <a:schemeClr val="bg1"/>
              </a:solidFill>
              <a:latin typeface="Arial" panose="020B0604020202020204" pitchFamily="34" charset="0"/>
            </a:endParaRPr>
          </a:p>
        </p:txBody>
      </p:sp>
      <p:sp>
        <p:nvSpPr>
          <p:cNvPr id="49155" name="Rectangle 6"/>
          <p:cNvSpPr>
            <a:spLocks noRot="1"/>
          </p:cNvSpPr>
          <p:nvPr/>
        </p:nvSpPr>
        <p:spPr>
          <a:xfrm>
            <a:off x="0" y="0"/>
            <a:ext cx="6478588" cy="765175"/>
          </a:xfrm>
          <a:prstGeom prst="rect">
            <a:avLst/>
          </a:prstGeom>
          <a:noFill/>
          <a:ln w="9525">
            <a:noFill/>
          </a:ln>
        </p:spPr>
        <p:txBody>
          <a:bodyPr anchor="ctr" anchorCtr="0"/>
          <a:lstStyle/>
          <a:p>
            <a:pPr eaLnBrk="0" hangingPunct="0"/>
            <a:r>
              <a:rPr lang="en-US" altLang="zh-CN" b="1">
                <a:latin typeface="Arial" panose="020B0604020202020204" pitchFamily="34" charset="0"/>
              </a:rPr>
              <a:t>7.3 </a:t>
            </a:r>
            <a:r>
              <a:rPr lang="en-US" altLang="ja-JP" b="1">
                <a:latin typeface="Arial" panose="020B0604020202020204" pitchFamily="34" charset="0"/>
              </a:rPr>
              <a:t>Eliciting Requirements</a:t>
            </a:r>
          </a:p>
        </p:txBody>
      </p:sp>
      <p:sp>
        <p:nvSpPr>
          <p:cNvPr id="49156" name="Rectangle 7"/>
          <p:cNvSpPr>
            <a:spLocks noRot="1"/>
          </p:cNvSpPr>
          <p:nvPr/>
        </p:nvSpPr>
        <p:spPr>
          <a:xfrm>
            <a:off x="503238" y="1052513"/>
            <a:ext cx="8461375" cy="4498975"/>
          </a:xfrm>
          <a:prstGeom prst="rect">
            <a:avLst/>
          </a:prstGeom>
          <a:noFill/>
          <a:ln w="9525">
            <a:noFill/>
          </a:ln>
        </p:spPr>
        <p:txBody>
          <a:bodyPr/>
          <a:lstStyle/>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Requirements elicitation </a:t>
            </a:r>
            <a:r>
              <a:rPr lang="en-US" altLang="zh-CN" sz="2400">
                <a:solidFill>
                  <a:srgbClr val="FF0000"/>
                </a:solidFill>
                <a:latin typeface="Arial" panose="020B0604020202020204" pitchFamily="34" charset="0"/>
              </a:rPr>
              <a:t>(=requirements gathering</a:t>
            </a:r>
            <a:r>
              <a:rPr lang="en-US" altLang="zh-CN" sz="2400">
                <a:latin typeface="Arial" panose="020B0604020202020204" pitchFamily="34" charset="0"/>
              </a:rPr>
              <a:t>) combines elements of problem solving, elaboration, negotiation, and specification.</a:t>
            </a:r>
          </a:p>
          <a:p>
            <a:pPr marL="342900" indent="-342900" eaLnBrk="0" hangingPunct="0">
              <a:lnSpc>
                <a:spcPct val="90000"/>
              </a:lnSpc>
              <a:spcBef>
                <a:spcPts val="300"/>
              </a:spcBef>
              <a:buClr>
                <a:srgbClr val="52A930"/>
              </a:buClr>
              <a:buFont typeface="Wingdings" panose="05000000000000000000" pitchFamily="2" charset="2"/>
            </a:pPr>
            <a:r>
              <a:rPr lang="en-US" altLang="zh-CN" sz="2400">
                <a:latin typeface="Arial" panose="020B0604020202020204" pitchFamily="34" charset="0"/>
              </a:rPr>
              <a:t>    In order to encourage a collaboration, team-oriented approach to requirements gathering, stakeholders work together to </a:t>
            </a:r>
            <a:r>
              <a:rPr lang="en-US" altLang="zh-CN" sz="2400" i="1">
                <a:latin typeface="Arial" panose="020B0604020202020204" pitchFamily="34" charset="0"/>
              </a:rPr>
              <a:t>identify the problem</a:t>
            </a:r>
            <a:r>
              <a:rPr lang="en-US" altLang="zh-CN" sz="2400">
                <a:latin typeface="Arial" panose="020B0604020202020204" pitchFamily="34" charset="0"/>
              </a:rPr>
              <a:t>, </a:t>
            </a:r>
            <a:r>
              <a:rPr lang="en-US" altLang="zh-CN" sz="2400" i="1">
                <a:latin typeface="Arial" panose="020B0604020202020204" pitchFamily="34" charset="0"/>
              </a:rPr>
              <a:t>propose elements of the solution</a:t>
            </a:r>
            <a:r>
              <a:rPr lang="en-US" altLang="zh-CN" sz="2400">
                <a:latin typeface="Arial" panose="020B0604020202020204" pitchFamily="34" charset="0"/>
              </a:rPr>
              <a:t>, </a:t>
            </a:r>
            <a:r>
              <a:rPr lang="en-US" altLang="zh-CN" sz="2400" i="1">
                <a:latin typeface="Arial" panose="020B0604020202020204" pitchFamily="34" charset="0"/>
              </a:rPr>
              <a:t>negotiate different approaches</a:t>
            </a:r>
            <a:r>
              <a:rPr lang="en-US" altLang="zh-CN" sz="2400">
                <a:latin typeface="Arial" panose="020B0604020202020204" pitchFamily="34" charset="0"/>
              </a:rPr>
              <a:t> and </a:t>
            </a:r>
            <a:r>
              <a:rPr lang="en-US" altLang="zh-CN" sz="2400" i="1">
                <a:latin typeface="Arial" panose="020B0604020202020204" pitchFamily="34" charset="0"/>
              </a:rPr>
              <a:t>specify a preliminary set of solution requirements</a:t>
            </a:r>
            <a:r>
              <a:rPr lang="en-US" altLang="zh-CN" sz="2400">
                <a:latin typeface="Arial" panose="020B0604020202020204" pitchFamily="34" charset="0"/>
              </a:rPr>
              <a:t>. </a:t>
            </a:r>
          </a:p>
          <a:p>
            <a:pPr marL="342900" indent="-342900" eaLnBrk="0" hangingPunct="0">
              <a:lnSpc>
                <a:spcPct val="90000"/>
              </a:lnSpc>
              <a:spcBef>
                <a:spcPts val="300"/>
              </a:spcBef>
              <a:buClr>
                <a:srgbClr val="52A930"/>
              </a:buClr>
              <a:buFont typeface="Wingdings" panose="05000000000000000000" pitchFamily="2" charset="2"/>
            </a:pPr>
            <a:r>
              <a:rPr lang="zh-CN" altLang="en-US" sz="2800" dirty="0">
                <a:solidFill>
                  <a:srgbClr val="FF0000"/>
                </a:solidFill>
                <a:latin typeface="Arial" panose="020B0604020202020204" pitchFamily="34" charset="0"/>
              </a:rPr>
              <a:t>   </a:t>
            </a:r>
          </a:p>
          <a:p>
            <a:pPr marL="342900" indent="-342900" eaLnBrk="0" hangingPunct="0">
              <a:lnSpc>
                <a:spcPct val="90000"/>
              </a:lnSpc>
              <a:spcBef>
                <a:spcPts val="300"/>
              </a:spcBef>
              <a:buClr>
                <a:srgbClr val="52A930"/>
              </a:buClr>
              <a:buFont typeface="Wingdings" panose="05000000000000000000" pitchFamily="2" charset="2"/>
            </a:pPr>
            <a:r>
              <a:rPr lang="zh-CN" altLang="en-US" sz="2800" dirty="0">
                <a:solidFill>
                  <a:srgbClr val="FF0000"/>
                </a:solidFill>
                <a:latin typeface="Arial" panose="020B0604020202020204" pitchFamily="34" charset="0"/>
              </a:rPr>
              <a:t>   </a:t>
            </a:r>
            <a:r>
              <a:rPr lang="zh-CN" altLang="en-US" sz="2400" dirty="0">
                <a:solidFill>
                  <a:srgbClr val="FF0000"/>
                </a:solidFill>
                <a:latin typeface="Arial" panose="020B0604020202020204" pitchFamily="34" charset="0"/>
                <a:ea typeface="宋体" panose="02010600030101010101" pitchFamily="2" charset="-122"/>
              </a:rPr>
              <a:t>由开发人员和用户共同完成：</a:t>
            </a:r>
          </a:p>
          <a:p>
            <a:pPr marL="342900" indent="-342900" eaLnBrk="0" hangingPunct="0">
              <a:lnSpc>
                <a:spcPct val="90000"/>
              </a:lnSpc>
              <a:spcBef>
                <a:spcPts val="300"/>
              </a:spcBef>
              <a:buClr>
                <a:srgbClr val="52A930"/>
              </a:buClr>
              <a:buFont typeface="Wingdings" panose="05000000000000000000" pitchFamily="2" charset="2"/>
            </a:pPr>
            <a:r>
              <a:rPr lang="zh-CN" altLang="en-US" sz="2400" dirty="0">
                <a:solidFill>
                  <a:srgbClr val="FF0000"/>
                </a:solidFill>
                <a:latin typeface="Arial" panose="020B0604020202020204" pitchFamily="34" charset="0"/>
                <a:ea typeface="宋体" panose="02010600030101010101" pitchFamily="2" charset="-122"/>
              </a:rPr>
              <a:t>    </a:t>
            </a:r>
            <a:r>
              <a:rPr lang="zh-CN" altLang="en-US" sz="2400" dirty="0">
                <a:latin typeface="Arial" panose="020B0604020202020204" pitchFamily="34" charset="0"/>
                <a:ea typeface="宋体" panose="02010600030101010101" pitchFamily="2" charset="-122"/>
              </a:rPr>
              <a:t>收集需求，确认（需求）问题，提供建议，并提出初略的需求解决方案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5120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26</a:t>
            </a:fld>
            <a:endParaRPr lang="en-US" altLang="ja-JP" sz="1200">
              <a:solidFill>
                <a:schemeClr val="bg1"/>
              </a:solidFill>
              <a:latin typeface="Arial" panose="020B0604020202020204" pitchFamily="34" charset="0"/>
            </a:endParaRPr>
          </a:p>
        </p:txBody>
      </p:sp>
      <p:sp>
        <p:nvSpPr>
          <p:cNvPr id="51203" name="Rectangle 6"/>
          <p:cNvSpPr>
            <a:spLocks noRot="1"/>
          </p:cNvSpPr>
          <p:nvPr/>
        </p:nvSpPr>
        <p:spPr>
          <a:xfrm>
            <a:off x="0" y="0"/>
            <a:ext cx="9036050" cy="765175"/>
          </a:xfrm>
          <a:prstGeom prst="rect">
            <a:avLst/>
          </a:prstGeom>
          <a:noFill/>
          <a:ln w="9525">
            <a:noFill/>
          </a:ln>
        </p:spPr>
        <p:txBody>
          <a:bodyPr anchor="ctr" anchorCtr="0"/>
          <a:lstStyle/>
          <a:p>
            <a:pPr eaLnBrk="0" hangingPunct="0"/>
            <a:r>
              <a:rPr lang="en-US" altLang="zh-CN" b="1">
                <a:latin typeface="Arial" panose="020B0604020202020204" pitchFamily="34" charset="0"/>
              </a:rPr>
              <a:t>7.3.1 Collaborative </a:t>
            </a:r>
            <a:r>
              <a:rPr lang="en-US" altLang="ja-JP" b="1">
                <a:latin typeface="Arial" panose="020B0604020202020204" pitchFamily="34" charset="0"/>
              </a:rPr>
              <a:t>Requirements Gathering</a:t>
            </a:r>
          </a:p>
        </p:txBody>
      </p:sp>
      <p:sp>
        <p:nvSpPr>
          <p:cNvPr id="51204" name="Rectangle 7"/>
          <p:cNvSpPr>
            <a:spLocks noRot="1"/>
          </p:cNvSpPr>
          <p:nvPr/>
        </p:nvSpPr>
        <p:spPr>
          <a:xfrm>
            <a:off x="755650" y="765175"/>
            <a:ext cx="8029575" cy="5148263"/>
          </a:xfrm>
          <a:prstGeom prst="rect">
            <a:avLst/>
          </a:prstGeom>
          <a:noFill/>
          <a:ln w="9525">
            <a:noFill/>
          </a:ln>
        </p:spPr>
        <p:txBody>
          <a:bodyPr/>
          <a:lstStyle/>
          <a:p>
            <a:pPr eaLnBrk="0" hangingPunct="0">
              <a:lnSpc>
                <a:spcPct val="90000"/>
              </a:lnSpc>
              <a:spcBef>
                <a:spcPts val="300"/>
              </a:spcBef>
              <a:buClr>
                <a:srgbClr val="52A930"/>
              </a:buClr>
            </a:pPr>
            <a:r>
              <a:rPr lang="zh-CN" altLang="en-US" sz="2000" dirty="0">
                <a:latin typeface="Arial" panose="020B0604020202020204" pitchFamily="34" charset="0"/>
              </a:rPr>
              <a:t>召开需求收集会议</a:t>
            </a:r>
          </a:p>
          <a:p>
            <a:pPr eaLnBrk="0" hangingPunct="0">
              <a:lnSpc>
                <a:spcPct val="90000"/>
              </a:lnSpc>
              <a:spcBef>
                <a:spcPts val="300"/>
              </a:spcBef>
              <a:buClr>
                <a:srgbClr val="52A930"/>
              </a:buClr>
            </a:pPr>
            <a:r>
              <a:rPr lang="en-US" altLang="zh-CN" sz="2000">
                <a:solidFill>
                  <a:srgbClr val="FF0000"/>
                </a:solidFill>
                <a:latin typeface="Arial" panose="020B0604020202020204" pitchFamily="34" charset="0"/>
              </a:rPr>
              <a:t>Formal meeting</a:t>
            </a:r>
            <a:r>
              <a:rPr lang="en-US" altLang="zh-CN" sz="2000">
                <a:latin typeface="Arial" panose="020B0604020202020204" pitchFamily="34" charset="0"/>
              </a:rPr>
              <a:t>:</a:t>
            </a:r>
          </a:p>
          <a:p>
            <a:pPr marL="742950" lvl="1" indent="-285750" eaLnBrk="0" hangingPunct="0">
              <a:lnSpc>
                <a:spcPct val="90000"/>
              </a:lnSpc>
              <a:spcBef>
                <a:spcPts val="300"/>
              </a:spcBef>
              <a:buClr>
                <a:srgbClr val="52A930"/>
              </a:buClr>
              <a:buFont typeface="Wingdings" panose="05000000000000000000" pitchFamily="2" charset="2"/>
              <a:buChar char="n"/>
            </a:pPr>
            <a:r>
              <a:rPr lang="en-US" altLang="zh-CN" sz="2000">
                <a:latin typeface="Arial" panose="020B0604020202020204" pitchFamily="34" charset="0"/>
              </a:rPr>
              <a:t>M</a:t>
            </a:r>
            <a:r>
              <a:rPr lang="en-US" altLang="ja-JP" sz="2000">
                <a:latin typeface="Arial" panose="020B0604020202020204" pitchFamily="34" charset="0"/>
              </a:rPr>
              <a:t>eetings are conducted and attended by both software engineers and customers</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R</a:t>
            </a:r>
            <a:r>
              <a:rPr lang="en-US" altLang="ja-JP" sz="2000">
                <a:latin typeface="Arial" panose="020B0604020202020204" pitchFamily="34" charset="0"/>
              </a:rPr>
              <a:t>ules for preparation and participation are established</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A</a:t>
            </a:r>
            <a:r>
              <a:rPr lang="en-US" altLang="ja-JP" sz="2000">
                <a:latin typeface="Arial" panose="020B0604020202020204" pitchFamily="34" charset="0"/>
              </a:rPr>
              <a:t>n agenda is suggested </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A</a:t>
            </a:r>
            <a:r>
              <a:rPr lang="en-US" altLang="ja-JP" sz="2000">
                <a:latin typeface="Arial" panose="020B0604020202020204" pitchFamily="34" charset="0"/>
              </a:rPr>
              <a:t> “facilitator” </a:t>
            </a:r>
            <a:r>
              <a:rPr lang="en-US" altLang="zh-CN" sz="2000">
                <a:latin typeface="Arial" panose="020B0604020202020204" pitchFamily="34" charset="0"/>
              </a:rPr>
              <a:t>(</a:t>
            </a:r>
            <a:r>
              <a:rPr lang="zh-CN" altLang="en-US" sz="2000" dirty="0">
                <a:latin typeface="Arial" panose="020B0604020202020204" pitchFamily="34" charset="0"/>
              </a:rPr>
              <a:t>调解人</a:t>
            </a:r>
            <a:r>
              <a:rPr lang="en-US" altLang="zh-CN" sz="2000">
                <a:latin typeface="Arial" panose="020B0604020202020204" pitchFamily="34" charset="0"/>
              </a:rPr>
              <a:t>)</a:t>
            </a:r>
            <a:r>
              <a:rPr lang="en-US" altLang="ja-JP" sz="2000">
                <a:latin typeface="Arial" panose="020B0604020202020204" pitchFamily="34" charset="0"/>
              </a:rPr>
              <a:t>(can be a customer, a developer, or an outsider) controls the meeting</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zh-CN" sz="2000">
                <a:latin typeface="Arial" panose="020B0604020202020204" pitchFamily="34" charset="0"/>
              </a:rPr>
              <a:t>A</a:t>
            </a:r>
            <a:r>
              <a:rPr lang="en-US" altLang="ja-JP" sz="2000">
                <a:latin typeface="Arial" panose="020B0604020202020204" pitchFamily="34" charset="0"/>
              </a:rPr>
              <a:t> "definition mechanism" (can be work sheets, flip charts, or wall stickers or an electronic bulletin board, chat room or virtual forum) is used</a:t>
            </a:r>
            <a:endParaRPr lang="en-US" altLang="zh-CN" sz="2000">
              <a:latin typeface="Arial" panose="020B0604020202020204" pitchFamily="34" charset="0"/>
            </a:endParaRPr>
          </a:p>
          <a:p>
            <a:pPr eaLnBrk="0" hangingPunct="0">
              <a:lnSpc>
                <a:spcPct val="90000"/>
              </a:lnSpc>
              <a:spcBef>
                <a:spcPct val="20000"/>
              </a:spcBef>
              <a:buClr>
                <a:srgbClr val="52A930"/>
              </a:buClr>
              <a:buFont typeface="Wingdings" panose="05000000000000000000" pitchFamily="2" charset="2"/>
              <a:buChar char="n"/>
            </a:pPr>
            <a:endParaRPr lang="en-US" altLang="ja-JP" sz="2000">
              <a:latin typeface="Arial" panose="020B0604020202020204" pitchFamily="34" charset="0"/>
            </a:endParaRPr>
          </a:p>
          <a:p>
            <a:pPr eaLnBrk="0" hangingPunct="0">
              <a:lnSpc>
                <a:spcPct val="90000"/>
              </a:lnSpc>
              <a:spcBef>
                <a:spcPct val="20000"/>
              </a:spcBef>
              <a:buClr>
                <a:srgbClr val="52A930"/>
              </a:buClr>
              <a:buFont typeface="Wingdings" panose="05000000000000000000" pitchFamily="2" charset="2"/>
            </a:pPr>
            <a:r>
              <a:rPr lang="en-US" altLang="zh-CN" sz="2000">
                <a:latin typeface="Arial" panose="020B0604020202020204" pitchFamily="34" charset="0"/>
              </a:rPr>
              <a:t>T</a:t>
            </a:r>
            <a:r>
              <a:rPr lang="en-US" altLang="ja-JP" sz="2000">
                <a:latin typeface="Arial" panose="020B0604020202020204" pitchFamily="34" charset="0"/>
              </a:rPr>
              <a:t>he goal is </a:t>
            </a: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solidFill>
                  <a:srgbClr val="FF0000"/>
                </a:solidFill>
                <a:latin typeface="Arial" panose="020B0604020202020204" pitchFamily="34" charset="0"/>
              </a:rPr>
              <a:t>to identify the problem</a:t>
            </a:r>
            <a:r>
              <a:rPr lang="en-US" altLang="zh-CN" sz="1800">
                <a:solidFill>
                  <a:srgbClr val="FF0000"/>
                </a:solidFill>
                <a:latin typeface="Arial" panose="020B0604020202020204" pitchFamily="34" charset="0"/>
              </a:rPr>
              <a:t>                             </a:t>
            </a:r>
            <a:r>
              <a:rPr lang="zh-CN" altLang="en-US" sz="1800" dirty="0">
                <a:latin typeface="Arial" panose="020B0604020202020204" pitchFamily="34" charset="0"/>
              </a:rPr>
              <a:t>定义问题</a:t>
            </a:r>
            <a:endParaRPr lang="ja-JP" altLang="en-US" sz="1800" dirty="0">
              <a:solidFill>
                <a:srgbClr val="FF0000"/>
              </a:solidFill>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solidFill>
                  <a:srgbClr val="FF0000"/>
                </a:solidFill>
                <a:latin typeface="Arial" panose="020B0604020202020204" pitchFamily="34" charset="0"/>
              </a:rPr>
              <a:t>propose elements of the solution</a:t>
            </a:r>
            <a:r>
              <a:rPr lang="en-US" altLang="zh-CN" sz="1800">
                <a:solidFill>
                  <a:srgbClr val="FF0000"/>
                </a:solidFill>
                <a:latin typeface="Arial" panose="020B0604020202020204" pitchFamily="34" charset="0"/>
              </a:rPr>
              <a:t>            </a:t>
            </a:r>
            <a:r>
              <a:rPr lang="zh-CN" altLang="en-US" sz="1800" dirty="0">
                <a:latin typeface="Arial" panose="020B0604020202020204" pitchFamily="34" charset="0"/>
              </a:rPr>
              <a:t>提出解决方案的要素</a:t>
            </a:r>
            <a:endParaRPr lang="ja-JP" altLang="en-US" sz="1800" dirty="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solidFill>
                  <a:srgbClr val="FF0000"/>
                </a:solidFill>
                <a:latin typeface="Arial" panose="020B0604020202020204" pitchFamily="34" charset="0"/>
              </a:rPr>
              <a:t>negotiate different approaches, and</a:t>
            </a:r>
            <a:r>
              <a:rPr lang="en-US" altLang="zh-CN" sz="1800">
                <a:solidFill>
                  <a:srgbClr val="FF0000"/>
                </a:solidFill>
                <a:latin typeface="Arial" panose="020B0604020202020204" pitchFamily="34" charset="0"/>
              </a:rPr>
              <a:t>       </a:t>
            </a:r>
            <a:r>
              <a:rPr lang="zh-CN" altLang="en-US" sz="1800" dirty="0">
                <a:latin typeface="Arial" panose="020B0604020202020204" pitchFamily="34" charset="0"/>
              </a:rPr>
              <a:t>协商不同的方法</a:t>
            </a:r>
            <a:endParaRPr lang="ja-JP" altLang="en-US" sz="1800" dirty="0">
              <a:latin typeface="Arial" panose="020B0604020202020204" pitchFamily="34" charset="0"/>
            </a:endParaRPr>
          </a:p>
          <a:p>
            <a:pPr marL="742950" lvl="1" indent="-285750" eaLnBrk="0" hangingPunct="0">
              <a:lnSpc>
                <a:spcPct val="90000"/>
              </a:lnSpc>
              <a:spcBef>
                <a:spcPct val="20000"/>
              </a:spcBef>
              <a:buClr>
                <a:srgbClr val="52A930"/>
              </a:buClr>
              <a:buFont typeface="Wingdings" panose="05000000000000000000" pitchFamily="2" charset="2"/>
              <a:buChar char="n"/>
            </a:pPr>
            <a:r>
              <a:rPr lang="en-US" altLang="ja-JP" sz="1800">
                <a:solidFill>
                  <a:srgbClr val="FF0000"/>
                </a:solidFill>
                <a:latin typeface="Arial" panose="020B0604020202020204" pitchFamily="34" charset="0"/>
              </a:rPr>
              <a:t>specify a preliminary set of solution requirements</a:t>
            </a:r>
            <a:r>
              <a:rPr lang="en-US" altLang="zh-CN" sz="1800">
                <a:solidFill>
                  <a:srgbClr val="FF0000"/>
                </a:solidFill>
                <a:latin typeface="Arial" panose="020B0604020202020204" pitchFamily="34" charset="0"/>
              </a:rPr>
              <a:t>  </a:t>
            </a:r>
            <a:r>
              <a:rPr lang="zh-CN" altLang="en-US" sz="1800" dirty="0">
                <a:latin typeface="Arial" panose="020B0604020202020204" pitchFamily="34" charset="0"/>
              </a:rPr>
              <a:t>确定初步解决方案</a:t>
            </a:r>
            <a:endParaRPr lang="ja-JP" altLang="en-US" sz="2000"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5325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27</a:t>
            </a:fld>
            <a:endParaRPr lang="en-US" altLang="ja-JP" sz="1200">
              <a:solidFill>
                <a:schemeClr val="bg1"/>
              </a:solidFill>
              <a:latin typeface="Arial" panose="020B0604020202020204" pitchFamily="34" charset="0"/>
            </a:endParaRPr>
          </a:p>
        </p:txBody>
      </p:sp>
      <p:sp>
        <p:nvSpPr>
          <p:cNvPr id="53251" name="Rectangle 6"/>
          <p:cNvSpPr>
            <a:spLocks noRot="1"/>
          </p:cNvSpPr>
          <p:nvPr/>
        </p:nvSpPr>
        <p:spPr>
          <a:xfrm>
            <a:off x="0" y="188913"/>
            <a:ext cx="8351838" cy="533400"/>
          </a:xfrm>
          <a:prstGeom prst="rect">
            <a:avLst/>
          </a:prstGeom>
          <a:noFill/>
          <a:ln w="9525">
            <a:noFill/>
          </a:ln>
        </p:spPr>
        <p:txBody>
          <a:bodyPr anchor="ctr" anchorCtr="0"/>
          <a:lstStyle/>
          <a:p>
            <a:pPr eaLnBrk="0" hangingPunct="0"/>
            <a:r>
              <a:rPr lang="en-US" altLang="zh-CN" b="1">
                <a:latin typeface="Arial" panose="020B0604020202020204" pitchFamily="34" charset="0"/>
              </a:rPr>
              <a:t>7.3.2</a:t>
            </a:r>
            <a:r>
              <a:rPr lang="en-US" altLang="ja-JP" b="1">
                <a:latin typeface="Arial" panose="020B0604020202020204" pitchFamily="34" charset="0"/>
              </a:rPr>
              <a:t>Quality Function Deployment</a:t>
            </a:r>
            <a:r>
              <a:rPr lang="zh-CN" altLang="en-US" b="1" dirty="0">
                <a:latin typeface="Arial" panose="020B0604020202020204" pitchFamily="34" charset="0"/>
              </a:rPr>
              <a:t>（</a:t>
            </a:r>
            <a:r>
              <a:rPr lang="en-US" altLang="zh-CN" b="1">
                <a:latin typeface="Arial" panose="020B0604020202020204" pitchFamily="34" charset="0"/>
              </a:rPr>
              <a:t>QFD</a:t>
            </a:r>
            <a:r>
              <a:rPr lang="zh-CN" altLang="en-US" b="1" dirty="0">
                <a:latin typeface="Arial" panose="020B0604020202020204" pitchFamily="34" charset="0"/>
              </a:rPr>
              <a:t>）</a:t>
            </a:r>
          </a:p>
        </p:txBody>
      </p:sp>
      <p:sp>
        <p:nvSpPr>
          <p:cNvPr id="53252" name="Rectangle 7"/>
          <p:cNvSpPr>
            <a:spLocks noRot="1"/>
          </p:cNvSpPr>
          <p:nvPr/>
        </p:nvSpPr>
        <p:spPr>
          <a:xfrm>
            <a:off x="287338" y="944563"/>
            <a:ext cx="8229600" cy="486092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pPr>
            <a:r>
              <a:rPr lang="en-US" altLang="zh-CN" sz="2000">
                <a:latin typeface="宋体" panose="02010600030101010101" pitchFamily="2" charset="-122"/>
                <a:ea typeface="宋体" panose="02010600030101010101" pitchFamily="2" charset="-122"/>
              </a:rPr>
              <a:t>QFD</a:t>
            </a:r>
            <a:r>
              <a:rPr lang="zh-CN" altLang="en-US" sz="2000" dirty="0">
                <a:latin typeface="宋体" panose="02010600030101010101" pitchFamily="2" charset="-122"/>
                <a:ea typeface="宋体" panose="02010600030101010101" pitchFamily="2" charset="-122"/>
              </a:rPr>
              <a:t>是一种将客户要求转化成软件技术需求的技术。</a:t>
            </a:r>
          </a:p>
          <a:p>
            <a:pPr marL="342900" indent="-342900" eaLnBrk="0" hangingPunct="0">
              <a:spcBef>
                <a:spcPct val="20000"/>
              </a:spcBef>
              <a:buClr>
                <a:srgbClr val="52A930"/>
              </a:buClr>
              <a:buFont typeface="Wingdings" panose="05000000000000000000" pitchFamily="2" charset="2"/>
            </a:pPr>
            <a:r>
              <a:rPr lang="en-US" altLang="zh-CN" sz="2000">
                <a:latin typeface="Arial" panose="020B0604020202020204" pitchFamily="34" charset="0"/>
              </a:rPr>
              <a:t>Three types of requirements</a:t>
            </a:r>
          </a:p>
          <a:p>
            <a:pPr marL="742950" lvl="1" indent="-285750" eaLnBrk="0" hangingPunct="0">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Normal</a:t>
            </a:r>
            <a:r>
              <a:rPr lang="en-US" altLang="zh-CN" sz="2000">
                <a:latin typeface="Arial" panose="020B0604020202020204" pitchFamily="34" charset="0"/>
              </a:rPr>
              <a:t> requirements</a:t>
            </a:r>
          </a:p>
          <a:p>
            <a:pPr marL="742950" lvl="1" indent="-285750" eaLnBrk="0" hangingPunct="0">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Expected</a:t>
            </a:r>
            <a:r>
              <a:rPr lang="en-US" altLang="zh-CN" sz="2000">
                <a:latin typeface="Arial" panose="020B0604020202020204" pitchFamily="34" charset="0"/>
              </a:rPr>
              <a:t> requirements</a:t>
            </a:r>
          </a:p>
          <a:p>
            <a:pPr marL="742950" lvl="1" indent="-285750" eaLnBrk="0" hangingPunct="0">
              <a:spcBef>
                <a:spcPct val="200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Exciting</a:t>
            </a:r>
            <a:r>
              <a:rPr lang="en-US" altLang="zh-CN" sz="2000">
                <a:latin typeface="Arial" panose="020B0604020202020204" pitchFamily="34" charset="0"/>
              </a:rPr>
              <a:t> requirements</a:t>
            </a:r>
          </a:p>
          <a:p>
            <a:pPr marL="742950" lvl="1" indent="-285750" eaLnBrk="0" hangingPunct="0">
              <a:spcBef>
                <a:spcPct val="20000"/>
              </a:spcBef>
              <a:buClr>
                <a:srgbClr val="52A930"/>
              </a:buClr>
              <a:buFont typeface="Wingdings" panose="05000000000000000000" pitchFamily="2" charset="2"/>
              <a:buChar char="n"/>
            </a:pPr>
            <a:endParaRPr lang="en-US" altLang="zh-CN"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QFD</a:t>
            </a:r>
            <a:r>
              <a:rPr lang="zh-CN" altLang="en-US" sz="2000" dirty="0">
                <a:latin typeface="Arial" panose="020B0604020202020204" pitchFamily="34" charset="0"/>
              </a:rPr>
              <a:t>的目的是最大限度地让客户从软件工程中感到满意</a:t>
            </a:r>
          </a:p>
          <a:p>
            <a:pPr marL="342900" indent="-342900" eaLnBrk="0" hangingPunct="0">
              <a:spcBef>
                <a:spcPct val="20000"/>
              </a:spcBef>
              <a:buClr>
                <a:srgbClr val="52A930"/>
              </a:buClr>
              <a:buFont typeface="Wingdings" panose="05000000000000000000" pitchFamily="2" charset="2"/>
            </a:pPr>
            <a:r>
              <a:rPr lang="zh-CN" altLang="en-US" sz="2000" dirty="0">
                <a:latin typeface="Arial" panose="020B0604020202020204" pitchFamily="34" charset="0"/>
              </a:rPr>
              <a:t> </a:t>
            </a:r>
            <a:r>
              <a:rPr lang="zh-CN" altLang="en-US" sz="2000" dirty="0">
                <a:latin typeface="Arial" panose="020B0604020202020204" pitchFamily="34" charset="0"/>
                <a:ea typeface="宋体" panose="02010600030101010101" pitchFamily="2" charset="-122"/>
              </a:rPr>
              <a:t>（</a:t>
            </a:r>
            <a:r>
              <a:rPr lang="en-US" altLang="zh-CN" sz="2000">
                <a:latin typeface="Arial" panose="020B0604020202020204" pitchFamily="34" charset="0"/>
                <a:ea typeface="宋体" panose="02010600030101010101" pitchFamily="2" charset="-122"/>
              </a:rPr>
              <a:t>WIN-WIN</a:t>
            </a:r>
            <a:r>
              <a:rPr lang="zh-CN" altLang="en-US" sz="2000" dirty="0">
                <a:latin typeface="Arial" panose="020B0604020202020204" pitchFamily="34" charset="0"/>
                <a:ea typeface="宋体" panose="02010600030101010101" pitchFamily="2" charset="-122"/>
              </a:rPr>
              <a:t>？？？）</a:t>
            </a:r>
            <a:endParaRPr lang="zh-CN" altLang="en-US" sz="20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endParaRPr lang="zh-CN" altLang="en-US" sz="2000" dirty="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pPr>
            <a:endParaRPr lang="zh-CN" altLang="en-US" sz="2000"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5529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28</a:t>
            </a:fld>
            <a:endParaRPr lang="en-US" altLang="ja-JP" sz="1200">
              <a:solidFill>
                <a:schemeClr val="bg1"/>
              </a:solidFill>
              <a:latin typeface="Arial" panose="020B0604020202020204" pitchFamily="34" charset="0"/>
            </a:endParaRPr>
          </a:p>
        </p:txBody>
      </p:sp>
      <p:sp>
        <p:nvSpPr>
          <p:cNvPr id="55299" name="Rectangle 6"/>
          <p:cNvSpPr>
            <a:spLocks noRot="1"/>
          </p:cNvSpPr>
          <p:nvPr/>
        </p:nvSpPr>
        <p:spPr>
          <a:xfrm>
            <a:off x="0" y="188913"/>
            <a:ext cx="8351838" cy="533400"/>
          </a:xfrm>
          <a:prstGeom prst="rect">
            <a:avLst/>
          </a:prstGeom>
          <a:noFill/>
          <a:ln w="9525">
            <a:noFill/>
          </a:ln>
        </p:spPr>
        <p:txBody>
          <a:bodyPr anchor="ctr" anchorCtr="0"/>
          <a:lstStyle/>
          <a:p>
            <a:pPr eaLnBrk="0" hangingPunct="0"/>
            <a:r>
              <a:rPr lang="en-US" altLang="zh-CN" b="1">
                <a:latin typeface="Arial" panose="020B0604020202020204" pitchFamily="34" charset="0"/>
              </a:rPr>
              <a:t>Requirement of human being</a:t>
            </a:r>
          </a:p>
        </p:txBody>
      </p:sp>
      <p:sp>
        <p:nvSpPr>
          <p:cNvPr id="401413" name="Rectangle 7"/>
          <p:cNvSpPr>
            <a:spLocks noRot="1"/>
          </p:cNvSpPr>
          <p:nvPr/>
        </p:nvSpPr>
        <p:spPr>
          <a:xfrm>
            <a:off x="287338" y="800100"/>
            <a:ext cx="8640762" cy="5005388"/>
          </a:xfrm>
          <a:prstGeom prst="rect">
            <a:avLst/>
          </a:prstGeom>
          <a:noFill/>
          <a:ln w="9525">
            <a:noFill/>
          </a:ln>
        </p:spPr>
        <p:txBody>
          <a:bodyPr/>
          <a:lstStyle/>
          <a:p>
            <a:pPr marL="609600" indent="-609600" eaLnBrk="0" hangingPunct="0">
              <a:spcBef>
                <a:spcPct val="20000"/>
              </a:spcBef>
              <a:buClr>
                <a:srgbClr val="52A930"/>
              </a:buClr>
              <a:buFont typeface="Wingdings" panose="05000000000000000000" pitchFamily="2" charset="2"/>
              <a:buChar char="n"/>
            </a:pPr>
            <a:r>
              <a:rPr lang="en-US" altLang="zh-CN">
                <a:latin typeface="Arial" panose="020B0604020202020204" pitchFamily="34" charset="0"/>
              </a:rPr>
              <a:t>What do U want?</a:t>
            </a:r>
          </a:p>
          <a:p>
            <a:pPr marL="609600" indent="-609600" eaLnBrk="0" hangingPunct="0">
              <a:spcBef>
                <a:spcPct val="20000"/>
              </a:spcBef>
              <a:buClr>
                <a:srgbClr val="52A930"/>
              </a:buClr>
              <a:buFont typeface="Wingdings" panose="05000000000000000000" pitchFamily="2" charset="2"/>
              <a:buChar char="n"/>
            </a:pPr>
            <a:r>
              <a:rPr lang="en-US" altLang="zh-CN">
                <a:latin typeface="Arial" panose="020B0604020202020204" pitchFamily="34" charset="0"/>
              </a:rPr>
              <a:t>Maslow's hierarchy of needs - "A Theory of Human Motivation".</a:t>
            </a:r>
          </a:p>
          <a:p>
            <a:pPr marL="609600" indent="-609600" eaLnBrk="0" hangingPunct="0">
              <a:spcBef>
                <a:spcPct val="20000"/>
              </a:spcBef>
              <a:buClr>
                <a:srgbClr val="52A930"/>
              </a:buClr>
              <a:buFont typeface="Wingdings" panose="05000000000000000000" pitchFamily="2" charset="2"/>
              <a:buAutoNum type="arabicPeriod"/>
            </a:pPr>
            <a:r>
              <a:rPr lang="zh-CN" altLang="en-US" dirty="0">
                <a:latin typeface="Arial" panose="020B0604020202020204" pitchFamily="34" charset="0"/>
              </a:rPr>
              <a:t>生理需求</a:t>
            </a:r>
            <a:r>
              <a:rPr lang="en-US" altLang="zh-CN">
                <a:latin typeface="Arial" panose="020B0604020202020204" pitchFamily="34" charset="0"/>
              </a:rPr>
              <a:t>-Physiological needs</a:t>
            </a:r>
          </a:p>
          <a:p>
            <a:pPr marL="609600" indent="-609600" eaLnBrk="0" hangingPunct="0">
              <a:spcBef>
                <a:spcPct val="20000"/>
              </a:spcBef>
              <a:buClr>
                <a:srgbClr val="52A930"/>
              </a:buClr>
              <a:buFont typeface="Wingdings" panose="05000000000000000000" pitchFamily="2" charset="2"/>
              <a:buAutoNum type="arabicPeriod"/>
            </a:pPr>
            <a:r>
              <a:rPr lang="zh-CN" altLang="en-US" dirty="0">
                <a:latin typeface="Arial" panose="020B0604020202020204" pitchFamily="34" charset="0"/>
              </a:rPr>
              <a:t>安全需求</a:t>
            </a:r>
            <a:r>
              <a:rPr lang="en-US" altLang="zh-CN">
                <a:latin typeface="Arial" panose="020B0604020202020204" pitchFamily="34" charset="0"/>
              </a:rPr>
              <a:t>-Safety needs</a:t>
            </a:r>
          </a:p>
          <a:p>
            <a:pPr marL="609600" indent="-609600" eaLnBrk="0" hangingPunct="0">
              <a:spcBef>
                <a:spcPct val="20000"/>
              </a:spcBef>
              <a:buClr>
                <a:srgbClr val="52A930"/>
              </a:buClr>
              <a:buFont typeface="Wingdings" panose="05000000000000000000" pitchFamily="2" charset="2"/>
              <a:buAutoNum type="arabicPeriod"/>
            </a:pPr>
            <a:r>
              <a:rPr lang="zh-CN" altLang="en-US" dirty="0">
                <a:latin typeface="Arial" panose="020B0604020202020204" pitchFamily="34" charset="0"/>
              </a:rPr>
              <a:t>爱与归属</a:t>
            </a:r>
            <a:r>
              <a:rPr lang="en-US" altLang="zh-CN">
                <a:latin typeface="Arial" panose="020B0604020202020204" pitchFamily="34" charset="0"/>
              </a:rPr>
              <a:t>-Love and belongingness</a:t>
            </a:r>
          </a:p>
          <a:p>
            <a:pPr marL="609600" indent="-609600" eaLnBrk="0" hangingPunct="0">
              <a:spcBef>
                <a:spcPct val="20000"/>
              </a:spcBef>
              <a:buClr>
                <a:srgbClr val="52A930"/>
              </a:buClr>
              <a:buFont typeface="Wingdings" panose="05000000000000000000" pitchFamily="2" charset="2"/>
              <a:buAutoNum type="arabicPeriod"/>
            </a:pPr>
            <a:r>
              <a:rPr lang="zh-CN" altLang="en-US" dirty="0">
                <a:latin typeface="Arial" panose="020B0604020202020204" pitchFamily="34" charset="0"/>
              </a:rPr>
              <a:t>尊重</a:t>
            </a:r>
            <a:r>
              <a:rPr lang="en-US" altLang="zh-CN">
                <a:latin typeface="Arial" panose="020B0604020202020204" pitchFamily="34" charset="0"/>
              </a:rPr>
              <a:t>-Esteem (Respect)</a:t>
            </a:r>
          </a:p>
          <a:p>
            <a:pPr marL="609600" indent="-609600" eaLnBrk="0" hangingPunct="0">
              <a:spcBef>
                <a:spcPct val="20000"/>
              </a:spcBef>
              <a:buClr>
                <a:srgbClr val="52A930"/>
              </a:buClr>
              <a:buFont typeface="Wingdings" panose="05000000000000000000" pitchFamily="2" charset="2"/>
              <a:buAutoNum type="arabicPeriod"/>
            </a:pPr>
            <a:r>
              <a:rPr lang="zh-CN" altLang="en-US" dirty="0">
                <a:latin typeface="Arial" panose="020B0604020202020204" pitchFamily="34" charset="0"/>
              </a:rPr>
              <a:t>自我实现</a:t>
            </a:r>
            <a:r>
              <a:rPr lang="en-US" altLang="zh-CN">
                <a:latin typeface="Arial" panose="020B0604020202020204" pitchFamily="34" charset="0"/>
              </a:rPr>
              <a:t>-Self-actualization </a:t>
            </a:r>
          </a:p>
          <a:p>
            <a:pPr marL="609600" indent="-609600" eaLnBrk="0" hangingPunct="0">
              <a:spcBef>
                <a:spcPct val="20000"/>
              </a:spcBef>
              <a:buClr>
                <a:srgbClr val="52A930"/>
              </a:buClr>
              <a:buFont typeface="Wingdings" panose="05000000000000000000" pitchFamily="2" charset="2"/>
              <a:buAutoNum type="arabicPeriod"/>
            </a:pPr>
            <a:r>
              <a:rPr lang="zh-CN" altLang="en-US" dirty="0">
                <a:latin typeface="Arial" panose="020B0604020202020204" pitchFamily="34" charset="0"/>
              </a:rPr>
              <a:t>自我超越</a:t>
            </a:r>
            <a:r>
              <a:rPr lang="en-US" altLang="zh-CN">
                <a:latin typeface="Arial" panose="020B0604020202020204" pitchFamily="34" charset="0"/>
              </a:rPr>
              <a:t>-Self-transcendence </a:t>
            </a:r>
            <a:r>
              <a:rPr lang="zh-CN" altLang="en-US" dirty="0">
                <a:latin typeface="Arial" panose="020B0604020202020204" pitchFamily="34" charset="0"/>
              </a:rPr>
              <a:t>（其他人增加）</a:t>
            </a:r>
            <a:r>
              <a:rPr lang="zh-CN" altLang="en-US" sz="2000" dirty="0">
                <a:latin typeface="Arial" panose="020B0604020202020204" pitchFamily="34" charset="0"/>
              </a:rPr>
              <a:t> </a:t>
            </a:r>
            <a:endParaRPr lang="ja-JP" altLang="en-US"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13">
                                            <p:txEl>
                                              <p:pRg st="1" end="1"/>
                                            </p:txEl>
                                          </p:spTgt>
                                        </p:tgtEl>
                                        <p:attrNameLst>
                                          <p:attrName>style.visibility</p:attrName>
                                        </p:attrNameLst>
                                      </p:cBhvr>
                                      <p:to>
                                        <p:strVal val="visible"/>
                                      </p:to>
                                    </p:set>
                                    <p:animEffect transition="in" filter="blinds(horizontal)">
                                      <p:cBhvr>
                                        <p:cTn id="7" dur="500"/>
                                        <p:tgtEl>
                                          <p:spTgt spid="40141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1413">
                                            <p:txEl>
                                              <p:pRg st="2" end="2"/>
                                            </p:txEl>
                                          </p:spTgt>
                                        </p:tgtEl>
                                        <p:attrNameLst>
                                          <p:attrName>style.visibility</p:attrName>
                                        </p:attrNameLst>
                                      </p:cBhvr>
                                      <p:to>
                                        <p:strVal val="visible"/>
                                      </p:to>
                                    </p:set>
                                    <p:animEffect transition="in" filter="blinds(horizontal)">
                                      <p:cBhvr>
                                        <p:cTn id="10" dur="500"/>
                                        <p:tgtEl>
                                          <p:spTgt spid="40141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1413">
                                            <p:txEl>
                                              <p:pRg st="3" end="3"/>
                                            </p:txEl>
                                          </p:spTgt>
                                        </p:tgtEl>
                                        <p:attrNameLst>
                                          <p:attrName>style.visibility</p:attrName>
                                        </p:attrNameLst>
                                      </p:cBhvr>
                                      <p:to>
                                        <p:strVal val="visible"/>
                                      </p:to>
                                    </p:set>
                                    <p:animEffect transition="in" filter="blinds(horizontal)">
                                      <p:cBhvr>
                                        <p:cTn id="13" dur="500"/>
                                        <p:tgtEl>
                                          <p:spTgt spid="40141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1413">
                                            <p:txEl>
                                              <p:pRg st="4" end="4"/>
                                            </p:txEl>
                                          </p:spTgt>
                                        </p:tgtEl>
                                        <p:attrNameLst>
                                          <p:attrName>style.visibility</p:attrName>
                                        </p:attrNameLst>
                                      </p:cBhvr>
                                      <p:to>
                                        <p:strVal val="visible"/>
                                      </p:to>
                                    </p:set>
                                    <p:animEffect transition="in" filter="blinds(horizontal)">
                                      <p:cBhvr>
                                        <p:cTn id="16" dur="500"/>
                                        <p:tgtEl>
                                          <p:spTgt spid="40141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1413">
                                            <p:txEl>
                                              <p:pRg st="5" end="5"/>
                                            </p:txEl>
                                          </p:spTgt>
                                        </p:tgtEl>
                                        <p:attrNameLst>
                                          <p:attrName>style.visibility</p:attrName>
                                        </p:attrNameLst>
                                      </p:cBhvr>
                                      <p:to>
                                        <p:strVal val="visible"/>
                                      </p:to>
                                    </p:set>
                                    <p:animEffect transition="in" filter="blinds(horizontal)">
                                      <p:cBhvr>
                                        <p:cTn id="19" dur="500"/>
                                        <p:tgtEl>
                                          <p:spTgt spid="40141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1413">
                                            <p:txEl>
                                              <p:pRg st="6" end="6"/>
                                            </p:txEl>
                                          </p:spTgt>
                                        </p:tgtEl>
                                        <p:attrNameLst>
                                          <p:attrName>style.visibility</p:attrName>
                                        </p:attrNameLst>
                                      </p:cBhvr>
                                      <p:to>
                                        <p:strVal val="visible"/>
                                      </p:to>
                                    </p:set>
                                    <p:animEffect transition="in" filter="blinds(horizontal)">
                                      <p:cBhvr>
                                        <p:cTn id="22" dur="500"/>
                                        <p:tgtEl>
                                          <p:spTgt spid="4014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1413">
                                            <p:txEl>
                                              <p:pRg st="7" end="7"/>
                                            </p:txEl>
                                          </p:spTgt>
                                        </p:tgtEl>
                                        <p:attrNameLst>
                                          <p:attrName>style.visibility</p:attrName>
                                        </p:attrNameLst>
                                      </p:cBhvr>
                                      <p:to>
                                        <p:strVal val="visible"/>
                                      </p:to>
                                    </p:set>
                                    <p:animEffect transition="in" filter="blinds(horizontal)">
                                      <p:cBhvr>
                                        <p:cTn id="27" dur="500"/>
                                        <p:tgtEl>
                                          <p:spTgt spid="4014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5734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29</a:t>
            </a:fld>
            <a:endParaRPr lang="en-US" altLang="ja-JP" sz="1200">
              <a:solidFill>
                <a:schemeClr val="bg1"/>
              </a:solidFill>
              <a:latin typeface="Arial" panose="020B0604020202020204" pitchFamily="34" charset="0"/>
            </a:endParaRPr>
          </a:p>
        </p:txBody>
      </p:sp>
      <p:sp>
        <p:nvSpPr>
          <p:cNvPr id="57347" name="Rectangle 6"/>
          <p:cNvSpPr>
            <a:spLocks noRot="1"/>
          </p:cNvSpPr>
          <p:nvPr/>
        </p:nvSpPr>
        <p:spPr>
          <a:xfrm>
            <a:off x="0" y="188913"/>
            <a:ext cx="8351838" cy="533400"/>
          </a:xfrm>
          <a:prstGeom prst="rect">
            <a:avLst/>
          </a:prstGeom>
          <a:noFill/>
          <a:ln w="9525">
            <a:noFill/>
          </a:ln>
        </p:spPr>
        <p:txBody>
          <a:bodyPr anchor="ctr" anchorCtr="0"/>
          <a:lstStyle/>
          <a:p>
            <a:pPr eaLnBrk="0" hangingPunct="0"/>
            <a:r>
              <a:rPr lang="en-US" altLang="zh-CN" b="1">
                <a:latin typeface="Arial" panose="020B0604020202020204" pitchFamily="34" charset="0"/>
              </a:rPr>
              <a:t>Requirement of human being</a:t>
            </a:r>
          </a:p>
        </p:txBody>
      </p:sp>
      <p:sp>
        <p:nvSpPr>
          <p:cNvPr id="403461" name="Rectangle 7"/>
          <p:cNvSpPr>
            <a:spLocks noRot="1"/>
          </p:cNvSpPr>
          <p:nvPr/>
        </p:nvSpPr>
        <p:spPr>
          <a:xfrm>
            <a:off x="287338" y="800100"/>
            <a:ext cx="8640762" cy="5005388"/>
          </a:xfrm>
          <a:prstGeom prst="rect">
            <a:avLst/>
          </a:prstGeom>
          <a:noFill/>
          <a:ln w="9525">
            <a:noFill/>
          </a:ln>
        </p:spPr>
        <p:txBody>
          <a:bodyPr/>
          <a:lstStyle/>
          <a:p>
            <a:pPr marL="609600" indent="-6096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What is happiness?</a:t>
            </a:r>
          </a:p>
          <a:p>
            <a:pPr marL="609600" indent="-609600" eaLnBrk="0" hangingPunct="0"/>
            <a:r>
              <a:rPr lang="zh-CN" altLang="en-US" sz="2800" dirty="0">
                <a:latin typeface="Arial" panose="020B0604020202020204" pitchFamily="34" charset="0"/>
                <a:ea typeface="宋体" panose="02010600030101010101" pitchFamily="2" charset="-122"/>
              </a:rPr>
              <a:t>幸福</a:t>
            </a:r>
            <a:r>
              <a:rPr lang="en-US" altLang="zh-CN" sz="280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供给</a:t>
            </a:r>
            <a:r>
              <a:rPr lang="en-US" altLang="zh-CN" sz="2800">
                <a:latin typeface="Arial" panose="020B0604020202020204" pitchFamily="34" charset="0"/>
                <a:ea typeface="宋体" panose="02010600030101010101" pitchFamily="2" charset="-122"/>
              </a:rPr>
              <a:t>÷</a:t>
            </a:r>
            <a:r>
              <a:rPr lang="zh-CN" altLang="en-US" sz="2800" dirty="0">
                <a:latin typeface="Arial" panose="020B0604020202020204" pitchFamily="34" charset="0"/>
                <a:ea typeface="宋体" panose="02010600030101010101" pitchFamily="2" charset="-122"/>
              </a:rPr>
              <a:t>需求。</a:t>
            </a:r>
          </a:p>
          <a:p>
            <a:pPr marL="609600" indent="-609600" eaLnBrk="0" hangingPunct="0"/>
            <a:br>
              <a:rPr lang="zh-CN" altLang="en-US" sz="2800" dirty="0">
                <a:latin typeface="Arial" panose="020B0604020202020204" pitchFamily="34" charset="0"/>
                <a:ea typeface="宋体" panose="02010600030101010101" pitchFamily="2" charset="-122"/>
              </a:rPr>
            </a:br>
            <a:r>
              <a:rPr lang="zh-CN" altLang="en-US" sz="2800" dirty="0">
                <a:latin typeface="Arial" panose="020B0604020202020204" pitchFamily="34" charset="0"/>
                <a:ea typeface="宋体" panose="02010600030101010101" pitchFamily="2" charset="-122"/>
              </a:rPr>
              <a:t>幸福，与人的（物质与精神上的）供给成正比，</a:t>
            </a:r>
          </a:p>
          <a:p>
            <a:pPr marL="609600" indent="-609600" eaLnBrk="0" hangingPunct="0"/>
            <a:r>
              <a:rPr lang="zh-CN" altLang="en-US" sz="2800" dirty="0">
                <a:latin typeface="Arial" panose="020B0604020202020204" pitchFamily="34" charset="0"/>
                <a:ea typeface="宋体" panose="02010600030101010101" pitchFamily="2" charset="-122"/>
              </a:rPr>
              <a:t>           与人的（物质与精神上的）需求成反比。</a:t>
            </a:r>
            <a:endParaRPr lang="en-US" altLang="zh-CN" sz="2800">
              <a:latin typeface="Arial" panose="020B0604020202020204" pitchFamily="34" charset="0"/>
              <a:ea typeface="宋体" panose="02010600030101010101" pitchFamily="2" charset="-122"/>
            </a:endParaRPr>
          </a:p>
          <a:p>
            <a:pPr marL="609600" indent="-609600" eaLnBrk="0" hangingPunct="0"/>
            <a:endParaRPr lang="en-US" altLang="zh-CN" sz="2800">
              <a:latin typeface="Arial" panose="020B0604020202020204" pitchFamily="34" charset="0"/>
              <a:ea typeface="宋体" panose="02010600030101010101" pitchFamily="2" charset="-122"/>
            </a:endParaRPr>
          </a:p>
          <a:p>
            <a:pPr marL="609600" indent="-609600" eaLnBrk="0" hangingPunct="0"/>
            <a:r>
              <a:rPr lang="zh-CN" altLang="en-US" b="1" dirty="0">
                <a:latin typeface="Arial" panose="020B0604020202020204" pitchFamily="34" charset="0"/>
                <a:ea typeface="宋体" panose="02010600030101010101" pitchFamily="2" charset="-122"/>
              </a:rPr>
              <a:t>满足是快乐的密码</a:t>
            </a:r>
            <a:r>
              <a:rPr lang="zh-CN" altLang="en-US" dirty="0">
                <a:latin typeface="Arial" panose="020B0604020202020204" pitchFamily="34" charset="0"/>
              </a:rPr>
              <a:t> </a:t>
            </a:r>
            <a:endParaRPr lang="zh-CN" altLang="en-US" dirty="0">
              <a:latin typeface="Arial" panose="020B0604020202020204" pitchFamily="34" charset="0"/>
              <a:ea typeface="宋体" panose="02010600030101010101" pitchFamily="2" charset="-122"/>
            </a:endParaRPr>
          </a:p>
          <a:p>
            <a:pPr marL="609600" indent="-609600" eaLnBrk="0" hangingPunct="0"/>
            <a:endParaRPr lang="zh-CN" altLang="en-US" dirty="0">
              <a:latin typeface="Arial" panose="020B0604020202020204" pitchFamily="34" charset="0"/>
              <a:ea typeface="宋体" panose="02010600030101010101" pitchFamily="2" charset="-122"/>
            </a:endParaRPr>
          </a:p>
          <a:p>
            <a:pPr marL="609600" indent="-609600" eaLnBrk="0" hangingPunct="0"/>
            <a:r>
              <a:rPr lang="zh-CN" altLang="zh-CN" dirty="0">
                <a:latin typeface="Arial" panose="020B0604020202020204" pitchFamily="34" charset="0"/>
                <a:ea typeface="宋体" panose="02010600030101010101" pitchFamily="2" charset="-122"/>
              </a:rPr>
              <a:t>千里修书只为墙 让他三尺又何妨</a:t>
            </a:r>
            <a:r>
              <a:rPr lang="zh-CN" altLang="en-US" sz="2800" dirty="0">
                <a:latin typeface="Arial" panose="020B0604020202020204" pitchFamily="34" charset="0"/>
                <a:ea typeface="宋体" panose="02010600030101010101" pitchFamily="2" charset="-122"/>
              </a:rPr>
              <a:t>。</a:t>
            </a:r>
          </a:p>
          <a:p>
            <a:pPr marL="609600" indent="-609600" eaLnBrk="0" hangingPunct="0"/>
            <a:r>
              <a:rPr lang="zh-CN" altLang="en-US" sz="2800" dirty="0">
                <a:latin typeface="Arial" panose="020B0604020202020204" pitchFamily="34" charset="0"/>
                <a:ea typeface="宋体" panose="02010600030101010101" pitchFamily="2" charset="-122"/>
              </a:rPr>
              <a:t>（张英六尺巷，安徽桐城）</a:t>
            </a:r>
            <a:endParaRPr lang="en-US" altLang="zh-CN" sz="2800">
              <a:latin typeface="Arial" panose="020B0604020202020204" pitchFamily="34" charset="0"/>
              <a:ea typeface="宋体" panose="02010600030101010101" pitchFamily="2" charset="-122"/>
            </a:endParaRPr>
          </a:p>
          <a:p>
            <a:pPr marL="609600" indent="-609600" eaLnBrk="0" hangingPunct="0"/>
            <a:endParaRPr lang="en-US" altLang="zh-CN" sz="2800">
              <a:latin typeface="Arial" panose="020B0604020202020204" pitchFamily="34" charset="0"/>
              <a:ea typeface="宋体" panose="02010600030101010101" pitchFamily="2" charset="-122"/>
            </a:endParaRPr>
          </a:p>
          <a:p>
            <a:pPr marL="609600" indent="-609600" eaLnBrk="0" hangingPunct="0"/>
            <a:r>
              <a:rPr lang="zh-CN" altLang="en-US" sz="2800" dirty="0">
                <a:latin typeface="Arial" panose="020B0604020202020204" pitchFamily="34" charset="0"/>
              </a:rPr>
              <a:t> </a:t>
            </a:r>
            <a:endParaRPr lang="ja-JP" altLang="en-US" sz="28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61">
                                            <p:txEl>
                                              <p:pRg st="1" end="1"/>
                                            </p:txEl>
                                          </p:spTgt>
                                        </p:tgtEl>
                                        <p:attrNameLst>
                                          <p:attrName>style.visibility</p:attrName>
                                        </p:attrNameLst>
                                      </p:cBhvr>
                                      <p:to>
                                        <p:strVal val="visible"/>
                                      </p:to>
                                    </p:set>
                                    <p:animEffect transition="in" filter="blinds(horizontal)">
                                      <p:cBhvr>
                                        <p:cTn id="7" dur="500"/>
                                        <p:tgtEl>
                                          <p:spTgt spid="40346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3461">
                                            <p:txEl>
                                              <p:pRg st="2" end="2"/>
                                            </p:txEl>
                                          </p:spTgt>
                                        </p:tgtEl>
                                        <p:attrNameLst>
                                          <p:attrName>style.visibility</p:attrName>
                                        </p:attrNameLst>
                                      </p:cBhvr>
                                      <p:to>
                                        <p:strVal val="visible"/>
                                      </p:to>
                                    </p:set>
                                    <p:animEffect transition="in" filter="blinds(horizontal)">
                                      <p:cBhvr>
                                        <p:cTn id="10" dur="500"/>
                                        <p:tgtEl>
                                          <p:spTgt spid="40346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3461">
                                            <p:txEl>
                                              <p:pRg st="3" end="3"/>
                                            </p:txEl>
                                          </p:spTgt>
                                        </p:tgtEl>
                                        <p:attrNameLst>
                                          <p:attrName>style.visibility</p:attrName>
                                        </p:attrNameLst>
                                      </p:cBhvr>
                                      <p:to>
                                        <p:strVal val="visible"/>
                                      </p:to>
                                    </p:set>
                                    <p:animEffect transition="in" filter="blinds(horizontal)">
                                      <p:cBhvr>
                                        <p:cTn id="13" dur="500"/>
                                        <p:tgtEl>
                                          <p:spTgt spid="40346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3461">
                                            <p:txEl>
                                              <p:pRg st="5" end="5"/>
                                            </p:txEl>
                                          </p:spTgt>
                                        </p:tgtEl>
                                        <p:attrNameLst>
                                          <p:attrName>style.visibility</p:attrName>
                                        </p:attrNameLst>
                                      </p:cBhvr>
                                      <p:to>
                                        <p:strVal val="visible"/>
                                      </p:to>
                                    </p:set>
                                    <p:animEffect transition="in" filter="blinds(horizontal)">
                                      <p:cBhvr>
                                        <p:cTn id="16" dur="500"/>
                                        <p:tgtEl>
                                          <p:spTgt spid="40346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3461">
                                            <p:txEl>
                                              <p:pRg st="7" end="7"/>
                                            </p:txEl>
                                          </p:spTgt>
                                        </p:tgtEl>
                                        <p:attrNameLst>
                                          <p:attrName>style.visibility</p:attrName>
                                        </p:attrNameLst>
                                      </p:cBhvr>
                                      <p:to>
                                        <p:strVal val="visible"/>
                                      </p:to>
                                    </p:set>
                                    <p:animEffect transition="in" filter="blinds(horizontal)">
                                      <p:cBhvr>
                                        <p:cTn id="19" dur="500"/>
                                        <p:tgtEl>
                                          <p:spTgt spid="403461">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3461">
                                            <p:txEl>
                                              <p:pRg st="8" end="8"/>
                                            </p:txEl>
                                          </p:spTgt>
                                        </p:tgtEl>
                                        <p:attrNameLst>
                                          <p:attrName>style.visibility</p:attrName>
                                        </p:attrNameLst>
                                      </p:cBhvr>
                                      <p:to>
                                        <p:strVal val="visible"/>
                                      </p:to>
                                    </p:set>
                                    <p:animEffect transition="in" filter="blinds(horizontal)">
                                      <p:cBhvr>
                                        <p:cTn id="22" dur="500"/>
                                        <p:tgtEl>
                                          <p:spTgt spid="403461">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03461">
                                            <p:txEl>
                                              <p:charRg st="112" end="114"/>
                                            </p:txEl>
                                          </p:spTgt>
                                        </p:tgtEl>
                                        <p:attrNameLst>
                                          <p:attrName>style.visibility</p:attrName>
                                        </p:attrNameLst>
                                      </p:cBhvr>
                                      <p:to>
                                        <p:strVal val="visible"/>
                                      </p:to>
                                    </p:set>
                                    <p:animEffect transition="in" filter="blinds(horizontal)">
                                      <p:cBhvr>
                                        <p:cTn id="25" dur="500"/>
                                        <p:tgtEl>
                                          <p:spTgt spid="403461">
                                            <p:txEl>
                                              <p:charRg st="112"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741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a:t>
            </a:fld>
            <a:endParaRPr lang="en-US" altLang="ja-JP" sz="1200">
              <a:solidFill>
                <a:schemeClr val="bg1"/>
              </a:solidFill>
              <a:latin typeface="Arial" panose="020B0604020202020204" pitchFamily="34" charset="0"/>
            </a:endParaRPr>
          </a:p>
        </p:txBody>
      </p:sp>
      <p:sp>
        <p:nvSpPr>
          <p:cNvPr id="17411" name="Rectangle 4"/>
          <p:cNvSpPr/>
          <p:nvPr/>
        </p:nvSpPr>
        <p:spPr>
          <a:xfrm>
            <a:off x="179388" y="225425"/>
            <a:ext cx="8534400" cy="381000"/>
          </a:xfrm>
          <a:prstGeom prst="rect">
            <a:avLst/>
          </a:prstGeom>
          <a:noFill/>
          <a:ln w="9525">
            <a:noFill/>
          </a:ln>
        </p:spPr>
        <p:txBody>
          <a:bodyPr anchor="ctr" anchorCtr="0"/>
          <a:lstStyle/>
          <a:p>
            <a:r>
              <a:rPr lang="en-US" altLang="ja-JP" b="1">
                <a:latin typeface="Arial" panose="020B0604020202020204" pitchFamily="34" charset="0"/>
              </a:rPr>
              <a:t>Chapter </a:t>
            </a:r>
            <a:r>
              <a:rPr lang="en-US" altLang="zh-CN" b="1">
                <a:latin typeface="Arial" panose="020B0604020202020204" pitchFamily="34" charset="0"/>
              </a:rPr>
              <a:t>7</a:t>
            </a:r>
            <a:r>
              <a:rPr lang="en-US" altLang="ja-JP" b="1">
                <a:latin typeface="Arial" panose="020B0604020202020204" pitchFamily="34" charset="0"/>
              </a:rPr>
              <a:t>  </a:t>
            </a:r>
            <a:r>
              <a:rPr lang="en-US" altLang="zh-CN" b="1">
                <a:latin typeface="Arial" panose="020B0604020202020204" pitchFamily="34" charset="0"/>
              </a:rPr>
              <a:t>Understanding Requirements</a:t>
            </a:r>
            <a:endParaRPr lang="en-US" altLang="ja-JP" b="1">
              <a:latin typeface="Arial" panose="020B0604020202020204" pitchFamily="34" charset="0"/>
            </a:endParaRPr>
          </a:p>
        </p:txBody>
      </p:sp>
      <p:sp>
        <p:nvSpPr>
          <p:cNvPr id="17412" name="Rectangle 5"/>
          <p:cNvSpPr/>
          <p:nvPr/>
        </p:nvSpPr>
        <p:spPr>
          <a:xfrm>
            <a:off x="431800" y="1052513"/>
            <a:ext cx="8424863" cy="4048125"/>
          </a:xfrm>
          <a:prstGeom prst="rect">
            <a:avLst/>
          </a:prstGeom>
          <a:noFill/>
          <a:ln w="9525">
            <a:noFill/>
          </a:ln>
        </p:spPr>
        <p:txBody>
          <a:bodyPr>
            <a:spAutoFit/>
          </a:bodyPr>
          <a:lstStyle/>
          <a:p>
            <a:pPr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Requirements Engineering Tasks</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Inception</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Elicitation</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Elaboration</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Negotiation</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Specification</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Validation</a:t>
            </a:r>
            <a:endParaRPr lang="en-US" altLang="ja-JP" sz="2400">
              <a:latin typeface="Arial" panose="020B0604020202020204" pitchFamily="34" charset="0"/>
            </a:endParaRPr>
          </a:p>
          <a:p>
            <a:pPr marL="742950" lvl="1" indent="-285750" eaLnBrk="0" hangingPunct="0">
              <a:buClr>
                <a:schemeClr val="folHlink"/>
              </a:buClr>
              <a:buFont typeface="Wingdings" panose="05000000000000000000" pitchFamily="2" charset="2"/>
              <a:buChar char="n"/>
            </a:pPr>
            <a:r>
              <a:rPr lang="en-US" altLang="ja-JP" sz="2400">
                <a:latin typeface="Arial" panose="020B0604020202020204" pitchFamily="34" charset="0"/>
              </a:rPr>
              <a:t> </a:t>
            </a:r>
            <a:r>
              <a:rPr lang="en-US" altLang="zh-CN" sz="2400">
                <a:latin typeface="Arial" panose="020B0604020202020204" pitchFamily="34" charset="0"/>
              </a:rPr>
              <a:t>Requirements Management</a:t>
            </a:r>
          </a:p>
          <a:p>
            <a:pPr marL="742950" lvl="1" indent="-285750" eaLnBrk="0" hangingPunct="0">
              <a:buClr>
                <a:schemeClr val="folHlink"/>
              </a:buClr>
              <a:buFont typeface="Wingdings" panose="05000000000000000000" pitchFamily="2" charset="2"/>
              <a:buChar char="n"/>
            </a:pPr>
            <a:endParaRPr lang="en-US" altLang="zh-CN" sz="2400">
              <a:latin typeface="Arial" panose="020B0604020202020204" pitchFamily="34" charset="0"/>
            </a:endParaRPr>
          </a:p>
          <a:p>
            <a:pPr marL="742950" lvl="1" indent="-285750" eaLnBrk="0" hangingPunct="0">
              <a:buClr>
                <a:schemeClr val="folHlink"/>
              </a:buClr>
              <a:buFont typeface="Wingdings" panose="05000000000000000000" pitchFamily="2" charset="2"/>
            </a:pPr>
            <a:r>
              <a:rPr lang="zh-CN" altLang="en-US" sz="2000" dirty="0">
                <a:latin typeface="Arial" panose="020B0604020202020204" pitchFamily="34" charset="0"/>
              </a:rPr>
              <a:t>注意</a:t>
            </a:r>
            <a:r>
              <a:rPr lang="zh-CN" altLang="en-US" sz="2000" dirty="0">
                <a:latin typeface="Arial" panose="020B0604020202020204" pitchFamily="34" charset="0"/>
                <a:ea typeface="宋体" panose="02010600030101010101" pitchFamily="2" charset="-122"/>
              </a:rPr>
              <a:t>：某些需求工程任务并行发生，不完全是顺序的</a:t>
            </a:r>
            <a:endParaRPr lang="zh-CN" altLang="en-US" sz="2000" dirty="0">
              <a:latin typeface="Arial" panose="020B0604020202020204" pitchFamily="34" charset="0"/>
            </a:endParaRPr>
          </a:p>
          <a:p>
            <a:pPr marL="742950" lvl="1" indent="-285750" eaLnBrk="0" hangingPunct="0">
              <a:buClr>
                <a:schemeClr val="folHlink"/>
              </a:buClr>
              <a:buFont typeface="Wingdings" panose="05000000000000000000" pitchFamily="2" charset="2"/>
            </a:pPr>
            <a:endParaRPr lang="en-US" altLang="ja-JP" sz="2400">
              <a:latin typeface="Arial" panose="020B0604020202020204" pitchFamily="34" charset="0"/>
            </a:endParaRPr>
          </a:p>
        </p:txBody>
      </p:sp>
      <p:sp>
        <p:nvSpPr>
          <p:cNvPr id="17413" name="Text Box 6"/>
          <p:cNvSpPr txBox="1"/>
          <p:nvPr/>
        </p:nvSpPr>
        <p:spPr>
          <a:xfrm>
            <a:off x="179388" y="657225"/>
            <a:ext cx="1431925" cy="519113"/>
          </a:xfrm>
          <a:prstGeom prst="rect">
            <a:avLst/>
          </a:prstGeom>
          <a:noFill/>
          <a:ln w="9525">
            <a:noFill/>
          </a:ln>
        </p:spPr>
        <p:txBody>
          <a:bodyPr>
            <a:spAutoFit/>
          </a:bodyPr>
          <a:lstStyle/>
          <a:p>
            <a:pPr eaLnBrk="0" hangingPunct="0"/>
            <a:r>
              <a:rPr lang="en-US" altLang="ja-JP" sz="2800">
                <a:latin typeface="Arial" panose="020B0604020202020204" pitchFamily="34" charset="0"/>
              </a:rPr>
              <a:t>Content</a:t>
            </a:r>
          </a:p>
        </p:txBody>
      </p:sp>
      <p:pic>
        <p:nvPicPr>
          <p:cNvPr id="17414" name="Picture 7" descr="content"/>
          <p:cNvPicPr>
            <a:picLocks noChangeAspect="1"/>
          </p:cNvPicPr>
          <p:nvPr/>
        </p:nvPicPr>
        <p:blipFill>
          <a:blip r:embed="rId3"/>
          <a:stretch>
            <a:fillRect/>
          </a:stretch>
        </p:blipFill>
        <p:spPr>
          <a:xfrm>
            <a:off x="7553325" y="4041775"/>
            <a:ext cx="1590675" cy="159067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5939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30</a:t>
            </a:fld>
            <a:endParaRPr lang="en-US" altLang="ja-JP" sz="1200">
              <a:solidFill>
                <a:schemeClr val="bg1"/>
              </a:solidFill>
              <a:latin typeface="Arial" panose="020B0604020202020204" pitchFamily="34" charset="0"/>
            </a:endParaRPr>
          </a:p>
        </p:txBody>
      </p:sp>
      <p:sp>
        <p:nvSpPr>
          <p:cNvPr id="59395" name="Rectangle 6"/>
          <p:cNvSpPr>
            <a:spLocks noRot="1"/>
          </p:cNvSpPr>
          <p:nvPr/>
        </p:nvSpPr>
        <p:spPr>
          <a:xfrm>
            <a:off x="0" y="188913"/>
            <a:ext cx="8351838" cy="533400"/>
          </a:xfrm>
          <a:prstGeom prst="rect">
            <a:avLst/>
          </a:prstGeom>
          <a:noFill/>
          <a:ln w="9525">
            <a:noFill/>
          </a:ln>
        </p:spPr>
        <p:txBody>
          <a:bodyPr anchor="ctr" anchorCtr="0"/>
          <a:lstStyle/>
          <a:p>
            <a:pPr eaLnBrk="0" hangingPunct="0"/>
            <a:r>
              <a:rPr lang="en-US" altLang="zh-CN" b="1">
                <a:latin typeface="Arial" panose="020B0604020202020204" pitchFamily="34" charset="0"/>
              </a:rPr>
              <a:t>7.3.3 Usage scenarios</a:t>
            </a:r>
            <a:endParaRPr lang="zh-CN" altLang="en-US" b="1" dirty="0">
              <a:latin typeface="Arial" panose="020B0604020202020204" pitchFamily="34" charset="0"/>
            </a:endParaRPr>
          </a:p>
        </p:txBody>
      </p:sp>
      <p:sp>
        <p:nvSpPr>
          <p:cNvPr id="59396" name="Rectangle 7"/>
          <p:cNvSpPr>
            <a:spLocks noRot="1"/>
          </p:cNvSpPr>
          <p:nvPr/>
        </p:nvSpPr>
        <p:spPr>
          <a:xfrm>
            <a:off x="287338" y="944563"/>
            <a:ext cx="8229600" cy="486092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pPr>
            <a:r>
              <a:rPr lang="zh-CN" altLang="en-US" sz="2000" dirty="0">
                <a:latin typeface="Arial" panose="020B0604020202020204" pitchFamily="34" charset="0"/>
                <a:ea typeface="宋体" panose="02010600030101010101" pitchFamily="2" charset="-122"/>
              </a:rPr>
              <a:t>在此过程中，将系统功能开始具体化。开发人员和用户可以创建一系列场景（用例），它提供了（参与者）如何使用系统的描述，便于下一步的系统设计。</a:t>
            </a:r>
          </a:p>
          <a:p>
            <a:pPr marL="342900" indent="-342900" eaLnBrk="0" hangingPunct="0">
              <a:spcBef>
                <a:spcPct val="20000"/>
              </a:spcBef>
              <a:buClr>
                <a:srgbClr val="52A930"/>
              </a:buClr>
              <a:buFont typeface="Wingdings" panose="05000000000000000000" pitchFamily="2" charset="2"/>
            </a:pPr>
            <a:endParaRPr lang="zh-CN" altLang="en-US" sz="2000"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Developers and users can create a set of scenarios that identify a threads of usages for the system</a:t>
            </a:r>
          </a:p>
          <a:p>
            <a:pPr marL="342900" indent="-342900" eaLnBrk="0" hangingPunct="0">
              <a:spcBef>
                <a:spcPct val="20000"/>
              </a:spcBef>
              <a:buClr>
                <a:srgbClr val="52A930"/>
              </a:buClr>
              <a:buFont typeface="Wingdings" panose="05000000000000000000" pitchFamily="2" charset="2"/>
              <a:buChar char="n"/>
            </a:pPr>
            <a:r>
              <a:rPr lang="en-US" altLang="ja-JP" sz="2000">
                <a:solidFill>
                  <a:srgbClr val="FF0000"/>
                </a:solidFill>
                <a:latin typeface="Arial" panose="020B0604020202020204" pitchFamily="34" charset="0"/>
              </a:rPr>
              <a:t>Scenarios </a:t>
            </a:r>
            <a:r>
              <a:rPr lang="en-US" altLang="zh-CN" sz="2000">
                <a:solidFill>
                  <a:srgbClr val="FF0000"/>
                </a:solidFill>
                <a:latin typeface="Arial" panose="020B0604020202020204" pitchFamily="34" charset="0"/>
              </a:rPr>
              <a:t>–often called </a:t>
            </a:r>
            <a:r>
              <a:rPr lang="en-US" altLang="zh-CN" sz="2000" i="1">
                <a:solidFill>
                  <a:srgbClr val="FF0000"/>
                </a:solidFill>
                <a:latin typeface="Arial" panose="020B0604020202020204" pitchFamily="34" charset="0"/>
              </a:rPr>
              <a:t>use cases</a:t>
            </a:r>
            <a:r>
              <a:rPr lang="en-US" altLang="zh-CN" sz="2000" i="1">
                <a:latin typeface="Arial" panose="020B0604020202020204" pitchFamily="34" charset="0"/>
              </a:rPr>
              <a:t>, </a:t>
            </a:r>
            <a:r>
              <a:rPr lang="en-US" altLang="zh-CN" sz="2000">
                <a:latin typeface="Arial" panose="020B0604020202020204" pitchFamily="34" charset="0"/>
              </a:rPr>
              <a:t>provide a description of how the system will be used.</a:t>
            </a:r>
          </a:p>
          <a:p>
            <a:pPr marL="342900" indent="-342900" eaLnBrk="0" hangingPunct="0">
              <a:spcBef>
                <a:spcPct val="20000"/>
              </a:spcBef>
              <a:buClr>
                <a:srgbClr val="52A930"/>
              </a:buClr>
              <a:buFont typeface="Wingdings" panose="05000000000000000000" pitchFamily="2" charset="2"/>
              <a:buChar char="n"/>
            </a:pPr>
            <a:endParaRPr lang="en-US" altLang="zh-CN"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endParaRPr lang="en-US" altLang="zh-CN"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pPr>
            <a:r>
              <a:rPr lang="zh-CN" altLang="en-US" sz="2000" dirty="0">
                <a:latin typeface="Arial" panose="020B0604020202020204" pitchFamily="34" charset="0"/>
              </a:rPr>
              <a:t>在</a:t>
            </a:r>
            <a:r>
              <a:rPr lang="en-US" altLang="zh-CN" sz="2000">
                <a:latin typeface="Arial" panose="020B0604020202020204" pitchFamily="34" charset="0"/>
              </a:rPr>
              <a:t>8.4</a:t>
            </a:r>
            <a:r>
              <a:rPr lang="zh-CN" altLang="en-US" sz="2000" dirty="0">
                <a:latin typeface="Arial" panose="020B0604020202020204" pitchFamily="34" charset="0"/>
              </a:rPr>
              <a:t>中详述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6144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31</a:t>
            </a:fld>
            <a:endParaRPr lang="en-US" altLang="ja-JP" sz="1200">
              <a:solidFill>
                <a:schemeClr val="bg1"/>
              </a:solidFill>
              <a:latin typeface="Arial" panose="020B0604020202020204" pitchFamily="34" charset="0"/>
            </a:endParaRPr>
          </a:p>
        </p:txBody>
      </p:sp>
      <p:sp>
        <p:nvSpPr>
          <p:cNvPr id="61443" name="Rectangle 6"/>
          <p:cNvSpPr>
            <a:spLocks noRot="1"/>
          </p:cNvSpPr>
          <p:nvPr/>
        </p:nvSpPr>
        <p:spPr>
          <a:xfrm>
            <a:off x="0" y="188913"/>
            <a:ext cx="7207250" cy="539750"/>
          </a:xfrm>
          <a:prstGeom prst="rect">
            <a:avLst/>
          </a:prstGeom>
          <a:noFill/>
          <a:ln w="9525">
            <a:noFill/>
          </a:ln>
        </p:spPr>
        <p:txBody>
          <a:bodyPr anchor="ctr" anchorCtr="0"/>
          <a:lstStyle/>
          <a:p>
            <a:pPr eaLnBrk="0" hangingPunct="0"/>
            <a:r>
              <a:rPr lang="en-US" altLang="zh-CN" b="1">
                <a:latin typeface="Arial" panose="020B0604020202020204" pitchFamily="34" charset="0"/>
              </a:rPr>
              <a:t>7.3.4 </a:t>
            </a:r>
            <a:r>
              <a:rPr lang="en-US" altLang="ja-JP" b="1">
                <a:latin typeface="Arial" panose="020B0604020202020204" pitchFamily="34" charset="0"/>
              </a:rPr>
              <a:t>Elicitation Work Products</a:t>
            </a:r>
          </a:p>
        </p:txBody>
      </p:sp>
      <p:sp>
        <p:nvSpPr>
          <p:cNvPr id="61444" name="Rectangle 7"/>
          <p:cNvSpPr>
            <a:spLocks noRot="1"/>
          </p:cNvSpPr>
          <p:nvPr/>
        </p:nvSpPr>
        <p:spPr>
          <a:xfrm>
            <a:off x="287338" y="873125"/>
            <a:ext cx="8569325" cy="5003800"/>
          </a:xfrm>
          <a:prstGeom prst="rect">
            <a:avLst/>
          </a:prstGeom>
          <a:noFill/>
          <a:ln w="9525">
            <a:noFill/>
          </a:ln>
        </p:spPr>
        <p:txBody>
          <a:bodyPr/>
          <a:lstStyle/>
          <a:p>
            <a:pPr marL="342900" indent="-342900" eaLnBrk="0" hangingPunct="0">
              <a:lnSpc>
                <a:spcPct val="90000"/>
              </a:lnSpc>
              <a:spcBef>
                <a:spcPts val="300"/>
              </a:spcBef>
              <a:buClr>
                <a:srgbClr val="52A930"/>
              </a:buClr>
              <a:buFont typeface="Wingdings" panose="05000000000000000000" pitchFamily="2" charset="2"/>
              <a:buChar char="n"/>
            </a:pPr>
            <a:r>
              <a:rPr lang="en-US" altLang="zh-CN" sz="2400">
                <a:latin typeface="Arial" panose="020B0604020202020204" pitchFamily="34" charset="0"/>
              </a:rPr>
              <a:t>A</a:t>
            </a:r>
            <a:r>
              <a:rPr lang="en-US" altLang="ja-JP" sz="2400">
                <a:latin typeface="Arial" panose="020B0604020202020204" pitchFamily="34" charset="0"/>
              </a:rPr>
              <a:t> statement of need and </a:t>
            </a:r>
            <a:r>
              <a:rPr lang="en-US" altLang="ja-JP" sz="2400">
                <a:solidFill>
                  <a:srgbClr val="FF0000"/>
                </a:solidFill>
                <a:latin typeface="Arial" panose="020B0604020202020204" pitchFamily="34" charset="0"/>
              </a:rPr>
              <a:t>feasibility</a:t>
            </a:r>
            <a:r>
              <a:rPr lang="en-US" altLang="ja-JP" sz="2400">
                <a:latin typeface="Arial" panose="020B0604020202020204" pitchFamily="34" charset="0"/>
              </a:rPr>
              <a: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a:t>
            </a:r>
            <a:r>
              <a:rPr lang="en-US" altLang="ja-JP" sz="2400">
                <a:latin typeface="Arial" panose="020B0604020202020204" pitchFamily="34" charset="0"/>
              </a:rPr>
              <a:t> bounded statement of scope for the system or product.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a:t>
            </a:r>
            <a:r>
              <a:rPr lang="en-US" altLang="ja-JP" sz="2400">
                <a:latin typeface="Arial" panose="020B0604020202020204" pitchFamily="34" charset="0"/>
              </a:rPr>
              <a:t> list of customers, users, and other stakeholders who participated in requirements elicitation </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a:t>
            </a:r>
            <a:r>
              <a:rPr lang="en-US" altLang="ja-JP" sz="2400">
                <a:latin typeface="Arial" panose="020B0604020202020204" pitchFamily="34" charset="0"/>
              </a:rPr>
              <a:t> description of the system</a:t>
            </a:r>
            <a:r>
              <a:rPr lang="en-US" altLang="ja-JP" sz="2400">
                <a:latin typeface="Palatino" pitchFamily="-128" charset="0"/>
              </a:rPr>
              <a:t>’</a:t>
            </a:r>
            <a:r>
              <a:rPr lang="en-US" altLang="ja-JP" sz="2400">
                <a:latin typeface="Arial" panose="020B0604020202020204" pitchFamily="34" charset="0"/>
              </a:rPr>
              <a:t>s technical environment.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a:t>
            </a:r>
            <a:r>
              <a:rPr lang="en-US" altLang="ja-JP" sz="2400">
                <a:latin typeface="Arial" panose="020B0604020202020204" pitchFamily="34" charset="0"/>
              </a:rPr>
              <a:t> list of requirements (preferably organized by function) and the domain constraints that apply to each.</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solidFill>
                  <a:srgbClr val="FF0000"/>
                </a:solidFill>
                <a:latin typeface="Arial" panose="020B0604020202020204" pitchFamily="34" charset="0"/>
              </a:rPr>
              <a:t>A</a:t>
            </a:r>
            <a:r>
              <a:rPr lang="en-US" altLang="ja-JP" sz="2400">
                <a:solidFill>
                  <a:srgbClr val="FF0000"/>
                </a:solidFill>
                <a:latin typeface="Arial" panose="020B0604020202020204" pitchFamily="34" charset="0"/>
              </a:rPr>
              <a:t> set of usage scenarios</a:t>
            </a:r>
            <a:r>
              <a:rPr lang="en-US" altLang="ja-JP" sz="2400">
                <a:latin typeface="Arial" panose="020B0604020202020204" pitchFamily="34" charset="0"/>
              </a:rPr>
              <a:t> that provide insight into the use of the system or product under different operating conditions.</a:t>
            </a:r>
          </a:p>
          <a:p>
            <a:pPr marL="342900" indent="-342900" eaLnBrk="0" hangingPunct="0">
              <a:lnSpc>
                <a:spcPct val="90000"/>
              </a:lnSpc>
              <a:spcBef>
                <a:spcPct val="20000"/>
              </a:spcBef>
              <a:buClr>
                <a:srgbClr val="52A930"/>
              </a:buClr>
              <a:buFont typeface="Wingdings" panose="05000000000000000000" pitchFamily="2" charset="2"/>
              <a:buChar char="n"/>
            </a:pPr>
            <a:r>
              <a:rPr lang="en-US" altLang="zh-CN" sz="2400">
                <a:latin typeface="Arial" panose="020B0604020202020204" pitchFamily="34" charset="0"/>
              </a:rPr>
              <a:t>A</a:t>
            </a:r>
            <a:r>
              <a:rPr lang="en-US" altLang="ja-JP" sz="2400">
                <a:latin typeface="Arial" panose="020B0604020202020204" pitchFamily="34" charset="0"/>
              </a:rPr>
              <a:t>ny prototypes</a:t>
            </a:r>
            <a:r>
              <a:rPr lang="en-US" altLang="ja-JP" sz="2400" b="1">
                <a:latin typeface="Arial" panose="020B0604020202020204" pitchFamily="34" charset="0"/>
              </a:rPr>
              <a:t> </a:t>
            </a:r>
            <a:r>
              <a:rPr lang="en-US" altLang="ja-JP" sz="2400">
                <a:latin typeface="Arial" panose="020B0604020202020204" pitchFamily="34" charset="0"/>
              </a:rPr>
              <a:t>developed to better define requirements</a:t>
            </a:r>
            <a:r>
              <a:rPr lang="en-US" altLang="ja-JP" sz="2400" b="1">
                <a:latin typeface="Arial" panose="020B0604020202020204" pitchFamily="34" charset="0"/>
              </a:rPr>
              <a:t>.</a:t>
            </a:r>
          </a:p>
          <a:p>
            <a:pPr marL="342900" indent="-342900" eaLnBrk="0" hangingPunct="0">
              <a:lnSpc>
                <a:spcPct val="90000"/>
              </a:lnSpc>
              <a:spcBef>
                <a:spcPct val="20000"/>
              </a:spcBef>
              <a:buClr>
                <a:srgbClr val="52A930"/>
              </a:buClr>
            </a:pPr>
            <a:r>
              <a:rPr lang="en-US" altLang="ja-JP" sz="2400" b="1">
                <a:latin typeface="Arial" panose="020B0604020202020204" pitchFamily="34" charset="0"/>
              </a:rPr>
              <a:t>    </a:t>
            </a:r>
          </a:p>
          <a:p>
            <a:pPr marL="342900" indent="-342900" eaLnBrk="0" hangingPunct="0">
              <a:lnSpc>
                <a:spcPct val="90000"/>
              </a:lnSpc>
              <a:spcBef>
                <a:spcPct val="20000"/>
              </a:spcBef>
              <a:buClr>
                <a:srgbClr val="52A930"/>
              </a:buClr>
            </a:pPr>
            <a:r>
              <a:rPr lang="en-US" altLang="ja-JP" sz="2400" b="1">
                <a:solidFill>
                  <a:srgbClr val="FF0000"/>
                </a:solidFill>
                <a:latin typeface="Arial" panose="020B0604020202020204" pitchFamily="34" charset="0"/>
              </a:rPr>
              <a:t>Requirement Specification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6349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32</a:t>
            </a:fld>
            <a:endParaRPr lang="en-US" altLang="ja-JP" sz="1200">
              <a:solidFill>
                <a:schemeClr val="bg1"/>
              </a:solidFill>
              <a:latin typeface="Arial" panose="020B0604020202020204" pitchFamily="34" charset="0"/>
            </a:endParaRPr>
          </a:p>
        </p:txBody>
      </p:sp>
      <p:sp>
        <p:nvSpPr>
          <p:cNvPr id="63491" name="Rectangle 6"/>
          <p:cNvSpPr>
            <a:spLocks noRot="1"/>
          </p:cNvSpPr>
          <p:nvPr/>
        </p:nvSpPr>
        <p:spPr>
          <a:xfrm>
            <a:off x="0" y="0"/>
            <a:ext cx="8135938" cy="692150"/>
          </a:xfrm>
          <a:prstGeom prst="rect">
            <a:avLst/>
          </a:prstGeom>
          <a:noFill/>
          <a:ln w="9525">
            <a:noFill/>
          </a:ln>
        </p:spPr>
        <p:txBody>
          <a:bodyPr anchor="ctr" anchorCtr="0"/>
          <a:lstStyle/>
          <a:p>
            <a:pPr eaLnBrk="0" hangingPunct="0"/>
            <a:r>
              <a:rPr lang="en-US" altLang="zh-CN" b="1">
                <a:latin typeface="Arial" panose="020B0604020202020204" pitchFamily="34" charset="0"/>
              </a:rPr>
              <a:t>7.4 Elaboration:</a:t>
            </a:r>
            <a:r>
              <a:rPr lang="en-US" altLang="zh-CN">
                <a:latin typeface="Arial" panose="020B0604020202020204" pitchFamily="34" charset="0"/>
              </a:rPr>
              <a:t> </a:t>
            </a:r>
            <a:r>
              <a:rPr lang="en-US" altLang="zh-CN" b="1">
                <a:latin typeface="Arial" panose="020B0604020202020204" pitchFamily="34" charset="0"/>
              </a:rPr>
              <a:t>Developing </a:t>
            </a:r>
            <a:r>
              <a:rPr lang="en-US" altLang="ja-JP" b="1">
                <a:latin typeface="Arial" panose="020B0604020202020204" pitchFamily="34" charset="0"/>
              </a:rPr>
              <a:t>Use-Cases</a:t>
            </a:r>
            <a:endParaRPr lang="ja-JP" altLang="en-US" b="1" dirty="0">
              <a:latin typeface="Arial" panose="020B0604020202020204" pitchFamily="34" charset="0"/>
            </a:endParaRPr>
          </a:p>
        </p:txBody>
      </p:sp>
      <p:sp>
        <p:nvSpPr>
          <p:cNvPr id="59396" name="Rectangle 7"/>
          <p:cNvSpPr>
            <a:spLocks noRot="1"/>
          </p:cNvSpPr>
          <p:nvPr/>
        </p:nvSpPr>
        <p:spPr>
          <a:xfrm>
            <a:off x="158750" y="1016000"/>
            <a:ext cx="8805863" cy="4905375"/>
          </a:xfrm>
          <a:prstGeom prst="rect">
            <a:avLst/>
          </a:prstGeom>
          <a:noFill/>
          <a:ln w="9525">
            <a:noFill/>
          </a:ln>
        </p:spPr>
        <p:txBody>
          <a:bodyPr/>
          <a:lstStyle/>
          <a:p>
            <a:pPr eaLnBrk="0" fontAlgn="base" hangingPunct="0">
              <a:lnSpc>
                <a:spcPct val="90000"/>
              </a:lnSpc>
              <a:spcBef>
                <a:spcPct val="20000"/>
              </a:spcBef>
              <a:buClr>
                <a:srgbClr val="52A930"/>
              </a:buClr>
              <a:buFont typeface="Wingdings" panose="05000000000000000000" pitchFamily="2" charset="2"/>
            </a:pPr>
            <a:r>
              <a:rPr lang="zh-CN" altLang="en-US" sz="2800" strike="noStrike" noProof="1">
                <a:solidFill>
                  <a:srgbClr val="FF0000"/>
                </a:solidFill>
                <a:latin typeface="Arial" panose="020B0604020202020204" pitchFamily="34" charset="0"/>
                <a:ea typeface="宋体" panose="02010600030101010101" pitchFamily="2" charset="-122"/>
                <a:cs typeface="+mn-cs"/>
              </a:rPr>
              <a:t>什么是用例</a:t>
            </a:r>
            <a:r>
              <a:rPr lang="en-US" altLang="zh-CN" sz="2800" strike="noStrike" noProof="1">
                <a:solidFill>
                  <a:srgbClr val="FF0000"/>
                </a:solidFill>
                <a:latin typeface="Arial" panose="020B0604020202020204" pitchFamily="34" charset="0"/>
                <a:ea typeface="宋体" panose="02010600030101010101" pitchFamily="2" charset="-122"/>
                <a:cs typeface="+mn-cs"/>
              </a:rPr>
              <a:t>                </a:t>
            </a:r>
            <a:r>
              <a:rPr lang="en-US" altLang="ja-JP" sz="2800">
                <a:sym typeface="+mn-ea"/>
              </a:rPr>
              <a:t>Scenario</a:t>
            </a:r>
            <a:r>
              <a:rPr lang="en-US" altLang="zh-CN" sz="2800">
                <a:sym typeface="+mn-ea"/>
              </a:rPr>
              <a:t> = Use Case</a:t>
            </a:r>
            <a:endParaRPr lang="zh-CN" altLang="en-US" sz="2800" strike="noStrike" noProof="1">
              <a:solidFill>
                <a:srgbClr val="FF0000"/>
              </a:solidFill>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zh-CN" altLang="en-US" sz="2800" strike="noStrike" noProof="1">
                <a:solidFill>
                  <a:srgbClr val="FF0000"/>
                </a:solidFill>
                <a:latin typeface="Arial" panose="020B0604020202020204" pitchFamily="34" charset="0"/>
                <a:ea typeface="宋体" panose="02010600030101010101" pitchFamily="2" charset="-122"/>
                <a:cs typeface="+mn-cs"/>
              </a:rPr>
              <a:t>用例：就是场景，</a:t>
            </a:r>
            <a:r>
              <a:rPr lang="zh-CN" altLang="en-US" sz="2800" strike="noStrike" noProof="1">
                <a:latin typeface="Arial" panose="020B0604020202020204" pitchFamily="34" charset="0"/>
                <a:ea typeface="宋体" panose="02010600030101010101" pitchFamily="2" charset="-122"/>
                <a:cs typeface="+mn-cs"/>
              </a:rPr>
              <a:t>描述了能表达主体场景的“故事”</a:t>
            </a: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zh-CN" altLang="en-US" sz="2800" strike="noStrike" noProof="1">
                <a:latin typeface="Arial" panose="020B0604020202020204" pitchFamily="34" charset="0"/>
                <a:ea typeface="宋体" panose="02010600030101010101" pitchFamily="2" charset="-122"/>
                <a:cs typeface="+mn-cs"/>
              </a:rPr>
              <a:t>用例：描述最终用户（参与者）如何在一特定环境下和系统交互。</a:t>
            </a: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zh-CN" altLang="en-US" sz="2800" strike="noStrike" noProof="1">
                <a:latin typeface="Arial" panose="020B0604020202020204" pitchFamily="34" charset="0"/>
                <a:ea typeface="宋体" panose="02010600030101010101" pitchFamily="2" charset="-122"/>
                <a:cs typeface="+mn-cs"/>
              </a:rPr>
              <a:t>用例：它可以用文字、基于模板的说明或图形来表示，用例从最终用户的角度来描述软件</a:t>
            </a:r>
          </a:p>
          <a:p>
            <a:pPr marL="342900" indent="-342900" eaLnBrk="0" fontAlgn="base" hangingPunct="0">
              <a:lnSpc>
                <a:spcPct val="90000"/>
              </a:lnSpc>
              <a:spcBef>
                <a:spcPct val="20000"/>
              </a:spcBef>
              <a:buClr>
                <a:srgbClr val="52A930"/>
              </a:buClr>
              <a:buFont typeface="Wingdings" panose="05000000000000000000" pitchFamily="2" charset="2"/>
              <a:buChar char="n"/>
            </a:pPr>
            <a:endParaRPr lang="zh-CN" altLang="en-US" sz="2800" strike="noStrike" noProof="1">
              <a:latin typeface="Arial" panose="020B0604020202020204" pitchFamily="34" charset="0"/>
              <a:ea typeface="宋体" panose="02010600030101010101" pitchFamily="2" charset="-122"/>
              <a:cs typeface="+mn-cs"/>
            </a:endParaRPr>
          </a:p>
          <a:p>
            <a:pPr marL="342900" indent="-342900" eaLnBrk="0" hangingPunct="0">
              <a:spcBef>
                <a:spcPct val="20000"/>
              </a:spcBef>
              <a:buClr>
                <a:srgbClr val="52A930"/>
              </a:buClr>
              <a:buFont typeface="Wingdings" panose="05000000000000000000" pitchFamily="2" charset="2"/>
              <a:buChar char="n"/>
            </a:pPr>
            <a:r>
              <a:rPr lang="en-US" altLang="ja-JP" sz="2000">
                <a:sym typeface="+mn-ea"/>
              </a:rPr>
              <a:t>Use-case—descriptions of the interaction between an “actor” and the system</a:t>
            </a:r>
            <a:endParaRPr lang="en-US" altLang="ja-JP"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sym typeface="+mn-ea"/>
              </a:rPr>
              <a:t>A collection of user scenarios that describe the thread of usage of a system</a:t>
            </a:r>
            <a:endParaRPr lang="en-US" altLang="ja-JP" sz="2000">
              <a:latin typeface="Arial" panose="020B0604020202020204" pitchFamily="34" charset="0"/>
            </a:endParaRP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sym typeface="+mn-ea"/>
              </a:rPr>
              <a:t>Each scenario is described from the point-of-view of an </a:t>
            </a:r>
            <a:r>
              <a:rPr lang="en-US" altLang="ja-JP" sz="2000">
                <a:latin typeface="Palatino" pitchFamily="-128" charset="0"/>
                <a:sym typeface="+mn-ea"/>
              </a:rPr>
              <a:t>“</a:t>
            </a:r>
            <a:r>
              <a:rPr lang="en-US" altLang="ja-JP" sz="2000" b="1">
                <a:solidFill>
                  <a:srgbClr val="FF0000"/>
                </a:solidFill>
                <a:sym typeface="+mn-ea"/>
              </a:rPr>
              <a:t>actor</a:t>
            </a:r>
            <a:r>
              <a:rPr lang="en-US" altLang="ja-JP" sz="2000">
                <a:latin typeface="Palatino" pitchFamily="-128" charset="0"/>
                <a:sym typeface="+mn-ea"/>
              </a:rPr>
              <a:t>”—</a:t>
            </a:r>
            <a:r>
              <a:rPr lang="en-US" altLang="ja-JP" sz="2000">
                <a:sym typeface="+mn-ea"/>
              </a:rPr>
              <a:t>a person or device that interacts with the software in some way</a:t>
            </a:r>
            <a:endParaRPr lang="en-US" altLang="ja-JP" sz="2000">
              <a:latin typeface="Arial" panose="020B0604020202020204" pitchFamily="34" charset="0"/>
            </a:endParaRPr>
          </a:p>
          <a:p>
            <a:pPr eaLnBrk="0" fontAlgn="base" hangingPunct="0">
              <a:lnSpc>
                <a:spcPct val="90000"/>
              </a:lnSpc>
              <a:spcBef>
                <a:spcPct val="20000"/>
              </a:spcBef>
              <a:buClr>
                <a:srgbClr val="52A930"/>
              </a:buClr>
              <a:buFont typeface="Wingdings" panose="05000000000000000000" pitchFamily="2" charset="2"/>
            </a:pP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endParaRPr lang="zh-CN" altLang="en-US" sz="2800" strike="noStrike" noProof="1">
              <a:latin typeface="Arial" panose="020B0604020202020204" pitchFamily="34" charset="0"/>
              <a:ea typeface="宋体" panose="02010600030101010101" pitchFamily="2" charset="-122"/>
            </a:endParaRPr>
          </a:p>
          <a:p>
            <a:pPr eaLnBrk="0" fontAlgn="base" hangingPunct="0">
              <a:lnSpc>
                <a:spcPct val="90000"/>
              </a:lnSpc>
              <a:spcBef>
                <a:spcPct val="20000"/>
              </a:spcBef>
              <a:buClr>
                <a:srgbClr val="52A930"/>
              </a:buClr>
              <a:buFont typeface="Wingdings" panose="05000000000000000000" pitchFamily="2" charset="2"/>
            </a:pPr>
            <a:r>
              <a:rPr lang="en-US" altLang="ja-JP" sz="2800" strike="noStrike" noProof="1">
                <a:latin typeface="Arial" panose="020B0604020202020204" pitchFamily="34" charset="0"/>
                <a:ea typeface="MS PGothic" panose="020B0600070205080204" pitchFamily="34" charset="-128"/>
                <a:cs typeface="+mn-cs"/>
                <a:sym typeface="+mn-ea"/>
              </a:rPr>
              <a:t>                     </a:t>
            </a:r>
            <a:endParaRPr lang="zh-CN" altLang="en-US" sz="2800" strike="noStrike" noProof="1">
              <a:latin typeface="Arial" panose="020B0604020202020204" pitchFamily="34" charset="0"/>
              <a:sym typeface="Wingdings" panose="05000000000000000000" pitchFamily="2"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p:txBody>
          <a:bodyPr vert="horz" wrap="square" lIns="91440" tIns="45720" rIns="91440" bIns="45720" anchor="ctr" anchorCtr="0"/>
          <a:lstStyle/>
          <a:p>
            <a:r>
              <a:rPr lang="zh-CN" altLang="en-US" dirty="0">
                <a:ea typeface="宋体" panose="02010600030101010101" pitchFamily="2" charset="-122"/>
              </a:rPr>
              <a:t>应该由用例回答的问题</a:t>
            </a:r>
          </a:p>
        </p:txBody>
      </p:sp>
      <p:sp>
        <p:nvSpPr>
          <p:cNvPr id="67586" name="Rectangle 3"/>
          <p:cNvSpPr>
            <a:spLocks noGrp="1"/>
          </p:cNvSpPr>
          <p:nvPr>
            <p:ph idx="1"/>
          </p:nvPr>
        </p:nvSpPr>
        <p:spPr>
          <a:xfrm>
            <a:off x="684213" y="1052513"/>
            <a:ext cx="8064500" cy="4419600"/>
          </a:xfrm>
        </p:spPr>
        <p:txBody>
          <a:bodyPr vert="horz" wrap="square" lIns="91440" tIns="45720" rIns="91440" bIns="45720" anchor="t" anchorCtr="0"/>
          <a:lstStyle/>
          <a:p>
            <a:pPr>
              <a:lnSpc>
                <a:spcPct val="90000"/>
              </a:lnSpc>
              <a:buFont typeface="Wingdings" panose="05000000000000000000" pitchFamily="2" charset="2"/>
              <a:buChar char="n"/>
            </a:pPr>
            <a:r>
              <a:rPr lang="en-US" altLang="ja-JP" sz="2400" b="1"/>
              <a:t>Each scenario answers the following questions:</a:t>
            </a:r>
          </a:p>
          <a:p>
            <a:pPr lvl="1">
              <a:lnSpc>
                <a:spcPct val="90000"/>
              </a:lnSpc>
              <a:spcBef>
                <a:spcPts val="300"/>
              </a:spcBef>
              <a:buFont typeface="Wingdings" panose="05000000000000000000" pitchFamily="2" charset="2"/>
              <a:buChar char="n"/>
            </a:pPr>
            <a:r>
              <a:rPr lang="en-US" altLang="ja-JP" sz="2000"/>
              <a:t>Who is the primary actor, the secondary actor (s)?</a:t>
            </a:r>
            <a:endParaRPr lang="en-US" altLang="zh-CN" sz="2000"/>
          </a:p>
          <a:p>
            <a:pPr lvl="1">
              <a:lnSpc>
                <a:spcPct val="90000"/>
              </a:lnSpc>
              <a:spcBef>
                <a:spcPts val="300"/>
              </a:spcBef>
              <a:buFont typeface="Wingdings" panose="05000000000000000000" pitchFamily="2" charset="2"/>
              <a:buChar char="n"/>
            </a:pPr>
            <a:r>
              <a:rPr lang="en-US" altLang="ja-JP" sz="2000"/>
              <a:t>What are the actor</a:t>
            </a:r>
            <a:r>
              <a:rPr lang="en-US" altLang="ja-JP" sz="2000">
                <a:latin typeface="Palatino" pitchFamily="-128" charset="0"/>
              </a:rPr>
              <a:t>’</a:t>
            </a:r>
            <a:r>
              <a:rPr lang="en-US" altLang="ja-JP" sz="2000"/>
              <a:t>s goals?</a:t>
            </a:r>
            <a:endParaRPr lang="en-US" altLang="zh-CN" sz="2000"/>
          </a:p>
          <a:p>
            <a:pPr lvl="1">
              <a:lnSpc>
                <a:spcPct val="90000"/>
              </a:lnSpc>
              <a:spcBef>
                <a:spcPts val="300"/>
              </a:spcBef>
              <a:buFont typeface="Wingdings" panose="05000000000000000000" pitchFamily="2" charset="2"/>
              <a:buChar char="n"/>
            </a:pPr>
            <a:r>
              <a:rPr lang="en-US" altLang="ja-JP" sz="2000"/>
              <a:t>What preconditions should exist before the story begins</a:t>
            </a:r>
            <a:endParaRPr lang="en-US" altLang="zh-CN" sz="2000"/>
          </a:p>
          <a:p>
            <a:pPr lvl="1">
              <a:lnSpc>
                <a:spcPct val="90000"/>
              </a:lnSpc>
              <a:spcBef>
                <a:spcPts val="300"/>
              </a:spcBef>
              <a:buFont typeface="Wingdings" panose="05000000000000000000" pitchFamily="2" charset="2"/>
              <a:buChar char="n"/>
            </a:pPr>
            <a:r>
              <a:rPr lang="en-US" altLang="ja-JP" sz="2000"/>
              <a:t>What main tasks or functions are performed by the actor?</a:t>
            </a:r>
            <a:endParaRPr lang="en-US" altLang="zh-CN" sz="2000"/>
          </a:p>
          <a:p>
            <a:pPr lvl="1">
              <a:lnSpc>
                <a:spcPct val="90000"/>
              </a:lnSpc>
              <a:spcBef>
                <a:spcPts val="300"/>
              </a:spcBef>
              <a:buFont typeface="Wingdings" panose="05000000000000000000" pitchFamily="2" charset="2"/>
              <a:buChar char="n"/>
            </a:pPr>
            <a:r>
              <a:rPr lang="en-US" altLang="ja-JP" sz="2000"/>
              <a:t>What extensions might be considered as the story is described?</a:t>
            </a:r>
            <a:endParaRPr lang="en-US" altLang="zh-CN" sz="2000"/>
          </a:p>
          <a:p>
            <a:pPr lvl="1">
              <a:lnSpc>
                <a:spcPct val="90000"/>
              </a:lnSpc>
              <a:spcBef>
                <a:spcPts val="300"/>
              </a:spcBef>
              <a:buFont typeface="Wingdings" panose="05000000000000000000" pitchFamily="2" charset="2"/>
              <a:buChar char="n"/>
            </a:pPr>
            <a:r>
              <a:rPr lang="en-US" altLang="ja-JP" sz="2000"/>
              <a:t>What variations</a:t>
            </a:r>
            <a:r>
              <a:rPr lang="zh-CN" altLang="en-US" sz="2000" dirty="0"/>
              <a:t>变化</a:t>
            </a:r>
            <a:r>
              <a:rPr lang="ja-JP" altLang="en-US" sz="2000" dirty="0"/>
              <a:t> </a:t>
            </a:r>
            <a:r>
              <a:rPr lang="en-US" altLang="ja-JP" sz="2000"/>
              <a:t>in the actor</a:t>
            </a:r>
            <a:r>
              <a:rPr lang="en-US" altLang="ja-JP" sz="2000">
                <a:latin typeface="Palatino" pitchFamily="-128" charset="0"/>
              </a:rPr>
              <a:t>’</a:t>
            </a:r>
            <a:r>
              <a:rPr lang="en-US" altLang="ja-JP" sz="2000"/>
              <a:t>s interaction are possible?</a:t>
            </a:r>
            <a:endParaRPr lang="en-US" altLang="zh-CN" sz="2000"/>
          </a:p>
          <a:p>
            <a:pPr lvl="1">
              <a:lnSpc>
                <a:spcPct val="90000"/>
              </a:lnSpc>
              <a:spcBef>
                <a:spcPts val="300"/>
              </a:spcBef>
              <a:buFont typeface="Wingdings" panose="05000000000000000000" pitchFamily="2" charset="2"/>
              <a:buChar char="n"/>
            </a:pPr>
            <a:r>
              <a:rPr lang="en-US" altLang="ja-JP" sz="2000"/>
              <a:t>What system information will the actor acquire, produce, or change?</a:t>
            </a:r>
            <a:endParaRPr lang="en-US" altLang="zh-CN" sz="2000"/>
          </a:p>
          <a:p>
            <a:pPr lvl="1">
              <a:lnSpc>
                <a:spcPct val="90000"/>
              </a:lnSpc>
              <a:spcBef>
                <a:spcPts val="300"/>
              </a:spcBef>
              <a:buFont typeface="Wingdings" panose="05000000000000000000" pitchFamily="2" charset="2"/>
              <a:buChar char="n"/>
            </a:pPr>
            <a:r>
              <a:rPr lang="en-US" altLang="ja-JP" sz="2000"/>
              <a:t>Will the actor have to inform the system about changes in the external environment?</a:t>
            </a:r>
            <a:endParaRPr lang="en-US" altLang="zh-CN" sz="2000"/>
          </a:p>
          <a:p>
            <a:pPr lvl="1">
              <a:lnSpc>
                <a:spcPct val="90000"/>
              </a:lnSpc>
              <a:spcBef>
                <a:spcPts val="300"/>
              </a:spcBef>
              <a:buFont typeface="Wingdings" panose="05000000000000000000" pitchFamily="2" charset="2"/>
              <a:buChar char="n"/>
            </a:pPr>
            <a:r>
              <a:rPr lang="en-US" altLang="ja-JP" sz="2000"/>
              <a:t>What information does the actor desire from the system?</a:t>
            </a:r>
            <a:endParaRPr lang="en-US" altLang="zh-CN" sz="2000"/>
          </a:p>
          <a:p>
            <a:pPr lvl="1">
              <a:lnSpc>
                <a:spcPct val="90000"/>
              </a:lnSpc>
              <a:spcBef>
                <a:spcPts val="300"/>
              </a:spcBef>
              <a:buFont typeface="Wingdings" panose="05000000000000000000" pitchFamily="2" charset="2"/>
              <a:buChar char="n"/>
            </a:pPr>
            <a:r>
              <a:rPr lang="en-US" altLang="ja-JP" sz="2000"/>
              <a:t>Does the actor wish to be informed about unexpected changes</a:t>
            </a:r>
            <a:r>
              <a:rPr lang="en-US" altLang="ja-JP" sz="2000">
                <a:solidFill>
                  <a:srgbClr val="F3FF07"/>
                </a:solidFill>
              </a:rPr>
              <a:t>?</a:t>
            </a:r>
            <a:endParaRPr lang="en-US" altLang="ja-JP" sz="2000"/>
          </a:p>
          <a:p>
            <a:pPr>
              <a:buNone/>
            </a:pPr>
            <a:endParaRPr lang="zh-CN" altLang="en-US" sz="2000" dirty="0"/>
          </a:p>
        </p:txBody>
      </p:sp>
      <p:sp>
        <p:nvSpPr>
          <p:cNvPr id="6758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6758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33</a:t>
            </a:fld>
            <a:endParaRPr lang="en-US" altLang="ja-JP" sz="1200">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Actor and Use Case</a:t>
            </a:r>
          </a:p>
        </p:txBody>
      </p:sp>
      <p:sp>
        <p:nvSpPr>
          <p:cNvPr id="68610" name="Rectangle 3"/>
          <p:cNvSpPr>
            <a:spLocks noGrp="1"/>
          </p:cNvSpPr>
          <p:nvPr>
            <p:ph idx="1"/>
          </p:nvPr>
        </p:nvSpPr>
        <p:spPr/>
        <p:txBody>
          <a:bodyPr vert="horz" wrap="square" lIns="91440" tIns="45720" rIns="91440" bIns="45720" anchor="t" anchorCtr="0"/>
          <a:lstStyle/>
          <a:p>
            <a:pPr>
              <a:lnSpc>
                <a:spcPct val="90000"/>
              </a:lnSpc>
            </a:pPr>
            <a:r>
              <a:rPr lang="en-US" altLang="zh-CN" i="1">
                <a:solidFill>
                  <a:srgbClr val="FF0000"/>
                </a:solidFill>
                <a:ea typeface="宋体" panose="02010600030101010101" pitchFamily="2" charset="-122"/>
              </a:rPr>
              <a:t>Actor</a:t>
            </a:r>
            <a:r>
              <a:rPr lang="en-US" altLang="zh-CN">
                <a:ea typeface="宋体" panose="02010600030101010101" pitchFamily="2" charset="-122"/>
              </a:rPr>
              <a:t> is something outside the system that interact with the system, actor maybe someone , machine, or other system</a:t>
            </a:r>
          </a:p>
          <a:p>
            <a:pPr>
              <a:lnSpc>
                <a:spcPct val="90000"/>
              </a:lnSpc>
            </a:pPr>
            <a:r>
              <a:rPr lang="en-US" altLang="zh-CN">
                <a:ea typeface="宋体" panose="02010600030101010101" pitchFamily="2" charset="-122"/>
              </a:rPr>
              <a:t>All the </a:t>
            </a:r>
            <a:r>
              <a:rPr lang="en-US" altLang="zh-CN" i="1">
                <a:ea typeface="宋体" panose="02010600030101010101" pitchFamily="2" charset="-122"/>
              </a:rPr>
              <a:t>actors</a:t>
            </a:r>
            <a:r>
              <a:rPr lang="en-US" altLang="zh-CN">
                <a:ea typeface="宋体" panose="02010600030101010101" pitchFamily="2" charset="-122"/>
              </a:rPr>
              <a:t> is the system</a:t>
            </a:r>
            <a:r>
              <a:rPr lang="en-US" altLang="zh-CN">
                <a:latin typeface="Palatino" pitchFamily="-128" charset="0"/>
                <a:ea typeface="宋体" panose="02010600030101010101" pitchFamily="2" charset="-122"/>
              </a:rPr>
              <a:t>’</a:t>
            </a:r>
            <a:r>
              <a:rPr lang="en-US" altLang="zh-CN">
                <a:ea typeface="宋体" panose="02010600030101010101" pitchFamily="2" charset="-122"/>
              </a:rPr>
              <a:t>s  environment</a:t>
            </a:r>
          </a:p>
          <a:p>
            <a:pPr>
              <a:lnSpc>
                <a:spcPct val="90000"/>
              </a:lnSpc>
              <a:buNone/>
            </a:pPr>
            <a:endParaRPr lang="en-US" altLang="zh-CN">
              <a:ea typeface="宋体" panose="02010600030101010101" pitchFamily="2" charset="-122"/>
            </a:endParaRPr>
          </a:p>
          <a:p>
            <a:pPr>
              <a:lnSpc>
                <a:spcPct val="90000"/>
              </a:lnSpc>
            </a:pPr>
            <a:r>
              <a:rPr lang="en-US" altLang="zh-CN">
                <a:ea typeface="宋体" panose="02010600030101010101" pitchFamily="2" charset="-122"/>
              </a:rPr>
              <a:t>An </a:t>
            </a:r>
            <a:r>
              <a:rPr lang="en-US" altLang="zh-CN" i="1">
                <a:solidFill>
                  <a:srgbClr val="FF0000"/>
                </a:solidFill>
                <a:ea typeface="宋体" panose="02010600030101010101" pitchFamily="2" charset="-122"/>
              </a:rPr>
              <a:t>use case</a:t>
            </a:r>
            <a:r>
              <a:rPr lang="en-US" altLang="zh-CN">
                <a:ea typeface="宋体" panose="02010600030101010101" pitchFamily="2" charset="-122"/>
              </a:rPr>
              <a:t> models a dialog between one or more actor and system </a:t>
            </a:r>
          </a:p>
          <a:p>
            <a:pPr>
              <a:lnSpc>
                <a:spcPct val="90000"/>
              </a:lnSpc>
            </a:pPr>
            <a:r>
              <a:rPr lang="en-US" altLang="zh-CN">
                <a:ea typeface="宋体" panose="02010600030101010101" pitchFamily="2" charset="-122"/>
              </a:rPr>
              <a:t>An </a:t>
            </a:r>
            <a:r>
              <a:rPr lang="en-US" altLang="zh-CN" i="1">
                <a:ea typeface="宋体" panose="02010600030101010101" pitchFamily="2" charset="-122"/>
              </a:rPr>
              <a:t>use case</a:t>
            </a:r>
            <a:r>
              <a:rPr lang="en-US" altLang="zh-CN">
                <a:ea typeface="宋体" panose="02010600030101010101" pitchFamily="2" charset="-122"/>
              </a:rPr>
              <a:t> describes  the actions system takes to deliver something of value to the actor</a:t>
            </a:r>
          </a:p>
        </p:txBody>
      </p:sp>
      <p:sp>
        <p:nvSpPr>
          <p:cNvPr id="6861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6861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34</a:t>
            </a:fld>
            <a:endParaRPr lang="en-US" altLang="ja-JP" sz="1200">
              <a:solidFill>
                <a:schemeClr val="bg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Actor and Use Case</a:t>
            </a:r>
            <a:r>
              <a:rPr lang="zh-CN" altLang="en-US" dirty="0">
                <a:ea typeface="宋体" panose="02010600030101010101" pitchFamily="2" charset="-122"/>
              </a:rPr>
              <a:t>（举例）</a:t>
            </a:r>
            <a:endParaRPr lang="en-US" altLang="zh-CN">
              <a:ea typeface="宋体" panose="02010600030101010101" pitchFamily="2" charset="-122"/>
            </a:endParaRPr>
          </a:p>
        </p:txBody>
      </p:sp>
      <p:sp>
        <p:nvSpPr>
          <p:cNvPr id="69634" name="Rectangle 3"/>
          <p:cNvSpPr>
            <a:spLocks noGrp="1"/>
          </p:cNvSpPr>
          <p:nvPr>
            <p:ph type="body"/>
          </p:nvPr>
        </p:nvSpPr>
        <p:spPr/>
        <p:txBody>
          <a:bodyPr vert="horz" wrap="square" lIns="91440" tIns="45720" rIns="91440" bIns="45720" anchor="t" anchorCtr="0"/>
          <a:lstStyle/>
          <a:p>
            <a:r>
              <a:rPr lang="zh-CN" altLang="en-US" i="1" dirty="0">
                <a:ea typeface="宋体" panose="02010600030101010101" pitchFamily="2" charset="-122"/>
              </a:rPr>
              <a:t>选课</a:t>
            </a:r>
            <a:r>
              <a:rPr lang="en-US" altLang="zh-CN" i="1">
                <a:ea typeface="宋体" panose="02010600030101010101" pitchFamily="2" charset="-122"/>
              </a:rPr>
              <a:t>Actor</a:t>
            </a:r>
            <a:r>
              <a:rPr lang="zh-CN" altLang="en-US" i="1" dirty="0">
                <a:ea typeface="宋体" panose="02010600030101010101" pitchFamily="2" charset="-122"/>
              </a:rPr>
              <a:t>：学生、老师、教务处、（管理员）</a:t>
            </a:r>
          </a:p>
          <a:p>
            <a:r>
              <a:rPr lang="en-US" altLang="zh-CN" i="1">
                <a:ea typeface="宋体" panose="02010600030101010101" pitchFamily="2" charset="-122"/>
              </a:rPr>
              <a:t>use case </a:t>
            </a:r>
            <a:r>
              <a:rPr lang="zh-CN" altLang="en-US" dirty="0">
                <a:ea typeface="宋体" panose="02010600030101010101" pitchFamily="2" charset="-122"/>
              </a:rPr>
              <a:t>学生</a:t>
            </a:r>
            <a:r>
              <a:rPr lang="en-US" altLang="zh-CN">
                <a:ea typeface="宋体" panose="02010600030101010101" pitchFamily="2" charset="-122"/>
              </a:rPr>
              <a:t>-&gt;</a:t>
            </a:r>
            <a:r>
              <a:rPr lang="zh-CN" altLang="en-US" dirty="0">
                <a:ea typeface="宋体" panose="02010600030101010101" pitchFamily="2" charset="-122"/>
              </a:rPr>
              <a:t>选课 、缴费、查询。。。</a:t>
            </a:r>
          </a:p>
          <a:p>
            <a:r>
              <a:rPr lang="en-US" altLang="zh-CN" i="1">
                <a:ea typeface="宋体" panose="02010600030101010101" pitchFamily="2" charset="-122"/>
              </a:rPr>
              <a:t>use case</a:t>
            </a:r>
            <a:r>
              <a:rPr lang="en-US" altLang="zh-CN">
                <a:ea typeface="宋体" panose="02010600030101010101" pitchFamily="2" charset="-122"/>
              </a:rPr>
              <a:t> </a:t>
            </a:r>
            <a:r>
              <a:rPr lang="zh-CN" altLang="en-US" dirty="0">
                <a:ea typeface="宋体" panose="02010600030101010101" pitchFamily="2" charset="-122"/>
              </a:rPr>
              <a:t>教务处</a:t>
            </a:r>
            <a:r>
              <a:rPr lang="en-US" altLang="zh-CN">
                <a:ea typeface="宋体" panose="02010600030101010101" pitchFamily="2" charset="-122"/>
              </a:rPr>
              <a:t>-&gt;</a:t>
            </a:r>
            <a:r>
              <a:rPr lang="zh-CN" altLang="en-US" dirty="0">
                <a:ea typeface="宋体" panose="02010600030101010101" pitchFamily="2" charset="-122"/>
              </a:rPr>
              <a:t>排课、安排教室、老师、调课。。。</a:t>
            </a:r>
          </a:p>
          <a:p>
            <a:r>
              <a:rPr lang="en-US" altLang="zh-CN" i="1">
                <a:ea typeface="宋体" panose="02010600030101010101" pitchFamily="2" charset="-122"/>
              </a:rPr>
              <a:t>use case</a:t>
            </a:r>
            <a:r>
              <a:rPr lang="en-US" altLang="zh-CN">
                <a:ea typeface="宋体" panose="02010600030101010101" pitchFamily="2" charset="-122"/>
              </a:rPr>
              <a:t> </a:t>
            </a:r>
            <a:r>
              <a:rPr lang="zh-CN" altLang="en-US" dirty="0">
                <a:ea typeface="宋体" panose="02010600030101010101" pitchFamily="2" charset="-122"/>
              </a:rPr>
              <a:t>教师</a:t>
            </a:r>
            <a:r>
              <a:rPr lang="en-US" altLang="zh-CN">
                <a:ea typeface="宋体" panose="02010600030101010101" pitchFamily="2" charset="-122"/>
              </a:rPr>
              <a:t>-&gt;</a:t>
            </a:r>
            <a:r>
              <a:rPr lang="zh-CN" altLang="en-US" dirty="0">
                <a:ea typeface="宋体" panose="02010600030101010101" pitchFamily="2" charset="-122"/>
              </a:rPr>
              <a:t> 登录、学生成绩。。</a:t>
            </a:r>
            <a:endParaRPr lang="en-US" altLang="zh-CN">
              <a:ea typeface="宋体" panose="02010600030101010101" pitchFamily="2" charset="-122"/>
            </a:endParaRPr>
          </a:p>
        </p:txBody>
      </p:sp>
      <p:sp>
        <p:nvSpPr>
          <p:cNvPr id="6963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6963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35</a:t>
            </a:fld>
            <a:endParaRPr lang="en-US" altLang="ja-JP" sz="1200">
              <a:solidFill>
                <a:schemeClr val="bg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Example</a:t>
            </a:r>
            <a:r>
              <a:rPr lang="zh-CN" altLang="en-US" dirty="0">
                <a:ea typeface="宋体" panose="02010600030101010101" pitchFamily="2" charset="-122"/>
              </a:rPr>
              <a:t>： </a:t>
            </a:r>
            <a:r>
              <a:rPr lang="en-US" altLang="zh-CN">
                <a:ea typeface="宋体" panose="02010600030101010101" pitchFamily="2" charset="-122"/>
              </a:rPr>
              <a:t>SAFEHOME</a:t>
            </a:r>
          </a:p>
        </p:txBody>
      </p:sp>
      <p:sp>
        <p:nvSpPr>
          <p:cNvPr id="70658" name="Rectangle 3"/>
          <p:cNvSpPr>
            <a:spLocks noGrp="1"/>
          </p:cNvSpPr>
          <p:nvPr>
            <p:ph type="body"/>
          </p:nvPr>
        </p:nvSpPr>
        <p:spPr>
          <a:xfrm>
            <a:off x="684213" y="1052513"/>
            <a:ext cx="8064500" cy="4419600"/>
          </a:xfrm>
        </p:spPr>
        <p:txBody>
          <a:bodyPr vert="horz" wrap="square" lIns="91440" tIns="45720" rIns="91440" bIns="45720" anchor="t" anchorCtr="0"/>
          <a:lstStyle/>
          <a:p>
            <a:pPr>
              <a:lnSpc>
                <a:spcPct val="90000"/>
              </a:lnSpc>
              <a:buFont typeface="Wingdings" panose="05000000000000000000" pitchFamily="2" charset="2"/>
              <a:buChar char="n"/>
            </a:pPr>
            <a:r>
              <a:rPr lang="en-US" altLang="zh-CN" sz="2400"/>
              <a:t>actors</a:t>
            </a:r>
            <a:r>
              <a:rPr lang="zh-CN" altLang="en-US" sz="2400" dirty="0"/>
              <a:t>参与者</a:t>
            </a:r>
            <a:r>
              <a:rPr lang="en-US" altLang="zh-CN" sz="2400"/>
              <a:t>:</a:t>
            </a:r>
            <a:r>
              <a:rPr lang="zh-CN" altLang="en-US" sz="2400" dirty="0"/>
              <a:t> </a:t>
            </a:r>
            <a:r>
              <a:rPr lang="en-US" altLang="zh-CN" sz="2400" b="1" err="1"/>
              <a:t>homeowner</a:t>
            </a:r>
            <a:r>
              <a:rPr lang="en-US" altLang="zh-CN" sz="2400" err="1"/>
              <a:t>(a</a:t>
            </a:r>
            <a:r>
              <a:rPr lang="en-US" altLang="zh-CN" sz="2400"/>
              <a:t> user), </a:t>
            </a:r>
            <a:r>
              <a:rPr lang="en-US" altLang="zh-CN" sz="2400" b="1"/>
              <a:t>setup manager</a:t>
            </a:r>
            <a:r>
              <a:rPr lang="zh-CN" altLang="en-US" sz="2400" dirty="0"/>
              <a:t>（</a:t>
            </a:r>
            <a:r>
              <a:rPr lang="en-US" altLang="zh-CN" sz="2400"/>
              <a:t>likely the same as person as homeowner</a:t>
            </a:r>
            <a:r>
              <a:rPr lang="zh-CN" altLang="en-US" sz="2400" dirty="0"/>
              <a:t>）</a:t>
            </a:r>
            <a:r>
              <a:rPr lang="en-US" altLang="zh-CN" sz="2400"/>
              <a:t>, </a:t>
            </a:r>
            <a:r>
              <a:rPr lang="en-US" altLang="zh-CN" sz="2400" b="1" err="1"/>
              <a:t>sensors</a:t>
            </a:r>
            <a:r>
              <a:rPr lang="en-US" altLang="zh-CN" sz="2400" err="1"/>
              <a:t>(devices</a:t>
            </a:r>
            <a:r>
              <a:rPr lang="en-US" altLang="zh-CN" sz="2400"/>
              <a:t> attached to the system), </a:t>
            </a:r>
            <a:r>
              <a:rPr lang="en-US" altLang="zh-CN" sz="2400" b="1"/>
              <a:t>the monitoring and response subsystem</a:t>
            </a:r>
            <a:endParaRPr lang="zh-CN" altLang="en-US" sz="2400" b="1" dirty="0"/>
          </a:p>
          <a:p>
            <a:pPr>
              <a:lnSpc>
                <a:spcPct val="90000"/>
              </a:lnSpc>
              <a:buFont typeface="Wingdings" panose="05000000000000000000" pitchFamily="2" charset="2"/>
              <a:buChar char="n"/>
            </a:pPr>
            <a:r>
              <a:rPr lang="en-US" altLang="zh-CN" sz="2400"/>
              <a:t>Use-case</a:t>
            </a:r>
            <a:r>
              <a:rPr lang="zh-CN" altLang="en-US" sz="2400" dirty="0"/>
              <a:t>用例：初始化监测 </a:t>
            </a:r>
            <a:r>
              <a:rPr lang="en-US" altLang="zh-CN" sz="2400" err="1"/>
              <a:t>InitiateMonitoring</a:t>
            </a:r>
            <a:endParaRPr lang="zh-CN" altLang="en-US" sz="2000" dirty="0"/>
          </a:p>
        </p:txBody>
      </p:sp>
      <p:sp>
        <p:nvSpPr>
          <p:cNvPr id="7065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066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36</a:t>
            </a:fld>
            <a:endParaRPr lang="en-US" altLang="ja-JP" sz="1200">
              <a:solidFill>
                <a:schemeClr val="bg1"/>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44450"/>
            <a:ext cx="8458200" cy="678611"/>
          </a:xfrm>
        </p:spPr>
        <p:txBody>
          <a:bodyPr>
            <a:normAutofit fontScale="90000"/>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Use Case Diagram</a:t>
            </a:r>
          </a:p>
        </p:txBody>
      </p:sp>
      <p:pic>
        <p:nvPicPr>
          <p:cNvPr id="4" name="Picture 3" descr="An illustration displays the UM L use case diagram. It displays the homeowner, and the system administrator."/>
          <p:cNvPicPr>
            <a:picLocks noChangeAspect="1"/>
          </p:cNvPicPr>
          <p:nvPr/>
        </p:nvPicPr>
        <p:blipFill>
          <a:blip r:embed="rId2"/>
          <a:stretch>
            <a:fillRect/>
          </a:stretch>
        </p:blipFill>
        <p:spPr>
          <a:xfrm>
            <a:off x="2389443" y="1147515"/>
            <a:ext cx="4365114" cy="468823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p:nvPr/>
        </p:nvGraphicFramePr>
        <p:xfrm>
          <a:off x="1264285" y="1579245"/>
          <a:ext cx="6615430" cy="3698875"/>
        </p:xfrm>
        <a:graphic>
          <a:graphicData uri="http://schemas.openxmlformats.org/presentationml/2006/ole">
            <mc:AlternateContent xmlns:mc="http://schemas.openxmlformats.org/markup-compatibility/2006">
              <mc:Choice xmlns:v="urn:schemas-microsoft-com:vml" Requires="v">
                <p:oleObj r:id="rId2" imgW="6610350" imgH="3695700" progId="Paint.Picture">
                  <p:embed/>
                </p:oleObj>
              </mc:Choice>
              <mc:Fallback>
                <p:oleObj r:id="rId2" imgW="6610350" imgH="3695700" progId="Paint.Picture">
                  <p:embed/>
                  <p:pic>
                    <p:nvPicPr>
                      <p:cNvPr id="0" name="图片 2"/>
                      <p:cNvPicPr/>
                      <p:nvPr/>
                    </p:nvPicPr>
                    <p:blipFill>
                      <a:blip r:embed="rId3"/>
                      <a:stretch>
                        <a:fillRect/>
                      </a:stretch>
                    </p:blipFill>
                    <p:spPr>
                      <a:xfrm>
                        <a:off x="1264285" y="1579245"/>
                        <a:ext cx="6615430" cy="3698875"/>
                      </a:xfrm>
                      <a:prstGeom prst="rect">
                        <a:avLst/>
                      </a:prstGeom>
                    </p:spPr>
                  </p:pic>
                </p:oleObj>
              </mc:Fallback>
            </mc:AlternateContent>
          </a:graphicData>
        </a:graphic>
      </p:graphicFrame>
      <p:sp>
        <p:nvSpPr>
          <p:cNvPr id="74753" name="Rectangle 2"/>
          <p:cNvSpPr>
            <a:spLocks noGrp="1"/>
          </p:cNvSpPr>
          <p:nvPr/>
        </p:nvSpPr>
        <p:spPr>
          <a:xfrm>
            <a:off x="304800" y="228600"/>
            <a:ext cx="8534400" cy="381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2800" b="1">
                <a:solidFill>
                  <a:schemeClr val="tx1"/>
                </a:solidFill>
                <a:latin typeface="Arial" panose="020B0604020202020204" pitchFamily="34" charset="0"/>
                <a:ea typeface="MS PGothic" panose="020B0600070205080204" pitchFamily="34" charset="-128"/>
              </a:defRPr>
            </a:lvl5pPr>
            <a:lvl6pPr marL="4572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6pPr>
            <a:lvl7pPr marL="9144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7pPr>
            <a:lvl8pPr marL="13716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8pPr>
            <a:lvl9pPr marL="1828800" algn="l" rtl="0" fontAlgn="base">
              <a:spcBef>
                <a:spcPct val="0"/>
              </a:spcBef>
              <a:spcAft>
                <a:spcPct val="0"/>
              </a:spcAft>
              <a:defRPr sz="2800" b="1">
                <a:solidFill>
                  <a:schemeClr val="tx1"/>
                </a:solidFill>
                <a:latin typeface="Arial" panose="020B0604020202020204" pitchFamily="34" charset="0"/>
                <a:ea typeface="MS PGothic" panose="020B0600070205080204" pitchFamily="34" charset="-128"/>
              </a:defRPr>
            </a:lvl9pPr>
          </a:lstStyle>
          <a:p>
            <a:r>
              <a:rPr lang="en-US" altLang="zh-CN">
                <a:ea typeface="宋体" panose="02010600030101010101" pitchFamily="2" charset="-122"/>
              </a:rPr>
              <a:t>Example</a:t>
            </a:r>
            <a:r>
              <a:rPr lang="zh-CN" altLang="en-US" dirty="0">
                <a:ea typeface="宋体" panose="02010600030101010101" pitchFamily="2" charset="-122"/>
              </a:rPr>
              <a:t>： </a:t>
            </a:r>
            <a:r>
              <a:rPr lang="en-US" altLang="zh-CN">
                <a:ea typeface="宋体" panose="02010600030101010101" pitchFamily="2" charset="-122"/>
              </a:rPr>
              <a:t>SAFEHOME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Example</a:t>
            </a:r>
            <a:r>
              <a:rPr lang="zh-CN" altLang="en-US" dirty="0">
                <a:ea typeface="宋体" panose="02010600030101010101" pitchFamily="2" charset="-122"/>
              </a:rPr>
              <a:t>： </a:t>
            </a:r>
            <a:r>
              <a:rPr lang="en-US" altLang="zh-CN">
                <a:ea typeface="宋体" panose="02010600030101010101" pitchFamily="2" charset="-122"/>
              </a:rPr>
              <a:t>SAFEHOME</a:t>
            </a:r>
            <a:endParaRPr lang="zh-CN" altLang="en-US" dirty="0">
              <a:ea typeface="宋体" panose="02010600030101010101" pitchFamily="2" charset="-122"/>
            </a:endParaRPr>
          </a:p>
        </p:txBody>
      </p:sp>
      <p:sp>
        <p:nvSpPr>
          <p:cNvPr id="73730" name="Rectangle 3"/>
          <p:cNvSpPr>
            <a:spLocks noGrp="1"/>
          </p:cNvSpPr>
          <p:nvPr>
            <p:ph type="body"/>
          </p:nvPr>
        </p:nvSpPr>
        <p:spPr>
          <a:xfrm>
            <a:off x="468313" y="800100"/>
            <a:ext cx="8280400" cy="4968875"/>
          </a:xfrm>
        </p:spPr>
        <p:txBody>
          <a:bodyPr vert="horz" wrap="square" lIns="91440" tIns="45720" rIns="91440" bIns="45720" anchor="t" anchorCtr="0"/>
          <a:lstStyle/>
          <a:p>
            <a:pPr>
              <a:lnSpc>
                <a:spcPct val="90000"/>
              </a:lnSpc>
              <a:buFont typeface="Wingdings" panose="05000000000000000000" pitchFamily="2" charset="2"/>
              <a:buChar char="n"/>
            </a:pPr>
            <a:r>
              <a:rPr lang="en-US" altLang="zh-CN" sz="1800" b="1"/>
              <a:t>Use-case</a:t>
            </a:r>
            <a:r>
              <a:rPr lang="zh-CN" altLang="en-US" sz="1800" dirty="0"/>
              <a:t>：</a:t>
            </a:r>
            <a:r>
              <a:rPr lang="en-US" altLang="zh-CN" sz="1800" err="1"/>
              <a:t>InitiateMonitoring</a:t>
            </a:r>
            <a:endParaRPr lang="en-US" altLang="zh-CN" sz="1800"/>
          </a:p>
          <a:p>
            <a:pPr>
              <a:lnSpc>
                <a:spcPct val="90000"/>
              </a:lnSpc>
              <a:buFont typeface="Wingdings" panose="05000000000000000000" pitchFamily="2" charset="2"/>
              <a:buChar char="n"/>
            </a:pPr>
            <a:r>
              <a:rPr lang="en-US" altLang="zh-CN" sz="1800" b="1"/>
              <a:t>Primary actor</a:t>
            </a:r>
            <a:r>
              <a:rPr lang="en-US" altLang="zh-CN" sz="1800"/>
              <a:t>: Homeowner</a:t>
            </a:r>
          </a:p>
          <a:p>
            <a:pPr>
              <a:lnSpc>
                <a:spcPct val="90000"/>
              </a:lnSpc>
              <a:buFont typeface="Wingdings" panose="05000000000000000000" pitchFamily="2" charset="2"/>
              <a:buChar char="n"/>
            </a:pPr>
            <a:r>
              <a:rPr lang="en-US" altLang="zh-CN" sz="1800" b="1"/>
              <a:t>Goal in context</a:t>
            </a:r>
            <a:r>
              <a:rPr lang="en-US" altLang="zh-CN" sz="1800"/>
              <a:t>: To set the system to monitor sensors when the homeowner leaves the house or remains inside</a:t>
            </a:r>
          </a:p>
          <a:p>
            <a:pPr>
              <a:lnSpc>
                <a:spcPct val="90000"/>
              </a:lnSpc>
              <a:buFont typeface="Wingdings" panose="05000000000000000000" pitchFamily="2" charset="2"/>
              <a:buChar char="n"/>
            </a:pPr>
            <a:r>
              <a:rPr lang="en-US" altLang="zh-CN" sz="1800" b="1"/>
              <a:t>Precondition</a:t>
            </a:r>
            <a:r>
              <a:rPr lang="zh-CN" altLang="en-US" sz="1800" dirty="0"/>
              <a:t>： </a:t>
            </a:r>
            <a:r>
              <a:rPr lang="en-US" altLang="zh-CN" sz="1800"/>
              <a:t>System</a:t>
            </a:r>
            <a:r>
              <a:rPr lang="zh-CN" altLang="en-US" sz="1800" dirty="0"/>
              <a:t> </a:t>
            </a:r>
            <a:r>
              <a:rPr lang="en-US" altLang="zh-CN" sz="1800"/>
              <a:t>has been programmed for a password and to recognize various sensors</a:t>
            </a:r>
          </a:p>
          <a:p>
            <a:pPr>
              <a:lnSpc>
                <a:spcPct val="90000"/>
              </a:lnSpc>
              <a:buFont typeface="Wingdings" panose="05000000000000000000" pitchFamily="2" charset="2"/>
              <a:buChar char="n"/>
            </a:pPr>
            <a:r>
              <a:rPr lang="en-US" altLang="zh-CN" sz="1800" b="1"/>
              <a:t>Trigger</a:t>
            </a:r>
            <a:r>
              <a:rPr lang="en-US" altLang="zh-CN" sz="1800"/>
              <a:t>: The homeowner decides to “set” the system, i.e., to turn on the alarm functions</a:t>
            </a:r>
          </a:p>
          <a:p>
            <a:pPr>
              <a:lnSpc>
                <a:spcPct val="90000"/>
              </a:lnSpc>
              <a:buFont typeface="Wingdings" panose="05000000000000000000" pitchFamily="2" charset="2"/>
              <a:buChar char="n"/>
            </a:pPr>
            <a:r>
              <a:rPr lang="en-US" altLang="zh-CN" sz="1800" b="1">
                <a:solidFill>
                  <a:srgbClr val="FF0000"/>
                </a:solidFill>
              </a:rPr>
              <a:t>Scenario</a:t>
            </a:r>
            <a:r>
              <a:rPr lang="en-US" altLang="zh-CN" sz="1800"/>
              <a:t>: 1.observes control panel; 2.enters password;3.selects “</a:t>
            </a:r>
            <a:r>
              <a:rPr lang="en-US" altLang="zh-CN" sz="1800" i="1"/>
              <a:t>stay</a:t>
            </a:r>
            <a:r>
              <a:rPr lang="en-US" altLang="zh-CN" sz="1800"/>
              <a:t>” or “</a:t>
            </a:r>
            <a:r>
              <a:rPr lang="en-US" altLang="zh-CN" sz="1800" i="1"/>
              <a:t>away</a:t>
            </a:r>
            <a:r>
              <a:rPr lang="en-US" altLang="zh-CN" sz="1800"/>
              <a:t>”; 4.observes read alarm light to indicate that the system has been armed. </a:t>
            </a:r>
          </a:p>
          <a:p>
            <a:pPr>
              <a:lnSpc>
                <a:spcPct val="90000"/>
              </a:lnSpc>
              <a:buFont typeface="Wingdings" panose="05000000000000000000" pitchFamily="2" charset="2"/>
              <a:buChar char="n"/>
            </a:pPr>
            <a:r>
              <a:rPr lang="en-US" altLang="zh-CN" sz="1800" b="1"/>
              <a:t>Exception</a:t>
            </a:r>
            <a:r>
              <a:rPr lang="en-US" altLang="zh-CN" sz="1800"/>
              <a:t>: 1.Control panel is not ready</a:t>
            </a:r>
            <a:r>
              <a:rPr lang="zh-CN" altLang="en-US" sz="1800" dirty="0"/>
              <a:t>： </a:t>
            </a:r>
            <a:r>
              <a:rPr lang="en-US" altLang="zh-CN" sz="1800"/>
              <a:t>homeowner checks all sensors… 2.Password is incorrect: homeowner reenters correct password; 3.Password not recognized: monitoring and response subsystem must be contacted to reprogram password; 4. </a:t>
            </a:r>
            <a:r>
              <a:rPr lang="en-US" altLang="zh-CN" sz="1800" i="1"/>
              <a:t>Stay</a:t>
            </a:r>
            <a:r>
              <a:rPr lang="en-US" altLang="zh-CN" sz="1800"/>
              <a:t> is selected: beep twice &amp; </a:t>
            </a:r>
            <a:r>
              <a:rPr lang="en-US" altLang="zh-CN" sz="1800" i="1"/>
              <a:t>stay</a:t>
            </a:r>
            <a:r>
              <a:rPr lang="en-US" altLang="zh-CN" sz="1800"/>
              <a:t> light is lit; perimeter sensors are activated; 5. </a:t>
            </a:r>
            <a:r>
              <a:rPr lang="en-US" altLang="zh-CN" sz="1800" i="1"/>
              <a:t>Away</a:t>
            </a:r>
            <a:r>
              <a:rPr lang="en-US" altLang="zh-CN" sz="1800"/>
              <a:t> is selected: beep three times &amp; </a:t>
            </a:r>
            <a:r>
              <a:rPr lang="en-US" altLang="zh-CN" sz="1800" i="1"/>
              <a:t>away</a:t>
            </a:r>
            <a:r>
              <a:rPr lang="en-US" altLang="zh-CN" sz="1800"/>
              <a:t> light is lit; perimeter sensors are activated;</a:t>
            </a:r>
            <a:endParaRPr lang="zh-CN" altLang="en-US" sz="1800" dirty="0"/>
          </a:p>
          <a:p>
            <a:pPr>
              <a:lnSpc>
                <a:spcPct val="90000"/>
              </a:lnSpc>
              <a:buFont typeface="Wingdings" panose="05000000000000000000" pitchFamily="2" charset="2"/>
              <a:buChar char="n"/>
            </a:pPr>
            <a:endParaRPr lang="zh-CN" altLang="en-US" sz="1800" dirty="0"/>
          </a:p>
        </p:txBody>
      </p:sp>
      <p:sp>
        <p:nvSpPr>
          <p:cNvPr id="7373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373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39</a:t>
            </a:fld>
            <a:endParaRPr lang="en-US" altLang="ja-JP" sz="1200">
              <a:solidFill>
                <a:schemeClr val="bg1"/>
              </a:solidFill>
              <a:latin typeface="Arial" panose="020B0604020202020204" pitchFamily="34" charset="0"/>
            </a:endParaRPr>
          </a:p>
        </p:txBody>
      </p:sp>
      <p:sp>
        <p:nvSpPr>
          <p:cNvPr id="73733" name="矩形 80903"/>
          <p:cNvSpPr/>
          <p:nvPr/>
        </p:nvSpPr>
        <p:spPr>
          <a:xfrm>
            <a:off x="935038" y="5553075"/>
            <a:ext cx="6815137" cy="579438"/>
          </a:xfrm>
          <a:prstGeom prst="rect">
            <a:avLst/>
          </a:prstGeom>
          <a:noFill/>
          <a:ln w="9525">
            <a:noFill/>
          </a:ln>
        </p:spPr>
        <p:txBody>
          <a:bodyPr wrap="none">
            <a:spAutoFit/>
          </a:bodyPr>
          <a:lstStyle/>
          <a:p>
            <a:pPr eaLnBrk="0" hangingPunct="0"/>
            <a:r>
              <a:rPr lang="zh-CN" altLang="en-US" b="1" dirty="0">
                <a:latin typeface="Arial" panose="020B0604020202020204" pitchFamily="34" charset="0"/>
                <a:ea typeface="宋体" panose="02010600030101010101" pitchFamily="2" charset="-122"/>
              </a:rPr>
              <a:t>（重点掌握如何编写场景</a:t>
            </a:r>
            <a:r>
              <a:rPr lang="en-US" altLang="zh-CN" b="1">
                <a:latin typeface="Arial" panose="020B0604020202020204" pitchFamily="34" charset="0"/>
                <a:ea typeface="宋体" panose="02010600030101010101" pitchFamily="2" charset="-122"/>
              </a:rPr>
              <a:t>use-case</a:t>
            </a:r>
            <a:r>
              <a:rPr lang="zh-CN" altLang="en-US" b="1" dirty="0">
                <a:latin typeface="Arial" panose="020B0604020202020204" pitchFamily="34" charset="0"/>
                <a:ea typeface="宋体" panose="02010600030101010101"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What do you think after construction?</a:t>
            </a:r>
          </a:p>
        </p:txBody>
      </p:sp>
      <p:sp>
        <p:nvSpPr>
          <p:cNvPr id="19458" name="Rectangle 3"/>
          <p:cNvSpPr/>
          <p:nvPr/>
        </p:nvSpPr>
        <p:spPr>
          <a:xfrm>
            <a:off x="719138" y="1233488"/>
            <a:ext cx="7823200" cy="2406650"/>
          </a:xfrm>
          <a:prstGeom prst="rect">
            <a:avLst/>
          </a:prstGeom>
          <a:noFill/>
          <a:ln w="9525">
            <a:noFill/>
          </a:ln>
        </p:spPr>
        <p:txBody>
          <a:bodyPr lIns="92075" tIns="46038" rIns="92075" bIns="46038">
            <a:spAutoFit/>
          </a:bodyPr>
          <a:lstStyle/>
          <a:p>
            <a:pPr eaLnBrk="0" hangingPunct="0"/>
            <a:r>
              <a:rPr lang="zh-CN" altLang="en-GB" sz="2400" b="1" dirty="0">
                <a:latin typeface="Arial" panose="020B0604020202020204" pitchFamily="34" charset="0"/>
                <a:ea typeface="宋体" panose="02010600030101010101" pitchFamily="2" charset="-122"/>
              </a:rPr>
              <a:t>理解需求是软件工程师所面临的最困难的任务之一</a:t>
            </a:r>
          </a:p>
          <a:p>
            <a:pPr eaLnBrk="0" hangingPunct="0"/>
            <a:endParaRPr lang="zh-CN" altLang="en-GB" sz="2400" b="1" dirty="0">
              <a:latin typeface="Arial" panose="020B0604020202020204" pitchFamily="34" charset="0"/>
              <a:ea typeface="宋体" panose="02010600030101010101" pitchFamily="2" charset="-122"/>
            </a:endParaRPr>
          </a:p>
          <a:p>
            <a:pPr eaLnBrk="0" hangingPunct="0"/>
            <a:endParaRPr lang="zh-CN" altLang="en-GB" sz="2400" b="1" dirty="0">
              <a:latin typeface="Arial" panose="020B0604020202020204" pitchFamily="34" charset="0"/>
            </a:endParaRPr>
          </a:p>
          <a:p>
            <a:pPr eaLnBrk="0" hangingPunct="0"/>
            <a:r>
              <a:rPr lang="en-GB" altLang="zh-CN" sz="2000" b="1">
                <a:latin typeface="Arial" panose="020B0604020202020204" pitchFamily="34" charset="0"/>
              </a:rPr>
              <a:t>“I know you believe you understood </a:t>
            </a:r>
          </a:p>
          <a:p>
            <a:pPr eaLnBrk="0" hangingPunct="0"/>
            <a:r>
              <a:rPr lang="en-GB" altLang="zh-CN" sz="2000" b="1">
                <a:latin typeface="Arial" panose="020B0604020202020204" pitchFamily="34" charset="0"/>
              </a:rPr>
              <a:t>what you think I said, but I am not </a:t>
            </a:r>
          </a:p>
          <a:p>
            <a:pPr eaLnBrk="0" hangingPunct="0"/>
            <a:r>
              <a:rPr lang="en-GB" altLang="zh-CN" sz="2000" b="1">
                <a:latin typeface="Arial" panose="020B0604020202020204" pitchFamily="34" charset="0"/>
              </a:rPr>
              <a:t>sure you realise that what you heard </a:t>
            </a:r>
          </a:p>
          <a:p>
            <a:pPr eaLnBrk="0" hangingPunct="0"/>
            <a:r>
              <a:rPr lang="en-GB" altLang="zh-CN" sz="2000" b="1">
                <a:latin typeface="Arial" panose="020B0604020202020204" pitchFamily="34" charset="0"/>
              </a:rPr>
              <a:t>is not what I meant……”</a:t>
            </a:r>
          </a:p>
        </p:txBody>
      </p:sp>
      <p:graphicFrame>
        <p:nvGraphicFramePr>
          <p:cNvPr id="19459" name="Object 4"/>
          <p:cNvGraphicFramePr/>
          <p:nvPr/>
        </p:nvGraphicFramePr>
        <p:xfrm>
          <a:off x="5797550" y="2060575"/>
          <a:ext cx="3346450" cy="4108450"/>
        </p:xfrm>
        <a:graphic>
          <a:graphicData uri="http://schemas.openxmlformats.org/presentationml/2006/ole">
            <mc:AlternateContent xmlns:mc="http://schemas.openxmlformats.org/markup-compatibility/2006">
              <mc:Choice xmlns:v="urn:schemas-microsoft-com:vml" Requires="v">
                <p:oleObj r:id="rId2" imgW="3357245" imgH="3660775" progId="MS_ClipArt_Gallery.2">
                  <p:embed/>
                </p:oleObj>
              </mc:Choice>
              <mc:Fallback>
                <p:oleObj r:id="rId2" imgW="3357245" imgH="3660775" progId="MS_ClipArt_Gallery.2">
                  <p:embed/>
                  <p:pic>
                    <p:nvPicPr>
                      <p:cNvPr id="0" name="图片 3076"/>
                      <p:cNvPicPr/>
                      <p:nvPr/>
                    </p:nvPicPr>
                    <p:blipFill>
                      <a:blip r:embed="rId3"/>
                      <a:stretch>
                        <a:fillRect/>
                      </a:stretch>
                    </p:blipFill>
                    <p:spPr>
                      <a:xfrm>
                        <a:off x="5797550" y="2060575"/>
                        <a:ext cx="3346450" cy="4108450"/>
                      </a:xfrm>
                      <a:prstGeom prst="rect">
                        <a:avLst/>
                      </a:prstGeom>
                      <a:noFill/>
                      <a:ln w="38100">
                        <a:noFill/>
                        <a:miter/>
                      </a:ln>
                    </p:spPr>
                  </p:pic>
                </p:oleObj>
              </mc:Fallback>
            </mc:AlternateContent>
          </a:graphicData>
        </a:graphic>
      </p:graphicFrame>
      <p:sp>
        <p:nvSpPr>
          <p:cNvPr id="19460"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9461"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a:t>
            </a:fld>
            <a:endParaRPr lang="en-US" altLang="ja-JP" sz="1200">
              <a:solidFill>
                <a:schemeClr val="bg1"/>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Example</a:t>
            </a:r>
            <a:r>
              <a:rPr lang="zh-CN" altLang="en-US" dirty="0">
                <a:ea typeface="宋体" panose="02010600030101010101" pitchFamily="2" charset="-122"/>
              </a:rPr>
              <a:t>： </a:t>
            </a:r>
            <a:r>
              <a:rPr lang="en-US" altLang="zh-CN">
                <a:ea typeface="宋体" panose="02010600030101010101" pitchFamily="2" charset="-122"/>
              </a:rPr>
              <a:t>SAFEHOME</a:t>
            </a:r>
          </a:p>
        </p:txBody>
      </p:sp>
      <p:sp>
        <p:nvSpPr>
          <p:cNvPr id="74754" name="Rectangle 3"/>
          <p:cNvSpPr>
            <a:spLocks noGrp="1"/>
          </p:cNvSpPr>
          <p:nvPr>
            <p:ph type="body"/>
          </p:nvPr>
        </p:nvSpPr>
        <p:spPr>
          <a:xfrm>
            <a:off x="468313" y="800100"/>
            <a:ext cx="8280400" cy="4968875"/>
          </a:xfrm>
        </p:spPr>
        <p:txBody>
          <a:bodyPr vert="horz" wrap="square" lIns="91440" tIns="45720" rIns="91440" bIns="45720" anchor="t" anchorCtr="0"/>
          <a:lstStyle/>
          <a:p>
            <a:pPr>
              <a:lnSpc>
                <a:spcPct val="90000"/>
              </a:lnSpc>
              <a:buFont typeface="Wingdings" panose="05000000000000000000" pitchFamily="2" charset="2"/>
              <a:buChar char="n"/>
            </a:pPr>
            <a:r>
              <a:rPr lang="en-US" altLang="zh-CN" sz="1800" b="1"/>
              <a:t>Priority: </a:t>
            </a:r>
            <a:r>
              <a:rPr lang="en-US" altLang="zh-CN" sz="1800"/>
              <a:t>Essential, must be implemented</a:t>
            </a:r>
          </a:p>
          <a:p>
            <a:pPr>
              <a:lnSpc>
                <a:spcPct val="90000"/>
              </a:lnSpc>
              <a:buFont typeface="Wingdings" panose="05000000000000000000" pitchFamily="2" charset="2"/>
              <a:buChar char="n"/>
            </a:pPr>
            <a:r>
              <a:rPr lang="en-US" altLang="zh-CN" sz="1800" b="1"/>
              <a:t>When available</a:t>
            </a:r>
            <a:r>
              <a:rPr lang="en-US" altLang="zh-CN" sz="1800"/>
              <a:t>: First increment</a:t>
            </a:r>
          </a:p>
          <a:p>
            <a:pPr>
              <a:lnSpc>
                <a:spcPct val="90000"/>
              </a:lnSpc>
              <a:buFont typeface="Wingdings" panose="05000000000000000000" pitchFamily="2" charset="2"/>
              <a:buChar char="n"/>
            </a:pPr>
            <a:r>
              <a:rPr lang="en-US" altLang="zh-CN" sz="1800" b="1"/>
              <a:t>Frequency of use</a:t>
            </a:r>
            <a:r>
              <a:rPr lang="en-US" altLang="zh-CN" sz="1800"/>
              <a:t>: Many times per days</a:t>
            </a:r>
          </a:p>
          <a:p>
            <a:pPr>
              <a:lnSpc>
                <a:spcPct val="90000"/>
              </a:lnSpc>
              <a:buFont typeface="Wingdings" panose="05000000000000000000" pitchFamily="2" charset="2"/>
              <a:buChar char="n"/>
            </a:pPr>
            <a:r>
              <a:rPr lang="en-US" altLang="zh-CN" sz="1800" b="1"/>
              <a:t>Channel to actor</a:t>
            </a:r>
            <a:r>
              <a:rPr lang="zh-CN" altLang="en-US" sz="1800" dirty="0"/>
              <a:t>： </a:t>
            </a:r>
            <a:r>
              <a:rPr lang="en-US" altLang="zh-CN" sz="1800"/>
              <a:t>via control panel interface</a:t>
            </a:r>
          </a:p>
          <a:p>
            <a:pPr>
              <a:lnSpc>
                <a:spcPct val="90000"/>
              </a:lnSpc>
              <a:buFont typeface="Wingdings" panose="05000000000000000000" pitchFamily="2" charset="2"/>
              <a:buChar char="n"/>
            </a:pPr>
            <a:r>
              <a:rPr lang="en-US" altLang="zh-CN" sz="1800" b="1"/>
              <a:t>Secondary actor</a:t>
            </a:r>
            <a:r>
              <a:rPr lang="en-US" altLang="zh-CN" sz="1800"/>
              <a:t>: Support technician, sensors</a:t>
            </a:r>
          </a:p>
          <a:p>
            <a:pPr>
              <a:lnSpc>
                <a:spcPct val="90000"/>
              </a:lnSpc>
              <a:buFont typeface="Wingdings" panose="05000000000000000000" pitchFamily="2" charset="2"/>
              <a:buChar char="n"/>
            </a:pPr>
            <a:r>
              <a:rPr lang="en-US" altLang="zh-CN" sz="1800" b="1"/>
              <a:t>Channels to secondary actors</a:t>
            </a:r>
            <a:r>
              <a:rPr lang="en-US" altLang="zh-CN" sz="1800"/>
              <a:t>: support technician: phone line; Sensors: hardwired and radio frequency interfaces</a:t>
            </a:r>
          </a:p>
          <a:p>
            <a:pPr>
              <a:lnSpc>
                <a:spcPct val="90000"/>
              </a:lnSpc>
              <a:buFont typeface="Wingdings" panose="05000000000000000000" pitchFamily="2" charset="2"/>
              <a:buChar char="n"/>
            </a:pPr>
            <a:endParaRPr lang="en-US" altLang="zh-CN" sz="1800" b="1"/>
          </a:p>
          <a:p>
            <a:pPr>
              <a:lnSpc>
                <a:spcPct val="90000"/>
              </a:lnSpc>
              <a:buFont typeface="Wingdings" panose="05000000000000000000" pitchFamily="2" charset="2"/>
              <a:buChar char="n"/>
            </a:pPr>
            <a:r>
              <a:rPr lang="en-US" altLang="zh-CN" sz="1800" b="1"/>
              <a:t>Open issues</a:t>
            </a:r>
            <a:r>
              <a:rPr lang="en-US" altLang="zh-CN" sz="1800"/>
              <a:t>: 1.Should there be a away to activate the system without the use of a password or with an abbreviated password; 2.Should the control panel display additional text messages? 3. How much time does the homeowner have to enter the password from the time the first key is pressed? 4. Is there a way to deactivate the system before it actually activates?</a:t>
            </a:r>
          </a:p>
          <a:p>
            <a:pPr>
              <a:lnSpc>
                <a:spcPct val="90000"/>
              </a:lnSpc>
              <a:buFont typeface="Wingdings" panose="05000000000000000000" pitchFamily="2" charset="2"/>
              <a:buNone/>
            </a:pPr>
            <a:r>
              <a:rPr lang="zh-CN" altLang="en-US" sz="1800" dirty="0"/>
              <a:t>    （其它要解决的问题，比如：</a:t>
            </a:r>
            <a:r>
              <a:rPr lang="en-US" altLang="zh-CN" sz="1800" err="1">
                <a:latin typeface="宋体" panose="02010600030101010101" pitchFamily="2" charset="-122"/>
                <a:ea typeface="宋体" panose="02010600030101010101" pitchFamily="2" charset="-122"/>
              </a:rPr>
              <a:t>away&amp;stay</a:t>
            </a:r>
            <a:r>
              <a:rPr lang="zh-CN" altLang="en-US" sz="1800" dirty="0">
                <a:latin typeface="宋体" panose="02010600030101010101" pitchFamily="2" charset="-122"/>
                <a:ea typeface="宋体" panose="02010600030101010101" pitchFamily="2" charset="-122"/>
              </a:rPr>
              <a:t>用数字键代表，是否需要功能转换键，即增加一个</a:t>
            </a:r>
            <a:r>
              <a:rPr lang="en-US" altLang="zh-CN" sz="1800">
                <a:latin typeface="宋体" panose="02010600030101010101" pitchFamily="2" charset="-122"/>
                <a:ea typeface="宋体" panose="02010600030101010101" pitchFamily="2" charset="-122"/>
              </a:rPr>
              <a:t>shift</a:t>
            </a:r>
            <a:r>
              <a:rPr lang="zh-CN" altLang="en-US" sz="1800" dirty="0">
                <a:latin typeface="宋体" panose="02010600030101010101" pitchFamily="2" charset="-122"/>
                <a:ea typeface="宋体" panose="02010600030101010101" pitchFamily="2" charset="-122"/>
              </a:rPr>
              <a:t>键，代表是输入数字还是选择功能；按住</a:t>
            </a:r>
            <a:r>
              <a:rPr lang="en-US" altLang="zh-CN" sz="1800" err="1">
                <a:latin typeface="宋体" panose="02010600030101010101" pitchFamily="2" charset="-122"/>
                <a:ea typeface="宋体" panose="02010600030101010101" pitchFamily="2" charset="-122"/>
              </a:rPr>
              <a:t>away&amp;stay</a:t>
            </a:r>
            <a:r>
              <a:rPr lang="zh-CN" altLang="en-US" sz="1800" dirty="0">
                <a:latin typeface="宋体" panose="02010600030101010101" pitchFamily="2" charset="-122"/>
                <a:ea typeface="宋体" panose="02010600030101010101" pitchFamily="2" charset="-122"/>
              </a:rPr>
              <a:t>键不松开，会是什么状况？）</a:t>
            </a:r>
          </a:p>
        </p:txBody>
      </p:sp>
      <p:sp>
        <p:nvSpPr>
          <p:cNvPr id="7475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475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40</a:t>
            </a:fld>
            <a:endParaRPr lang="en-US" altLang="ja-JP" sz="1200">
              <a:solidFill>
                <a:schemeClr val="bg1"/>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577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41</a:t>
            </a:fld>
            <a:endParaRPr lang="en-US" altLang="ja-JP" sz="1200">
              <a:solidFill>
                <a:schemeClr val="bg1"/>
              </a:solidFill>
              <a:latin typeface="Arial" panose="020B0604020202020204" pitchFamily="34" charset="0"/>
            </a:endParaRPr>
          </a:p>
        </p:txBody>
      </p:sp>
      <p:sp>
        <p:nvSpPr>
          <p:cNvPr id="75779" name="Rectangle 6"/>
          <p:cNvSpPr>
            <a:spLocks noRot="1"/>
          </p:cNvSpPr>
          <p:nvPr/>
        </p:nvSpPr>
        <p:spPr>
          <a:xfrm>
            <a:off x="0" y="0"/>
            <a:ext cx="9144000" cy="728663"/>
          </a:xfrm>
          <a:prstGeom prst="rect">
            <a:avLst/>
          </a:prstGeom>
          <a:noFill/>
          <a:ln w="9525">
            <a:noFill/>
          </a:ln>
        </p:spPr>
        <p:txBody>
          <a:bodyPr anchor="ctr" anchorCtr="0"/>
          <a:lstStyle/>
          <a:p>
            <a:pPr eaLnBrk="0" hangingPunct="0"/>
            <a:r>
              <a:rPr lang="en-US" altLang="zh-CN" b="1">
                <a:latin typeface="Arial" panose="020B0604020202020204" pitchFamily="34" charset="0"/>
              </a:rPr>
              <a:t>7.5 Elaboration: </a:t>
            </a:r>
            <a:r>
              <a:rPr lang="en-US" altLang="ja-JP" b="1">
                <a:latin typeface="Arial" panose="020B0604020202020204" pitchFamily="34" charset="0"/>
              </a:rPr>
              <a:t>Building the Analysis Model</a:t>
            </a:r>
          </a:p>
        </p:txBody>
      </p:sp>
      <p:sp>
        <p:nvSpPr>
          <p:cNvPr id="75780" name="Rectangle 7"/>
          <p:cNvSpPr>
            <a:spLocks noRot="1"/>
          </p:cNvSpPr>
          <p:nvPr/>
        </p:nvSpPr>
        <p:spPr>
          <a:xfrm>
            <a:off x="250825" y="765175"/>
            <a:ext cx="8713788" cy="583247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pPr>
            <a:r>
              <a:rPr lang="zh-CN" altLang="en-US" sz="2800" dirty="0">
                <a:solidFill>
                  <a:srgbClr val="FF0000"/>
                </a:solidFill>
                <a:latin typeface="Arial" panose="020B0604020202020204" pitchFamily="34" charset="0"/>
              </a:rPr>
              <a:t>   </a:t>
            </a:r>
            <a:r>
              <a:rPr lang="zh-CN" altLang="en-US" sz="2800" dirty="0">
                <a:latin typeface="Arial" panose="020B0604020202020204" pitchFamily="34" charset="0"/>
                <a:ea typeface="宋体" panose="02010600030101010101" pitchFamily="2" charset="-122"/>
              </a:rPr>
              <a:t>需求分析建模的目的是为软件系统提供必要的信息、功能和行为域的说明</a:t>
            </a:r>
            <a:r>
              <a:rPr lang="en-US" altLang="zh-CN" sz="280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下一个章节重点介绍</a:t>
            </a:r>
            <a:r>
              <a:rPr lang="en-US" altLang="zh-CN" sz="280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a:p>
            <a:pPr marL="742950" lvl="1" indent="-285750" eaLnBrk="0" hangingPunct="0">
              <a:spcBef>
                <a:spcPct val="20000"/>
              </a:spcBef>
              <a:buClr>
                <a:srgbClr val="52A930"/>
              </a:buClr>
              <a:buFont typeface="Wingdings" panose="05000000000000000000" pitchFamily="2" charset="2"/>
            </a:pPr>
            <a:endParaRPr lang="en-US" altLang="zh-CN" sz="2000">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577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42</a:t>
            </a:fld>
            <a:endParaRPr lang="en-US" altLang="ja-JP" sz="1200">
              <a:solidFill>
                <a:schemeClr val="bg1"/>
              </a:solidFill>
              <a:latin typeface="Arial" panose="020B0604020202020204" pitchFamily="34" charset="0"/>
            </a:endParaRPr>
          </a:p>
        </p:txBody>
      </p:sp>
      <p:sp>
        <p:nvSpPr>
          <p:cNvPr id="75779" name="Rectangle 6"/>
          <p:cNvSpPr>
            <a:spLocks noRot="1"/>
          </p:cNvSpPr>
          <p:nvPr/>
        </p:nvSpPr>
        <p:spPr>
          <a:xfrm>
            <a:off x="0" y="0"/>
            <a:ext cx="9144000" cy="728663"/>
          </a:xfrm>
          <a:prstGeom prst="rect">
            <a:avLst/>
          </a:prstGeom>
          <a:noFill/>
          <a:ln w="9525">
            <a:noFill/>
          </a:ln>
        </p:spPr>
        <p:txBody>
          <a:bodyPr anchor="ctr" anchorCtr="0"/>
          <a:lstStyle/>
          <a:p>
            <a:pPr eaLnBrk="0" hangingPunct="0"/>
            <a:r>
              <a:rPr lang="en-US" altLang="zh-CN" b="1">
                <a:latin typeface="Arial" panose="020B0604020202020204" pitchFamily="34" charset="0"/>
              </a:rPr>
              <a:t>7.5.</a:t>
            </a:r>
            <a:r>
              <a:rPr lang="en-US" altLang="zh-CN" b="1">
                <a:latin typeface="Arial" panose="020B0604020202020204" pitchFamily="34" charset="0"/>
                <a:ea typeface="宋体" panose="02010600030101010101" pitchFamily="2" charset="-122"/>
              </a:rPr>
              <a:t>1</a:t>
            </a:r>
            <a:r>
              <a:rPr lang="en-US" altLang="zh-CN" b="1">
                <a:latin typeface="Arial" panose="020B0604020202020204" pitchFamily="34" charset="0"/>
              </a:rPr>
              <a:t> </a:t>
            </a:r>
            <a:r>
              <a:rPr lang="en-US" altLang="ja-JP">
                <a:solidFill>
                  <a:schemeClr val="tx1"/>
                </a:solidFill>
                <a:sym typeface="+mn-ea"/>
              </a:rPr>
              <a:t>Elements of the analysis model</a:t>
            </a:r>
            <a:endParaRPr lang="en-US" altLang="ja-JP" b="1">
              <a:solidFill>
                <a:schemeClr val="tx1"/>
              </a:solidFill>
              <a:latin typeface="Arial" panose="020B0604020202020204" pitchFamily="34" charset="0"/>
              <a:sym typeface="+mn-ea"/>
            </a:endParaRPr>
          </a:p>
        </p:txBody>
      </p:sp>
      <p:sp>
        <p:nvSpPr>
          <p:cNvPr id="75780" name="Rectangle 7"/>
          <p:cNvSpPr>
            <a:spLocks noRot="1"/>
          </p:cNvSpPr>
          <p:nvPr/>
        </p:nvSpPr>
        <p:spPr>
          <a:xfrm>
            <a:off x="647700" y="800735"/>
            <a:ext cx="8098155" cy="443928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pPr>
            <a:r>
              <a:rPr lang="zh-CN" altLang="en-US" sz="2800" dirty="0">
                <a:solidFill>
                  <a:srgbClr val="FF0000"/>
                </a:solidFill>
                <a:latin typeface="Arial" panose="020B0604020202020204" pitchFamily="34" charset="0"/>
              </a:rPr>
              <a:t>  </a:t>
            </a:r>
            <a:endParaRPr lang="zh-CN" altLang="en-US" sz="2800" dirty="0">
              <a:latin typeface="黑体" panose="02010609060101010101" pitchFamily="49" charset="-122"/>
              <a:ea typeface="黑体" panose="02010609060101010101" pitchFamily="49" charset="-122"/>
            </a:endParaRPr>
          </a:p>
          <a:p>
            <a:pPr marL="742950" lvl="1" indent="-28575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 </a:t>
            </a:r>
            <a:r>
              <a:rPr lang="en-US" altLang="ja-JP" sz="2400">
                <a:latin typeface="Arial" panose="020B0604020202020204" pitchFamily="34" charset="0"/>
              </a:rPr>
              <a:t>Scenario-based elements</a:t>
            </a:r>
          </a:p>
          <a:p>
            <a:pPr marL="1143000" lvl="2" indent="-2286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Functional</a:t>
            </a:r>
            <a:r>
              <a:rPr lang="en-US" altLang="ja-JP" sz="2000">
                <a:latin typeface="Palatino" pitchFamily="-128" charset="0"/>
              </a:rPr>
              <a:t>—</a:t>
            </a:r>
            <a:r>
              <a:rPr lang="en-US" altLang="ja-JP" sz="2000">
                <a:latin typeface="Arial" panose="020B0604020202020204" pitchFamily="34" charset="0"/>
              </a:rPr>
              <a:t>processing narratives for software functions</a:t>
            </a:r>
          </a:p>
          <a:p>
            <a:pPr marL="1143000" lvl="2" indent="-2286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Use-case</a:t>
            </a:r>
            <a:r>
              <a:rPr lang="en-US" altLang="ja-JP" sz="2000">
                <a:latin typeface="Palatino" pitchFamily="-128" charset="0"/>
              </a:rPr>
              <a:t>—</a:t>
            </a:r>
            <a:r>
              <a:rPr lang="en-US" altLang="ja-JP" sz="2000">
                <a:latin typeface="Arial" panose="020B0604020202020204" pitchFamily="34" charset="0"/>
              </a:rPr>
              <a:t>descriptions of the interaction between an </a:t>
            </a:r>
            <a:r>
              <a:rPr lang="en-US" altLang="ja-JP" sz="2000">
                <a:latin typeface="Palatino" pitchFamily="-128" charset="0"/>
              </a:rPr>
              <a:t>“</a:t>
            </a:r>
            <a:r>
              <a:rPr lang="en-US" altLang="ja-JP" sz="2000">
                <a:latin typeface="Arial" panose="020B0604020202020204" pitchFamily="34" charset="0"/>
              </a:rPr>
              <a:t>actor</a:t>
            </a:r>
            <a:r>
              <a:rPr lang="en-US" altLang="ja-JP" sz="2000">
                <a:latin typeface="Palatino" pitchFamily="-128" charset="0"/>
              </a:rPr>
              <a:t>”</a:t>
            </a:r>
            <a:r>
              <a:rPr lang="en-US" altLang="ja-JP" sz="2000">
                <a:latin typeface="Arial" panose="020B0604020202020204" pitchFamily="34" charset="0"/>
              </a:rPr>
              <a:t> and the system</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Class-based elements</a:t>
            </a:r>
          </a:p>
          <a:p>
            <a:pPr marL="1143000" lvl="2" indent="-2286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Implied by scenarios</a:t>
            </a:r>
            <a:r>
              <a:rPr lang="en-US" altLang="zh-CN" sz="2000">
                <a:latin typeface="Arial" panose="020B0604020202020204" pitchFamily="34" charset="0"/>
              </a:rPr>
              <a:t>/ Class diagram</a:t>
            </a:r>
            <a:endParaRPr lang="en-US" altLang="ja-JP" sz="20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Behavioral elements</a:t>
            </a:r>
          </a:p>
          <a:p>
            <a:pPr marL="1143000" lvl="2" indent="-2286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State diagram</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Flow-oriented elements</a:t>
            </a:r>
            <a:r>
              <a:rPr lang="zh-CN" altLang="en-US" sz="2400">
                <a:latin typeface="Arial" panose="020B0604020202020204" pitchFamily="34" charset="0"/>
                <a:ea typeface="宋体" panose="02010600030101010101" pitchFamily="2" charset="-122"/>
              </a:rPr>
              <a:t>（第</a:t>
            </a:r>
            <a:r>
              <a:rPr lang="en-US" altLang="zh-CN" sz="2400">
                <a:latin typeface="Arial" panose="020B0604020202020204" pitchFamily="34" charset="0"/>
                <a:ea typeface="宋体" panose="02010600030101010101" pitchFamily="2" charset="-122"/>
              </a:rPr>
              <a:t>8</a:t>
            </a:r>
            <a:r>
              <a:rPr lang="zh-CN" altLang="en-US" sz="2400">
                <a:latin typeface="Arial" panose="020B0604020202020204" pitchFamily="34" charset="0"/>
                <a:ea typeface="宋体" panose="02010600030101010101" pitchFamily="2" charset="-122"/>
              </a:rPr>
              <a:t>版取消）</a:t>
            </a:r>
            <a:endParaRPr lang="en-US" altLang="ja-JP" sz="2400">
              <a:latin typeface="Arial" panose="020B0604020202020204" pitchFamily="34" charset="0"/>
            </a:endParaRPr>
          </a:p>
          <a:p>
            <a:pPr marL="1143000" lvl="2" indent="-2286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Data flow diagram</a:t>
            </a:r>
            <a:endParaRPr lang="en-US" altLang="zh-CN" sz="20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pPr>
            <a:endParaRPr lang="en-US" altLang="zh-CN" sz="2000">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782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43</a:t>
            </a:fld>
            <a:endParaRPr lang="en-US" altLang="ja-JP" sz="1200">
              <a:solidFill>
                <a:schemeClr val="bg1"/>
              </a:solidFill>
              <a:latin typeface="Arial" panose="020B0604020202020204" pitchFamily="34" charset="0"/>
            </a:endParaRPr>
          </a:p>
        </p:txBody>
      </p:sp>
      <p:sp>
        <p:nvSpPr>
          <p:cNvPr id="77827" name="Rectangle 6"/>
          <p:cNvSpPr>
            <a:spLocks noRot="1"/>
          </p:cNvSpPr>
          <p:nvPr/>
        </p:nvSpPr>
        <p:spPr>
          <a:xfrm>
            <a:off x="0" y="0"/>
            <a:ext cx="9144000" cy="728663"/>
          </a:xfrm>
          <a:prstGeom prst="rect">
            <a:avLst/>
          </a:prstGeom>
          <a:noFill/>
          <a:ln w="9525">
            <a:noFill/>
          </a:ln>
        </p:spPr>
        <p:txBody>
          <a:bodyPr anchor="ctr" anchorCtr="0"/>
          <a:lstStyle/>
          <a:p>
            <a:pPr eaLnBrk="0" hangingPunct="0"/>
            <a:endParaRPr lang="en-US" altLang="ja-JP" b="1">
              <a:latin typeface="Arial" panose="020B0604020202020204" pitchFamily="34" charset="0"/>
            </a:endParaRPr>
          </a:p>
        </p:txBody>
      </p:sp>
      <p:sp>
        <p:nvSpPr>
          <p:cNvPr id="69636" name="Rectangle 7"/>
          <p:cNvSpPr>
            <a:spLocks noRot="1"/>
          </p:cNvSpPr>
          <p:nvPr/>
        </p:nvSpPr>
        <p:spPr>
          <a:xfrm>
            <a:off x="214313" y="728663"/>
            <a:ext cx="8713788" cy="5832475"/>
          </a:xfrm>
          <a:prstGeom prst="rect">
            <a:avLst/>
          </a:prstGeom>
          <a:noFill/>
          <a:ln w="9525">
            <a:noFill/>
          </a:ln>
        </p:spPr>
        <p:txBody>
          <a:bodyPr/>
          <a:lstStyle/>
          <a:p>
            <a:pPr marL="742950" lvl="1" indent="-285750" algn="l" eaLnBrk="0" fontAlgn="base" hangingPunct="0">
              <a:spcBef>
                <a:spcPct val="20000"/>
              </a:spcBef>
              <a:buClr>
                <a:srgbClr val="52A930"/>
              </a:buClr>
              <a:buSzTx/>
              <a:buFont typeface="Wingdings" panose="05000000000000000000" pitchFamily="2" charset="2"/>
              <a:buChar char="n"/>
            </a:pPr>
            <a:endParaRPr lang="en-US" altLang="ja-JP" sz="2400" strike="noStrike" noProof="1">
              <a:latin typeface="Arial" panose="020B0604020202020204" pitchFamily="34" charset="0"/>
            </a:endParaRPr>
          </a:p>
          <a:p>
            <a:pPr marL="742950" lvl="1" indent="-285750" algn="l" eaLnBrk="0" fontAlgn="base" hangingPunct="0">
              <a:spcBef>
                <a:spcPct val="20000"/>
              </a:spcBef>
              <a:buClr>
                <a:srgbClr val="52A930"/>
              </a:buClr>
              <a:buSzTx/>
              <a:buFont typeface="Wingdings" panose="05000000000000000000" pitchFamily="2" charset="2"/>
              <a:buChar char="n"/>
            </a:pPr>
            <a:endParaRPr lang="en-US" altLang="ja-JP" sz="2400" strike="noStrike" noProof="1">
              <a:latin typeface="Arial" panose="020B0604020202020204" pitchFamily="34" charset="0"/>
            </a:endParaRPr>
          </a:p>
          <a:p>
            <a:pPr lvl="1" algn="l" eaLnBrk="0" fontAlgn="base" hangingPunct="0">
              <a:spcBef>
                <a:spcPct val="20000"/>
              </a:spcBef>
              <a:buClr>
                <a:srgbClr val="52A930"/>
              </a:buClr>
              <a:buSzTx/>
              <a:buFont typeface="Wingdings" panose="05000000000000000000" pitchFamily="2" charset="2"/>
            </a:pPr>
            <a:r>
              <a:rPr lang="en-US" altLang="ja-JP" sz="2400" strike="noStrike" noProof="1">
                <a:solidFill>
                  <a:srgbClr val="FF0000"/>
                </a:solidFill>
                <a:latin typeface="Arial" panose="020B0604020202020204" pitchFamily="34" charset="0"/>
                <a:ea typeface="MS PGothic" panose="020B0600070205080204" pitchFamily="34" charset="-128"/>
                <a:cs typeface="+mn-cs"/>
                <a:sym typeface="+mn-ea"/>
              </a:rPr>
              <a:t>Elements</a:t>
            </a:r>
            <a:r>
              <a:rPr lang="en-US" altLang="ja-JP" sz="2400" strike="noStrike" noProof="1">
                <a:latin typeface="Arial" panose="020B0604020202020204" pitchFamily="34" charset="0"/>
                <a:ea typeface="MS PGothic" panose="020B0600070205080204" pitchFamily="34" charset="-128"/>
                <a:cs typeface="+mn-cs"/>
                <a:sym typeface="+mn-ea"/>
              </a:rPr>
              <a:t> of the analysis model(</a:t>
            </a:r>
            <a:r>
              <a:rPr lang="zh-CN" altLang="ja-JP" sz="2400" strike="noStrike" noProof="1">
                <a:latin typeface="Arial" panose="020B0604020202020204" pitchFamily="34" charset="0"/>
                <a:ea typeface="宋体" panose="02010600030101010101" pitchFamily="2" charset="-122"/>
                <a:cs typeface="+mn-cs"/>
                <a:sym typeface="+mn-ea"/>
              </a:rPr>
              <a:t>举例</a:t>
            </a:r>
            <a:r>
              <a:rPr lang="en-US" altLang="ja-JP" sz="2400" strike="noStrike" noProof="1">
                <a:latin typeface="Arial" panose="020B0604020202020204" pitchFamily="34" charset="0"/>
                <a:ea typeface="MS PGothic" panose="020B0600070205080204" pitchFamily="34" charset="-128"/>
                <a:cs typeface="+mn-cs"/>
                <a:sym typeface="+mn-ea"/>
              </a:rPr>
              <a:t>)</a:t>
            </a:r>
            <a:endParaRPr lang="en-US" altLang="ja-JP" sz="2400" b="1" strike="noStrike" noProof="1">
              <a:latin typeface="Arial" panose="020B0604020202020204" pitchFamily="34" charset="0"/>
            </a:endParaRPr>
          </a:p>
          <a:p>
            <a:pPr marL="742950" lvl="1" indent="-285750" algn="l" eaLnBrk="0" fontAlgn="base" hangingPunct="0">
              <a:spcBef>
                <a:spcPct val="20000"/>
              </a:spcBef>
              <a:buClr>
                <a:srgbClr val="52A930"/>
              </a:buClr>
              <a:buSzTx/>
              <a:buFont typeface="Wingdings" panose="05000000000000000000" pitchFamily="2" charset="2"/>
              <a:buChar char="n"/>
            </a:pPr>
            <a:endParaRPr lang="en-US" altLang="ja-JP" sz="2400" strike="noStrike" noProof="1">
              <a:latin typeface="Arial" panose="020B0604020202020204" pitchFamily="34" charset="0"/>
            </a:endParaRPr>
          </a:p>
          <a:p>
            <a:pPr marL="742950" lvl="1" indent="-285750" algn="l" eaLnBrk="0" fontAlgn="base" hangingPunct="0">
              <a:spcBef>
                <a:spcPct val="20000"/>
              </a:spcBef>
              <a:buClr>
                <a:srgbClr val="52A930"/>
              </a:buClr>
              <a:buSzTx/>
              <a:buFont typeface="Wingdings" panose="05000000000000000000" pitchFamily="2" charset="2"/>
              <a:buChar char="n"/>
            </a:pPr>
            <a:endParaRPr lang="en-US" altLang="ja-JP" sz="2400" strike="noStrike" noProof="1">
              <a:latin typeface="Arial" panose="020B0604020202020204" pitchFamily="34" charset="0"/>
            </a:endParaRPr>
          </a:p>
          <a:p>
            <a:pPr marL="742950" lvl="1" indent="-285750" algn="l" eaLnBrk="0" fontAlgn="base" hangingPunct="0">
              <a:spcBef>
                <a:spcPct val="20000"/>
              </a:spcBef>
              <a:buClr>
                <a:srgbClr val="52A930"/>
              </a:buClr>
              <a:buSzTx/>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Scenario-based elements(Activity diagram)</a:t>
            </a:r>
            <a:endParaRPr lang="en-US" altLang="ja-JP" sz="2400" strike="noStrike" noProof="1">
              <a:latin typeface="Arial" panose="020B0604020202020204" pitchFamily="34" charset="0"/>
            </a:endParaRPr>
          </a:p>
          <a:p>
            <a:pPr marL="742950" lvl="1" indent="-285750" eaLnBrk="0" fontAlgn="base" hangingPunct="0">
              <a:spcBef>
                <a:spcPct val="20000"/>
              </a:spcBef>
              <a:buClr>
                <a:srgbClr val="52A930"/>
              </a:buClr>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Class-based elements(</a:t>
            </a:r>
            <a:r>
              <a:rPr lang="en-US" altLang="zh-CN" sz="2000" strike="noStrike" noProof="1">
                <a:latin typeface="Arial" panose="020B0604020202020204" pitchFamily="34" charset="0"/>
                <a:ea typeface="MS PGothic" panose="020B0600070205080204" pitchFamily="34" charset="-128"/>
                <a:cs typeface="+mn-cs"/>
                <a:sym typeface="+mn-ea"/>
              </a:rPr>
              <a:t>Class diagram</a:t>
            </a:r>
            <a:r>
              <a:rPr lang="en-US" altLang="ja-JP" sz="2400" strike="noStrike" noProof="1">
                <a:latin typeface="Arial" panose="020B0604020202020204" pitchFamily="34" charset="0"/>
                <a:ea typeface="MS PGothic" panose="020B0600070205080204" pitchFamily="34" charset="-128"/>
                <a:cs typeface="+mn-cs"/>
              </a:rPr>
              <a:t>)</a:t>
            </a:r>
            <a:endParaRPr lang="en-US" altLang="ja-JP" sz="2000" strike="noStrike" noProof="1">
              <a:latin typeface="Arial" panose="020B0604020202020204" pitchFamily="34" charset="0"/>
            </a:endParaRPr>
          </a:p>
          <a:p>
            <a:pPr marL="742950" lvl="1" indent="-285750" eaLnBrk="0" fontAlgn="base" hangingPunct="0">
              <a:spcBef>
                <a:spcPct val="20000"/>
              </a:spcBef>
              <a:buClr>
                <a:srgbClr val="52A930"/>
              </a:buClr>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Behavioral elements(</a:t>
            </a:r>
            <a:r>
              <a:rPr lang="en-US" altLang="ja-JP" sz="2000" strike="noStrike" noProof="1">
                <a:latin typeface="Arial" panose="020B0604020202020204" pitchFamily="34" charset="0"/>
                <a:ea typeface="MS PGothic" panose="020B0600070205080204" pitchFamily="34" charset="-128"/>
                <a:cs typeface="+mn-cs"/>
                <a:sym typeface="+mn-ea"/>
              </a:rPr>
              <a:t>State diagram</a:t>
            </a:r>
            <a:r>
              <a:rPr lang="en-US" altLang="ja-JP" sz="2400" strike="noStrike" noProof="1">
                <a:latin typeface="Arial" panose="020B0604020202020204" pitchFamily="34" charset="0"/>
                <a:ea typeface="MS PGothic" panose="020B0600070205080204" pitchFamily="34" charset="-128"/>
                <a:cs typeface="+mn-cs"/>
              </a:rPr>
              <a:t>)</a:t>
            </a:r>
            <a:endParaRPr lang="en-US" altLang="ja-JP" sz="2000" strike="noStrike" noProof="1">
              <a:latin typeface="Arial" panose="020B0604020202020204" pitchFamily="34" charset="0"/>
            </a:endParaRPr>
          </a:p>
          <a:p>
            <a:pPr marL="742950" lvl="1" indent="-285750" eaLnBrk="0" fontAlgn="base" hangingPunct="0">
              <a:spcBef>
                <a:spcPct val="20000"/>
              </a:spcBef>
              <a:buClr>
                <a:srgbClr val="52A930"/>
              </a:buClr>
              <a:buFont typeface="Wingdings" panose="05000000000000000000" pitchFamily="2" charset="2"/>
              <a:buChar char="n"/>
            </a:pPr>
            <a:r>
              <a:rPr lang="en-US" altLang="ja-JP" sz="2400" strike="noStrike" noProof="1">
                <a:latin typeface="Arial" panose="020B0604020202020204" pitchFamily="34" charset="0"/>
                <a:ea typeface="MS PGothic" panose="020B0600070205080204" pitchFamily="34" charset="-128"/>
                <a:cs typeface="+mn-cs"/>
              </a:rPr>
              <a:t>Flow-oriented elements</a:t>
            </a:r>
            <a:r>
              <a:rPr lang="zh-CN" altLang="en-US" sz="2400" strike="noStrike" noProof="1">
                <a:latin typeface="Arial" panose="020B0604020202020204" pitchFamily="34" charset="0"/>
                <a:ea typeface="宋体" panose="02010600030101010101" pitchFamily="2" charset="-122"/>
                <a:cs typeface="+mn-cs"/>
              </a:rPr>
              <a:t>（</a:t>
            </a:r>
            <a:r>
              <a:rPr lang="en-US" altLang="ja-JP" sz="2000" strike="noStrike" noProof="1">
                <a:latin typeface="Arial" panose="020B0604020202020204" pitchFamily="34" charset="0"/>
                <a:ea typeface="MS PGothic" panose="020B0600070205080204" pitchFamily="34" charset="-128"/>
                <a:cs typeface="+mn-cs"/>
                <a:sym typeface="+mn-ea"/>
              </a:rPr>
              <a:t>Data flow diagram</a:t>
            </a:r>
            <a:r>
              <a:rPr lang="zh-CN" altLang="en-US" sz="2400" strike="noStrike" noProof="1">
                <a:latin typeface="Arial" panose="020B0604020202020204" pitchFamily="34" charset="0"/>
                <a:ea typeface="宋体" panose="02010600030101010101" pitchFamily="2" charset="-122"/>
                <a:cs typeface="+mn-cs"/>
              </a:rPr>
              <a:t>第</a:t>
            </a:r>
            <a:r>
              <a:rPr lang="en-US" altLang="zh-CN" sz="2400" strike="noStrike" noProof="1">
                <a:latin typeface="Arial" panose="020B0604020202020204" pitchFamily="34" charset="0"/>
                <a:ea typeface="宋体" panose="02010600030101010101" pitchFamily="2" charset="-122"/>
                <a:cs typeface="+mn-cs"/>
              </a:rPr>
              <a:t>8</a:t>
            </a:r>
            <a:r>
              <a:rPr lang="zh-CN" altLang="en-US" sz="2400" strike="noStrike" noProof="1">
                <a:latin typeface="Arial" panose="020B0604020202020204" pitchFamily="34" charset="0"/>
                <a:ea typeface="宋体" panose="02010600030101010101" pitchFamily="2" charset="-122"/>
                <a:cs typeface="+mn-cs"/>
              </a:rPr>
              <a:t>版取消）</a:t>
            </a:r>
            <a:endParaRPr lang="en-US" altLang="ja-JP" sz="2400" strike="noStrike" noProof="1">
              <a:latin typeface="Arial" panose="020B0604020202020204" pitchFamily="34" charset="0"/>
            </a:endParaRPr>
          </a:p>
          <a:p>
            <a:pPr marL="1143000" lvl="2" indent="-228600" eaLnBrk="0" fontAlgn="base" hangingPunct="0">
              <a:spcBef>
                <a:spcPct val="20000"/>
              </a:spcBef>
              <a:buClr>
                <a:srgbClr val="52A930"/>
              </a:buClr>
              <a:buFont typeface="Wingdings" panose="05000000000000000000" pitchFamily="2" charset="2"/>
              <a:buChar char="n"/>
            </a:pPr>
            <a:endParaRPr lang="en-US" altLang="zh-CN" sz="2000" strike="noStrike" noProof="1">
              <a:latin typeface="Arial" panose="020B0604020202020204" pitchFamily="34" charset="0"/>
            </a:endParaRPr>
          </a:p>
          <a:p>
            <a:pPr marL="742950" lvl="1" indent="-285750" eaLnBrk="0" fontAlgn="base" hangingPunct="0">
              <a:spcBef>
                <a:spcPct val="20000"/>
              </a:spcBef>
              <a:buClr>
                <a:srgbClr val="52A930"/>
              </a:buClr>
              <a:buFont typeface="Wingdings" panose="05000000000000000000" pitchFamily="2" charset="2"/>
            </a:pPr>
            <a:endParaRPr lang="en-US" altLang="zh-CN" sz="2000" strike="noStrike" noProof="1">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798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44</a:t>
            </a:fld>
            <a:endParaRPr lang="en-US" altLang="ja-JP" sz="1200">
              <a:solidFill>
                <a:schemeClr val="bg1"/>
              </a:solidFill>
              <a:latin typeface="Arial" panose="020B0604020202020204" pitchFamily="34" charset="0"/>
            </a:endParaRPr>
          </a:p>
        </p:txBody>
      </p:sp>
      <p:sp>
        <p:nvSpPr>
          <p:cNvPr id="79875" name="Rectangle 4"/>
          <p:cNvSpPr>
            <a:spLocks noRot="1"/>
          </p:cNvSpPr>
          <p:nvPr/>
        </p:nvSpPr>
        <p:spPr>
          <a:xfrm>
            <a:off x="0" y="0"/>
            <a:ext cx="8748713" cy="765175"/>
          </a:xfrm>
          <a:prstGeom prst="rect">
            <a:avLst/>
          </a:prstGeom>
          <a:noFill/>
          <a:ln w="9525">
            <a:noFill/>
          </a:ln>
        </p:spPr>
        <p:txBody>
          <a:bodyPr anchor="ctr" anchorCtr="0"/>
          <a:lstStyle/>
          <a:p>
            <a:pPr eaLnBrk="0" hangingPunct="0"/>
            <a:r>
              <a:rPr lang="en-US" altLang="zh-CN" b="1">
                <a:latin typeface="Arial" panose="020B0604020202020204" pitchFamily="34" charset="0"/>
              </a:rPr>
              <a:t>Activity </a:t>
            </a:r>
            <a:r>
              <a:rPr lang="en-US" altLang="ja-JP" b="1">
                <a:latin typeface="Arial" panose="020B0604020202020204" pitchFamily="34" charset="0"/>
              </a:rPr>
              <a:t> Diagra</a:t>
            </a:r>
            <a:r>
              <a:rPr lang="en-US" altLang="zh-CN" b="1">
                <a:latin typeface="Arial" panose="020B0604020202020204" pitchFamily="34" charset="0"/>
              </a:rPr>
              <a:t>m                 </a:t>
            </a:r>
            <a:r>
              <a:rPr lang="en-US" altLang="zh-CN" sz="2000" b="1">
                <a:latin typeface="Arial" panose="020B0604020202020204" pitchFamily="34" charset="0"/>
              </a:rPr>
              <a:t>eliciting requirements</a:t>
            </a:r>
            <a:endParaRPr lang="en-US" altLang="ja-JP" b="1">
              <a:latin typeface="Arial" panose="020B0604020202020204" pitchFamily="34" charset="0"/>
            </a:endParaRPr>
          </a:p>
        </p:txBody>
      </p:sp>
      <p:pic>
        <p:nvPicPr>
          <p:cNvPr id="79876" name="Picture 6"/>
          <p:cNvPicPr>
            <a:picLocks noChangeAspect="1"/>
          </p:cNvPicPr>
          <p:nvPr/>
        </p:nvPicPr>
        <p:blipFill>
          <a:blip r:embed="rId3"/>
          <a:stretch>
            <a:fillRect/>
          </a:stretch>
        </p:blipFill>
        <p:spPr>
          <a:xfrm>
            <a:off x="1295400" y="225425"/>
            <a:ext cx="7559675" cy="5989638"/>
          </a:xfrm>
          <a:prstGeom prst="rect">
            <a:avLst/>
          </a:prstGeom>
          <a:noFill/>
          <a:ln w="1270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8192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45</a:t>
            </a:fld>
            <a:endParaRPr lang="en-US" altLang="ja-JP" sz="1200">
              <a:solidFill>
                <a:schemeClr val="bg1"/>
              </a:solidFill>
              <a:latin typeface="Arial" panose="020B0604020202020204" pitchFamily="34" charset="0"/>
            </a:endParaRPr>
          </a:p>
        </p:txBody>
      </p:sp>
      <p:sp>
        <p:nvSpPr>
          <p:cNvPr id="81923" name="Rectangle 6"/>
          <p:cNvSpPr>
            <a:spLocks noRot="1"/>
          </p:cNvSpPr>
          <p:nvPr/>
        </p:nvSpPr>
        <p:spPr>
          <a:xfrm>
            <a:off x="0" y="0"/>
            <a:ext cx="4437063" cy="728663"/>
          </a:xfrm>
          <a:prstGeom prst="rect">
            <a:avLst/>
          </a:prstGeom>
          <a:noFill/>
          <a:ln w="9525">
            <a:noFill/>
          </a:ln>
        </p:spPr>
        <p:txBody>
          <a:bodyPr anchor="ctr" anchorCtr="0"/>
          <a:lstStyle/>
          <a:p>
            <a:pPr eaLnBrk="0" hangingPunct="0"/>
            <a:r>
              <a:rPr lang="en-US" altLang="ja-JP" b="1">
                <a:latin typeface="Arial" panose="020B0604020202020204" pitchFamily="34" charset="0"/>
              </a:rPr>
              <a:t>Class Diagra</a:t>
            </a:r>
            <a:r>
              <a:rPr lang="en-US" altLang="zh-CN" b="1">
                <a:latin typeface="Arial" panose="020B0604020202020204" pitchFamily="34" charset="0"/>
              </a:rPr>
              <a:t>m (</a:t>
            </a:r>
            <a:r>
              <a:rPr lang="zh-CN" altLang="en-US" b="1" dirty="0">
                <a:latin typeface="Arial" panose="020B0604020202020204" pitchFamily="34" charset="0"/>
              </a:rPr>
              <a:t>类图</a:t>
            </a:r>
            <a:r>
              <a:rPr lang="en-US" altLang="zh-CN" b="1">
                <a:latin typeface="Arial" panose="020B0604020202020204" pitchFamily="34" charset="0"/>
              </a:rPr>
              <a:t>)</a:t>
            </a:r>
          </a:p>
        </p:txBody>
      </p:sp>
      <p:sp>
        <p:nvSpPr>
          <p:cNvPr id="253959" name="Text Box 7"/>
          <p:cNvSpPr txBox="1">
            <a:spLocks noChangeArrowheads="1"/>
          </p:cNvSpPr>
          <p:nvPr/>
        </p:nvSpPr>
        <p:spPr bwMode="auto">
          <a:xfrm>
            <a:off x="0" y="873125"/>
            <a:ext cx="3486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0" hangingPunct="0">
              <a:lnSpc>
                <a:spcPct val="90000"/>
              </a:lnSpc>
              <a:buClrTx/>
              <a:buSzTx/>
              <a:buFontTx/>
            </a:pPr>
            <a:r>
              <a:rPr kumimoji="0" lang="en-US" altLang="ja-JP" sz="1800" b="1" kern="1200" cap="none" spc="0" normalizeH="0" baseline="0" noProof="1">
                <a:effectLst>
                  <a:outerShdw blurRad="38100" dist="38100" dir="2700000">
                    <a:srgbClr val="C0C0C0"/>
                  </a:outerShdw>
                </a:effectLst>
                <a:latin typeface="Helvetica" charset="0"/>
                <a:ea typeface="MS PGothic" panose="020B0600070205080204" pitchFamily="34" charset="-128"/>
                <a:cs typeface="+mn-cs"/>
              </a:rPr>
              <a:t>From the </a:t>
            </a:r>
            <a:r>
              <a:rPr kumimoji="0" lang="en-US" altLang="ja-JP" sz="1800" b="1" i="1" kern="1200" cap="none" spc="0" normalizeH="0" baseline="0" noProof="1">
                <a:effectLst>
                  <a:outerShdw blurRad="38100" dist="38100" dir="2700000">
                    <a:srgbClr val="C0C0C0"/>
                  </a:outerShdw>
                </a:effectLst>
                <a:latin typeface="Helvetica" charset="0"/>
                <a:ea typeface="MS PGothic" panose="020B0600070205080204" pitchFamily="34" charset="-128"/>
                <a:cs typeface="+mn-cs"/>
              </a:rPr>
              <a:t>SafeHome</a:t>
            </a:r>
            <a:r>
              <a:rPr kumimoji="0" lang="en-US" altLang="ja-JP" sz="1800" b="1" kern="1200" cap="none" spc="0" normalizeH="0" baseline="0" noProof="1">
                <a:effectLst>
                  <a:outerShdw blurRad="38100" dist="38100" dir="2700000">
                    <a:srgbClr val="C0C0C0"/>
                  </a:outerShdw>
                </a:effectLst>
                <a:latin typeface="Helvetica" charset="0"/>
                <a:ea typeface="MS PGothic" panose="020B0600070205080204" pitchFamily="34" charset="-128"/>
                <a:cs typeface="+mn-cs"/>
              </a:rPr>
              <a:t> system …</a:t>
            </a:r>
          </a:p>
        </p:txBody>
      </p:sp>
      <p:pic>
        <p:nvPicPr>
          <p:cNvPr id="81925" name="Picture 8"/>
          <p:cNvPicPr>
            <a:picLocks noChangeAspect="1"/>
          </p:cNvPicPr>
          <p:nvPr/>
        </p:nvPicPr>
        <p:blipFill>
          <a:blip r:embed="rId3"/>
          <a:stretch>
            <a:fillRect/>
          </a:stretch>
        </p:blipFill>
        <p:spPr>
          <a:xfrm>
            <a:off x="2951163" y="1952625"/>
            <a:ext cx="2516187" cy="3330575"/>
          </a:xfrm>
          <a:prstGeom prst="rect">
            <a:avLst/>
          </a:prstGeom>
          <a:noFill/>
          <a:ln w="1270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
          <p:cNvSpPr>
            <a:spLocks noGrp="1"/>
          </p:cNvSpPr>
          <p:nvPr>
            <p:ph type="title"/>
          </p:nvPr>
        </p:nvSpPr>
        <p:spPr>
          <a:xfrm>
            <a:off x="158750" y="0"/>
            <a:ext cx="5600700" cy="685800"/>
          </a:xfrm>
        </p:spPr>
        <p:txBody>
          <a:bodyPr vert="horz" wrap="square" lIns="91440" tIns="45720" rIns="91440" bIns="45720" anchor="ctr" anchorCtr="0"/>
          <a:lstStyle/>
          <a:p>
            <a:r>
              <a:rPr lang="en-US" altLang="zh-CN">
                <a:ea typeface="宋体" panose="02010600030101010101" pitchFamily="2" charset="-122"/>
              </a:rPr>
              <a:t>State Diagram</a:t>
            </a:r>
            <a:r>
              <a:rPr lang="zh-CN" altLang="en-US" dirty="0">
                <a:ea typeface="宋体" panose="02010600030101010101" pitchFamily="2" charset="-122"/>
              </a:rPr>
              <a:t>（状态图）</a:t>
            </a:r>
            <a:endParaRPr lang="en-US" altLang="zh-CN">
              <a:ea typeface="宋体" panose="02010600030101010101" pitchFamily="2" charset="-122"/>
            </a:endParaRPr>
          </a:p>
        </p:txBody>
      </p:sp>
      <p:sp>
        <p:nvSpPr>
          <p:cNvPr id="83970" name="AutoShape 5"/>
          <p:cNvSpPr/>
          <p:nvPr/>
        </p:nvSpPr>
        <p:spPr>
          <a:xfrm>
            <a:off x="2667000" y="2057400"/>
            <a:ext cx="2438400" cy="28956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eaLnBrk="0" hangingPunct="0"/>
            <a:endParaRPr lang="zh-CN" altLang="zh-CN" sz="1600" dirty="0">
              <a:latin typeface="Arial" panose="020B0604020202020204" pitchFamily="34" charset="0"/>
            </a:endParaRPr>
          </a:p>
        </p:txBody>
      </p:sp>
      <p:sp>
        <p:nvSpPr>
          <p:cNvPr id="83971" name="Line 6"/>
          <p:cNvSpPr/>
          <p:nvPr/>
        </p:nvSpPr>
        <p:spPr>
          <a:xfrm>
            <a:off x="2667000" y="2590800"/>
            <a:ext cx="2438400" cy="0"/>
          </a:xfrm>
          <a:prstGeom prst="line">
            <a:avLst/>
          </a:prstGeom>
          <a:ln w="9525" cap="flat" cmpd="sng">
            <a:solidFill>
              <a:schemeClr val="tx1"/>
            </a:solidFill>
            <a:prstDash val="solid"/>
            <a:headEnd type="none" w="med" len="med"/>
            <a:tailEnd type="none" w="med" len="med"/>
          </a:ln>
        </p:spPr>
      </p:sp>
      <p:sp>
        <p:nvSpPr>
          <p:cNvPr id="83972" name="Line 7"/>
          <p:cNvSpPr/>
          <p:nvPr/>
        </p:nvSpPr>
        <p:spPr>
          <a:xfrm>
            <a:off x="2667000" y="3505200"/>
            <a:ext cx="2438400" cy="0"/>
          </a:xfrm>
          <a:prstGeom prst="line">
            <a:avLst/>
          </a:prstGeom>
          <a:ln w="9525" cap="flat" cmpd="sng">
            <a:solidFill>
              <a:schemeClr val="tx1"/>
            </a:solidFill>
            <a:prstDash val="solid"/>
            <a:headEnd type="none" w="med" len="med"/>
            <a:tailEnd type="none" w="med" len="med"/>
          </a:ln>
        </p:spPr>
      </p:sp>
      <p:sp>
        <p:nvSpPr>
          <p:cNvPr id="83973" name="Rectangle 11"/>
          <p:cNvSpPr/>
          <p:nvPr/>
        </p:nvSpPr>
        <p:spPr>
          <a:xfrm>
            <a:off x="3276600" y="2057400"/>
            <a:ext cx="1222375" cy="581025"/>
          </a:xfrm>
          <a:prstGeom prst="rect">
            <a:avLst/>
          </a:prstGeom>
          <a:noFill/>
          <a:ln w="9525">
            <a:noFill/>
          </a:ln>
        </p:spPr>
        <p:txBody>
          <a:bodyPr>
            <a:spAutoFit/>
          </a:bodyPr>
          <a:lstStyle/>
          <a:p>
            <a:pPr algn="ctr" eaLnBrk="0" hangingPunct="0"/>
            <a:r>
              <a:rPr lang="en-US" altLang="zh-CN" sz="1600">
                <a:latin typeface="Arial" panose="020B0604020202020204" pitchFamily="34" charset="0"/>
              </a:rPr>
              <a:t>Reading </a:t>
            </a:r>
          </a:p>
          <a:p>
            <a:pPr algn="ctr" eaLnBrk="0" hangingPunct="0"/>
            <a:r>
              <a:rPr lang="en-US" altLang="zh-CN" sz="1600">
                <a:latin typeface="Arial" panose="020B0604020202020204" pitchFamily="34" charset="0"/>
              </a:rPr>
              <a:t>Commands</a:t>
            </a:r>
            <a:endParaRPr lang="en-US" altLang="zh-CN">
              <a:latin typeface="Arial" panose="020B0604020202020204" pitchFamily="34" charset="0"/>
            </a:endParaRPr>
          </a:p>
        </p:txBody>
      </p:sp>
      <p:sp>
        <p:nvSpPr>
          <p:cNvPr id="83974" name="Rectangle 12"/>
          <p:cNvSpPr/>
          <p:nvPr/>
        </p:nvSpPr>
        <p:spPr>
          <a:xfrm>
            <a:off x="2667000" y="2667000"/>
            <a:ext cx="2362200" cy="730250"/>
          </a:xfrm>
          <a:prstGeom prst="rect">
            <a:avLst/>
          </a:prstGeom>
          <a:noFill/>
          <a:ln w="9525">
            <a:noFill/>
          </a:ln>
        </p:spPr>
        <p:txBody>
          <a:bodyPr>
            <a:spAutoFit/>
          </a:bodyPr>
          <a:lstStyle/>
          <a:p>
            <a:pPr eaLnBrk="0" hangingPunct="0"/>
            <a:r>
              <a:rPr lang="en-US" altLang="zh-CN" sz="1400">
                <a:latin typeface="Arial" panose="020B0604020202020204" pitchFamily="34" charset="0"/>
              </a:rPr>
              <a:t>System status = “ready”</a:t>
            </a:r>
          </a:p>
          <a:p>
            <a:pPr eaLnBrk="0" hangingPunct="0"/>
            <a:r>
              <a:rPr lang="en-US" altLang="zh-CN" sz="1400">
                <a:latin typeface="Arial" panose="020B0604020202020204" pitchFamily="34" charset="0"/>
              </a:rPr>
              <a:t>Display </a:t>
            </a:r>
            <a:r>
              <a:rPr lang="en-US" altLang="zh-CN" sz="1400" err="1">
                <a:latin typeface="Arial" panose="020B0604020202020204" pitchFamily="34" charset="0"/>
              </a:rPr>
              <a:t>msg</a:t>
            </a:r>
            <a:r>
              <a:rPr lang="en-US" altLang="zh-CN" sz="1400">
                <a:latin typeface="Arial" panose="020B0604020202020204" pitchFamily="34" charset="0"/>
              </a:rPr>
              <a:t> = “enter </a:t>
            </a:r>
            <a:r>
              <a:rPr lang="en-US" altLang="zh-CN" sz="1400" err="1">
                <a:latin typeface="Arial" panose="020B0604020202020204" pitchFamily="34" charset="0"/>
              </a:rPr>
              <a:t>cmd</a:t>
            </a:r>
            <a:r>
              <a:rPr lang="en-US" altLang="zh-CN" sz="1400">
                <a:latin typeface="Arial" panose="020B0604020202020204" pitchFamily="34" charset="0"/>
              </a:rPr>
              <a:t>”</a:t>
            </a:r>
          </a:p>
          <a:p>
            <a:pPr eaLnBrk="0" hangingPunct="0"/>
            <a:r>
              <a:rPr lang="en-US" altLang="zh-CN" sz="1400">
                <a:latin typeface="Arial" panose="020B0604020202020204" pitchFamily="34" charset="0"/>
              </a:rPr>
              <a:t>Display status = steady</a:t>
            </a:r>
          </a:p>
        </p:txBody>
      </p:sp>
      <p:sp>
        <p:nvSpPr>
          <p:cNvPr id="83975" name="Rectangle 13"/>
          <p:cNvSpPr/>
          <p:nvPr/>
        </p:nvSpPr>
        <p:spPr>
          <a:xfrm>
            <a:off x="2667000" y="3657600"/>
            <a:ext cx="2362200" cy="1155700"/>
          </a:xfrm>
          <a:prstGeom prst="rect">
            <a:avLst/>
          </a:prstGeom>
          <a:noFill/>
          <a:ln w="9525">
            <a:noFill/>
          </a:ln>
        </p:spPr>
        <p:txBody>
          <a:bodyPr>
            <a:spAutoFit/>
          </a:bodyPr>
          <a:lstStyle/>
          <a:p>
            <a:pPr eaLnBrk="0" hangingPunct="0"/>
            <a:r>
              <a:rPr lang="en-US" altLang="zh-CN" sz="1400">
                <a:latin typeface="Arial" panose="020B0604020202020204" pitchFamily="34" charset="0"/>
              </a:rPr>
              <a:t>Entry/subsystems ready</a:t>
            </a:r>
          </a:p>
          <a:p>
            <a:pPr eaLnBrk="0" hangingPunct="0"/>
            <a:r>
              <a:rPr lang="en-US" altLang="zh-CN" sz="1400">
                <a:latin typeface="Arial" panose="020B0604020202020204" pitchFamily="34" charset="0"/>
              </a:rPr>
              <a:t>Do: poll user input panel</a:t>
            </a:r>
          </a:p>
          <a:p>
            <a:pPr eaLnBrk="0" hangingPunct="0"/>
            <a:r>
              <a:rPr lang="en-US" altLang="zh-CN" sz="1400">
                <a:latin typeface="Arial" panose="020B0604020202020204" pitchFamily="34" charset="0"/>
              </a:rPr>
              <a:t>Do: read user input</a:t>
            </a:r>
          </a:p>
          <a:p>
            <a:pPr eaLnBrk="0" hangingPunct="0"/>
            <a:r>
              <a:rPr lang="en-US" altLang="zh-CN" sz="1400">
                <a:latin typeface="Arial" panose="020B0604020202020204" pitchFamily="34" charset="0"/>
              </a:rPr>
              <a:t>Do: interpret user input</a:t>
            </a:r>
          </a:p>
          <a:p>
            <a:pPr eaLnBrk="0" hangingPunct="0"/>
            <a:endParaRPr lang="en-US" altLang="zh-CN" sz="1400">
              <a:latin typeface="Arial" panose="020B0604020202020204" pitchFamily="34" charset="0"/>
            </a:endParaRPr>
          </a:p>
        </p:txBody>
      </p:sp>
      <p:sp>
        <p:nvSpPr>
          <p:cNvPr id="83976" name="Rectangle 14"/>
          <p:cNvSpPr/>
          <p:nvPr/>
        </p:nvSpPr>
        <p:spPr>
          <a:xfrm>
            <a:off x="5867400" y="2439988"/>
            <a:ext cx="1093788" cy="304800"/>
          </a:xfrm>
          <a:prstGeom prst="rect">
            <a:avLst/>
          </a:prstGeom>
          <a:noFill/>
          <a:ln w="9525">
            <a:noFill/>
          </a:ln>
        </p:spPr>
        <p:txBody>
          <a:bodyPr wrap="none">
            <a:spAutoFit/>
          </a:bodyPr>
          <a:lstStyle/>
          <a:p>
            <a:pPr eaLnBrk="0" hangingPunct="0"/>
            <a:r>
              <a:rPr lang="en-US" altLang="zh-CN" sz="1400">
                <a:latin typeface="Arial" panose="020B0604020202020204" pitchFamily="34" charset="0"/>
              </a:rPr>
              <a:t>State name</a:t>
            </a:r>
            <a:endParaRPr lang="en-US" altLang="zh-CN">
              <a:latin typeface="Arial" panose="020B0604020202020204" pitchFamily="34" charset="0"/>
            </a:endParaRPr>
          </a:p>
        </p:txBody>
      </p:sp>
      <p:sp>
        <p:nvSpPr>
          <p:cNvPr id="83977" name="Rectangle 15"/>
          <p:cNvSpPr/>
          <p:nvPr/>
        </p:nvSpPr>
        <p:spPr>
          <a:xfrm>
            <a:off x="5867400" y="3276600"/>
            <a:ext cx="1360488" cy="304800"/>
          </a:xfrm>
          <a:prstGeom prst="rect">
            <a:avLst/>
          </a:prstGeom>
          <a:noFill/>
          <a:ln w="9525">
            <a:noFill/>
          </a:ln>
        </p:spPr>
        <p:txBody>
          <a:bodyPr wrap="none">
            <a:spAutoFit/>
          </a:bodyPr>
          <a:lstStyle/>
          <a:p>
            <a:pPr eaLnBrk="0" hangingPunct="0"/>
            <a:r>
              <a:rPr lang="en-US" altLang="zh-CN" sz="1400">
                <a:latin typeface="Arial" panose="020B0604020202020204" pitchFamily="34" charset="0"/>
              </a:rPr>
              <a:t>State variables</a:t>
            </a:r>
            <a:endParaRPr lang="en-US" altLang="zh-CN">
              <a:latin typeface="Arial" panose="020B0604020202020204" pitchFamily="34" charset="0"/>
            </a:endParaRPr>
          </a:p>
        </p:txBody>
      </p:sp>
      <p:sp>
        <p:nvSpPr>
          <p:cNvPr id="83978" name="Rectangle 16"/>
          <p:cNvSpPr/>
          <p:nvPr/>
        </p:nvSpPr>
        <p:spPr>
          <a:xfrm>
            <a:off x="5867400" y="4267200"/>
            <a:ext cx="1330325" cy="304800"/>
          </a:xfrm>
          <a:prstGeom prst="rect">
            <a:avLst/>
          </a:prstGeom>
          <a:noFill/>
          <a:ln w="9525">
            <a:noFill/>
          </a:ln>
        </p:spPr>
        <p:txBody>
          <a:bodyPr wrap="none">
            <a:spAutoFit/>
          </a:bodyPr>
          <a:lstStyle/>
          <a:p>
            <a:pPr eaLnBrk="0" hangingPunct="0"/>
            <a:r>
              <a:rPr lang="en-US" altLang="zh-CN" sz="1400">
                <a:latin typeface="Arial" panose="020B0604020202020204" pitchFamily="34" charset="0"/>
              </a:rPr>
              <a:t>State activities</a:t>
            </a:r>
            <a:endParaRPr lang="en-US" altLang="zh-CN">
              <a:latin typeface="Arial" panose="020B0604020202020204" pitchFamily="34" charset="0"/>
            </a:endParaRPr>
          </a:p>
        </p:txBody>
      </p:sp>
      <p:sp>
        <p:nvSpPr>
          <p:cNvPr id="83979" name="Line 17"/>
          <p:cNvSpPr/>
          <p:nvPr/>
        </p:nvSpPr>
        <p:spPr>
          <a:xfrm flipH="1" flipV="1">
            <a:off x="4876800" y="2362200"/>
            <a:ext cx="990600" cy="228600"/>
          </a:xfrm>
          <a:prstGeom prst="line">
            <a:avLst/>
          </a:prstGeom>
          <a:ln w="9525" cap="flat" cmpd="sng">
            <a:solidFill>
              <a:schemeClr val="tx1"/>
            </a:solidFill>
            <a:prstDash val="solid"/>
            <a:headEnd type="none" w="med" len="med"/>
            <a:tailEnd type="none" w="med" len="med"/>
          </a:ln>
        </p:spPr>
      </p:sp>
      <p:sp>
        <p:nvSpPr>
          <p:cNvPr id="83980" name="Line 18"/>
          <p:cNvSpPr/>
          <p:nvPr/>
        </p:nvSpPr>
        <p:spPr>
          <a:xfrm flipH="1" flipV="1">
            <a:off x="4953000" y="3200400"/>
            <a:ext cx="914400" cy="228600"/>
          </a:xfrm>
          <a:prstGeom prst="line">
            <a:avLst/>
          </a:prstGeom>
          <a:ln w="9525" cap="flat" cmpd="sng">
            <a:solidFill>
              <a:schemeClr val="tx1"/>
            </a:solidFill>
            <a:prstDash val="solid"/>
            <a:headEnd type="none" w="med" len="med"/>
            <a:tailEnd type="none" w="med" len="med"/>
          </a:ln>
        </p:spPr>
      </p:sp>
      <p:sp>
        <p:nvSpPr>
          <p:cNvPr id="83981" name="Line 19"/>
          <p:cNvSpPr/>
          <p:nvPr/>
        </p:nvSpPr>
        <p:spPr>
          <a:xfrm flipH="1" flipV="1">
            <a:off x="4876800" y="4114800"/>
            <a:ext cx="990600" cy="304800"/>
          </a:xfrm>
          <a:prstGeom prst="line">
            <a:avLst/>
          </a:prstGeom>
          <a:ln w="9525" cap="flat" cmpd="sng">
            <a:solidFill>
              <a:schemeClr val="tx1"/>
            </a:solidFill>
            <a:prstDash val="solid"/>
            <a:headEnd type="none" w="med" len="med"/>
            <a:tailEnd type="none" w="med" len="med"/>
          </a:ln>
        </p:spPr>
      </p:sp>
      <p:sp>
        <p:nvSpPr>
          <p:cNvPr id="83982"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83983"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46</a:t>
            </a:fld>
            <a:endParaRPr lang="en-US" altLang="ja-JP" sz="1200">
              <a:solidFill>
                <a:schemeClr val="bg1"/>
              </a:solidFill>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8499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47</a:t>
            </a:fld>
            <a:endParaRPr lang="en-US" altLang="ja-JP" sz="1200">
              <a:solidFill>
                <a:schemeClr val="bg1"/>
              </a:solidFill>
              <a:latin typeface="Arial" panose="020B0604020202020204" pitchFamily="34" charset="0"/>
            </a:endParaRPr>
          </a:p>
        </p:txBody>
      </p:sp>
      <p:sp>
        <p:nvSpPr>
          <p:cNvPr id="84995" name="Rectangle 6"/>
          <p:cNvSpPr>
            <a:spLocks noRot="1"/>
          </p:cNvSpPr>
          <p:nvPr/>
        </p:nvSpPr>
        <p:spPr>
          <a:xfrm>
            <a:off x="0" y="36513"/>
            <a:ext cx="9144000" cy="728662"/>
          </a:xfrm>
          <a:prstGeom prst="rect">
            <a:avLst/>
          </a:prstGeom>
          <a:noFill/>
          <a:ln w="9525">
            <a:noFill/>
          </a:ln>
        </p:spPr>
        <p:txBody>
          <a:bodyPr anchor="ctr" anchorCtr="0"/>
          <a:lstStyle/>
          <a:p>
            <a:pPr eaLnBrk="0" hangingPunct="0"/>
            <a:r>
              <a:rPr lang="en-US" altLang="ja-JP" b="1">
                <a:latin typeface="Arial" panose="020B0604020202020204" pitchFamily="34" charset="0"/>
              </a:rPr>
              <a:t>State Diagram</a:t>
            </a:r>
            <a:r>
              <a:rPr lang="zh-CN" altLang="en-US" b="1" dirty="0">
                <a:latin typeface="Arial" panose="020B0604020202020204" pitchFamily="34" charset="0"/>
              </a:rPr>
              <a:t>（</a:t>
            </a:r>
            <a:r>
              <a:rPr lang="zh-CN" altLang="en-US" b="1" dirty="0">
                <a:latin typeface="Arial" panose="020B0604020202020204" pitchFamily="34" charset="0"/>
                <a:ea typeface="宋体" panose="02010600030101010101" pitchFamily="2" charset="-122"/>
              </a:rPr>
              <a:t>状态图说明</a:t>
            </a:r>
            <a:r>
              <a:rPr lang="zh-CN" altLang="en-US" b="1" dirty="0">
                <a:latin typeface="Arial" panose="020B0604020202020204" pitchFamily="34" charset="0"/>
              </a:rPr>
              <a:t>）</a:t>
            </a:r>
            <a:r>
              <a:rPr lang="en-US" altLang="zh-CN" b="1">
                <a:latin typeface="Arial" panose="020B0604020202020204" pitchFamily="34" charset="0"/>
              </a:rPr>
              <a:t>-paper copy</a:t>
            </a:r>
            <a:endParaRPr lang="en-US" altLang="ja-JP" b="1">
              <a:latin typeface="Arial" panose="020B0604020202020204" pitchFamily="34" charset="0"/>
            </a:endParaRPr>
          </a:p>
        </p:txBody>
      </p:sp>
      <p:sp>
        <p:nvSpPr>
          <p:cNvPr id="84996" name="Rectangle 7"/>
          <p:cNvSpPr>
            <a:spLocks noRot="1"/>
          </p:cNvSpPr>
          <p:nvPr/>
        </p:nvSpPr>
        <p:spPr>
          <a:xfrm>
            <a:off x="684213" y="981075"/>
            <a:ext cx="7812087" cy="4716463"/>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System State : </a:t>
            </a:r>
          </a:p>
          <a:p>
            <a:pPr marL="800100" lvl="1"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Initialization-Not ready;</a:t>
            </a:r>
          </a:p>
          <a:p>
            <a:pPr marL="800100" lvl="1"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Reading commands-Ready; </a:t>
            </a:r>
          </a:p>
          <a:p>
            <a:pPr marL="800100" lvl="1"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Making copies-Copying; </a:t>
            </a:r>
          </a:p>
          <a:p>
            <a:pPr marL="800100" lvl="1"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Load paper-Load paper; </a:t>
            </a:r>
          </a:p>
          <a:p>
            <a:pPr marL="800100" lvl="1" indent="-342900" eaLnBrk="0" hangingPunct="0">
              <a:spcBef>
                <a:spcPct val="20000"/>
              </a:spcBef>
              <a:buClr>
                <a:srgbClr val="52A930"/>
              </a:buClr>
              <a:buFont typeface="Wingdings" panose="05000000000000000000" pitchFamily="2" charset="2"/>
              <a:buChar char="n"/>
            </a:pPr>
            <a:r>
              <a:rPr lang="en-US" altLang="zh-CN" sz="2800">
                <a:latin typeface="Arial" panose="020B0604020202020204" pitchFamily="34" charset="0"/>
              </a:rPr>
              <a:t>Program diagnose-paper jammed </a:t>
            </a:r>
          </a:p>
          <a:p>
            <a:pPr marL="800100" lvl="1" indent="-342900" eaLnBrk="0" hangingPunct="0">
              <a:spcBef>
                <a:spcPct val="20000"/>
              </a:spcBef>
              <a:buClr>
                <a:srgbClr val="52A930"/>
              </a:buClr>
              <a:buFont typeface="Wingdings" panose="05000000000000000000" pitchFamily="2" charset="2"/>
              <a:buChar char="n"/>
            </a:pP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Exception</a:t>
            </a:r>
            <a:r>
              <a:rPr lang="en-US" altLang="zh-CN" sz="2800">
                <a:latin typeface="Arial" panose="020B0604020202020204" pitchFamily="34" charset="0"/>
              </a:rPr>
              <a:t>: paper jammed, toner low, crash…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8704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48</a:t>
            </a:fld>
            <a:endParaRPr lang="en-US" altLang="ja-JP" sz="1200">
              <a:solidFill>
                <a:schemeClr val="bg1"/>
              </a:solidFill>
              <a:latin typeface="Arial" panose="020B0604020202020204" pitchFamily="34" charset="0"/>
            </a:endParaRPr>
          </a:p>
        </p:txBody>
      </p:sp>
      <p:sp>
        <p:nvSpPr>
          <p:cNvPr id="87043" name="Rectangle 7"/>
          <p:cNvSpPr>
            <a:spLocks noRot="1"/>
          </p:cNvSpPr>
          <p:nvPr/>
        </p:nvSpPr>
        <p:spPr>
          <a:xfrm>
            <a:off x="0" y="0"/>
            <a:ext cx="7451725" cy="692150"/>
          </a:xfrm>
          <a:prstGeom prst="rect">
            <a:avLst/>
          </a:prstGeom>
          <a:noFill/>
          <a:ln w="9525">
            <a:noFill/>
          </a:ln>
        </p:spPr>
        <p:txBody>
          <a:bodyPr anchor="ctr" anchorCtr="0"/>
          <a:lstStyle/>
          <a:p>
            <a:pPr eaLnBrk="0" hangingPunct="0"/>
            <a:r>
              <a:rPr lang="en-US" altLang="ja-JP" b="1">
                <a:latin typeface="Arial" panose="020B0604020202020204" pitchFamily="34" charset="0"/>
              </a:rPr>
              <a:t>State Diagram</a:t>
            </a:r>
            <a:r>
              <a:rPr lang="zh-CN" altLang="en-US" b="1" dirty="0">
                <a:latin typeface="Arial" panose="020B0604020202020204" pitchFamily="34" charset="0"/>
              </a:rPr>
              <a:t>（</a:t>
            </a:r>
            <a:r>
              <a:rPr lang="zh-CN" altLang="en-US" b="1" dirty="0">
                <a:latin typeface="Arial" panose="020B0604020202020204" pitchFamily="34" charset="0"/>
                <a:ea typeface="宋体" panose="02010600030101010101" pitchFamily="2" charset="-122"/>
              </a:rPr>
              <a:t>状态图</a:t>
            </a:r>
            <a:r>
              <a:rPr lang="zh-CN" altLang="en-US" b="1" dirty="0">
                <a:latin typeface="Arial" panose="020B0604020202020204" pitchFamily="34" charset="0"/>
              </a:rPr>
              <a:t>）</a:t>
            </a:r>
            <a:endParaRPr lang="en-US" altLang="ja-JP" b="1">
              <a:latin typeface="Arial" panose="020B0604020202020204" pitchFamily="34" charset="0"/>
            </a:endParaRPr>
          </a:p>
        </p:txBody>
      </p:sp>
      <p:pic>
        <p:nvPicPr>
          <p:cNvPr id="87044" name="Picture 8"/>
          <p:cNvPicPr>
            <a:picLocks noChangeAspect="1"/>
          </p:cNvPicPr>
          <p:nvPr/>
        </p:nvPicPr>
        <p:blipFill>
          <a:blip r:embed="rId3"/>
          <a:stretch>
            <a:fillRect/>
          </a:stretch>
        </p:blipFill>
        <p:spPr>
          <a:xfrm>
            <a:off x="576263" y="584200"/>
            <a:ext cx="5724525" cy="5627688"/>
          </a:xfrm>
          <a:prstGeom prst="rect">
            <a:avLst/>
          </a:prstGeom>
          <a:noFill/>
          <a:ln w="12700">
            <a:noFill/>
          </a:ln>
        </p:spPr>
      </p:pic>
      <p:sp>
        <p:nvSpPr>
          <p:cNvPr id="87045" name="矩形 88071"/>
          <p:cNvSpPr/>
          <p:nvPr/>
        </p:nvSpPr>
        <p:spPr>
          <a:xfrm>
            <a:off x="6372225" y="3213100"/>
            <a:ext cx="2411413" cy="2227263"/>
          </a:xfrm>
          <a:prstGeom prst="rect">
            <a:avLst/>
          </a:prstGeom>
          <a:noFill/>
          <a:ln w="9525">
            <a:noFill/>
          </a:ln>
        </p:spPr>
        <p:txBody>
          <a:bodyPr>
            <a:spAutoFit/>
          </a:bodyPr>
          <a:lstStyle/>
          <a:p>
            <a:pPr eaLnBrk="0" hangingPunct="0"/>
            <a:r>
              <a:rPr lang="zh-CN" altLang="en-US" sz="2800" b="1" dirty="0">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load paper</a:t>
            </a:r>
            <a:r>
              <a:rPr lang="zh-CN" altLang="en-US" sz="2800" b="1" dirty="0">
                <a:latin typeface="Arial" panose="020B0604020202020204" pitchFamily="34" charset="0"/>
                <a:ea typeface="宋体" panose="02010600030101010101" pitchFamily="2" charset="-122"/>
              </a:rPr>
              <a:t>放在问题诊断中最好，还比如没有墨等等故障）</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8909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49</a:t>
            </a:fld>
            <a:endParaRPr lang="en-US" altLang="ja-JP" sz="1200">
              <a:solidFill>
                <a:schemeClr val="bg1"/>
              </a:solidFill>
              <a:latin typeface="Arial" panose="020B0604020202020204" pitchFamily="34" charset="0"/>
            </a:endParaRPr>
          </a:p>
        </p:txBody>
      </p:sp>
      <p:sp>
        <p:nvSpPr>
          <p:cNvPr id="89091" name="Rectangle 4"/>
          <p:cNvSpPr>
            <a:spLocks noRot="1"/>
          </p:cNvSpPr>
          <p:nvPr/>
        </p:nvSpPr>
        <p:spPr>
          <a:xfrm>
            <a:off x="0" y="0"/>
            <a:ext cx="5295900" cy="692150"/>
          </a:xfrm>
          <a:prstGeom prst="rect">
            <a:avLst/>
          </a:prstGeom>
          <a:noFill/>
          <a:ln w="9525">
            <a:noFill/>
          </a:ln>
        </p:spPr>
        <p:txBody>
          <a:bodyPr anchor="ctr" anchorCtr="0"/>
          <a:lstStyle/>
          <a:p>
            <a:pPr eaLnBrk="0" hangingPunct="0"/>
            <a:r>
              <a:rPr lang="en-US" altLang="zh-CN" b="1">
                <a:latin typeface="Arial" panose="020B0604020202020204" pitchFamily="34" charset="0"/>
              </a:rPr>
              <a:t>Data Flow</a:t>
            </a:r>
            <a:r>
              <a:rPr lang="en-US" altLang="ja-JP" b="1">
                <a:latin typeface="Arial" panose="020B0604020202020204" pitchFamily="34" charset="0"/>
              </a:rPr>
              <a:t> Diagram</a:t>
            </a:r>
          </a:p>
        </p:txBody>
      </p:sp>
      <p:sp>
        <p:nvSpPr>
          <p:cNvPr id="89092" name="Line 6"/>
          <p:cNvSpPr/>
          <p:nvPr/>
        </p:nvSpPr>
        <p:spPr>
          <a:xfrm>
            <a:off x="684213" y="1233488"/>
            <a:ext cx="2232025" cy="0"/>
          </a:xfrm>
          <a:prstGeom prst="line">
            <a:avLst/>
          </a:prstGeom>
          <a:ln w="9525" cap="flat" cmpd="sng">
            <a:solidFill>
              <a:schemeClr val="tx1"/>
            </a:solidFill>
            <a:prstDash val="solid"/>
            <a:headEnd type="none" w="med" len="med"/>
            <a:tailEnd type="none" w="med" len="med"/>
          </a:ln>
        </p:spPr>
      </p:sp>
      <p:sp>
        <p:nvSpPr>
          <p:cNvPr id="89093" name="Text Box 7"/>
          <p:cNvSpPr txBox="1"/>
          <p:nvPr/>
        </p:nvSpPr>
        <p:spPr>
          <a:xfrm>
            <a:off x="647700" y="1268413"/>
            <a:ext cx="2522538" cy="336550"/>
          </a:xfrm>
          <a:prstGeom prst="rect">
            <a:avLst/>
          </a:prstGeom>
          <a:noFill/>
          <a:ln w="9525">
            <a:noFill/>
          </a:ln>
        </p:spPr>
        <p:txBody>
          <a:bodyPr wrap="none">
            <a:spAutoFit/>
          </a:bodyPr>
          <a:lstStyle/>
          <a:p>
            <a:pPr eaLnBrk="0" hangingPunct="0"/>
            <a:r>
              <a:rPr lang="en-US" altLang="zh-CN" sz="1600">
                <a:latin typeface="Arial" panose="020B0604020202020204" pitchFamily="34" charset="0"/>
              </a:rPr>
              <a:t>Configuration Information </a:t>
            </a:r>
            <a:endParaRPr lang="en-US" altLang="ja-JP" sz="1600">
              <a:latin typeface="Arial" panose="020B0604020202020204" pitchFamily="34" charset="0"/>
            </a:endParaRPr>
          </a:p>
        </p:txBody>
      </p:sp>
      <p:sp>
        <p:nvSpPr>
          <p:cNvPr id="89094" name="Line 8"/>
          <p:cNvSpPr/>
          <p:nvPr/>
        </p:nvSpPr>
        <p:spPr>
          <a:xfrm>
            <a:off x="2376488" y="1665288"/>
            <a:ext cx="1474787" cy="1150937"/>
          </a:xfrm>
          <a:prstGeom prst="line">
            <a:avLst/>
          </a:prstGeom>
          <a:ln w="9525" cap="flat" cmpd="sng">
            <a:solidFill>
              <a:schemeClr val="tx1"/>
            </a:solidFill>
            <a:prstDash val="solid"/>
            <a:headEnd type="none" w="med" len="med"/>
            <a:tailEnd type="triangle" w="med" len="med"/>
          </a:ln>
        </p:spPr>
      </p:sp>
      <p:sp>
        <p:nvSpPr>
          <p:cNvPr id="89095" name="Oval 9"/>
          <p:cNvSpPr/>
          <p:nvPr/>
        </p:nvSpPr>
        <p:spPr>
          <a:xfrm>
            <a:off x="3635375" y="2781300"/>
            <a:ext cx="1189038"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Assess</a:t>
            </a:r>
          </a:p>
          <a:p>
            <a:pPr algn="ctr" eaLnBrk="0" hangingPunct="0"/>
            <a:r>
              <a:rPr lang="en-US" altLang="zh-CN" sz="1600">
                <a:latin typeface="Arial" panose="020B0604020202020204" pitchFamily="34" charset="0"/>
              </a:rPr>
              <a:t>against</a:t>
            </a:r>
          </a:p>
          <a:p>
            <a:pPr algn="ctr" eaLnBrk="0" hangingPunct="0"/>
            <a:r>
              <a:rPr lang="en-US" altLang="zh-CN" sz="1600">
                <a:latin typeface="Arial" panose="020B0604020202020204" pitchFamily="34" charset="0"/>
              </a:rPr>
              <a:t>setup</a:t>
            </a:r>
            <a:endParaRPr lang="en-US" altLang="ja-JP" sz="1600">
              <a:latin typeface="Arial" panose="020B0604020202020204" pitchFamily="34" charset="0"/>
            </a:endParaRPr>
          </a:p>
        </p:txBody>
      </p:sp>
      <p:sp>
        <p:nvSpPr>
          <p:cNvPr id="89096" name="Line 10"/>
          <p:cNvSpPr/>
          <p:nvPr/>
        </p:nvSpPr>
        <p:spPr>
          <a:xfrm>
            <a:off x="684213" y="1628775"/>
            <a:ext cx="2266950" cy="0"/>
          </a:xfrm>
          <a:prstGeom prst="line">
            <a:avLst/>
          </a:prstGeom>
          <a:ln w="9525" cap="flat" cmpd="sng">
            <a:solidFill>
              <a:schemeClr val="tx1"/>
            </a:solidFill>
            <a:prstDash val="solid"/>
            <a:headEnd type="none" w="med" len="med"/>
            <a:tailEnd type="none" w="med" len="med"/>
          </a:ln>
        </p:spPr>
      </p:sp>
      <p:sp>
        <p:nvSpPr>
          <p:cNvPr id="89097" name="Oval 11"/>
          <p:cNvSpPr/>
          <p:nvPr/>
        </p:nvSpPr>
        <p:spPr>
          <a:xfrm>
            <a:off x="1584325" y="3968750"/>
            <a:ext cx="1189038"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Read</a:t>
            </a:r>
          </a:p>
          <a:p>
            <a:pPr algn="ctr" eaLnBrk="0" hangingPunct="0"/>
            <a:r>
              <a:rPr lang="en-US" altLang="zh-CN" sz="1600">
                <a:latin typeface="Arial" panose="020B0604020202020204" pitchFamily="34" charset="0"/>
              </a:rPr>
              <a:t>sensor</a:t>
            </a:r>
            <a:endParaRPr lang="en-US" altLang="ja-JP" sz="1600">
              <a:latin typeface="Arial" panose="020B0604020202020204" pitchFamily="34" charset="0"/>
            </a:endParaRPr>
          </a:p>
        </p:txBody>
      </p:sp>
      <p:sp>
        <p:nvSpPr>
          <p:cNvPr id="89098" name="Line 12"/>
          <p:cNvSpPr/>
          <p:nvPr/>
        </p:nvSpPr>
        <p:spPr>
          <a:xfrm flipV="1">
            <a:off x="647700" y="4689475"/>
            <a:ext cx="1044575" cy="755650"/>
          </a:xfrm>
          <a:prstGeom prst="line">
            <a:avLst/>
          </a:prstGeom>
          <a:ln w="9525" cap="flat" cmpd="sng">
            <a:solidFill>
              <a:schemeClr val="tx1"/>
            </a:solidFill>
            <a:prstDash val="solid"/>
            <a:headEnd type="none" w="med" len="med"/>
            <a:tailEnd type="triangle" w="med" len="med"/>
          </a:ln>
        </p:spPr>
      </p:sp>
      <p:sp>
        <p:nvSpPr>
          <p:cNvPr id="89099" name="Line 13"/>
          <p:cNvSpPr/>
          <p:nvPr/>
        </p:nvSpPr>
        <p:spPr>
          <a:xfrm flipV="1">
            <a:off x="2700338" y="3500438"/>
            <a:ext cx="1042987" cy="720725"/>
          </a:xfrm>
          <a:prstGeom prst="line">
            <a:avLst/>
          </a:prstGeom>
          <a:ln w="9525" cap="flat" cmpd="sng">
            <a:solidFill>
              <a:schemeClr val="tx1"/>
            </a:solidFill>
            <a:prstDash val="solid"/>
            <a:headEnd type="none" w="med" len="med"/>
            <a:tailEnd type="triangle" w="med" len="med"/>
          </a:ln>
        </p:spPr>
      </p:sp>
      <p:sp>
        <p:nvSpPr>
          <p:cNvPr id="89100" name="Oval 14"/>
          <p:cNvSpPr/>
          <p:nvPr/>
        </p:nvSpPr>
        <p:spPr>
          <a:xfrm>
            <a:off x="4787900" y="981075"/>
            <a:ext cx="1189038"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Format</a:t>
            </a:r>
          </a:p>
          <a:p>
            <a:pPr algn="ctr" eaLnBrk="0" hangingPunct="0"/>
            <a:r>
              <a:rPr lang="en-US" altLang="zh-CN" sz="1600">
                <a:latin typeface="Arial" panose="020B0604020202020204" pitchFamily="34" charset="0"/>
              </a:rPr>
              <a:t>for</a:t>
            </a:r>
          </a:p>
          <a:p>
            <a:pPr algn="ctr" eaLnBrk="0" hangingPunct="0"/>
            <a:r>
              <a:rPr lang="en-US" altLang="zh-CN" sz="1600">
                <a:latin typeface="Arial" panose="020B0604020202020204" pitchFamily="34" charset="0"/>
              </a:rPr>
              <a:t>display</a:t>
            </a:r>
            <a:endParaRPr lang="en-US" altLang="ja-JP" sz="1600">
              <a:latin typeface="Arial" panose="020B0604020202020204" pitchFamily="34" charset="0"/>
            </a:endParaRPr>
          </a:p>
        </p:txBody>
      </p:sp>
      <p:sp>
        <p:nvSpPr>
          <p:cNvPr id="89101" name="Oval 15"/>
          <p:cNvSpPr/>
          <p:nvPr/>
        </p:nvSpPr>
        <p:spPr>
          <a:xfrm>
            <a:off x="6011863" y="2168525"/>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Generate</a:t>
            </a:r>
          </a:p>
          <a:p>
            <a:pPr algn="ctr" eaLnBrk="0" hangingPunct="0"/>
            <a:r>
              <a:rPr lang="en-US" altLang="zh-CN" sz="1600">
                <a:latin typeface="Arial" panose="020B0604020202020204" pitchFamily="34" charset="0"/>
              </a:rPr>
              <a:t>alarm</a:t>
            </a:r>
          </a:p>
          <a:p>
            <a:pPr algn="ctr" eaLnBrk="0" hangingPunct="0"/>
            <a:r>
              <a:rPr lang="en-US" altLang="zh-CN" sz="1600">
                <a:latin typeface="Arial" panose="020B0604020202020204" pitchFamily="34" charset="0"/>
              </a:rPr>
              <a:t>signal</a:t>
            </a:r>
            <a:endParaRPr lang="en-US" altLang="ja-JP" sz="1600">
              <a:latin typeface="Arial" panose="020B0604020202020204" pitchFamily="34" charset="0"/>
            </a:endParaRPr>
          </a:p>
        </p:txBody>
      </p:sp>
      <p:sp>
        <p:nvSpPr>
          <p:cNvPr id="89102" name="Oval 16"/>
          <p:cNvSpPr/>
          <p:nvPr/>
        </p:nvSpPr>
        <p:spPr>
          <a:xfrm>
            <a:off x="5724525" y="4076700"/>
            <a:ext cx="1189038"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Dial</a:t>
            </a:r>
          </a:p>
          <a:p>
            <a:pPr algn="ctr" eaLnBrk="0" hangingPunct="0"/>
            <a:r>
              <a:rPr lang="en-US" altLang="zh-CN" sz="1600">
                <a:latin typeface="Arial" panose="020B0604020202020204" pitchFamily="34" charset="0"/>
              </a:rPr>
              <a:t>phone</a:t>
            </a:r>
            <a:endParaRPr lang="en-US" altLang="ja-JP" sz="1600">
              <a:latin typeface="Arial" panose="020B0604020202020204" pitchFamily="34" charset="0"/>
            </a:endParaRPr>
          </a:p>
        </p:txBody>
      </p:sp>
      <p:sp>
        <p:nvSpPr>
          <p:cNvPr id="89103" name="Line 17"/>
          <p:cNvSpPr/>
          <p:nvPr/>
        </p:nvSpPr>
        <p:spPr>
          <a:xfrm flipV="1">
            <a:off x="4392613" y="1844675"/>
            <a:ext cx="684212" cy="900113"/>
          </a:xfrm>
          <a:prstGeom prst="line">
            <a:avLst/>
          </a:prstGeom>
          <a:ln w="9525" cap="flat" cmpd="sng">
            <a:solidFill>
              <a:schemeClr val="tx1"/>
            </a:solidFill>
            <a:prstDash val="solid"/>
            <a:headEnd type="none" w="med" len="med"/>
            <a:tailEnd type="triangle" w="med" len="med"/>
          </a:ln>
        </p:spPr>
      </p:sp>
      <p:sp>
        <p:nvSpPr>
          <p:cNvPr id="89104" name="Line 18"/>
          <p:cNvSpPr/>
          <p:nvPr/>
        </p:nvSpPr>
        <p:spPr>
          <a:xfrm flipV="1">
            <a:off x="4787900" y="2673350"/>
            <a:ext cx="1189038" cy="431800"/>
          </a:xfrm>
          <a:prstGeom prst="line">
            <a:avLst/>
          </a:prstGeom>
          <a:ln w="9525" cap="flat" cmpd="sng">
            <a:solidFill>
              <a:schemeClr val="tx1"/>
            </a:solidFill>
            <a:prstDash val="solid"/>
            <a:headEnd type="none" w="med" len="med"/>
            <a:tailEnd type="triangle" w="med" len="med"/>
          </a:ln>
        </p:spPr>
      </p:sp>
      <p:sp>
        <p:nvSpPr>
          <p:cNvPr id="89105" name="Line 19"/>
          <p:cNvSpPr/>
          <p:nvPr/>
        </p:nvSpPr>
        <p:spPr>
          <a:xfrm flipV="1">
            <a:off x="7056438" y="1773238"/>
            <a:ext cx="755650" cy="576262"/>
          </a:xfrm>
          <a:prstGeom prst="line">
            <a:avLst/>
          </a:prstGeom>
          <a:ln w="9525" cap="flat" cmpd="sng">
            <a:solidFill>
              <a:schemeClr val="tx1"/>
            </a:solidFill>
            <a:prstDash val="solid"/>
            <a:headEnd type="none" w="med" len="med"/>
            <a:tailEnd type="triangle" w="med" len="med"/>
          </a:ln>
        </p:spPr>
      </p:sp>
      <p:sp>
        <p:nvSpPr>
          <p:cNvPr id="89106" name="Line 20"/>
          <p:cNvSpPr/>
          <p:nvPr/>
        </p:nvSpPr>
        <p:spPr>
          <a:xfrm flipV="1">
            <a:off x="5903913" y="836613"/>
            <a:ext cx="647700" cy="360362"/>
          </a:xfrm>
          <a:prstGeom prst="line">
            <a:avLst/>
          </a:prstGeom>
          <a:ln w="9525" cap="flat" cmpd="sng">
            <a:solidFill>
              <a:schemeClr val="tx1"/>
            </a:solidFill>
            <a:prstDash val="solid"/>
            <a:headEnd type="none" w="med" len="med"/>
            <a:tailEnd type="triangle" w="med" len="med"/>
          </a:ln>
        </p:spPr>
      </p:sp>
      <p:sp>
        <p:nvSpPr>
          <p:cNvPr id="89107" name="Line 21"/>
          <p:cNvSpPr/>
          <p:nvPr/>
        </p:nvSpPr>
        <p:spPr>
          <a:xfrm>
            <a:off x="4787900" y="3465513"/>
            <a:ext cx="1079500" cy="755650"/>
          </a:xfrm>
          <a:prstGeom prst="line">
            <a:avLst/>
          </a:prstGeom>
          <a:ln w="9525" cap="flat" cmpd="sng">
            <a:solidFill>
              <a:schemeClr val="tx1"/>
            </a:solidFill>
            <a:prstDash val="solid"/>
            <a:headEnd type="none" w="med" len="med"/>
            <a:tailEnd type="triangle" w="med" len="med"/>
          </a:ln>
        </p:spPr>
      </p:sp>
      <p:sp>
        <p:nvSpPr>
          <p:cNvPr id="89108" name="Line 22"/>
          <p:cNvSpPr/>
          <p:nvPr/>
        </p:nvSpPr>
        <p:spPr>
          <a:xfrm>
            <a:off x="6804025" y="4797425"/>
            <a:ext cx="684213" cy="431800"/>
          </a:xfrm>
          <a:prstGeom prst="line">
            <a:avLst/>
          </a:prstGeom>
          <a:ln w="9525" cap="flat" cmpd="sng">
            <a:solidFill>
              <a:schemeClr val="tx1"/>
            </a:solidFill>
            <a:prstDash val="solid"/>
            <a:headEnd type="none" w="med" len="med"/>
            <a:tailEnd type="triangle" w="med" len="med"/>
          </a:ln>
        </p:spPr>
      </p:sp>
      <p:sp>
        <p:nvSpPr>
          <p:cNvPr id="89109" name="Text Box 23"/>
          <p:cNvSpPr txBox="1"/>
          <p:nvPr/>
        </p:nvSpPr>
        <p:spPr>
          <a:xfrm>
            <a:off x="1187450" y="5013325"/>
            <a:ext cx="827088"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Sensor</a:t>
            </a:r>
          </a:p>
          <a:p>
            <a:pPr algn="ctr" eaLnBrk="0" hangingPunct="0"/>
            <a:r>
              <a:rPr lang="en-US" altLang="zh-CN" sz="1600">
                <a:latin typeface="Arial" panose="020B0604020202020204" pitchFamily="34" charset="0"/>
              </a:rPr>
              <a:t>status</a:t>
            </a:r>
            <a:endParaRPr lang="en-US" altLang="ja-JP" sz="1600">
              <a:latin typeface="Arial" panose="020B0604020202020204" pitchFamily="34" charset="0"/>
            </a:endParaRPr>
          </a:p>
        </p:txBody>
      </p:sp>
      <p:sp>
        <p:nvSpPr>
          <p:cNvPr id="89110" name="Text Box 24"/>
          <p:cNvSpPr txBox="1"/>
          <p:nvPr/>
        </p:nvSpPr>
        <p:spPr>
          <a:xfrm>
            <a:off x="3008313" y="3933825"/>
            <a:ext cx="1144587"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Sensor ID,</a:t>
            </a:r>
          </a:p>
          <a:p>
            <a:pPr algn="ctr" eaLnBrk="0" hangingPunct="0"/>
            <a:r>
              <a:rPr lang="en-US" altLang="zh-CN" sz="1600">
                <a:latin typeface="Arial" panose="020B0604020202020204" pitchFamily="34" charset="0"/>
              </a:rPr>
              <a:t>type</a:t>
            </a:r>
            <a:endParaRPr lang="en-US" altLang="ja-JP" sz="1600">
              <a:latin typeface="Arial" panose="020B0604020202020204" pitchFamily="34" charset="0"/>
            </a:endParaRPr>
          </a:p>
        </p:txBody>
      </p:sp>
      <p:sp>
        <p:nvSpPr>
          <p:cNvPr id="89111" name="Text Box 25"/>
          <p:cNvSpPr txBox="1"/>
          <p:nvPr/>
        </p:nvSpPr>
        <p:spPr>
          <a:xfrm>
            <a:off x="1763713" y="2349500"/>
            <a:ext cx="1390650"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Configuration</a:t>
            </a:r>
          </a:p>
          <a:p>
            <a:pPr algn="ctr" eaLnBrk="0" hangingPunct="0"/>
            <a:r>
              <a:rPr lang="en-US" altLang="zh-CN" sz="1600">
                <a:latin typeface="Arial" panose="020B0604020202020204" pitchFamily="34" charset="0"/>
              </a:rPr>
              <a:t>data</a:t>
            </a:r>
            <a:endParaRPr lang="en-US" altLang="ja-JP" sz="1600">
              <a:latin typeface="Arial" panose="020B0604020202020204" pitchFamily="34" charset="0"/>
            </a:endParaRPr>
          </a:p>
        </p:txBody>
      </p:sp>
      <p:sp>
        <p:nvSpPr>
          <p:cNvPr id="89112" name="Text Box 26"/>
          <p:cNvSpPr txBox="1"/>
          <p:nvPr/>
        </p:nvSpPr>
        <p:spPr>
          <a:xfrm>
            <a:off x="3389313" y="1700213"/>
            <a:ext cx="1381125"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Sensor ID</a:t>
            </a:r>
          </a:p>
          <a:p>
            <a:pPr algn="ctr" eaLnBrk="0" hangingPunct="0"/>
            <a:r>
              <a:rPr lang="en-US" altLang="zh-CN" sz="1600">
                <a:latin typeface="Arial" panose="020B0604020202020204" pitchFamily="34" charset="0"/>
              </a:rPr>
              <a:t>type, location</a:t>
            </a:r>
            <a:endParaRPr lang="en-US" altLang="ja-JP" sz="1600">
              <a:latin typeface="Arial" panose="020B0604020202020204" pitchFamily="34" charset="0"/>
            </a:endParaRPr>
          </a:p>
        </p:txBody>
      </p:sp>
      <p:sp>
        <p:nvSpPr>
          <p:cNvPr id="89113" name="Text Box 27"/>
          <p:cNvSpPr txBox="1"/>
          <p:nvPr/>
        </p:nvSpPr>
        <p:spPr>
          <a:xfrm>
            <a:off x="6084888" y="1052513"/>
            <a:ext cx="1189037"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Sensor</a:t>
            </a:r>
          </a:p>
          <a:p>
            <a:pPr algn="ctr" eaLnBrk="0" hangingPunct="0"/>
            <a:r>
              <a:rPr lang="en-US" altLang="zh-CN" sz="1600">
                <a:latin typeface="Arial" panose="020B0604020202020204" pitchFamily="34" charset="0"/>
              </a:rPr>
              <a:t>information</a:t>
            </a:r>
            <a:endParaRPr lang="en-US" altLang="ja-JP" sz="1600">
              <a:latin typeface="Arial" panose="020B0604020202020204" pitchFamily="34" charset="0"/>
            </a:endParaRPr>
          </a:p>
        </p:txBody>
      </p:sp>
      <p:sp>
        <p:nvSpPr>
          <p:cNvPr id="89114" name="Text Box 28"/>
          <p:cNvSpPr txBox="1"/>
          <p:nvPr/>
        </p:nvSpPr>
        <p:spPr>
          <a:xfrm>
            <a:off x="4938713" y="3076575"/>
            <a:ext cx="714375"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Alarm</a:t>
            </a:r>
          </a:p>
          <a:p>
            <a:pPr algn="ctr" eaLnBrk="0" hangingPunct="0"/>
            <a:r>
              <a:rPr lang="en-US" altLang="zh-CN" sz="1600">
                <a:latin typeface="Arial" panose="020B0604020202020204" pitchFamily="34" charset="0"/>
              </a:rPr>
              <a:t>data</a:t>
            </a:r>
            <a:endParaRPr lang="en-US" altLang="ja-JP" sz="1600">
              <a:latin typeface="Arial" panose="020B0604020202020204" pitchFamily="34" charset="0"/>
            </a:endParaRPr>
          </a:p>
        </p:txBody>
      </p:sp>
      <p:sp>
        <p:nvSpPr>
          <p:cNvPr id="89115" name="Text Box 29"/>
          <p:cNvSpPr txBox="1"/>
          <p:nvPr/>
        </p:nvSpPr>
        <p:spPr>
          <a:xfrm>
            <a:off x="7386638" y="2176463"/>
            <a:ext cx="714375"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Alarm</a:t>
            </a:r>
          </a:p>
          <a:p>
            <a:pPr algn="ctr" eaLnBrk="0" hangingPunct="0"/>
            <a:r>
              <a:rPr lang="en-US" altLang="zh-CN" sz="1600">
                <a:latin typeface="Arial" panose="020B0604020202020204" pitchFamily="34" charset="0"/>
              </a:rPr>
              <a:t>type</a:t>
            </a:r>
            <a:endParaRPr lang="en-US" altLang="ja-JP" sz="1600">
              <a:latin typeface="Arial" panose="020B0604020202020204" pitchFamily="34" charset="0"/>
            </a:endParaRPr>
          </a:p>
        </p:txBody>
      </p:sp>
      <p:sp>
        <p:nvSpPr>
          <p:cNvPr id="89116" name="Text Box 30"/>
          <p:cNvSpPr txBox="1"/>
          <p:nvPr/>
        </p:nvSpPr>
        <p:spPr>
          <a:xfrm>
            <a:off x="4392613" y="3824288"/>
            <a:ext cx="1141412"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Telephone</a:t>
            </a:r>
          </a:p>
          <a:p>
            <a:pPr algn="ctr" eaLnBrk="0" hangingPunct="0"/>
            <a:r>
              <a:rPr lang="en-US" altLang="zh-CN" sz="1600">
                <a:latin typeface="Arial" panose="020B0604020202020204" pitchFamily="34" charset="0"/>
              </a:rPr>
              <a:t>number</a:t>
            </a:r>
            <a:endParaRPr lang="en-US" altLang="ja-JP" sz="1600">
              <a:latin typeface="Arial" panose="020B0604020202020204" pitchFamily="34" charset="0"/>
            </a:endParaRPr>
          </a:p>
        </p:txBody>
      </p:sp>
      <p:sp>
        <p:nvSpPr>
          <p:cNvPr id="89117" name="Text Box 31"/>
          <p:cNvSpPr txBox="1"/>
          <p:nvPr/>
        </p:nvSpPr>
        <p:spPr>
          <a:xfrm>
            <a:off x="5907088" y="5049838"/>
            <a:ext cx="1427162" cy="581025"/>
          </a:xfrm>
          <a:prstGeom prst="rect">
            <a:avLst/>
          </a:prstGeom>
          <a:noFill/>
          <a:ln w="9525">
            <a:noFill/>
          </a:ln>
        </p:spPr>
        <p:txBody>
          <a:bodyPr wrap="none">
            <a:spAutoFit/>
          </a:bodyPr>
          <a:lstStyle/>
          <a:p>
            <a:pPr algn="ctr" eaLnBrk="0" hangingPunct="0"/>
            <a:r>
              <a:rPr lang="en-US" altLang="zh-CN" sz="1600">
                <a:latin typeface="Arial" panose="020B0604020202020204" pitchFamily="34" charset="0"/>
              </a:rPr>
              <a:t>Telephone</a:t>
            </a:r>
          </a:p>
          <a:p>
            <a:pPr algn="ctr" eaLnBrk="0" hangingPunct="0"/>
            <a:r>
              <a:rPr lang="en-US" altLang="zh-CN" sz="1600">
                <a:latin typeface="Arial" panose="020B0604020202020204" pitchFamily="34" charset="0"/>
              </a:rPr>
              <a:t>number tones</a:t>
            </a:r>
            <a:endParaRPr lang="en-US" altLang="ja-JP" sz="16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461828"/>
          <p:cNvPicPr>
            <a:picLocks noChangeAspect="1"/>
          </p:cNvPicPr>
          <p:nvPr/>
        </p:nvPicPr>
        <p:blipFill>
          <a:blip r:embed="rId2"/>
          <a:stretch>
            <a:fillRect/>
          </a:stretch>
        </p:blipFill>
        <p:spPr>
          <a:xfrm>
            <a:off x="165100" y="1287463"/>
            <a:ext cx="8826500" cy="4508500"/>
          </a:xfrm>
          <a:prstGeom prst="rect">
            <a:avLst/>
          </a:prstGeom>
          <a:noFill/>
          <a:ln w="9525">
            <a:noFill/>
          </a:ln>
        </p:spPr>
      </p:pic>
      <p:sp>
        <p:nvSpPr>
          <p:cNvPr id="20482" name="Rectangle 2"/>
          <p:cNvSpPr/>
          <p:nvPr/>
        </p:nvSpPr>
        <p:spPr>
          <a:xfrm>
            <a:off x="0" y="117475"/>
            <a:ext cx="8534400" cy="515938"/>
          </a:xfrm>
          <a:prstGeom prst="rect">
            <a:avLst/>
          </a:prstGeom>
          <a:noFill/>
          <a:ln w="9525">
            <a:noFill/>
          </a:ln>
        </p:spPr>
        <p:txBody>
          <a:bodyPr anchor="ctr" anchorCtr="0"/>
          <a:lstStyle/>
          <a:p>
            <a:pPr eaLnBrk="0" hangingPunct="0"/>
            <a:r>
              <a:rPr lang="en-US" altLang="zh-CN" sz="2800" b="1">
                <a:latin typeface="Arial" panose="020B0604020202020204" pitchFamily="34" charset="0"/>
                <a:ea typeface="宋体" panose="02010600030101010101" pitchFamily="2" charset="-122"/>
              </a:rPr>
              <a:t>Requirement is very important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9113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50</a:t>
            </a:fld>
            <a:endParaRPr lang="en-US" altLang="ja-JP" sz="1200">
              <a:solidFill>
                <a:schemeClr val="bg1"/>
              </a:solidFill>
              <a:latin typeface="Arial" panose="020B0604020202020204" pitchFamily="34" charset="0"/>
            </a:endParaRPr>
          </a:p>
        </p:txBody>
      </p:sp>
      <p:sp>
        <p:nvSpPr>
          <p:cNvPr id="91139" name="Rectangle 6"/>
          <p:cNvSpPr>
            <a:spLocks noRot="1"/>
          </p:cNvSpPr>
          <p:nvPr/>
        </p:nvSpPr>
        <p:spPr>
          <a:xfrm>
            <a:off x="0" y="0"/>
            <a:ext cx="9001125" cy="765175"/>
          </a:xfrm>
          <a:prstGeom prst="rect">
            <a:avLst/>
          </a:prstGeom>
          <a:noFill/>
          <a:ln w="9525">
            <a:noFill/>
          </a:ln>
        </p:spPr>
        <p:txBody>
          <a:bodyPr anchor="ctr" anchorCtr="0"/>
          <a:lstStyle/>
          <a:p>
            <a:pPr eaLnBrk="0" hangingPunct="0"/>
            <a:r>
              <a:rPr lang="en-US" altLang="zh-CN" b="1">
                <a:latin typeface="Arial" panose="020B0604020202020204" pitchFamily="34" charset="0"/>
              </a:rPr>
              <a:t>7.5.2 </a:t>
            </a:r>
            <a:r>
              <a:rPr lang="en-US" altLang="ja-JP" b="1">
                <a:latin typeface="Arial" panose="020B0604020202020204" pitchFamily="34" charset="0"/>
              </a:rPr>
              <a:t>Analysis Patterns</a:t>
            </a:r>
            <a:r>
              <a:rPr lang="en-US" altLang="zh-CN" sz="2000" b="1">
                <a:latin typeface="Arial" panose="020B0604020202020204" pitchFamily="34" charset="0"/>
              </a:rPr>
              <a:t>(</a:t>
            </a:r>
            <a:r>
              <a:rPr lang="zh-CN" altLang="en-US" sz="2000" b="1" dirty="0">
                <a:latin typeface="Arial" panose="020B0604020202020204" pitchFamily="34" charset="0"/>
              </a:rPr>
              <a:t>建立分析模式，重用</a:t>
            </a:r>
            <a:r>
              <a:rPr lang="en-US" altLang="zh-CN" sz="2000" b="1">
                <a:latin typeface="Arial" panose="020B0604020202020204" pitchFamily="34" charset="0"/>
              </a:rPr>
              <a:t>)</a:t>
            </a:r>
            <a:endParaRPr lang="en-US" altLang="ja-JP" sz="2000" b="1">
              <a:latin typeface="Arial" panose="020B0604020202020204" pitchFamily="34" charset="0"/>
            </a:endParaRPr>
          </a:p>
        </p:txBody>
      </p:sp>
      <p:sp>
        <p:nvSpPr>
          <p:cNvPr id="258055" name="Text Box 7"/>
          <p:cNvSpPr txBox="1">
            <a:spLocks noChangeArrowheads="1"/>
          </p:cNvSpPr>
          <p:nvPr/>
        </p:nvSpPr>
        <p:spPr bwMode="auto">
          <a:xfrm>
            <a:off x="0" y="765175"/>
            <a:ext cx="8605838" cy="548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Pattern name</a:t>
            </a:r>
            <a:r>
              <a:rPr kumimoji="0" lang="en-US" altLang="ja-JP" sz="1600" b="1" i="0" u="none" strike="noStrike" kern="1200" cap="none" spc="0" normalizeH="0" baseline="0" noProof="1">
                <a:solidFill>
                  <a:srgbClr val="F3FF07"/>
                </a:solidFill>
                <a:effectLst>
                  <a:outerShdw blurRad="38100" dist="38100" dir="2700000">
                    <a:srgbClr val="C0C0C0"/>
                  </a:outerShdw>
                </a:effectLst>
                <a:latin typeface="Avant Garde" charset="0"/>
                <a:ea typeface="MS PGothic" panose="020B0600070205080204" pitchFamily="34" charset="-128"/>
                <a:cs typeface="+mn-cs"/>
              </a:rPr>
              <a:t>:</a:t>
            </a:r>
            <a:r>
              <a:rPr kumimoji="0" lang="en-US" altLang="ja-JP" sz="1600" b="1" i="0" u="none" strike="noStrike" kern="1200" cap="none" spc="0" normalizeH="0" baseline="0" noProof="1">
                <a:solidFill>
                  <a:schemeClr val="bg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A descriptor that captures the essence of the pattern. </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Intent</a:t>
            </a:r>
            <a:r>
              <a:rPr kumimoji="0" lang="en-US" altLang="ja-JP" sz="1600" b="1" i="0" u="none" strike="noStrike" kern="1200" cap="none" spc="0" normalizeH="0" baseline="0" noProof="1">
                <a:solidFill>
                  <a:srgbClr val="F3FF07"/>
                </a:solidFill>
                <a:effectLst>
                  <a:outerShdw blurRad="38100" dist="38100" dir="2700000">
                    <a:srgbClr val="C0C0C0"/>
                  </a:outerShdw>
                </a:effectLst>
                <a:latin typeface="Avant Garde" charset="0"/>
                <a:ea typeface="MS PGothic" panose="020B0600070205080204" pitchFamily="34" charset="-128"/>
                <a:cs typeface="+mn-cs"/>
              </a:rPr>
              <a:t>:</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Describes what the pattern accomplishes or represents </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Motivation</a:t>
            </a:r>
            <a:r>
              <a:rPr kumimoji="0" lang="en-US" altLang="ja-JP" sz="1600" b="1" i="0" u="none" strike="noStrike" kern="1200" cap="none" spc="0" normalizeH="0" baseline="0" noProof="1">
                <a:solidFill>
                  <a:srgbClr val="F3FF07"/>
                </a:solidFill>
                <a:effectLst>
                  <a:outerShdw blurRad="38100" dist="38100" dir="2700000">
                    <a:srgbClr val="C0C0C0"/>
                  </a:outerShdw>
                </a:effectLst>
                <a:latin typeface="Avant Garde" charset="0"/>
                <a:ea typeface="MS PGothic" panose="020B0600070205080204" pitchFamily="34" charset="-128"/>
                <a:cs typeface="+mn-cs"/>
              </a:rPr>
              <a:t>:</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 scenario that illustrates how the pattern can be used to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address the </a:t>
            </a: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problem.</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Forces and context</a:t>
            </a:r>
            <a:r>
              <a:rPr kumimoji="0" lang="en-US" altLang="ja-JP" sz="1600" b="1" i="0" u="none" strike="noStrike" kern="1200" cap="none" spc="0" normalizeH="0" baseline="0" noProof="1">
                <a:solidFill>
                  <a:srgbClr val="F3FF07"/>
                </a:solidFill>
                <a:effectLst>
                  <a:outerShdw blurRad="38100" dist="38100" dir="2700000">
                    <a:srgbClr val="C0C0C0"/>
                  </a:outerShdw>
                </a:effectLst>
                <a:latin typeface="Avant Garde" charset="0"/>
                <a:ea typeface="MS PGothic" panose="020B0600070205080204" pitchFamily="34" charset="-128"/>
                <a:cs typeface="+mn-cs"/>
              </a:rPr>
              <a:t>:</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 description of external issues (forces) that can affect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how the pattern is used and also the external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issues that will be resolved when the pattern is applied. </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Solution</a:t>
            </a:r>
            <a:r>
              <a:rPr kumimoji="0" lang="en-US" altLang="ja-JP" sz="1600" b="1" i="0" u="none" strike="noStrike" kern="1200" cap="none" spc="0" normalizeH="0" baseline="0" noProof="1">
                <a:solidFill>
                  <a:srgbClr val="F3FF07"/>
                </a:solidFill>
                <a:effectLst>
                  <a:outerShdw blurRad="38100" dist="38100" dir="2700000">
                    <a:srgbClr val="C0C0C0"/>
                  </a:outerShdw>
                </a:effectLst>
                <a:latin typeface="Avant Garde" charset="0"/>
                <a:ea typeface="MS PGothic" panose="020B0600070205080204" pitchFamily="34" charset="-128"/>
                <a:cs typeface="+mn-cs"/>
              </a:rPr>
              <a:t>:</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 description of how the pattern is applied to solve the problem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with an emphasis on structural and behavioral issues.</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Consequences</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Addresses what happens when the pattern is applied and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what trade-offs exist during its application.</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Design</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Discusses how the analysis pattern can be achieved through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the use of known design patterns.</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Known uses</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Examples of uses within actual systems.</a:t>
            </a: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ja-JP" sz="1600" b="1" i="0" u="none" strike="noStrike" kern="1200" cap="none" spc="0" normalizeH="0" baseline="0" noProof="1">
                <a:solidFill>
                  <a:schemeClr val="folHlink"/>
                </a:solidFill>
                <a:effectLst>
                  <a:outerShdw blurRad="38100" dist="38100" dir="2700000">
                    <a:srgbClr val="C0C0C0"/>
                  </a:outerShdw>
                </a:effectLst>
                <a:latin typeface="Avant Garde" charset="0"/>
                <a:ea typeface="MS PGothic" panose="020B0600070205080204" pitchFamily="34" charset="-128"/>
                <a:cs typeface="+mn-cs"/>
              </a:rPr>
              <a:t>Related patterns</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One or more analysis patterns that are related to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the named pattern because (1) it is commonly used with </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the named pattern; (2) it is structurally similar to the named</a:t>
            </a:r>
            <a:endPar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endParaRPr>
          </a:p>
          <a:p>
            <a:pPr marL="457200" marR="0" lvl="1" indent="0" algn="l" defTabSz="914400" rtl="0" eaLnBrk="0" fontAlgn="base" latinLnBrk="0" hangingPunct="0">
              <a:lnSpc>
                <a:spcPct val="100000"/>
              </a:lnSpc>
              <a:spcBef>
                <a:spcPts val="300"/>
              </a:spcBef>
              <a:spcAft>
                <a:spcPct val="0"/>
              </a:spcAft>
              <a:buClrTx/>
              <a:buSzTx/>
              <a:buFontTx/>
              <a:buNone/>
            </a:pPr>
            <a:r>
              <a:rPr kumimoji="0" lang="en-US" altLang="zh-CN"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a:t>
            </a:r>
            <a:r>
              <a:rPr kumimoji="0" lang="en-US" altLang="ja-JP" sz="1600" b="1" i="0" u="none" strike="noStrike" kern="1200" cap="none" spc="0" normalizeH="0" baseline="0" noProof="1">
                <a:solidFill>
                  <a:schemeClr val="tx1"/>
                </a:solidFill>
                <a:effectLst>
                  <a:outerShdw blurRad="38100" dist="38100" dir="2700000">
                    <a:srgbClr val="C0C0C0"/>
                  </a:outerShdw>
                </a:effectLst>
                <a:latin typeface="Avant Garde" charset="0"/>
                <a:ea typeface="MS PGothic" panose="020B0600070205080204" pitchFamily="34" charset="-128"/>
                <a:cs typeface="+mn-cs"/>
              </a:rPr>
              <a:t> pattern; (3) it is a variation of the named pattern.</a:t>
            </a:r>
            <a:endParaRPr kumimoji="0" lang="en-US" altLang="ja-JP" sz="1600" b="1" i="0" u="none" strike="noStrike" kern="1200" cap="none" spc="0" normalizeH="0" baseline="0" noProof="1">
              <a:solidFill>
                <a:schemeClr val="tx1"/>
              </a:solidFill>
              <a:latin typeface="Avant Garde" charset="0"/>
              <a:ea typeface="MS PGothic" panose="020B0600070205080204" pitchFamily="34" charset="-128"/>
              <a:cs typeface="+mn-cs"/>
            </a:endParaRPr>
          </a:p>
          <a:p>
            <a:pPr marR="0" defTabSz="914400" eaLnBrk="0" hangingPunct="0">
              <a:lnSpc>
                <a:spcPct val="90000"/>
              </a:lnSpc>
              <a:spcBef>
                <a:spcPct val="50000"/>
              </a:spcBef>
              <a:buClrTx/>
              <a:buSzTx/>
              <a:buFontTx/>
            </a:pPr>
            <a:endParaRPr kumimoji="0" lang="en-US" altLang="ja-JP" sz="1600" b="1" kern="1200" cap="none" spc="0" normalizeH="0" baseline="0" noProof="1">
              <a:latin typeface="Helvetica" charset="0"/>
              <a:ea typeface="MS PGothic" panose="020B0600070205080204" pitchFamily="34" charset="-128"/>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9318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51</a:t>
            </a:fld>
            <a:endParaRPr lang="en-US" altLang="ja-JP" sz="1200">
              <a:solidFill>
                <a:schemeClr val="bg1"/>
              </a:solidFill>
              <a:latin typeface="Arial" panose="020B0604020202020204" pitchFamily="34" charset="0"/>
            </a:endParaRPr>
          </a:p>
        </p:txBody>
      </p:sp>
      <p:sp>
        <p:nvSpPr>
          <p:cNvPr id="93187" name="Rectangle 6"/>
          <p:cNvSpPr>
            <a:spLocks noRot="1"/>
          </p:cNvSpPr>
          <p:nvPr/>
        </p:nvSpPr>
        <p:spPr>
          <a:xfrm>
            <a:off x="0" y="0"/>
            <a:ext cx="7693025" cy="692150"/>
          </a:xfrm>
          <a:prstGeom prst="rect">
            <a:avLst/>
          </a:prstGeom>
          <a:noFill/>
          <a:ln w="9525">
            <a:noFill/>
          </a:ln>
        </p:spPr>
        <p:txBody>
          <a:bodyPr anchor="ctr" anchorCtr="0"/>
          <a:lstStyle/>
          <a:p>
            <a:pPr eaLnBrk="0" hangingPunct="0"/>
            <a:r>
              <a:rPr lang="en-US" altLang="zh-CN" b="1">
                <a:latin typeface="Arial" panose="020B0604020202020204" pitchFamily="34" charset="0"/>
              </a:rPr>
              <a:t>7.6 </a:t>
            </a:r>
            <a:r>
              <a:rPr lang="en-US" altLang="ja-JP" b="1">
                <a:latin typeface="Arial" panose="020B0604020202020204" pitchFamily="34" charset="0"/>
              </a:rPr>
              <a:t>Negotiating Requirements</a:t>
            </a:r>
          </a:p>
        </p:txBody>
      </p:sp>
      <p:sp>
        <p:nvSpPr>
          <p:cNvPr id="93188" name="Rectangle 7"/>
          <p:cNvSpPr>
            <a:spLocks noRot="1"/>
          </p:cNvSpPr>
          <p:nvPr/>
        </p:nvSpPr>
        <p:spPr>
          <a:xfrm>
            <a:off x="215900" y="873125"/>
            <a:ext cx="8928100" cy="3998913"/>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zh-CN" altLang="en-US" dirty="0">
                <a:latin typeface="Arial" panose="020B0604020202020204" pitchFamily="34" charset="0"/>
                <a:ea typeface="宋体" panose="02010600030101010101" pitchFamily="2" charset="-122"/>
              </a:rPr>
              <a:t>协商功能项、指标、时间、人手、费用等</a:t>
            </a:r>
          </a:p>
          <a:p>
            <a:pPr marL="342900" indent="-342900" eaLnBrk="0" hangingPunct="0">
              <a:spcBef>
                <a:spcPct val="20000"/>
              </a:spcBef>
              <a:buClr>
                <a:srgbClr val="52A930"/>
              </a:buClr>
              <a:buFont typeface="Wingdings" panose="05000000000000000000" pitchFamily="2" charset="2"/>
              <a:buChar char="n"/>
            </a:pPr>
            <a:endParaRPr lang="zh-CN" altLang="en-US"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buChar char="n"/>
            </a:pPr>
            <a:r>
              <a:rPr lang="en-US" altLang="ja-JP">
                <a:latin typeface="Arial" panose="020B0604020202020204" pitchFamily="34" charset="0"/>
              </a:rPr>
              <a:t>win-win</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Identify the </a:t>
            </a:r>
            <a:r>
              <a:rPr lang="en-US" altLang="ja-JP" sz="2800">
                <a:solidFill>
                  <a:srgbClr val="FF0000"/>
                </a:solidFill>
                <a:latin typeface="Arial" panose="020B0604020202020204" pitchFamily="34" charset="0"/>
              </a:rPr>
              <a:t>key</a:t>
            </a:r>
            <a:r>
              <a:rPr lang="en-US" altLang="ja-JP" sz="2800">
                <a:latin typeface="Arial" panose="020B0604020202020204" pitchFamily="34" charset="0"/>
              </a:rPr>
              <a:t> stakeholders</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These are the people who will be involved in the negotiation</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Determine each of the stakeholders </a:t>
            </a:r>
            <a:r>
              <a:rPr lang="en-US" altLang="ja-JP" sz="2800">
                <a:latin typeface="Palatino" pitchFamily="-128" charset="0"/>
              </a:rPr>
              <a:t>“</a:t>
            </a:r>
            <a:r>
              <a:rPr lang="en-US" altLang="ja-JP" sz="2800">
                <a:latin typeface="Arial" panose="020B0604020202020204" pitchFamily="34" charset="0"/>
              </a:rPr>
              <a:t>win</a:t>
            </a:r>
            <a:r>
              <a:rPr lang="en-US" altLang="zh-CN" sz="2800">
                <a:latin typeface="Arial" panose="020B0604020202020204" pitchFamily="34" charset="0"/>
              </a:rPr>
              <a:t> </a:t>
            </a:r>
            <a:r>
              <a:rPr lang="en-US" altLang="ja-JP" sz="2800">
                <a:latin typeface="Arial" panose="020B0604020202020204" pitchFamily="34" charset="0"/>
              </a:rPr>
              <a:t>conditions</a:t>
            </a:r>
            <a:r>
              <a:rPr lang="en-US" altLang="ja-JP" sz="2800">
                <a:latin typeface="Palatino" pitchFamily="-128" charset="0"/>
              </a:rPr>
              <a:t>”</a:t>
            </a:r>
            <a:endParaRPr lang="en-US" altLang="ja-JP" sz="2800">
              <a:latin typeface="Arial" panose="020B0604020202020204" pitchFamily="34" charset="0"/>
            </a:endParaRP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Win conditions are not always obvious</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Negotiate</a:t>
            </a:r>
          </a:p>
          <a:p>
            <a:pPr marL="742950" lvl="1" indent="-285750" eaLnBrk="0" hangingPunct="0">
              <a:spcBef>
                <a:spcPct val="20000"/>
              </a:spcBef>
              <a:buClr>
                <a:srgbClr val="52A930"/>
              </a:buClr>
              <a:buFont typeface="Wingdings" panose="05000000000000000000" pitchFamily="2" charset="2"/>
              <a:buChar char="n"/>
            </a:pPr>
            <a:r>
              <a:rPr lang="en-US" altLang="ja-JP" sz="2400">
                <a:latin typeface="Arial" panose="020B0604020202020204" pitchFamily="34" charset="0"/>
              </a:rPr>
              <a:t>Work toward a set of requirements that lead to </a:t>
            </a:r>
            <a:r>
              <a:rPr lang="en-US" altLang="ja-JP" sz="2400">
                <a:latin typeface="Palatino" pitchFamily="-128" charset="0"/>
              </a:rPr>
              <a:t>“</a:t>
            </a:r>
            <a:r>
              <a:rPr lang="en-US" altLang="ja-JP" sz="2400">
                <a:latin typeface="Arial" panose="020B0604020202020204" pitchFamily="34" charset="0"/>
              </a:rPr>
              <a:t>win-win</a:t>
            </a:r>
            <a:r>
              <a:rPr lang="en-US" altLang="ja-JP" sz="2400">
                <a:latin typeface="Palatino" pitchFamily="-128"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9523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52</a:t>
            </a:fld>
            <a:endParaRPr lang="en-US" altLang="ja-JP" sz="1200">
              <a:solidFill>
                <a:schemeClr val="bg1"/>
              </a:solidFill>
              <a:latin typeface="Arial" panose="020B0604020202020204" pitchFamily="34" charset="0"/>
            </a:endParaRPr>
          </a:p>
        </p:txBody>
      </p:sp>
      <p:sp>
        <p:nvSpPr>
          <p:cNvPr id="95235" name="Rectangle 6"/>
          <p:cNvSpPr>
            <a:spLocks noRot="1"/>
          </p:cNvSpPr>
          <p:nvPr/>
        </p:nvSpPr>
        <p:spPr>
          <a:xfrm>
            <a:off x="0" y="0"/>
            <a:ext cx="7693025" cy="692150"/>
          </a:xfrm>
          <a:prstGeom prst="rect">
            <a:avLst/>
          </a:prstGeom>
          <a:noFill/>
          <a:ln w="9525">
            <a:noFill/>
          </a:ln>
        </p:spPr>
        <p:txBody>
          <a:bodyPr anchor="ctr" anchorCtr="0"/>
          <a:lstStyle/>
          <a:p>
            <a:pPr eaLnBrk="0" hangingPunct="0"/>
            <a:r>
              <a:rPr lang="en-US" altLang="ja-JP" b="1">
                <a:latin typeface="Arial" panose="020B0604020202020204" pitchFamily="34" charset="0"/>
              </a:rPr>
              <a:t>Negotiating </a:t>
            </a:r>
            <a:r>
              <a:rPr lang="zh-CN" altLang="en-US" b="1" dirty="0">
                <a:latin typeface="Arial" panose="020B0604020202020204" pitchFamily="34" charset="0"/>
                <a:ea typeface="宋体" panose="02010600030101010101" pitchFamily="2" charset="-122"/>
              </a:rPr>
              <a:t>协商的艺术</a:t>
            </a:r>
          </a:p>
        </p:txBody>
      </p:sp>
      <p:sp>
        <p:nvSpPr>
          <p:cNvPr id="95236" name="Rectangle 7"/>
          <p:cNvSpPr>
            <a:spLocks noRot="1"/>
          </p:cNvSpPr>
          <p:nvPr/>
        </p:nvSpPr>
        <p:spPr>
          <a:xfrm>
            <a:off x="250825" y="873125"/>
            <a:ext cx="8893175" cy="5651500"/>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认识到这不是竞争</a:t>
            </a: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制定策略</a:t>
            </a: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主动地听</a:t>
            </a: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关注对方的兴趣</a:t>
            </a: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不要进行人身攻击</a:t>
            </a: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要有创新性</a:t>
            </a: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ea typeface="宋体" panose="02010600030101010101" pitchFamily="2" charset="-122"/>
              </a:rPr>
              <a:t>随时准备做出承诺</a:t>
            </a:r>
          </a:p>
          <a:p>
            <a:pPr marL="342900" indent="-342900" eaLnBrk="0" hangingPunct="0">
              <a:spcBef>
                <a:spcPct val="20000"/>
              </a:spcBef>
              <a:buClr>
                <a:srgbClr val="52A930"/>
              </a:buClr>
              <a:buFont typeface="Wingdings" panose="05000000000000000000" pitchFamily="2" charset="2"/>
            </a:pPr>
            <a:endParaRPr lang="zh-CN" altLang="en-US" dirty="0">
              <a:latin typeface="Arial" panose="020B0604020202020204" pitchFamily="34" charset="0"/>
              <a:ea typeface="宋体" panose="02010600030101010101" pitchFamily="2" charset="-122"/>
            </a:endParaRPr>
          </a:p>
          <a:p>
            <a:pPr marL="342900" indent="-342900" eaLnBrk="0" hangingPunct="0">
              <a:spcBef>
                <a:spcPct val="20000"/>
              </a:spcBef>
              <a:buClr>
                <a:srgbClr val="52A930"/>
              </a:buClr>
              <a:buFont typeface="Wingdings" panose="05000000000000000000" pitchFamily="2" charset="2"/>
            </a:pPr>
            <a:r>
              <a:rPr lang="zh-CN" altLang="en-US" sz="2800" dirty="0">
                <a:latin typeface="Arial" panose="020B0604020202020204" pitchFamily="34" charset="0"/>
                <a:ea typeface="宋体" panose="02010600030101010101" pitchFamily="2" charset="-122"/>
              </a:rPr>
              <a:t>（</a:t>
            </a:r>
            <a:r>
              <a:rPr lang="zh-CN" altLang="en-US" sz="2800" dirty="0">
                <a:latin typeface="宋体" panose="02010600030101010101" pitchFamily="2" charset="-122"/>
                <a:ea typeface="宋体" panose="02010600030101010101" pitchFamily="2" charset="-122"/>
              </a:rPr>
              <a:t>晁错之错</a:t>
            </a:r>
            <a:r>
              <a:rPr lang="en-US" altLang="zh-CN" sz="280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汉景帝老师</a:t>
            </a:r>
            <a:r>
              <a:rPr lang="en-US" altLang="zh-CN" sz="280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七国之乱</a:t>
            </a:r>
            <a:r>
              <a:rPr lang="zh-CN" altLang="en-US" sz="2800" dirty="0">
                <a:latin typeface="Arial" panose="020B0604020202020204" pitchFamily="34" charset="0"/>
                <a:ea typeface="宋体" panose="02010600030101010101" pitchFamily="2" charset="-122"/>
              </a:rPr>
              <a:t>）</a:t>
            </a:r>
          </a:p>
          <a:p>
            <a:pPr marL="342900" indent="-342900" eaLnBrk="0" hangingPunct="0">
              <a:spcBef>
                <a:spcPct val="20000"/>
              </a:spcBef>
              <a:buClr>
                <a:srgbClr val="52A930"/>
              </a:buClr>
              <a:buFont typeface="Wingdings" panose="05000000000000000000" pitchFamily="2" charset="2"/>
            </a:pPr>
            <a:r>
              <a:rPr lang="zh-CN" altLang="en-US" sz="2800" dirty="0">
                <a:latin typeface="Arial" panose="020B0604020202020204" pitchFamily="34" charset="0"/>
                <a:ea typeface="宋体" panose="02010600030101010101" pitchFamily="2" charset="-122"/>
              </a:rPr>
              <a:t>（自己工作、管理的经历分享，胡萝卜与大棒）</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9728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53</a:t>
            </a:fld>
            <a:endParaRPr lang="en-US" altLang="ja-JP" sz="1200">
              <a:solidFill>
                <a:schemeClr val="bg1"/>
              </a:solidFill>
              <a:latin typeface="Arial" panose="020B0604020202020204" pitchFamily="34" charset="0"/>
            </a:endParaRPr>
          </a:p>
        </p:txBody>
      </p:sp>
      <p:sp>
        <p:nvSpPr>
          <p:cNvPr id="97283" name="Rectangle 6"/>
          <p:cNvSpPr>
            <a:spLocks noRot="1"/>
          </p:cNvSpPr>
          <p:nvPr/>
        </p:nvSpPr>
        <p:spPr>
          <a:xfrm>
            <a:off x="0" y="0"/>
            <a:ext cx="9144000" cy="765175"/>
          </a:xfrm>
          <a:prstGeom prst="rect">
            <a:avLst/>
          </a:prstGeom>
          <a:noFill/>
          <a:ln w="9525">
            <a:noFill/>
          </a:ln>
        </p:spPr>
        <p:txBody>
          <a:bodyPr anchor="ctr" anchorCtr="0"/>
          <a:lstStyle/>
          <a:p>
            <a:pPr algn="ctr" eaLnBrk="0" hangingPunct="0"/>
            <a:r>
              <a:rPr lang="en-US" altLang="zh-CN" b="1">
                <a:latin typeface="Arial" panose="020B0604020202020204" pitchFamily="34" charset="0"/>
              </a:rPr>
              <a:t>Specification</a:t>
            </a:r>
            <a:endParaRPr lang="en-US" altLang="ja-JP" b="1">
              <a:latin typeface="Arial" panose="020B0604020202020204" pitchFamily="34" charset="0"/>
            </a:endParaRPr>
          </a:p>
        </p:txBody>
      </p:sp>
      <p:sp>
        <p:nvSpPr>
          <p:cNvPr id="97284" name="Rectangle 7"/>
          <p:cNvSpPr>
            <a:spLocks noRot="1"/>
          </p:cNvSpPr>
          <p:nvPr/>
        </p:nvSpPr>
        <p:spPr>
          <a:xfrm>
            <a:off x="395288" y="1089025"/>
            <a:ext cx="8029575" cy="4284663"/>
          </a:xfrm>
          <a:prstGeom prst="rect">
            <a:avLst/>
          </a:prstGeom>
          <a:noFill/>
          <a:ln w="9525">
            <a:noFill/>
          </a:ln>
        </p:spPr>
        <p:txBody>
          <a:bodyPr/>
          <a:lstStyle/>
          <a:p>
            <a:pPr marL="609600" indent="-609600" eaLnBrk="0" hangingPunct="0"/>
            <a:r>
              <a:rPr lang="zh-CN" altLang="en-US" dirty="0">
                <a:latin typeface="Arial" panose="020B0604020202020204" pitchFamily="34" charset="0"/>
                <a:ea typeface="黑体" panose="02010609060101010101" pitchFamily="49" charset="-122"/>
              </a:rPr>
              <a:t>描述系统功能、性能和约束的文档，可以用文字、图形、一组场景、形式化数学模型、一个原型等来表达需求</a:t>
            </a:r>
          </a:p>
          <a:p>
            <a:pPr marL="609600" indent="-609600" eaLnBrk="0" hangingPunct="0"/>
            <a:endParaRPr lang="en-US" altLang="zh-CN">
              <a:latin typeface="Arial" panose="020B0604020202020204" pitchFamily="34" charset="0"/>
              <a:ea typeface="黑体" panose="02010609060101010101" pitchFamily="49" charset="-122"/>
            </a:endParaRPr>
          </a:p>
          <a:p>
            <a:pPr marL="609600" indent="-609600" eaLnBrk="0" hangingPunct="0"/>
            <a:endParaRPr lang="en-US" altLang="zh-CN">
              <a:latin typeface="Arial" panose="020B0604020202020204" pitchFamily="34" charset="0"/>
              <a:ea typeface="黑体" panose="02010609060101010101" pitchFamily="49" charset="-122"/>
            </a:endParaRPr>
          </a:p>
          <a:p>
            <a:pPr marL="609600" indent="-609600" eaLnBrk="0" hangingPunct="0"/>
            <a:r>
              <a:rPr lang="en-US" altLang="ja-JP">
                <a:latin typeface="Arial" panose="020B0604020202020204" pitchFamily="34" charset="0"/>
              </a:rPr>
              <a:t>The system specification describes the </a:t>
            </a:r>
          </a:p>
          <a:p>
            <a:pPr marL="1066800" lvl="1" indent="-609600" eaLnBrk="0" hangingPunct="0"/>
            <a:r>
              <a:rPr lang="en-US" altLang="ja-JP">
                <a:latin typeface="Arial" panose="020B0604020202020204" pitchFamily="34" charset="0"/>
              </a:rPr>
              <a:t>Function, performance and constraints of a computer-based system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9933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54</a:t>
            </a:fld>
            <a:endParaRPr lang="en-US" altLang="ja-JP" sz="1200">
              <a:solidFill>
                <a:schemeClr val="bg1"/>
              </a:solidFill>
              <a:latin typeface="Arial" panose="020B0604020202020204" pitchFamily="34" charset="0"/>
            </a:endParaRPr>
          </a:p>
        </p:txBody>
      </p:sp>
      <p:sp>
        <p:nvSpPr>
          <p:cNvPr id="99331" name="Rectangle 6"/>
          <p:cNvSpPr>
            <a:spLocks noRot="1"/>
          </p:cNvSpPr>
          <p:nvPr/>
        </p:nvSpPr>
        <p:spPr>
          <a:xfrm>
            <a:off x="0" y="0"/>
            <a:ext cx="9144000" cy="765175"/>
          </a:xfrm>
          <a:prstGeom prst="rect">
            <a:avLst/>
          </a:prstGeom>
          <a:noFill/>
          <a:ln w="9525">
            <a:noFill/>
          </a:ln>
        </p:spPr>
        <p:txBody>
          <a:bodyPr anchor="ctr" anchorCtr="0"/>
          <a:lstStyle/>
          <a:p>
            <a:pPr algn="ctr" eaLnBrk="0" hangingPunct="0"/>
            <a:r>
              <a:rPr lang="en-US" altLang="zh-CN" b="1">
                <a:latin typeface="Arial" panose="020B0604020202020204" pitchFamily="34" charset="0"/>
              </a:rPr>
              <a:t>Specification</a:t>
            </a:r>
            <a:endParaRPr lang="en-US" altLang="ja-JP" b="1">
              <a:latin typeface="Arial" panose="020B0604020202020204" pitchFamily="34" charset="0"/>
            </a:endParaRPr>
          </a:p>
        </p:txBody>
      </p:sp>
      <p:sp>
        <p:nvSpPr>
          <p:cNvPr id="99332" name="Rectangle 7"/>
          <p:cNvSpPr>
            <a:spLocks noRot="1"/>
          </p:cNvSpPr>
          <p:nvPr/>
        </p:nvSpPr>
        <p:spPr>
          <a:xfrm>
            <a:off x="395288" y="1089025"/>
            <a:ext cx="8029575" cy="4284663"/>
          </a:xfrm>
          <a:prstGeom prst="rect">
            <a:avLst/>
          </a:prstGeom>
          <a:noFill/>
          <a:ln w="9525">
            <a:noFill/>
          </a:ln>
        </p:spPr>
        <p:txBody>
          <a:bodyPr/>
          <a:lstStyle/>
          <a:p>
            <a:pPr marL="609600" indent="-609600" eaLnBrk="0" hangingPunct="0"/>
            <a:r>
              <a:rPr lang="zh-CN" altLang="en-US" dirty="0">
                <a:latin typeface="Arial" panose="020B0604020202020204" pitchFamily="34" charset="0"/>
                <a:ea typeface="黑体" panose="02010609060101010101" pitchFamily="49" charset="-122"/>
              </a:rPr>
              <a:t>描述系统功能、环境和约束的文档，可以用文字、图形、一组场景、形式化数学模型、一个原型等来表达需求</a:t>
            </a:r>
          </a:p>
          <a:p>
            <a:pPr marL="609600" indent="-609600" eaLnBrk="0" hangingPunct="0"/>
            <a:endParaRPr lang="en-US" altLang="zh-CN">
              <a:latin typeface="Arial" panose="020B0604020202020204" pitchFamily="34" charset="0"/>
              <a:ea typeface="黑体" panose="02010609060101010101" pitchFamily="49" charset="-122"/>
            </a:endParaRPr>
          </a:p>
          <a:p>
            <a:pPr marL="609600" indent="-609600" eaLnBrk="0" hangingPunct="0"/>
            <a:endParaRPr lang="en-US" altLang="zh-CN">
              <a:latin typeface="Arial" panose="020B0604020202020204" pitchFamily="34" charset="0"/>
              <a:ea typeface="黑体" panose="02010609060101010101" pitchFamily="49" charset="-122"/>
            </a:endParaRPr>
          </a:p>
          <a:p>
            <a:pPr marL="609600" indent="-609600" eaLnBrk="0" hangingPunct="0"/>
            <a:r>
              <a:rPr lang="en-US" altLang="ja-JP">
                <a:latin typeface="Arial" panose="020B0604020202020204" pitchFamily="34" charset="0"/>
              </a:rPr>
              <a:t>The system specification describes the </a:t>
            </a:r>
          </a:p>
          <a:p>
            <a:pPr marL="1066800" lvl="1" indent="-609600" eaLnBrk="0" hangingPunct="0"/>
            <a:r>
              <a:rPr lang="en-US" altLang="ja-JP">
                <a:latin typeface="Arial" panose="020B0604020202020204" pitchFamily="34" charset="0"/>
              </a:rPr>
              <a:t>Function, performance and constraints of a computer-based system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These slides are designed to accompany </a:t>
            </a:r>
            <a:r>
              <a:rPr kumimoji="0" lang="en-US" sz="1000" b="0" i="1"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Software Engineering: A Practitioner’s Approach, 8/e </a:t>
            </a:r>
            <a:r>
              <a:rPr kumimoji="0" lang="en-US" sz="1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(McGraw-Hill, 2014). Slides copyright 2014 by Roger Pressman.</a:t>
            </a:r>
          </a:p>
        </p:txBody>
      </p:sp>
      <p:sp>
        <p:nvSpPr>
          <p:cNvPr id="101378" name="Slide Number Placeholder 4"/>
          <p:cNvSpPr>
            <a:spLocks noGrp="1"/>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32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a:fld id="{9A0DB2DC-4C9A-4742-B13C-FB6460FD3503}" type="slidenum">
              <a:rPr lang="en-US" altLang="zh-CN" sz="1000">
                <a:latin typeface="Helvetica" charset="0"/>
              </a:rPr>
              <a:t>55</a:t>
            </a:fld>
            <a:endParaRPr lang="en-US" altLang="zh-CN" sz="1000">
              <a:latin typeface="Helvetica" charset="0"/>
            </a:endParaRPr>
          </a:p>
        </p:txBody>
      </p:sp>
      <p:sp>
        <p:nvSpPr>
          <p:cNvPr id="101379" name="Rectangle 2"/>
          <p:cNvSpPr>
            <a:spLocks noGrp="1"/>
          </p:cNvSpPr>
          <p:nvPr>
            <p:ph type="title"/>
          </p:nvPr>
        </p:nvSpPr>
        <p:spPr>
          <a:xfrm>
            <a:off x="0" y="-1587"/>
            <a:ext cx="6267450" cy="633412"/>
          </a:xfrm>
        </p:spPr>
        <p:txBody>
          <a:bodyPr vert="horz" wrap="square" lIns="91440" tIns="45720" rIns="91440" bIns="45720" anchor="b" anchorCtr="0"/>
          <a:lstStyle/>
          <a:p>
            <a:pPr eaLnBrk="1" hangingPunct="1"/>
            <a:r>
              <a:rPr lang="en-US" altLang="zh-CN"/>
              <a:t>7.7 Requirements Monitoring</a:t>
            </a:r>
          </a:p>
        </p:txBody>
      </p:sp>
      <p:sp>
        <p:nvSpPr>
          <p:cNvPr id="101380" name="Rectangle 3"/>
          <p:cNvSpPr>
            <a:spLocks noGrp="1"/>
          </p:cNvSpPr>
          <p:nvPr>
            <p:ph idx="1"/>
          </p:nvPr>
        </p:nvSpPr>
        <p:spPr>
          <a:xfrm>
            <a:off x="685800" y="1219200"/>
            <a:ext cx="7772400" cy="4419600"/>
          </a:xfrm>
        </p:spPr>
        <p:txBody>
          <a:bodyPr vert="horz" wrap="square" lIns="91440" tIns="45720" rIns="91440" bIns="45720" anchor="t" anchorCtr="0"/>
          <a:lstStyle/>
          <a:p>
            <a:pPr eaLnBrk="1" hangingPunct="1">
              <a:buNone/>
            </a:pPr>
            <a:r>
              <a:rPr lang="en-US" altLang="zh-CN"/>
              <a:t>Especially </a:t>
            </a:r>
            <a:r>
              <a:rPr lang="en-US" altLang="zh-CN" err="1"/>
              <a:t>needes</a:t>
            </a:r>
            <a:r>
              <a:rPr lang="en-US" altLang="zh-CN"/>
              <a:t> in incremental development</a:t>
            </a:r>
          </a:p>
          <a:p>
            <a:pPr lvl="1" eaLnBrk="1" hangingPunct="1"/>
            <a:r>
              <a:rPr lang="en-US" altLang="zh-CN" i="1">
                <a:solidFill>
                  <a:schemeClr val="folHlink"/>
                </a:solidFill>
              </a:rPr>
              <a:t>Distributed debugging </a:t>
            </a:r>
            <a:r>
              <a:rPr lang="en-US" altLang="zh-CN"/>
              <a:t>– uncovers errors and determines their cause.</a:t>
            </a:r>
          </a:p>
          <a:p>
            <a:pPr lvl="1" eaLnBrk="1" hangingPunct="1"/>
            <a:r>
              <a:rPr lang="en-US" altLang="zh-CN" i="1">
                <a:solidFill>
                  <a:schemeClr val="folHlink"/>
                </a:solidFill>
              </a:rPr>
              <a:t>Run-time verification </a:t>
            </a:r>
            <a:r>
              <a:rPr lang="en-US" altLang="zh-CN"/>
              <a:t>– determines whether software matches its specification.</a:t>
            </a:r>
            <a:endParaRPr lang="en-US" altLang="zh-CN" i="1"/>
          </a:p>
          <a:p>
            <a:pPr lvl="1" eaLnBrk="1" hangingPunct="1"/>
            <a:r>
              <a:rPr lang="en-US" altLang="zh-CN" i="1">
                <a:solidFill>
                  <a:schemeClr val="folHlink"/>
                </a:solidFill>
              </a:rPr>
              <a:t>Run-time validation </a:t>
            </a:r>
            <a:r>
              <a:rPr lang="en-US" altLang="zh-CN"/>
              <a:t>– assesses whether evolving software meets user goals.</a:t>
            </a:r>
            <a:endParaRPr lang="en-US" altLang="zh-CN" i="1"/>
          </a:p>
          <a:p>
            <a:pPr lvl="1" eaLnBrk="1" hangingPunct="1"/>
            <a:r>
              <a:rPr lang="en-US" altLang="zh-CN" i="1">
                <a:solidFill>
                  <a:schemeClr val="folHlink"/>
                </a:solidFill>
              </a:rPr>
              <a:t>Business activity monitoring </a:t>
            </a:r>
            <a:r>
              <a:rPr lang="en-US" altLang="zh-CN"/>
              <a:t>– evaluates whether a system satisfies business goals.</a:t>
            </a:r>
            <a:endParaRPr lang="en-US" altLang="zh-CN" i="1"/>
          </a:p>
          <a:p>
            <a:pPr lvl="1" eaLnBrk="1" hangingPunct="1"/>
            <a:r>
              <a:rPr lang="en-US" altLang="zh-CN" i="1">
                <a:solidFill>
                  <a:schemeClr val="folHlink"/>
                </a:solidFill>
              </a:rPr>
              <a:t>Evolution and </a:t>
            </a:r>
            <a:r>
              <a:rPr lang="en-US" altLang="zh-CN" i="1" err="1">
                <a:solidFill>
                  <a:schemeClr val="folHlink"/>
                </a:solidFill>
              </a:rPr>
              <a:t>codesign</a:t>
            </a:r>
            <a:r>
              <a:rPr lang="en-US" altLang="zh-CN" i="1">
                <a:solidFill>
                  <a:schemeClr val="folHlink"/>
                </a:solidFill>
              </a:rPr>
              <a:t> </a:t>
            </a:r>
            <a:r>
              <a:rPr lang="en-US" altLang="zh-CN"/>
              <a:t>– provides information to stakeholders as the system evolves.</a:t>
            </a:r>
            <a:endParaRPr lang="en-US" altLang="zh-CN" i="1"/>
          </a:p>
          <a:p>
            <a:pPr eaLnBrk="1" hangingPunct="1"/>
            <a:endParaRPr lang="en-US" altLang="zh-CN" i="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0240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56</a:t>
            </a:fld>
            <a:endParaRPr lang="en-US" altLang="ja-JP" sz="1200">
              <a:solidFill>
                <a:schemeClr val="bg1"/>
              </a:solidFill>
              <a:latin typeface="Arial" panose="020B0604020202020204" pitchFamily="34" charset="0"/>
            </a:endParaRPr>
          </a:p>
        </p:txBody>
      </p:sp>
      <p:sp>
        <p:nvSpPr>
          <p:cNvPr id="102403" name="Rectangle 6"/>
          <p:cNvSpPr>
            <a:spLocks noRot="1"/>
          </p:cNvSpPr>
          <p:nvPr/>
        </p:nvSpPr>
        <p:spPr>
          <a:xfrm>
            <a:off x="0" y="0"/>
            <a:ext cx="7643813" cy="765175"/>
          </a:xfrm>
          <a:prstGeom prst="rect">
            <a:avLst/>
          </a:prstGeom>
          <a:noFill/>
          <a:ln w="9525">
            <a:noFill/>
          </a:ln>
        </p:spPr>
        <p:txBody>
          <a:bodyPr anchor="ctr" anchorCtr="0"/>
          <a:lstStyle/>
          <a:p>
            <a:pPr eaLnBrk="0" hangingPunct="0"/>
            <a:r>
              <a:rPr lang="en-US" altLang="zh-CN" b="1">
                <a:latin typeface="Arial" panose="020B0604020202020204" pitchFamily="34" charset="0"/>
              </a:rPr>
              <a:t>7.8 </a:t>
            </a:r>
            <a:r>
              <a:rPr lang="en-US" altLang="ja-JP" b="1">
                <a:latin typeface="Arial" panose="020B0604020202020204" pitchFamily="34" charset="0"/>
              </a:rPr>
              <a:t>Validating Requirements-</a:t>
            </a:r>
            <a:r>
              <a:rPr lang="en-US" altLang="zh-CN" b="1">
                <a:latin typeface="Arial" panose="020B0604020202020204" pitchFamily="34" charset="0"/>
              </a:rPr>
              <a:t>1</a:t>
            </a:r>
            <a:endParaRPr lang="en-US" altLang="ja-JP" b="1">
              <a:latin typeface="Arial" panose="020B0604020202020204" pitchFamily="34" charset="0"/>
            </a:endParaRPr>
          </a:p>
        </p:txBody>
      </p:sp>
      <p:sp>
        <p:nvSpPr>
          <p:cNvPr id="102404" name="Rectangle 7"/>
          <p:cNvSpPr>
            <a:spLocks noRot="1"/>
          </p:cNvSpPr>
          <p:nvPr/>
        </p:nvSpPr>
        <p:spPr>
          <a:xfrm>
            <a:off x="395288" y="1089025"/>
            <a:ext cx="8029575" cy="4284663"/>
          </a:xfrm>
          <a:prstGeom prst="rect">
            <a:avLst/>
          </a:prstGeom>
          <a:noFill/>
          <a:ln w="9525">
            <a:noFill/>
          </a:ln>
        </p:spPr>
        <p:txBody>
          <a:bodyPr/>
          <a:lstStyle/>
          <a:p>
            <a:pPr marL="342900" indent="-342900" eaLnBrk="0" hangingPunct="0">
              <a:lnSpc>
                <a:spcPct val="90000"/>
              </a:lnSpc>
              <a:spcBef>
                <a:spcPts val="300"/>
              </a:spcBef>
              <a:buClr>
                <a:srgbClr val="52A930"/>
              </a:buClr>
              <a:buFont typeface="Wingdings" panose="05000000000000000000" pitchFamily="2" charset="2"/>
              <a:buChar char="n"/>
            </a:pPr>
            <a:r>
              <a:rPr lang="en-US" altLang="ja-JP" sz="2000">
                <a:latin typeface="Arial" panose="020B0604020202020204" pitchFamily="34" charset="0"/>
              </a:rPr>
              <a:t>Is each requirement </a:t>
            </a:r>
            <a:r>
              <a:rPr lang="en-US" altLang="ja-JP" sz="2000">
                <a:solidFill>
                  <a:srgbClr val="FF0000"/>
                </a:solidFill>
                <a:latin typeface="Arial" panose="020B0604020202020204" pitchFamily="34" charset="0"/>
              </a:rPr>
              <a:t>consistent</a:t>
            </a:r>
            <a:r>
              <a:rPr lang="en-US" altLang="ja-JP" sz="2000">
                <a:latin typeface="Arial" panose="020B0604020202020204" pitchFamily="34" charset="0"/>
              </a:rPr>
              <a:t> with the overall objective for the system/product?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Have all requirements been specified </a:t>
            </a:r>
            <a:r>
              <a:rPr lang="en-US" altLang="ja-JP" sz="2000">
                <a:solidFill>
                  <a:srgbClr val="FF0000"/>
                </a:solidFill>
                <a:latin typeface="Arial" panose="020B0604020202020204" pitchFamily="34" charset="0"/>
              </a:rPr>
              <a:t>at the proper level</a:t>
            </a:r>
            <a:r>
              <a:rPr lang="en-US" altLang="ja-JP" sz="2000">
                <a:latin typeface="Arial" panose="020B0604020202020204" pitchFamily="34" charset="0"/>
              </a:rPr>
              <a:t> of abstraction? That is, do some requirements provide a level of technical detail that is inappropriate at this stage?</a:t>
            </a:r>
            <a:r>
              <a:rPr lang="zh-CN" altLang="en-US" sz="2000" dirty="0">
                <a:latin typeface="Arial" panose="020B0604020202020204" pitchFamily="34" charset="0"/>
                <a:ea typeface="宋体" panose="02010600030101010101" pitchFamily="2" charset="-122"/>
              </a:rPr>
              <a:t>（需求的定义和说明都是合适的）</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Is the requirement </a:t>
            </a:r>
            <a:r>
              <a:rPr lang="en-US" altLang="ja-JP" sz="2000">
                <a:solidFill>
                  <a:srgbClr val="FF0000"/>
                </a:solidFill>
                <a:latin typeface="Arial" panose="020B0604020202020204" pitchFamily="34" charset="0"/>
              </a:rPr>
              <a:t>really necessary</a:t>
            </a:r>
            <a:r>
              <a:rPr lang="en-US" altLang="ja-JP" sz="2000">
                <a:latin typeface="Arial" panose="020B0604020202020204" pitchFamily="34" charset="0"/>
              </a:rPr>
              <a:t> or does it represent an add-on feature that may not be essential to the objective of the system?</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Is each requirement </a:t>
            </a:r>
            <a:r>
              <a:rPr lang="en-US" altLang="ja-JP" sz="2000">
                <a:solidFill>
                  <a:srgbClr val="FF0000"/>
                </a:solidFill>
                <a:latin typeface="Arial" panose="020B0604020202020204" pitchFamily="34" charset="0"/>
              </a:rPr>
              <a:t>bounded and unambiguous</a:t>
            </a:r>
            <a:r>
              <a:rPr lang="en-US" altLang="ja-JP" sz="2000">
                <a:latin typeface="Arial" panose="020B0604020202020204" pitchFamily="34" charset="0"/>
              </a:rPr>
              <a: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Does each requirement have attribution? That is, is a </a:t>
            </a:r>
            <a:r>
              <a:rPr lang="en-US" altLang="ja-JP" sz="2000">
                <a:solidFill>
                  <a:srgbClr val="FF0000"/>
                </a:solidFill>
                <a:latin typeface="Arial" panose="020B0604020202020204" pitchFamily="34" charset="0"/>
              </a:rPr>
              <a:t>source</a:t>
            </a:r>
            <a:r>
              <a:rPr lang="en-US" altLang="ja-JP" sz="2000">
                <a:latin typeface="Arial" panose="020B0604020202020204" pitchFamily="34" charset="0"/>
              </a:rPr>
              <a:t> (generally, a specific individual) noted for each requirement?</a:t>
            </a:r>
            <a:r>
              <a:rPr lang="zh-CN" altLang="en-US" sz="2000" dirty="0">
                <a:latin typeface="Arial" panose="020B0604020202020204" pitchFamily="34" charset="0"/>
              </a:rPr>
              <a:t>（是否每个需求都有归属？即都有出处吗？）</a:t>
            </a:r>
            <a:r>
              <a:rPr lang="ja-JP" altLang="en-US" sz="2000" dirty="0">
                <a:latin typeface="Arial" panose="020B0604020202020204" pitchFamily="34" charset="0"/>
              </a:rPr>
              <a:t> </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000">
                <a:latin typeface="Arial" panose="020B0604020202020204" pitchFamily="34" charset="0"/>
              </a:rPr>
              <a:t>Do any requirements </a:t>
            </a:r>
            <a:r>
              <a:rPr lang="en-US" altLang="ja-JP" sz="2000">
                <a:solidFill>
                  <a:srgbClr val="FF0000"/>
                </a:solidFill>
                <a:latin typeface="Arial" panose="020B0604020202020204" pitchFamily="34" charset="0"/>
              </a:rPr>
              <a:t>conflict</a:t>
            </a:r>
            <a:r>
              <a:rPr lang="en-US" altLang="ja-JP" sz="2000">
                <a:latin typeface="Arial" panose="020B0604020202020204" pitchFamily="34" charset="0"/>
              </a:rPr>
              <a:t> with other requirements?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0445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57</a:t>
            </a:fld>
            <a:endParaRPr lang="en-US" altLang="ja-JP" sz="1200">
              <a:solidFill>
                <a:schemeClr val="bg1"/>
              </a:solidFill>
              <a:latin typeface="Arial" panose="020B0604020202020204" pitchFamily="34" charset="0"/>
            </a:endParaRPr>
          </a:p>
        </p:txBody>
      </p:sp>
      <p:sp>
        <p:nvSpPr>
          <p:cNvPr id="104451"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zh-CN" b="1">
                <a:latin typeface="Arial" panose="020B0604020202020204" pitchFamily="34" charset="0"/>
              </a:rPr>
              <a:t>7.8 </a:t>
            </a:r>
            <a:r>
              <a:rPr lang="en-US" altLang="ja-JP" b="1">
                <a:latin typeface="Arial" panose="020B0604020202020204" pitchFamily="34" charset="0"/>
              </a:rPr>
              <a:t>Validating Requirements-</a:t>
            </a:r>
            <a:r>
              <a:rPr lang="en-US" altLang="zh-CN" b="1">
                <a:latin typeface="Arial" panose="020B0604020202020204" pitchFamily="34" charset="0"/>
              </a:rPr>
              <a:t>2</a:t>
            </a:r>
            <a:endParaRPr lang="en-US" altLang="ja-JP" b="1">
              <a:latin typeface="Arial" panose="020B0604020202020204" pitchFamily="34" charset="0"/>
            </a:endParaRPr>
          </a:p>
        </p:txBody>
      </p:sp>
      <p:sp>
        <p:nvSpPr>
          <p:cNvPr id="104452" name="Rectangle 6"/>
          <p:cNvSpPr>
            <a:spLocks noRot="1"/>
          </p:cNvSpPr>
          <p:nvPr/>
        </p:nvSpPr>
        <p:spPr>
          <a:xfrm>
            <a:off x="215900" y="836613"/>
            <a:ext cx="8686800" cy="5327650"/>
          </a:xfrm>
          <a:prstGeom prst="rect">
            <a:avLst/>
          </a:prstGeom>
          <a:noFill/>
          <a:ln w="9525">
            <a:noFill/>
          </a:ln>
        </p:spPr>
        <p:txBody>
          <a:bodyPr/>
          <a:lstStyle/>
          <a:p>
            <a:pPr marL="342900" indent="-34290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Is each requirement achievable in the technical environment that will house the system or product?</a:t>
            </a:r>
            <a:r>
              <a:rPr lang="zh-CN" altLang="en-US" sz="2000" dirty="0">
                <a:latin typeface="Arial" panose="020B0604020202020204" pitchFamily="34" charset="0"/>
              </a:rPr>
              <a:t>（技术上是否可行）</a:t>
            </a:r>
          </a:p>
          <a:p>
            <a:pPr marL="342900" indent="-34290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Is each requirement </a:t>
            </a:r>
            <a:r>
              <a:rPr lang="en-US" altLang="ja-JP" sz="2000">
                <a:solidFill>
                  <a:srgbClr val="FF0000"/>
                </a:solidFill>
                <a:latin typeface="Arial" panose="020B0604020202020204" pitchFamily="34" charset="0"/>
              </a:rPr>
              <a:t>testable</a:t>
            </a:r>
            <a:r>
              <a:rPr lang="en-US" altLang="ja-JP" sz="2000">
                <a:latin typeface="Arial" panose="020B0604020202020204" pitchFamily="34" charset="0"/>
              </a:rPr>
              <a:t>, once implemented?</a:t>
            </a:r>
          </a:p>
          <a:p>
            <a:pPr marL="342900" indent="-34290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Does the requirements model properly reflect the information, function and behavior of the system to be built.</a:t>
            </a: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Has the requirements model been </a:t>
            </a:r>
            <a:r>
              <a:rPr lang="en-US" altLang="ja-JP" sz="2000">
                <a:latin typeface="Palatino" pitchFamily="-128" charset="0"/>
              </a:rPr>
              <a:t>“</a:t>
            </a:r>
            <a:r>
              <a:rPr lang="en-US" altLang="ja-JP" sz="2000">
                <a:solidFill>
                  <a:srgbClr val="FF0000"/>
                </a:solidFill>
                <a:latin typeface="Arial" panose="020B0604020202020204" pitchFamily="34" charset="0"/>
              </a:rPr>
              <a:t>partitioned</a:t>
            </a:r>
            <a:r>
              <a:rPr lang="en-US" altLang="ja-JP" sz="2000">
                <a:latin typeface="Palatino" pitchFamily="-128" charset="0"/>
              </a:rPr>
              <a:t>”</a:t>
            </a:r>
            <a:r>
              <a:rPr lang="en-US" altLang="ja-JP" sz="2000">
                <a:latin typeface="Arial" panose="020B0604020202020204" pitchFamily="34" charset="0"/>
              </a:rPr>
              <a:t> in a way that exposes progressively more detailed information about the system.</a:t>
            </a:r>
            <a:r>
              <a:rPr lang="zh-CN" altLang="en-US" sz="2000" dirty="0">
                <a:latin typeface="Arial" panose="020B0604020202020204" pitchFamily="34" charset="0"/>
                <a:ea typeface="宋体" panose="02010600030101010101" pitchFamily="2" charset="-122"/>
              </a:rPr>
              <a:t>（需求模式是否已经使用合适的方法分割，能够逐步揭示详细的系统信息）</a:t>
            </a:r>
          </a:p>
          <a:p>
            <a:pPr marL="342900" indent="-342900" eaLnBrk="0" hangingPunct="0">
              <a:spcBef>
                <a:spcPct val="20000"/>
              </a:spcBef>
              <a:buClr>
                <a:srgbClr val="52A930"/>
              </a:buClr>
              <a:buFont typeface="Wingdings" panose="05000000000000000000" pitchFamily="2" charset="2"/>
              <a:buChar char="n"/>
            </a:pPr>
            <a:r>
              <a:rPr lang="en-US" altLang="ja-JP" sz="2000">
                <a:latin typeface="Arial" panose="020B0604020202020204" pitchFamily="34" charset="0"/>
              </a:rPr>
              <a:t>Have requirements patterns been used to </a:t>
            </a:r>
            <a:r>
              <a:rPr lang="en-US" altLang="ja-JP" sz="2000">
                <a:solidFill>
                  <a:srgbClr val="FF0000"/>
                </a:solidFill>
                <a:latin typeface="Arial" panose="020B0604020202020204" pitchFamily="34" charset="0"/>
              </a:rPr>
              <a:t>simplify</a:t>
            </a:r>
            <a:r>
              <a:rPr lang="en-US" altLang="ja-JP" sz="2000">
                <a:latin typeface="Arial" panose="020B0604020202020204" pitchFamily="34" charset="0"/>
              </a:rPr>
              <a:t> the requirements model. Have all patterns been </a:t>
            </a:r>
            <a:r>
              <a:rPr lang="en-US" altLang="ja-JP" sz="2000">
                <a:solidFill>
                  <a:srgbClr val="FF0000"/>
                </a:solidFill>
                <a:latin typeface="Arial" panose="020B0604020202020204" pitchFamily="34" charset="0"/>
              </a:rPr>
              <a:t>properly validated</a:t>
            </a:r>
            <a:r>
              <a:rPr lang="en-US" altLang="ja-JP" sz="2000">
                <a:latin typeface="Arial" panose="020B0604020202020204" pitchFamily="34" charset="0"/>
              </a:rPr>
              <a:t>? Are all patterns consistent with customer requirements?</a:t>
            </a:r>
          </a:p>
          <a:p>
            <a:pPr marL="342900" indent="-342900" eaLnBrk="0" hangingPunct="0">
              <a:spcBef>
                <a:spcPct val="20000"/>
              </a:spcBef>
              <a:buClr>
                <a:srgbClr val="52A930"/>
              </a:buClr>
              <a:buFont typeface="Wingdings" panose="05000000000000000000" pitchFamily="2" charset="2"/>
              <a:buChar char="n"/>
            </a:pPr>
            <a:endParaRPr lang="en-US" altLang="ja-JP" sz="2000">
              <a:latin typeface="Arial" panose="020B0604020202020204" pitchFamily="34" charset="0"/>
            </a:endParaRPr>
          </a:p>
          <a:p>
            <a:pPr marL="342900" indent="-342900" eaLnBrk="0" hangingPunct="0">
              <a:spcBef>
                <a:spcPct val="20000"/>
              </a:spcBef>
              <a:buClr>
                <a:srgbClr val="52A930"/>
              </a:buClr>
            </a:pPr>
            <a:r>
              <a:rPr lang="en-US" altLang="zh-CN" sz="2400" b="1">
                <a:latin typeface="Arial" panose="020B0604020202020204" pitchFamily="34" charset="0"/>
              </a:rPr>
              <a:t>Ensure that the requirements model is an accurate reflection of stakeholder needs and that it provides a solid foundation for design</a:t>
            </a:r>
            <a:r>
              <a:rPr lang="en-US" altLang="ja-JP" sz="2000" b="1">
                <a:latin typeface="Arial" panose="020B0604020202020204" pitchFamily="34"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0649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58</a:t>
            </a:fld>
            <a:endParaRPr lang="en-US" altLang="ja-JP" sz="1200">
              <a:solidFill>
                <a:schemeClr val="bg1"/>
              </a:solidFill>
              <a:latin typeface="Arial" panose="020B0604020202020204" pitchFamily="34" charset="0"/>
            </a:endParaRPr>
          </a:p>
        </p:txBody>
      </p:sp>
      <p:sp>
        <p:nvSpPr>
          <p:cNvPr id="106499"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zh-CN" b="1">
                <a:latin typeface="Arial" panose="020B0604020202020204" pitchFamily="34" charset="0"/>
              </a:rPr>
              <a:t>Requirements Management</a:t>
            </a:r>
            <a:endParaRPr lang="en-US" altLang="ja-JP" b="1">
              <a:latin typeface="Arial" panose="020B0604020202020204" pitchFamily="34" charset="0"/>
            </a:endParaRPr>
          </a:p>
        </p:txBody>
      </p:sp>
      <p:sp>
        <p:nvSpPr>
          <p:cNvPr id="106500" name="Rectangle 5"/>
          <p:cNvSpPr>
            <a:spLocks noRot="1"/>
          </p:cNvSpPr>
          <p:nvPr/>
        </p:nvSpPr>
        <p:spPr>
          <a:xfrm>
            <a:off x="431800" y="1916113"/>
            <a:ext cx="8229600" cy="3998912"/>
          </a:xfrm>
          <a:prstGeom prst="rect">
            <a:avLst/>
          </a:prstGeom>
          <a:noFill/>
          <a:ln w="9525">
            <a:noFill/>
          </a:ln>
        </p:spPr>
        <p:txBody>
          <a:bodyPr/>
          <a:lstStyle/>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Feature traceability table</a:t>
            </a:r>
            <a:endParaRPr lang="en-US" altLang="ja-JP" sz="2000">
              <a:latin typeface="Arial" panose="020B0604020202020204" pitchFamily="34" charset="0"/>
            </a:endParaRPr>
          </a:p>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Source traceability table</a:t>
            </a:r>
            <a:endParaRPr lang="en-US" altLang="ja-JP" sz="2000">
              <a:latin typeface="Arial" panose="020B0604020202020204" pitchFamily="34" charset="0"/>
            </a:endParaRPr>
          </a:p>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Dependency</a:t>
            </a:r>
            <a:r>
              <a:rPr lang="zh-CN" altLang="en-US" sz="2000" dirty="0">
                <a:latin typeface="Arial" panose="020B0604020202020204" pitchFamily="34" charset="0"/>
              </a:rPr>
              <a:t>（从属、依赖） </a:t>
            </a:r>
            <a:r>
              <a:rPr lang="en-US" altLang="zh-CN" sz="2000">
                <a:latin typeface="Arial" panose="020B0604020202020204" pitchFamily="34" charset="0"/>
              </a:rPr>
              <a:t>traceability table</a:t>
            </a:r>
            <a:endParaRPr lang="en-US" altLang="ja-JP"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Subsystem traceability table</a:t>
            </a:r>
            <a:endParaRPr lang="en-US" altLang="ja-JP" sz="20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en-US" altLang="zh-CN" sz="2000">
                <a:latin typeface="Arial" panose="020B0604020202020204" pitchFamily="34" charset="0"/>
              </a:rPr>
              <a:t>Interface traceability table</a:t>
            </a:r>
            <a:r>
              <a:rPr lang="en-US" altLang="ja-JP" sz="2000">
                <a:latin typeface="Arial" panose="020B0604020202020204" pitchFamily="34" charset="0"/>
              </a:rPr>
              <a:t>	</a:t>
            </a:r>
            <a:endParaRPr lang="en-US" altLang="ja-JP" sz="2000" b="1">
              <a:latin typeface="Arial" panose="020B0604020202020204" pitchFamily="34" charset="0"/>
            </a:endParaRPr>
          </a:p>
        </p:txBody>
      </p:sp>
      <p:sp>
        <p:nvSpPr>
          <p:cNvPr id="106501" name="Text Box 6"/>
          <p:cNvSpPr txBox="1"/>
          <p:nvPr/>
        </p:nvSpPr>
        <p:spPr>
          <a:xfrm>
            <a:off x="468313" y="981075"/>
            <a:ext cx="7427912" cy="701675"/>
          </a:xfrm>
          <a:prstGeom prst="rect">
            <a:avLst/>
          </a:prstGeom>
          <a:noFill/>
          <a:ln w="9525">
            <a:noFill/>
          </a:ln>
        </p:spPr>
        <p:txBody>
          <a:bodyPr wrap="none">
            <a:spAutoFit/>
          </a:bodyPr>
          <a:lstStyle/>
          <a:p>
            <a:pPr eaLnBrk="0" hangingPunct="0"/>
            <a:r>
              <a:rPr lang="en-US" altLang="zh-CN" sz="2000">
                <a:solidFill>
                  <a:srgbClr val="FF0000"/>
                </a:solidFill>
                <a:latin typeface="Arial" panose="020B0604020202020204" pitchFamily="34" charset="0"/>
              </a:rPr>
              <a:t>A set of activities </a:t>
            </a:r>
            <a:r>
              <a:rPr lang="en-US" altLang="zh-CN" sz="2000">
                <a:latin typeface="Arial" panose="020B0604020202020204" pitchFamily="34" charset="0"/>
              </a:rPr>
              <a:t>that help the project team identify, control, and </a:t>
            </a:r>
          </a:p>
          <a:p>
            <a:pPr eaLnBrk="0" hangingPunct="0"/>
            <a:r>
              <a:rPr lang="en-US" altLang="zh-CN" sz="2000">
                <a:latin typeface="Arial" panose="020B0604020202020204" pitchFamily="34" charset="0"/>
              </a:rPr>
              <a:t>track requirements and changes to requirements at any times.</a:t>
            </a:r>
            <a:endParaRPr lang="en-US" altLang="ja-JP" sz="200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ph type="title"/>
          </p:nvPr>
        </p:nvSpPr>
        <p:spPr>
          <a:xfrm>
            <a:off x="358775" y="1196975"/>
            <a:ext cx="8534400" cy="381000"/>
          </a:xfrm>
        </p:spPr>
        <p:txBody>
          <a:bodyPr vert="horz" wrap="square" lIns="91440" tIns="45720" rIns="91440" bIns="45720" anchor="ctr" anchorCtr="0"/>
          <a:lstStyle/>
          <a:p>
            <a:r>
              <a:rPr lang="en-US" altLang="zh-CN">
                <a:ea typeface="宋体" panose="02010600030101010101" pitchFamily="2" charset="-122"/>
              </a:rPr>
              <a:t>Requirement  engineering RE</a:t>
            </a:r>
            <a:r>
              <a:rPr lang="zh-CN" altLang="en-US" dirty="0">
                <a:ea typeface="宋体" panose="02010600030101010101" pitchFamily="2" charset="-122"/>
              </a:rPr>
              <a:t>（定义）</a:t>
            </a:r>
          </a:p>
        </p:txBody>
      </p:sp>
      <p:sp>
        <p:nvSpPr>
          <p:cNvPr id="108546" name="Rectangle 3"/>
          <p:cNvSpPr>
            <a:spLocks noGrp="1"/>
          </p:cNvSpPr>
          <p:nvPr>
            <p:ph type="body"/>
          </p:nvPr>
        </p:nvSpPr>
        <p:spPr>
          <a:xfrm>
            <a:off x="431800" y="1808163"/>
            <a:ext cx="8316913" cy="3924300"/>
          </a:xfrm>
        </p:spPr>
        <p:txBody>
          <a:bodyPr vert="horz" wrap="square" lIns="91440" tIns="45720" rIns="91440" bIns="45720" anchor="t" anchorCtr="0"/>
          <a:lstStyle/>
          <a:p>
            <a:pPr>
              <a:lnSpc>
                <a:spcPct val="90000"/>
              </a:lnSpc>
            </a:pPr>
            <a:r>
              <a:rPr lang="zh-CN" altLang="en-US" sz="2400" dirty="0">
                <a:ea typeface="宋体" panose="02010600030101010101" pitchFamily="2" charset="-122"/>
              </a:rPr>
              <a:t>需求工程是指致力于不断理解需求的大量任务和技术。</a:t>
            </a:r>
          </a:p>
          <a:p>
            <a:pPr>
              <a:lnSpc>
                <a:spcPct val="90000"/>
              </a:lnSpc>
            </a:pPr>
            <a:r>
              <a:rPr lang="zh-CN" altLang="en-US" sz="2400" dirty="0">
                <a:ea typeface="宋体" panose="02010600030101010101" pitchFamily="2" charset="-122"/>
              </a:rPr>
              <a:t>从软件过程的角度来看，需求工程是一个软件工程动作，开始于沟通活动并持续到建模活动</a:t>
            </a:r>
          </a:p>
          <a:p>
            <a:pPr>
              <a:lnSpc>
                <a:spcPct val="90000"/>
              </a:lnSpc>
            </a:pPr>
            <a:endParaRPr lang="en-US" altLang="zh-CN" sz="2400">
              <a:ea typeface="宋体" panose="02010600030101010101" pitchFamily="2" charset="-122"/>
            </a:endParaRPr>
          </a:p>
          <a:p>
            <a:pPr>
              <a:lnSpc>
                <a:spcPct val="90000"/>
              </a:lnSpc>
            </a:pPr>
            <a:r>
              <a:rPr lang="en-US" altLang="zh-CN" sz="2400">
                <a:ea typeface="宋体" panose="02010600030101010101" pitchFamily="2" charset="-122"/>
              </a:rPr>
              <a:t>RE is the tasks and techniques that lead to understanding of requirements </a:t>
            </a:r>
          </a:p>
          <a:p>
            <a:pPr>
              <a:lnSpc>
                <a:spcPct val="90000"/>
              </a:lnSpc>
            </a:pPr>
            <a:r>
              <a:rPr lang="en-US" altLang="zh-CN" sz="2400">
                <a:ea typeface="宋体" panose="02010600030101010101" pitchFamily="2" charset="-122"/>
              </a:rPr>
              <a:t>RE builds a bridge to design and construction</a:t>
            </a:r>
          </a:p>
          <a:p>
            <a:pPr>
              <a:lnSpc>
                <a:spcPct val="90000"/>
              </a:lnSpc>
            </a:pPr>
            <a:r>
              <a:rPr lang="en-US" altLang="zh-CN" sz="2400">
                <a:ea typeface="宋体" panose="02010600030101010101" pitchFamily="2" charset="-122"/>
              </a:rPr>
              <a:t>RE is a major software engineering action that begins during the communication activity and continues into the modeling activity</a:t>
            </a:r>
          </a:p>
        </p:txBody>
      </p:sp>
      <p:sp>
        <p:nvSpPr>
          <p:cNvPr id="10854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0854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59</a:t>
            </a:fld>
            <a:endParaRPr lang="en-US" altLang="ja-JP" sz="1200">
              <a:solidFill>
                <a:schemeClr val="bg1"/>
              </a:solidFill>
              <a:latin typeface="Arial" panose="020B0604020202020204" pitchFamily="34" charset="0"/>
            </a:endParaRPr>
          </a:p>
        </p:txBody>
      </p:sp>
      <p:sp>
        <p:nvSpPr>
          <p:cNvPr id="108549" name="矩形 478213"/>
          <p:cNvSpPr/>
          <p:nvPr/>
        </p:nvSpPr>
        <p:spPr>
          <a:xfrm>
            <a:off x="179388" y="152400"/>
            <a:ext cx="2713355" cy="583565"/>
          </a:xfrm>
          <a:prstGeom prst="rect">
            <a:avLst/>
          </a:prstGeom>
          <a:noFill/>
          <a:ln w="9525">
            <a:noFill/>
          </a:ln>
        </p:spPr>
        <p:txBody>
          <a:bodyPr wrap="none">
            <a:spAutoFit/>
          </a:bodyPr>
          <a:lstStyle/>
          <a:p>
            <a:pPr eaLnBrk="0" hangingPunct="0"/>
            <a:r>
              <a:rPr lang="en-US" altLang="zh-CN" b="1">
                <a:latin typeface="Arial" panose="020B0604020202020204" pitchFamily="34" charset="0"/>
              </a:rPr>
              <a:t>7.9 Summary</a:t>
            </a:r>
            <a:endParaRPr lang="zh-CN" altLang="en-US" b="1"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Oval 2"/>
          <p:cNvSpPr/>
          <p:nvPr/>
        </p:nvSpPr>
        <p:spPr>
          <a:xfrm>
            <a:off x="8064500" y="0"/>
            <a:ext cx="914400" cy="1557338"/>
          </a:xfrm>
          <a:prstGeom prst="ellipse">
            <a:avLst/>
          </a:prstGeom>
          <a:solidFill>
            <a:schemeClr val="hlink"/>
          </a:solidFill>
          <a:ln w="12700" cap="flat" cmpd="sng">
            <a:solidFill>
              <a:schemeClr val="tx1"/>
            </a:solidFill>
            <a:prstDash val="solid"/>
            <a:headEnd type="none" w="sm" len="sm"/>
            <a:tailEnd type="none" w="sm" len="sm"/>
          </a:ln>
        </p:spPr>
        <p:txBody>
          <a:bodyPr wrap="none" anchor="ctr" anchorCtr="0"/>
          <a:lstStyle/>
          <a:p>
            <a:pPr eaLnBrk="0" hangingPunct="0"/>
            <a:endParaRPr lang="zh-CN" altLang="en-US" dirty="0">
              <a:latin typeface="Arial" panose="020B0604020202020204" pitchFamily="34" charset="0"/>
            </a:endParaRPr>
          </a:p>
        </p:txBody>
      </p:sp>
      <p:graphicFrame>
        <p:nvGraphicFramePr>
          <p:cNvPr id="21506" name="Object 3"/>
          <p:cNvGraphicFramePr/>
          <p:nvPr/>
        </p:nvGraphicFramePr>
        <p:xfrm>
          <a:off x="7380288" y="368300"/>
          <a:ext cx="547687" cy="1365250"/>
        </p:xfrm>
        <a:graphic>
          <a:graphicData uri="http://schemas.openxmlformats.org/presentationml/2006/ole">
            <mc:AlternateContent xmlns:mc="http://schemas.openxmlformats.org/markup-compatibility/2006">
              <mc:Choice xmlns:v="urn:schemas-microsoft-com:vml" Requires="v">
                <p:oleObj r:id="rId2" imgW="471805" imgH="1000125" progId="MS_ClipArt_Gallery.2">
                  <p:embed/>
                </p:oleObj>
              </mc:Choice>
              <mc:Fallback>
                <p:oleObj r:id="rId2" imgW="471805" imgH="1000125" progId="MS_ClipArt_Gallery.2">
                  <p:embed/>
                  <p:pic>
                    <p:nvPicPr>
                      <p:cNvPr id="0" name="图片 3077"/>
                      <p:cNvPicPr/>
                      <p:nvPr/>
                    </p:nvPicPr>
                    <p:blipFill>
                      <a:blip r:embed="rId3"/>
                      <a:stretch>
                        <a:fillRect/>
                      </a:stretch>
                    </p:blipFill>
                    <p:spPr>
                      <a:xfrm>
                        <a:off x="7380288" y="368300"/>
                        <a:ext cx="547687" cy="1365250"/>
                      </a:xfrm>
                      <a:prstGeom prst="rect">
                        <a:avLst/>
                      </a:prstGeom>
                      <a:noFill/>
                      <a:ln w="38100">
                        <a:noFill/>
                        <a:miter/>
                      </a:ln>
                    </p:spPr>
                  </p:pic>
                </p:oleObj>
              </mc:Fallback>
            </mc:AlternateContent>
          </a:graphicData>
        </a:graphic>
      </p:graphicFrame>
      <p:graphicFrame>
        <p:nvGraphicFramePr>
          <p:cNvPr id="21507" name="Object 4"/>
          <p:cNvGraphicFramePr>
            <a:graphicFrameLocks noChangeAspect="1"/>
          </p:cNvGraphicFramePr>
          <p:nvPr/>
        </p:nvGraphicFramePr>
        <p:xfrm>
          <a:off x="3240088" y="5121275"/>
          <a:ext cx="2286000" cy="1557338"/>
        </p:xfrm>
        <a:graphic>
          <a:graphicData uri="http://schemas.openxmlformats.org/presentationml/2006/ole">
            <mc:AlternateContent xmlns:mc="http://schemas.openxmlformats.org/markup-compatibility/2006">
              <mc:Choice xmlns:v="urn:schemas-microsoft-com:vml" Requires="v">
                <p:oleObj r:id="rId4" imgW="2286635" imgH="1384300" progId="MS_ClipArt_Gallery.2">
                  <p:embed/>
                </p:oleObj>
              </mc:Choice>
              <mc:Fallback>
                <p:oleObj r:id="rId4" imgW="2286635" imgH="1384300" progId="MS_ClipArt_Gallery.2">
                  <p:embed/>
                  <p:pic>
                    <p:nvPicPr>
                      <p:cNvPr id="0" name="图片 3075"/>
                      <p:cNvPicPr/>
                      <p:nvPr/>
                    </p:nvPicPr>
                    <p:blipFill>
                      <a:blip r:embed="rId5"/>
                      <a:stretch>
                        <a:fillRect/>
                      </a:stretch>
                    </p:blipFill>
                    <p:spPr>
                      <a:xfrm>
                        <a:off x="3240088" y="5121275"/>
                        <a:ext cx="2286000" cy="1557338"/>
                      </a:xfrm>
                      <a:prstGeom prst="rect">
                        <a:avLst/>
                      </a:prstGeom>
                      <a:noFill/>
                      <a:ln w="38100">
                        <a:noFill/>
                        <a:miter/>
                      </a:ln>
                    </p:spPr>
                  </p:pic>
                </p:oleObj>
              </mc:Fallback>
            </mc:AlternateContent>
          </a:graphicData>
        </a:graphic>
      </p:graphicFrame>
      <p:sp>
        <p:nvSpPr>
          <p:cNvPr id="881669" name="Text Box 5"/>
          <p:cNvSpPr txBox="1">
            <a:spLocks noChangeArrowheads="1"/>
          </p:cNvSpPr>
          <p:nvPr/>
        </p:nvSpPr>
        <p:spPr bwMode="auto">
          <a:xfrm>
            <a:off x="5616575" y="5013325"/>
            <a:ext cx="3117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0" hangingPunct="0">
              <a:buClrTx/>
              <a:buSzTx/>
              <a:buFontTx/>
              <a:defRPr/>
            </a:pPr>
            <a:r>
              <a:rPr kumimoji="0" lang="en-US" altLang="zh-CN" sz="18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SwReq_1: The item shall ...</a:t>
            </a:r>
          </a:p>
          <a:p>
            <a:pPr marR="0" defTabSz="914400" eaLnBrk="0" hangingPunct="0">
              <a:buClrTx/>
              <a:buSzTx/>
              <a:buFontTx/>
              <a:defRPr/>
            </a:pPr>
            <a:r>
              <a:rPr kumimoji="0" lang="en-US" altLang="zh-CN" sz="18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SwReq_2: ...</a:t>
            </a:r>
          </a:p>
          <a:p>
            <a:pPr marR="0" defTabSz="914400" eaLnBrk="0" hangingPunct="0">
              <a:buClrTx/>
              <a:buSzTx/>
              <a:buFontTx/>
              <a:defRPr/>
            </a:pPr>
            <a:r>
              <a:rPr kumimoji="0" lang="en-US" altLang="zh-CN" sz="18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a:t>
            </a:r>
          </a:p>
          <a:p>
            <a:pPr marR="0" defTabSz="914400" eaLnBrk="0" hangingPunct="0">
              <a:buClrTx/>
              <a:buSzTx/>
              <a:buFontTx/>
              <a:defRPr/>
            </a:pPr>
            <a:r>
              <a:rPr kumimoji="0" lang="en-US" altLang="zh-CN" sz="1800" b="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SwReq_X: ...</a:t>
            </a:r>
          </a:p>
        </p:txBody>
      </p:sp>
      <p:sp>
        <p:nvSpPr>
          <p:cNvPr id="21509" name="Rectangle 6"/>
          <p:cNvSpPr/>
          <p:nvPr/>
        </p:nvSpPr>
        <p:spPr>
          <a:xfrm>
            <a:off x="468313" y="100172"/>
            <a:ext cx="8839200" cy="521970"/>
          </a:xfrm>
          <a:prstGeom prst="rect">
            <a:avLst/>
          </a:prstGeom>
          <a:noFill/>
          <a:ln w="9525">
            <a:noFill/>
          </a:ln>
        </p:spPr>
        <p:txBody>
          <a:bodyPr anchor="ctr" anchorCtr="0">
            <a:spAutoFit/>
          </a:bodyPr>
          <a:lstStyle/>
          <a:p>
            <a:pPr eaLnBrk="0" hangingPunct="0"/>
            <a:r>
              <a:rPr lang="en-US" altLang="zh-CN" sz="2800" b="1">
                <a:latin typeface="Arial" panose="020B0604020202020204" pitchFamily="34" charset="0"/>
                <a:ea typeface="宋体" panose="02010600030101010101" pitchFamily="2" charset="-122"/>
              </a:rPr>
              <a:t>7.1 WHAT IS A REQUIREMENT ?</a:t>
            </a:r>
            <a:endParaRPr lang="en-GB" altLang="zh-CN" sz="2800" b="1">
              <a:latin typeface="Arial" panose="020B0604020202020204" pitchFamily="34" charset="0"/>
            </a:endParaRPr>
          </a:p>
        </p:txBody>
      </p:sp>
      <p:sp>
        <p:nvSpPr>
          <p:cNvPr id="21510" name="Rectangle 7"/>
          <p:cNvSpPr/>
          <p:nvPr/>
        </p:nvSpPr>
        <p:spPr>
          <a:xfrm>
            <a:off x="0" y="1196975"/>
            <a:ext cx="9067800" cy="4016375"/>
          </a:xfrm>
          <a:prstGeom prst="rect">
            <a:avLst/>
          </a:prstGeom>
          <a:noFill/>
          <a:ln w="9525">
            <a:noFill/>
          </a:ln>
        </p:spPr>
        <p:txBody>
          <a:bodyPr lIns="90000">
            <a:spAutoFit/>
          </a:bodyPr>
          <a:lstStyle/>
          <a:p>
            <a:pPr marL="342900" indent="-342900" eaLnBrk="0" hangingPunct="0">
              <a:spcBef>
                <a:spcPct val="20000"/>
              </a:spcBef>
              <a:buClr>
                <a:srgbClr val="52A930"/>
              </a:buClr>
              <a:buFont typeface="Arial" panose="020B0604020202020204" pitchFamily="34" charset="0"/>
              <a:buChar char="•"/>
            </a:pPr>
            <a:r>
              <a:rPr lang="en-GB" altLang="zh-CN" sz="2800">
                <a:latin typeface="Arial" panose="020B0604020202020204" pitchFamily="34" charset="0"/>
              </a:rPr>
              <a:t>Requirement:</a:t>
            </a:r>
          </a:p>
          <a:p>
            <a:pPr marL="742950" lvl="1" indent="-285750" eaLnBrk="0" hangingPunct="0">
              <a:spcBef>
                <a:spcPct val="20000"/>
              </a:spcBef>
              <a:buClr>
                <a:srgbClr val="52A930"/>
              </a:buClr>
              <a:buFont typeface="Arial" panose="020B0604020202020204" pitchFamily="34" charset="0"/>
              <a:buChar char="–"/>
            </a:pPr>
            <a:r>
              <a:rPr lang="en-GB" altLang="zh-CN" sz="2400">
                <a:latin typeface="Arial" panose="020B0604020202020204" pitchFamily="34" charset="0"/>
              </a:rPr>
              <a:t>contractual condition and/or capability (external customer(*))</a:t>
            </a:r>
          </a:p>
          <a:p>
            <a:pPr marL="742950" lvl="1" indent="-285750" eaLnBrk="0" hangingPunct="0">
              <a:spcBef>
                <a:spcPct val="20000"/>
              </a:spcBef>
              <a:buClr>
                <a:srgbClr val="52A930"/>
              </a:buClr>
              <a:buFont typeface="Arial" panose="020B0604020202020204" pitchFamily="34" charset="0"/>
              <a:buChar char="–"/>
            </a:pPr>
            <a:r>
              <a:rPr lang="en-GB" altLang="zh-CN" sz="2400">
                <a:latin typeface="Arial" panose="020B0604020202020204" pitchFamily="34" charset="0"/>
              </a:rPr>
              <a:t>industrial constraint (system engineering group, marketing, ...)</a:t>
            </a:r>
          </a:p>
          <a:p>
            <a:pPr marL="742950" lvl="1" indent="-285750" eaLnBrk="0" hangingPunct="0">
              <a:spcBef>
                <a:spcPct val="20000"/>
              </a:spcBef>
              <a:buClr>
                <a:srgbClr val="52A930"/>
              </a:buClr>
              <a:buFont typeface="Arial" panose="020B0604020202020204" pitchFamily="34" charset="0"/>
              <a:buChar char="–"/>
            </a:pPr>
            <a:r>
              <a:rPr lang="en-GB" altLang="zh-CN" sz="2400">
                <a:latin typeface="Arial" panose="020B0604020202020204" pitchFamily="34" charset="0"/>
              </a:rPr>
              <a:t>states WHAT the system/software item must do, not HOW it does it.</a:t>
            </a:r>
          </a:p>
          <a:p>
            <a:pPr marL="342900" indent="-342900" eaLnBrk="0" hangingPunct="0">
              <a:spcBef>
                <a:spcPct val="20000"/>
              </a:spcBef>
              <a:buClr>
                <a:srgbClr val="52A930"/>
              </a:buClr>
              <a:buFont typeface="Arial" panose="020B0604020202020204" pitchFamily="34" charset="0"/>
              <a:buChar char="•"/>
            </a:pPr>
            <a:r>
              <a:rPr lang="en-GB" altLang="zh-CN" sz="2800">
                <a:latin typeface="Arial" panose="020B0604020202020204" pitchFamily="34" charset="0"/>
              </a:rPr>
              <a:t>Specification: a list of technical requirements</a:t>
            </a:r>
          </a:p>
          <a:p>
            <a:pPr marL="342900" indent="-342900" eaLnBrk="0" hangingPunct="0">
              <a:spcBef>
                <a:spcPct val="20000"/>
              </a:spcBef>
              <a:buClr>
                <a:srgbClr val="52A930"/>
              </a:buClr>
            </a:pPr>
            <a:r>
              <a:rPr lang="en-GB" altLang="zh-CN" sz="2800">
                <a:latin typeface="Arial" panose="020B0604020202020204" pitchFamily="34" charset="0"/>
              </a:rPr>
              <a:t>Requirement traceability, necessary to ensure development coherence</a:t>
            </a:r>
            <a:r>
              <a:rPr lang="zh-CN" altLang="en-GB" sz="2800" dirty="0">
                <a:latin typeface="Arial" panose="020B0604020202020204" pitchFamily="34" charset="0"/>
              </a:rPr>
              <a:t>一致</a:t>
            </a:r>
          </a:p>
        </p:txBody>
      </p:sp>
      <p:sp>
        <p:nvSpPr>
          <p:cNvPr id="2151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151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a:t>
            </a:fld>
            <a:endParaRPr lang="en-US" altLang="ja-JP" sz="1200">
              <a:solidFill>
                <a:schemeClr val="bg1"/>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0957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60</a:t>
            </a:fld>
            <a:endParaRPr lang="en-US" altLang="ja-JP" sz="1200">
              <a:solidFill>
                <a:schemeClr val="bg1"/>
              </a:solidFill>
              <a:latin typeface="Arial" panose="020B0604020202020204" pitchFamily="34" charset="0"/>
            </a:endParaRPr>
          </a:p>
        </p:txBody>
      </p:sp>
      <p:sp>
        <p:nvSpPr>
          <p:cNvPr id="109571"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zh-CN" b="1">
                <a:latin typeface="Arial" panose="020B0604020202020204" pitchFamily="34" charset="0"/>
              </a:rPr>
              <a:t>7.9 Summary</a:t>
            </a:r>
          </a:p>
        </p:txBody>
      </p:sp>
      <p:sp>
        <p:nvSpPr>
          <p:cNvPr id="109572" name="Rectangle 6"/>
          <p:cNvSpPr>
            <a:spLocks noRot="1"/>
          </p:cNvSpPr>
          <p:nvPr/>
        </p:nvSpPr>
        <p:spPr>
          <a:xfrm>
            <a:off x="457200" y="1016000"/>
            <a:ext cx="8328025" cy="5076825"/>
          </a:xfrm>
          <a:prstGeom prst="rect">
            <a:avLst/>
          </a:prstGeom>
          <a:noFill/>
          <a:ln w="9525">
            <a:noFill/>
          </a:ln>
        </p:spPr>
        <p:txBody>
          <a:bodyPr/>
          <a:lstStyle/>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Requirement engineering tasks are conducted to establish a solid </a:t>
            </a:r>
            <a:r>
              <a:rPr lang="en-US" altLang="zh-CN" sz="2000">
                <a:solidFill>
                  <a:srgbClr val="FF0000"/>
                </a:solidFill>
                <a:latin typeface="Arial" panose="020B0604020202020204" pitchFamily="34" charset="0"/>
              </a:rPr>
              <a:t>foundation for design and construction</a:t>
            </a:r>
          </a:p>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It encompasses </a:t>
            </a:r>
            <a:r>
              <a:rPr lang="en-US" altLang="zh-CN" sz="2000">
                <a:solidFill>
                  <a:srgbClr val="FF0000"/>
                </a:solidFill>
                <a:latin typeface="Arial" panose="020B0604020202020204" pitchFamily="34" charset="0"/>
              </a:rPr>
              <a:t>7 distinct tasks</a:t>
            </a:r>
            <a:r>
              <a:rPr lang="en-US" altLang="zh-CN" sz="2000">
                <a:latin typeface="Arial" panose="020B0604020202020204" pitchFamily="34" charset="0"/>
              </a:rPr>
              <a:t>: Inception, Elicitation, elaboration, negotiation, specification, validation, management</a:t>
            </a:r>
          </a:p>
          <a:p>
            <a:pPr marL="342900" indent="-342900" eaLnBrk="0" hangingPunct="0">
              <a:spcBef>
                <a:spcPts val="300"/>
              </a:spcBef>
              <a:buClr>
                <a:srgbClr val="52A930"/>
              </a:buClr>
              <a:buFont typeface="Wingdings" panose="05000000000000000000" pitchFamily="2" charset="2"/>
              <a:buChar char="n"/>
            </a:pPr>
            <a:endParaRPr lang="en-US" altLang="zh-CN" sz="2000">
              <a:latin typeface="Arial" panose="020B0604020202020204" pitchFamily="34" charset="0"/>
            </a:endParaRPr>
          </a:p>
          <a:p>
            <a:pPr marL="342900" indent="-342900" eaLnBrk="0" hangingPunct="0">
              <a:spcBef>
                <a:spcPts val="3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Inception</a:t>
            </a:r>
            <a:r>
              <a:rPr lang="en-US" altLang="zh-CN" sz="2000">
                <a:latin typeface="Arial" panose="020B0604020202020204" pitchFamily="34" charset="0"/>
              </a:rPr>
              <a:t>: stakeholders establish basic problem requirements, define overriding project constraints, and address major features and functions.</a:t>
            </a:r>
          </a:p>
          <a:p>
            <a:pPr marL="342900" indent="-342900" eaLnBrk="0" hangingPunct="0">
              <a:spcBef>
                <a:spcPts val="3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Elicitation</a:t>
            </a:r>
            <a:r>
              <a:rPr lang="en-US" altLang="zh-CN" sz="2000">
                <a:latin typeface="Arial" panose="020B0604020202020204" pitchFamily="34" charset="0"/>
              </a:rPr>
              <a:t>: refine and expand information from inception.</a:t>
            </a:r>
          </a:p>
          <a:p>
            <a:pPr marL="342900" indent="-342900" eaLnBrk="0" hangingPunct="0">
              <a:spcBef>
                <a:spcPts val="3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Elaboration</a:t>
            </a:r>
            <a:r>
              <a:rPr lang="en-US" altLang="zh-CN" sz="2000">
                <a:latin typeface="Arial" panose="020B0604020202020204" pitchFamily="34" charset="0"/>
              </a:rPr>
              <a:t>: further expands requirements in a model – a collection of scenario-based, class-based, behavioral, and flow-oriented elements</a:t>
            </a:r>
          </a:p>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The intent of </a:t>
            </a:r>
            <a:r>
              <a:rPr lang="en-US" altLang="zh-CN" sz="2000">
                <a:solidFill>
                  <a:srgbClr val="FF0000"/>
                </a:solidFill>
                <a:latin typeface="Arial" panose="020B0604020202020204" pitchFamily="34" charset="0"/>
              </a:rPr>
              <a:t>negotiation</a:t>
            </a:r>
            <a:r>
              <a:rPr lang="en-US" altLang="zh-CN" sz="2000">
                <a:latin typeface="Arial" panose="020B0604020202020204" pitchFamily="34" charset="0"/>
              </a:rPr>
              <a:t> is to develop a realistic project plan.</a:t>
            </a:r>
          </a:p>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Each requirement and  the model are </a:t>
            </a:r>
            <a:r>
              <a:rPr lang="en-US" altLang="zh-CN" sz="2000">
                <a:solidFill>
                  <a:srgbClr val="FF0000"/>
                </a:solidFill>
                <a:latin typeface="Arial" panose="020B0604020202020204" pitchFamily="34" charset="0"/>
              </a:rPr>
              <a:t>validated</a:t>
            </a:r>
            <a:r>
              <a:rPr lang="en-US" altLang="zh-CN" sz="2000">
                <a:latin typeface="Arial" panose="020B0604020202020204" pitchFamily="34" charset="0"/>
              </a:rPr>
              <a:t> against customer need to ensure that the right system is to be built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1161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61</a:t>
            </a:fld>
            <a:endParaRPr lang="en-US" altLang="ja-JP" sz="1200">
              <a:solidFill>
                <a:schemeClr val="bg1"/>
              </a:solidFill>
              <a:latin typeface="Arial" panose="020B0604020202020204" pitchFamily="34" charset="0"/>
            </a:endParaRPr>
          </a:p>
        </p:txBody>
      </p:sp>
      <p:sp>
        <p:nvSpPr>
          <p:cNvPr id="59396" name="Rectangle 7"/>
          <p:cNvSpPr>
            <a:spLocks noRot="1"/>
          </p:cNvSpPr>
          <p:nvPr/>
        </p:nvSpPr>
        <p:spPr>
          <a:xfrm>
            <a:off x="158750" y="1016000"/>
            <a:ext cx="8805863" cy="4905375"/>
          </a:xfrm>
          <a:prstGeom prst="rect">
            <a:avLst/>
          </a:prstGeom>
          <a:noFill/>
          <a:ln w="9525">
            <a:noFill/>
          </a:ln>
        </p:spPr>
        <p:txBody>
          <a:bodyPr/>
          <a:lstStyle/>
          <a:p>
            <a:pPr eaLnBrk="0" fontAlgn="base" hangingPunct="0">
              <a:lnSpc>
                <a:spcPct val="90000"/>
              </a:lnSpc>
              <a:spcBef>
                <a:spcPct val="20000"/>
              </a:spcBef>
              <a:buClr>
                <a:srgbClr val="52A930"/>
              </a:buClr>
              <a:buFont typeface="Wingdings" panose="05000000000000000000" pitchFamily="2" charset="2"/>
            </a:pPr>
            <a:r>
              <a:rPr lang="zh-CN" altLang="en-US" sz="2800" strike="noStrike" noProof="1">
                <a:solidFill>
                  <a:srgbClr val="FF0000"/>
                </a:solidFill>
                <a:latin typeface="Arial" panose="020B0604020202020204" pitchFamily="34" charset="0"/>
                <a:ea typeface="宋体" panose="02010600030101010101" pitchFamily="2" charset="-122"/>
                <a:cs typeface="+mn-cs"/>
              </a:rPr>
              <a:t>什么是用例</a:t>
            </a:r>
            <a:endParaRPr lang="zh-CN" altLang="en-US" sz="2800" strike="noStrike" noProof="1">
              <a:solidFill>
                <a:srgbClr val="FF0000"/>
              </a:solidFill>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zh-CN" altLang="en-US" sz="2800" strike="noStrike" noProof="1">
                <a:solidFill>
                  <a:srgbClr val="FF0000"/>
                </a:solidFill>
                <a:latin typeface="Arial" panose="020B0604020202020204" pitchFamily="34" charset="0"/>
                <a:ea typeface="宋体" panose="02010600030101010101" pitchFamily="2" charset="-122"/>
                <a:cs typeface="+mn-cs"/>
              </a:rPr>
              <a:t>用例：就是场景，</a:t>
            </a:r>
            <a:r>
              <a:rPr lang="zh-CN" altLang="en-US" sz="2800" strike="noStrike" noProof="1">
                <a:latin typeface="Arial" panose="020B0604020202020204" pitchFamily="34" charset="0"/>
                <a:ea typeface="宋体" panose="02010600030101010101" pitchFamily="2" charset="-122"/>
                <a:cs typeface="+mn-cs"/>
              </a:rPr>
              <a:t>描述了能表达主体场景的“故事”</a:t>
            </a: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zh-CN" altLang="en-US" sz="2800" strike="noStrike" noProof="1">
                <a:latin typeface="Arial" panose="020B0604020202020204" pitchFamily="34" charset="0"/>
                <a:ea typeface="宋体" panose="02010600030101010101" pitchFamily="2" charset="-122"/>
                <a:cs typeface="+mn-cs"/>
              </a:rPr>
              <a:t>用例：描述最终用户（参与者）如何在一特定环境下和系统交互。</a:t>
            </a: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r>
              <a:rPr lang="zh-CN" altLang="en-US" sz="2800" strike="noStrike" noProof="1">
                <a:latin typeface="Arial" panose="020B0604020202020204" pitchFamily="34" charset="0"/>
                <a:ea typeface="宋体" panose="02010600030101010101" pitchFamily="2" charset="-122"/>
                <a:cs typeface="+mn-cs"/>
              </a:rPr>
              <a:t>用例：它可以用文字、基于模板的说明或图形来表示，用例从最终用户的角度来描述软件</a:t>
            </a: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lnSpc>
                <a:spcPct val="90000"/>
              </a:lnSpc>
              <a:spcBef>
                <a:spcPct val="20000"/>
              </a:spcBef>
              <a:buClr>
                <a:srgbClr val="52A930"/>
              </a:buClr>
              <a:buFont typeface="Wingdings" panose="05000000000000000000" pitchFamily="2" charset="2"/>
              <a:buChar char="n"/>
            </a:pPr>
            <a:endParaRPr lang="zh-CN" altLang="en-US" sz="2800" strike="noStrike" noProof="1">
              <a:latin typeface="Arial" panose="020B0604020202020204" pitchFamily="34" charset="0"/>
              <a:ea typeface="宋体" panose="02010600030101010101" pitchFamily="2" charset="-122"/>
            </a:endParaRPr>
          </a:p>
          <a:p>
            <a:pPr eaLnBrk="0" fontAlgn="base" hangingPunct="0">
              <a:lnSpc>
                <a:spcPct val="90000"/>
              </a:lnSpc>
              <a:spcBef>
                <a:spcPct val="20000"/>
              </a:spcBef>
              <a:buClr>
                <a:srgbClr val="52A930"/>
              </a:buClr>
              <a:buFont typeface="Wingdings" panose="05000000000000000000" pitchFamily="2" charset="2"/>
            </a:pPr>
            <a:r>
              <a:rPr lang="en-US" altLang="ja-JP" sz="2800" strike="noStrike" noProof="1">
                <a:latin typeface="Arial" panose="020B0604020202020204" pitchFamily="34" charset="0"/>
                <a:ea typeface="MS PGothic" panose="020B0600070205080204" pitchFamily="34" charset="-128"/>
                <a:cs typeface="+mn-cs"/>
                <a:sym typeface="+mn-ea"/>
              </a:rPr>
              <a:t>                     Scenario</a:t>
            </a:r>
            <a:r>
              <a:rPr lang="en-US" altLang="zh-CN" sz="2800" strike="noStrike" noProof="1">
                <a:latin typeface="Arial" panose="020B0604020202020204" pitchFamily="34" charset="0"/>
                <a:ea typeface="MS PGothic" panose="020B0600070205080204" pitchFamily="34" charset="-128"/>
                <a:cs typeface="+mn-cs"/>
                <a:sym typeface="+mn-ea"/>
              </a:rPr>
              <a:t> = Use Case</a:t>
            </a:r>
            <a:endParaRPr lang="zh-CN" altLang="en-US" sz="2800" strike="noStrike" noProof="1">
              <a:latin typeface="Arial" panose="020B0604020202020204" pitchFamily="34" charset="0"/>
              <a:ea typeface="宋体" panose="02010600030101010101" pitchFamily="2" charset="-122"/>
            </a:endParaRPr>
          </a:p>
          <a:p>
            <a:pPr marL="342900" indent="-342900" eaLnBrk="0" fontAlgn="base" hangingPunct="0">
              <a:spcBef>
                <a:spcPct val="20000"/>
              </a:spcBef>
              <a:buClr>
                <a:srgbClr val="52A930"/>
              </a:buClr>
              <a:buFont typeface="Wingdings" panose="05000000000000000000" pitchFamily="2" charset="2"/>
              <a:buChar char="n"/>
            </a:pPr>
            <a:endParaRPr lang="zh-CN" altLang="en-US" sz="2800" strike="noStrike" noProof="1">
              <a:latin typeface="Arial" panose="020B0604020202020204" pitchFamily="34" charset="0"/>
              <a:sym typeface="Wingdings" panose="05000000000000000000" pitchFamily="2" charset="2"/>
            </a:endParaRPr>
          </a:p>
        </p:txBody>
      </p:sp>
      <p:sp>
        <p:nvSpPr>
          <p:cNvPr id="111620"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zh-CN" b="1">
                <a:latin typeface="Arial" panose="020B0604020202020204" pitchFamily="34" charset="0"/>
              </a:rPr>
              <a:t>7.9 Summary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1366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62</a:t>
            </a:fld>
            <a:endParaRPr lang="en-US" altLang="ja-JP" sz="1200">
              <a:solidFill>
                <a:schemeClr val="bg1"/>
              </a:solidFill>
              <a:latin typeface="Arial" panose="020B0604020202020204" pitchFamily="34" charset="0"/>
            </a:endParaRPr>
          </a:p>
        </p:txBody>
      </p:sp>
      <p:sp>
        <p:nvSpPr>
          <p:cNvPr id="113667"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p>
        </p:txBody>
      </p:sp>
      <p:sp>
        <p:nvSpPr>
          <p:cNvPr id="113668" name="Text Box 71"/>
          <p:cNvSpPr txBox="1"/>
          <p:nvPr/>
        </p:nvSpPr>
        <p:spPr>
          <a:xfrm>
            <a:off x="0" y="728663"/>
            <a:ext cx="9144000" cy="3743325"/>
          </a:xfrm>
          <a:prstGeom prst="rect">
            <a:avLst/>
          </a:prstGeom>
          <a:noFill/>
          <a:ln w="9525">
            <a:noFill/>
          </a:ln>
        </p:spPr>
        <p:txBody>
          <a:bodyPr>
            <a:spAutoFit/>
          </a:bodyPr>
          <a:lstStyle/>
          <a:p>
            <a:pPr marL="304800" indent="-304800" eaLnBrk="0" hangingPunct="0">
              <a:buFont typeface="Arial" panose="020B0604020202020204" pitchFamily="34" charset="0"/>
              <a:buAutoNum type="arabicPeriod"/>
            </a:pPr>
            <a:r>
              <a:rPr lang="en-US" altLang="ja-JP" sz="2400">
                <a:latin typeface="Arial" panose="020B0604020202020204" pitchFamily="34" charset="0"/>
              </a:rPr>
              <a:t>In requirements validation the requirements model is reviewed to ensure its technical feasibility.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p>
          <a:p>
            <a:pPr marL="762000" lvl="1" indent="-304800" eaLnBrk="0" hangingPunct="0">
              <a:buNone/>
            </a:pPr>
            <a:endParaRPr lang="en-US" altLang="zh-CN" sz="2400">
              <a:latin typeface="Arial" panose="020B0604020202020204" pitchFamily="34" charset="0"/>
            </a:endParaRPr>
          </a:p>
          <a:p>
            <a:pPr marL="304800" indent="-304800" eaLnBrk="0" hangingPunct="0">
              <a:buFont typeface="Arial" panose="020B0604020202020204" pitchFamily="34" charset="0"/>
              <a:buAutoNum type="arabicPeriod"/>
            </a:pPr>
            <a:r>
              <a:rPr lang="en-US" altLang="ja-JP" sz="2400">
                <a:latin typeface="Arial" panose="020B0604020202020204" pitchFamily="34" charset="0"/>
              </a:rPr>
              <a:t>In win-win negotiation, the customer's needs are met even though the developer's need may not be. </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p>
          <a:p>
            <a:pPr marL="762000" lvl="1" indent="-304800" eaLnBrk="0" hangingPunct="0">
              <a:buFont typeface="Arial" panose="020B0604020202020204" pitchFamily="34" charset="0"/>
              <a:buAutoNum type="alphaLcPeriod"/>
            </a:pPr>
            <a:endParaRPr lang="en-US" altLang="zh-CN" sz="2400">
              <a:latin typeface="Arial" panose="020B0604020202020204" pitchFamily="34" charset="0"/>
            </a:endParaRPr>
          </a:p>
        </p:txBody>
      </p:sp>
      <p:sp>
        <p:nvSpPr>
          <p:cNvPr id="629768" name="Rectangle 8"/>
          <p:cNvSpPr/>
          <p:nvPr/>
        </p:nvSpPr>
        <p:spPr>
          <a:xfrm>
            <a:off x="4427538" y="188913"/>
            <a:ext cx="4140200" cy="457200"/>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1-b 2-b</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blinds(horizontal)">
                                      <p:cBhvr>
                                        <p:cTn id="7"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1571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63</a:t>
            </a:fld>
            <a:endParaRPr lang="en-US" altLang="ja-JP" sz="1200">
              <a:solidFill>
                <a:schemeClr val="bg1"/>
              </a:solidFill>
              <a:latin typeface="Arial" panose="020B0604020202020204" pitchFamily="34" charset="0"/>
            </a:endParaRPr>
          </a:p>
        </p:txBody>
      </p:sp>
      <p:sp>
        <p:nvSpPr>
          <p:cNvPr id="115715"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p>
        </p:txBody>
      </p:sp>
      <p:sp>
        <p:nvSpPr>
          <p:cNvPr id="115716" name="Text Box 71"/>
          <p:cNvSpPr txBox="1"/>
          <p:nvPr/>
        </p:nvSpPr>
        <p:spPr>
          <a:xfrm>
            <a:off x="0" y="728663"/>
            <a:ext cx="9144000" cy="447357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Which of the following is not one of the</a:t>
            </a:r>
            <a:r>
              <a:rPr lang="en-US" altLang="zh-CN" sz="2400">
                <a:latin typeface="Arial" panose="020B0604020202020204" pitchFamily="34" charset="0"/>
              </a:rPr>
              <a:t> relevant</a:t>
            </a:r>
            <a:r>
              <a:rPr lang="en-US" altLang="ja-JP" sz="2400">
                <a:latin typeface="Arial" panose="020B0604020202020204" pitchFamily="34" charset="0"/>
              </a:rPr>
              <a:t> questions that would be used during project inception?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What will be the economic benefit from a good solution?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is against this project?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will pay for the work?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will use the solution? </a:t>
            </a:r>
            <a:endParaRPr lang="en-US" altLang="zh-CN"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The use of traceability tables helps to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debug programs following the detection of run-time errors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determine the performance of algorithm implementations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identify, control, and track requirements changes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none of the above </a:t>
            </a:r>
            <a:endParaRPr lang="en-US" altLang="zh-CN" sz="2400">
              <a:latin typeface="Arial" panose="020B0604020202020204" pitchFamily="34" charset="0"/>
            </a:endParaRPr>
          </a:p>
        </p:txBody>
      </p:sp>
      <p:sp>
        <p:nvSpPr>
          <p:cNvPr id="629768" name="Rectangle 8"/>
          <p:cNvSpPr/>
          <p:nvPr/>
        </p:nvSpPr>
        <p:spPr>
          <a:xfrm>
            <a:off x="4319588" y="188913"/>
            <a:ext cx="4140200" cy="457200"/>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3-b 4-c</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blinds(horizontal)">
                                      <p:cBhvr>
                                        <p:cTn id="7"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1776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64</a:t>
            </a:fld>
            <a:endParaRPr lang="en-US" altLang="ja-JP" sz="1200">
              <a:solidFill>
                <a:schemeClr val="bg1"/>
              </a:solidFill>
              <a:latin typeface="Arial" panose="020B0604020202020204" pitchFamily="34" charset="0"/>
            </a:endParaRPr>
          </a:p>
        </p:txBody>
      </p:sp>
      <p:sp>
        <p:nvSpPr>
          <p:cNvPr id="117763"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p>
        </p:txBody>
      </p:sp>
      <p:sp>
        <p:nvSpPr>
          <p:cNvPr id="117764" name="Text Box 42"/>
          <p:cNvSpPr txBox="1"/>
          <p:nvPr/>
        </p:nvSpPr>
        <p:spPr>
          <a:xfrm>
            <a:off x="20638" y="765175"/>
            <a:ext cx="9123362" cy="5568950"/>
          </a:xfrm>
          <a:prstGeom prst="rect">
            <a:avLst/>
          </a:prstGeom>
          <a:noFill/>
          <a:ln w="9525">
            <a:noFill/>
          </a:ln>
        </p:spPr>
        <p:txBody>
          <a:bodyPr>
            <a:spAutoFit/>
          </a:bodyPr>
          <a:lstStyle/>
          <a:p>
            <a:pPr marL="304800" indent="-304800" eaLnBrk="0" hangingPunct="0">
              <a:buNone/>
            </a:pPr>
            <a:r>
              <a:rPr lang="en-US" altLang="ja-JP" sz="2400">
                <a:latin typeface="Arial" panose="020B0604020202020204" pitchFamily="34" charset="0"/>
              </a:rPr>
              <a:t>5. The system specification describes the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Function, performance and constraints of a computer-based system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implementation of each allocated system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element software architecture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time required for system simulation </a:t>
            </a:r>
            <a:endParaRPr lang="en-US" altLang="zh-CN"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6. Use-case actors are always people, never system devices. </a:t>
            </a:r>
          </a:p>
          <a:p>
            <a:pPr marL="304800" indent="-304800" eaLnBrk="0" hangingPunct="0">
              <a:buNone/>
            </a:pPr>
            <a:r>
              <a:rPr lang="en-US" altLang="ja-JP" sz="2400">
                <a:latin typeface="Arial" panose="020B0604020202020204" pitchFamily="34" charset="0"/>
              </a:rPr>
              <a:t>        a. </a:t>
            </a:r>
            <a:r>
              <a:rPr lang="en-US" altLang="zh-CN" sz="2400">
                <a:latin typeface="Arial" panose="020B0604020202020204" pitchFamily="34" charset="0"/>
              </a:rPr>
              <a:t>True</a:t>
            </a:r>
            <a:r>
              <a:rPr lang="en-US" altLang="ja-JP" sz="2400">
                <a:latin typeface="Arial" panose="020B0604020202020204" pitchFamily="34" charset="0"/>
              </a:rPr>
              <a:t> </a:t>
            </a:r>
          </a:p>
          <a:p>
            <a:pPr marL="304800" indent="-304800" eaLnBrk="0" hangingPunct="0">
              <a:buNone/>
            </a:pPr>
            <a:r>
              <a:rPr lang="en-US" altLang="ja-JP" sz="2400">
                <a:latin typeface="Arial" panose="020B0604020202020204" pitchFamily="34" charset="0"/>
              </a:rPr>
              <a:t>        </a:t>
            </a:r>
            <a:r>
              <a:rPr lang="en-US" altLang="zh-CN" sz="2400">
                <a:latin typeface="Arial" panose="020B0604020202020204" pitchFamily="34" charset="0"/>
              </a:rPr>
              <a:t>b</a:t>
            </a:r>
            <a:r>
              <a:rPr lang="en-US" altLang="ja-JP" sz="2400">
                <a:latin typeface="Arial" panose="020B0604020202020204" pitchFamily="34" charset="0"/>
              </a:rPr>
              <a:t>. </a:t>
            </a:r>
            <a:r>
              <a:rPr lang="en-US" altLang="zh-CN" sz="2400">
                <a:latin typeface="Arial" panose="020B0604020202020204" pitchFamily="34" charset="0"/>
              </a:rPr>
              <a:t>False</a:t>
            </a: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Which of the following is not one of the requirement classifications used in Quality Function Deployment (QFD)? </a:t>
            </a: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exciting </a:t>
            </a:r>
            <a:r>
              <a:rPr lang="en-US" altLang="zh-CN" sz="2400">
                <a:latin typeface="Arial" panose="020B0604020202020204" pitchFamily="34" charset="0"/>
              </a:rPr>
              <a:t>                               b. </a:t>
            </a:r>
            <a:r>
              <a:rPr lang="en-US" altLang="ja-JP" sz="2400">
                <a:latin typeface="Arial" panose="020B0604020202020204" pitchFamily="34" charset="0"/>
              </a:rPr>
              <a:t>expected </a:t>
            </a:r>
          </a:p>
          <a:p>
            <a:pPr marL="762000" lvl="1" indent="-304800" eaLnBrk="0" hangingPunct="0">
              <a:buNone/>
            </a:pPr>
            <a:r>
              <a:rPr lang="en-US" altLang="zh-CN" sz="2400">
                <a:latin typeface="Arial" panose="020B0604020202020204" pitchFamily="34" charset="0"/>
              </a:rPr>
              <a:t>c. </a:t>
            </a:r>
            <a:r>
              <a:rPr lang="en-US" altLang="ja-JP" sz="2400">
                <a:latin typeface="Arial" panose="020B0604020202020204" pitchFamily="34" charset="0"/>
              </a:rPr>
              <a:t>mandatory </a:t>
            </a:r>
            <a:r>
              <a:rPr lang="en-US" altLang="zh-CN" sz="2400">
                <a:latin typeface="Arial" panose="020B0604020202020204" pitchFamily="34" charset="0"/>
              </a:rPr>
              <a:t>                          d. </a:t>
            </a:r>
            <a:r>
              <a:rPr lang="en-US" altLang="ja-JP" sz="2400">
                <a:latin typeface="Arial" panose="020B0604020202020204" pitchFamily="34" charset="0"/>
              </a:rPr>
              <a:t>normal </a:t>
            </a:r>
            <a:endParaRPr lang="en-US" altLang="ja-JP" sz="1600">
              <a:latin typeface="Arial" panose="020B0604020202020204" pitchFamily="34" charset="0"/>
            </a:endParaRPr>
          </a:p>
        </p:txBody>
      </p:sp>
      <p:sp>
        <p:nvSpPr>
          <p:cNvPr id="631814" name="Rectangle 6"/>
          <p:cNvSpPr/>
          <p:nvPr/>
        </p:nvSpPr>
        <p:spPr>
          <a:xfrm>
            <a:off x="4427538" y="0"/>
            <a:ext cx="4140200" cy="457200"/>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5-a 6-b 7-c</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14"/>
                                        </p:tgtEl>
                                        <p:attrNameLst>
                                          <p:attrName>style.visibility</p:attrName>
                                        </p:attrNameLst>
                                      </p:cBhvr>
                                      <p:to>
                                        <p:strVal val="visible"/>
                                      </p:to>
                                    </p:set>
                                    <p:animEffect transition="in" filter="blinds(horizontal)">
                                      <p:cBhvr>
                                        <p:cTn id="7" dur="500"/>
                                        <p:tgtEl>
                                          <p:spTgt spid="63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1981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65</a:t>
            </a:fld>
            <a:endParaRPr lang="en-US" altLang="ja-JP" sz="1200">
              <a:solidFill>
                <a:schemeClr val="bg1"/>
              </a:solidFill>
              <a:latin typeface="Arial" panose="020B0604020202020204" pitchFamily="34" charset="0"/>
            </a:endParaRPr>
          </a:p>
        </p:txBody>
      </p:sp>
      <p:sp>
        <p:nvSpPr>
          <p:cNvPr id="119811"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119812" name="Picture 36"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119813" name="Picture 3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119814" name="Text Box 42"/>
          <p:cNvSpPr txBox="1"/>
          <p:nvPr/>
        </p:nvSpPr>
        <p:spPr>
          <a:xfrm>
            <a:off x="20638" y="765175"/>
            <a:ext cx="9123362" cy="1558925"/>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p>
          <a:p>
            <a:pPr marL="762000" lvl="1" indent="-304800" eaLnBrk="0" hangingPunct="0">
              <a:buNone/>
            </a:pPr>
            <a:endParaRPr lang="en-US" altLang="ja-JP" sz="1600">
              <a:latin typeface="Arial" panose="020B0604020202020204" pitchFamily="34" charset="0"/>
            </a:endParaRPr>
          </a:p>
          <a:p>
            <a:pPr marL="762000" lvl="1" indent="-304800" eaLnBrk="0" hangingPunct="0">
              <a:buNone/>
            </a:pPr>
            <a:endParaRPr lang="en-US" altLang="zh-CN" sz="1600">
              <a:latin typeface="Arial" panose="020B0604020202020204" pitchFamily="34" charset="0"/>
            </a:endParaRPr>
          </a:p>
        </p:txBody>
      </p:sp>
      <p:sp>
        <p:nvSpPr>
          <p:cNvPr id="119815" name="Oval 18"/>
          <p:cNvSpPr/>
          <p:nvPr/>
        </p:nvSpPr>
        <p:spPr>
          <a:xfrm>
            <a:off x="5616575" y="2528888"/>
            <a:ext cx="250825" cy="287337"/>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19816" name="Line 19"/>
          <p:cNvSpPr/>
          <p:nvPr/>
        </p:nvSpPr>
        <p:spPr>
          <a:xfrm>
            <a:off x="5580063" y="2960688"/>
            <a:ext cx="323850" cy="0"/>
          </a:xfrm>
          <a:prstGeom prst="line">
            <a:avLst/>
          </a:prstGeom>
          <a:ln w="9525" cap="flat" cmpd="sng">
            <a:solidFill>
              <a:schemeClr val="tx1"/>
            </a:solidFill>
            <a:prstDash val="solid"/>
            <a:headEnd type="none" w="med" len="med"/>
            <a:tailEnd type="none" w="med" len="med"/>
          </a:ln>
        </p:spPr>
      </p:sp>
      <p:sp>
        <p:nvSpPr>
          <p:cNvPr id="119817" name="Line 20"/>
          <p:cNvSpPr/>
          <p:nvPr/>
        </p:nvSpPr>
        <p:spPr>
          <a:xfrm flipH="1">
            <a:off x="5651500" y="2816225"/>
            <a:ext cx="73025" cy="396875"/>
          </a:xfrm>
          <a:prstGeom prst="line">
            <a:avLst/>
          </a:prstGeom>
          <a:ln w="9525" cap="flat" cmpd="sng">
            <a:solidFill>
              <a:schemeClr val="tx1"/>
            </a:solidFill>
            <a:prstDash val="solid"/>
            <a:headEnd type="none" w="med" len="med"/>
            <a:tailEnd type="none" w="med" len="med"/>
          </a:ln>
        </p:spPr>
      </p:sp>
      <p:sp>
        <p:nvSpPr>
          <p:cNvPr id="119818" name="Line 21"/>
          <p:cNvSpPr/>
          <p:nvPr/>
        </p:nvSpPr>
        <p:spPr>
          <a:xfrm>
            <a:off x="5724525" y="2960688"/>
            <a:ext cx="179388" cy="252412"/>
          </a:xfrm>
          <a:prstGeom prst="line">
            <a:avLst/>
          </a:prstGeom>
          <a:ln w="9525" cap="flat" cmpd="sng">
            <a:solidFill>
              <a:schemeClr val="tx1"/>
            </a:solidFill>
            <a:prstDash val="solid"/>
            <a:headEnd type="none" w="med" len="med"/>
            <a:tailEnd type="none" w="med" len="med"/>
          </a:ln>
        </p:spPr>
      </p:sp>
      <p:sp>
        <p:nvSpPr>
          <p:cNvPr id="119819" name="Rectangle 22"/>
          <p:cNvSpPr/>
          <p:nvPr/>
        </p:nvSpPr>
        <p:spPr>
          <a:xfrm>
            <a:off x="6480175" y="2133600"/>
            <a:ext cx="1476375" cy="2411413"/>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19820" name="Oval 23"/>
          <p:cNvSpPr/>
          <p:nvPr/>
        </p:nvSpPr>
        <p:spPr>
          <a:xfrm>
            <a:off x="6659563" y="2457450"/>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Withdrawal</a:t>
            </a:r>
          </a:p>
          <a:p>
            <a:pPr algn="ctr" eaLnBrk="0" hangingPunct="0"/>
            <a:r>
              <a:rPr lang="en-US" altLang="zh-CN" sz="1400">
                <a:latin typeface="Arial" panose="020B0604020202020204" pitchFamily="34" charset="0"/>
              </a:rPr>
              <a:t>management</a:t>
            </a:r>
            <a:endParaRPr lang="en-US" altLang="ja-JP" sz="1400">
              <a:latin typeface="Arial" panose="020B0604020202020204" pitchFamily="34" charset="0"/>
            </a:endParaRPr>
          </a:p>
        </p:txBody>
      </p:sp>
      <p:sp>
        <p:nvSpPr>
          <p:cNvPr id="119821" name="Oval 24"/>
          <p:cNvSpPr/>
          <p:nvPr/>
        </p:nvSpPr>
        <p:spPr>
          <a:xfrm>
            <a:off x="6624638" y="3644900"/>
            <a:ext cx="1189037" cy="735013"/>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19822" name="Line 25"/>
          <p:cNvSpPr/>
          <p:nvPr/>
        </p:nvSpPr>
        <p:spPr>
          <a:xfrm>
            <a:off x="5976938" y="2781300"/>
            <a:ext cx="682625" cy="107950"/>
          </a:xfrm>
          <a:prstGeom prst="line">
            <a:avLst/>
          </a:prstGeom>
          <a:ln w="9525" cap="flat" cmpd="sng">
            <a:solidFill>
              <a:schemeClr val="tx1"/>
            </a:solidFill>
            <a:prstDash val="solid"/>
            <a:headEnd type="none" w="med" len="med"/>
            <a:tailEnd type="none" w="med" len="med"/>
          </a:ln>
        </p:spPr>
      </p:sp>
      <p:sp>
        <p:nvSpPr>
          <p:cNvPr id="119823" name="Line 26"/>
          <p:cNvSpPr/>
          <p:nvPr/>
        </p:nvSpPr>
        <p:spPr>
          <a:xfrm>
            <a:off x="5976938" y="2744788"/>
            <a:ext cx="755650" cy="1008062"/>
          </a:xfrm>
          <a:prstGeom prst="line">
            <a:avLst/>
          </a:prstGeom>
          <a:ln w="9525" cap="flat" cmpd="sng">
            <a:solidFill>
              <a:schemeClr val="tx1"/>
            </a:solidFill>
            <a:prstDash val="solid"/>
            <a:headEnd type="none" w="med" len="med"/>
            <a:tailEnd type="none" w="med" len="med"/>
          </a:ln>
        </p:spPr>
      </p:sp>
      <p:sp>
        <p:nvSpPr>
          <p:cNvPr id="119824" name="Rectangle 27"/>
          <p:cNvSpPr/>
          <p:nvPr/>
        </p:nvSpPr>
        <p:spPr>
          <a:xfrm>
            <a:off x="5508625" y="3573463"/>
            <a:ext cx="661988" cy="360362"/>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200">
                <a:latin typeface="Arial" panose="020B0604020202020204" pitchFamily="34" charset="0"/>
              </a:rPr>
              <a:t>bank</a:t>
            </a:r>
          </a:p>
          <a:p>
            <a:pPr algn="ctr" eaLnBrk="0" hangingPunct="0"/>
            <a:r>
              <a:rPr lang="en-US" altLang="zh-CN" sz="1200">
                <a:latin typeface="Arial" panose="020B0604020202020204" pitchFamily="34" charset="0"/>
              </a:rPr>
              <a:t>card</a:t>
            </a:r>
            <a:endParaRPr lang="en-US" altLang="ja-JP" sz="1200">
              <a:latin typeface="Arial" panose="020B0604020202020204" pitchFamily="34" charset="0"/>
            </a:endParaRPr>
          </a:p>
        </p:txBody>
      </p:sp>
      <p:sp>
        <p:nvSpPr>
          <p:cNvPr id="119825" name="Line 28"/>
          <p:cNvSpPr/>
          <p:nvPr/>
        </p:nvSpPr>
        <p:spPr>
          <a:xfrm flipV="1">
            <a:off x="6192838" y="3105150"/>
            <a:ext cx="539750" cy="539750"/>
          </a:xfrm>
          <a:prstGeom prst="line">
            <a:avLst/>
          </a:prstGeom>
          <a:ln w="9525" cap="flat" cmpd="sng">
            <a:solidFill>
              <a:schemeClr val="tx1"/>
            </a:solidFill>
            <a:prstDash val="solid"/>
            <a:headEnd type="none" w="med" len="med"/>
            <a:tailEnd type="none" w="med" len="med"/>
          </a:ln>
        </p:spPr>
      </p:sp>
      <p:sp>
        <p:nvSpPr>
          <p:cNvPr id="119826" name="Line 29"/>
          <p:cNvSpPr/>
          <p:nvPr/>
        </p:nvSpPr>
        <p:spPr>
          <a:xfrm>
            <a:off x="6192838" y="3644900"/>
            <a:ext cx="539750" cy="144463"/>
          </a:xfrm>
          <a:prstGeom prst="line">
            <a:avLst/>
          </a:prstGeom>
          <a:ln w="9525" cap="flat" cmpd="sng">
            <a:solidFill>
              <a:schemeClr val="tx1"/>
            </a:solidFill>
            <a:prstDash val="solid"/>
            <a:headEnd type="none" w="med" len="med"/>
            <a:tailEnd type="none" w="med" len="med"/>
          </a:ln>
        </p:spPr>
      </p:sp>
      <p:sp>
        <p:nvSpPr>
          <p:cNvPr id="119827" name="AutoShape 30"/>
          <p:cNvSpPr/>
          <p:nvPr/>
        </p:nvSpPr>
        <p:spPr>
          <a:xfrm>
            <a:off x="8316913" y="2312988"/>
            <a:ext cx="611187" cy="684212"/>
          </a:xfrm>
          <a:prstGeom prst="flowChartPredefinedProcess">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ATM</a:t>
            </a:r>
            <a:endParaRPr lang="en-US" altLang="ja-JP" sz="1600">
              <a:latin typeface="Arial" panose="020B0604020202020204" pitchFamily="34" charset="0"/>
            </a:endParaRPr>
          </a:p>
        </p:txBody>
      </p:sp>
      <p:sp>
        <p:nvSpPr>
          <p:cNvPr id="119828" name="Line 31"/>
          <p:cNvSpPr/>
          <p:nvPr/>
        </p:nvSpPr>
        <p:spPr>
          <a:xfrm flipV="1">
            <a:off x="7812088" y="2565400"/>
            <a:ext cx="468312" cy="250825"/>
          </a:xfrm>
          <a:prstGeom prst="line">
            <a:avLst/>
          </a:prstGeom>
          <a:ln w="9525" cap="flat" cmpd="sng">
            <a:solidFill>
              <a:schemeClr val="tx1"/>
            </a:solidFill>
            <a:prstDash val="solid"/>
            <a:headEnd type="none" w="med" len="med"/>
            <a:tailEnd type="none" w="med" len="med"/>
          </a:ln>
        </p:spPr>
      </p:sp>
      <p:sp>
        <p:nvSpPr>
          <p:cNvPr id="119829" name="Line 32"/>
          <p:cNvSpPr/>
          <p:nvPr/>
        </p:nvSpPr>
        <p:spPr>
          <a:xfrm flipV="1">
            <a:off x="7775575" y="2565400"/>
            <a:ext cx="504825" cy="1295400"/>
          </a:xfrm>
          <a:prstGeom prst="line">
            <a:avLst/>
          </a:prstGeom>
          <a:ln w="9525" cap="flat" cmpd="sng">
            <a:solidFill>
              <a:schemeClr val="tx1"/>
            </a:solidFill>
            <a:prstDash val="solid"/>
            <a:headEnd type="none" w="med" len="med"/>
            <a:tailEnd type="none" w="med" len="med"/>
          </a:ln>
        </p:spPr>
      </p:sp>
      <p:sp>
        <p:nvSpPr>
          <p:cNvPr id="119830" name="Text Box 36"/>
          <p:cNvSpPr txBox="1"/>
          <p:nvPr/>
        </p:nvSpPr>
        <p:spPr>
          <a:xfrm>
            <a:off x="179388" y="3141663"/>
            <a:ext cx="4787900" cy="244475"/>
          </a:xfrm>
          <a:prstGeom prst="rect">
            <a:avLst/>
          </a:prstGeom>
          <a:noFill/>
          <a:ln w="9525">
            <a:noFill/>
          </a:ln>
        </p:spPr>
        <p:txBody>
          <a:bodyPr>
            <a:spAutoFit/>
          </a:bodyPr>
          <a:lstStyle/>
          <a:p>
            <a:pPr eaLnBrk="0" hangingPunct="0">
              <a:spcBef>
                <a:spcPct val="50000"/>
              </a:spcBef>
            </a:pPr>
            <a:endParaRPr lang="zh-CN" altLang="en-US" sz="1000" dirty="0">
              <a:latin typeface="Arial" panose="020B0604020202020204" pitchFamily="34" charset="0"/>
            </a:endParaRPr>
          </a:p>
        </p:txBody>
      </p:sp>
      <p:sp>
        <p:nvSpPr>
          <p:cNvPr id="426021" name="Text Box 42"/>
          <p:cNvSpPr txBox="1"/>
          <p:nvPr/>
        </p:nvSpPr>
        <p:spPr>
          <a:xfrm>
            <a:off x="20638" y="1881188"/>
            <a:ext cx="6388100" cy="4737100"/>
          </a:xfrm>
          <a:prstGeom prst="rect">
            <a:avLst/>
          </a:prstGeom>
          <a:noFill/>
          <a:ln w="9525">
            <a:noFill/>
          </a:ln>
        </p:spPr>
        <p:txBody>
          <a:bodyPr>
            <a:spAutoFit/>
          </a:bodyPr>
          <a:lstStyle/>
          <a:p>
            <a:pPr marL="304800" indent="-304800" eaLnBrk="0" hangingPunct="0"/>
            <a:r>
              <a:rPr lang="en-US" altLang="zh-CN" sz="1600">
                <a:latin typeface="Arial" panose="020B0604020202020204" pitchFamily="34" charset="0"/>
              </a:rPr>
              <a:t>Solution a</a:t>
            </a:r>
          </a:p>
          <a:p>
            <a:pPr marL="304800" indent="-304800" eaLnBrk="0" hangingPunct="0"/>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withdrawal at an ATM</a:t>
            </a:r>
          </a:p>
          <a:p>
            <a:pPr marL="304800" indent="-304800" eaLnBrk="0" hangingPunct="0"/>
            <a:r>
              <a:rPr lang="en-US" altLang="zh-CN" sz="1600">
                <a:latin typeface="Arial" panose="020B0604020202020204" pitchFamily="34" charset="0"/>
              </a:rPr>
              <a:t>Primary actor: customer, bank card, ATM</a:t>
            </a:r>
          </a:p>
          <a:p>
            <a:pPr marL="304800" indent="-304800" eaLnBrk="0" hangingPunct="0"/>
            <a:r>
              <a:rPr lang="en-US" altLang="zh-CN" sz="1600">
                <a:latin typeface="Arial" panose="020B0604020202020204" pitchFamily="34" charset="0"/>
              </a:rPr>
              <a:t>Precondition: ATM is ready</a:t>
            </a:r>
          </a:p>
          <a:p>
            <a:pPr marL="304800" indent="-304800" eaLnBrk="0" hangingPunct="0"/>
            <a:r>
              <a:rPr lang="en-US" altLang="zh-CN" sz="1600">
                <a:latin typeface="Arial" panose="020B0604020202020204" pitchFamily="34" charset="0"/>
              </a:rPr>
              <a:t>Trigger: customer decides to make a withdrawal </a:t>
            </a:r>
          </a:p>
          <a:p>
            <a:pPr marL="304800" indent="-304800" eaLnBrk="0" hangingPunct="0"/>
            <a:r>
              <a:rPr lang="en-US" altLang="zh-CN" sz="1600">
                <a:latin typeface="Arial" panose="020B0604020202020204" pitchFamily="34" charset="0"/>
              </a:rPr>
              <a:t>Scenario:</a:t>
            </a:r>
          </a:p>
          <a:p>
            <a:pPr marL="304800" indent="-304800" eaLnBrk="0" hangingPunct="0"/>
            <a:r>
              <a:rPr lang="en-US" altLang="zh-CN" sz="1600">
                <a:latin typeface="Arial" panose="020B0604020202020204" pitchFamily="34" charset="0"/>
              </a:rPr>
              <a:t>Customer insert bank card into ATM</a:t>
            </a:r>
          </a:p>
          <a:p>
            <a:pPr marL="304800" indent="-304800" eaLnBrk="0" hangingPunct="0"/>
            <a:r>
              <a:rPr lang="en-US" altLang="zh-CN" sz="1600">
                <a:latin typeface="Arial" panose="020B0604020202020204" pitchFamily="34" charset="0"/>
              </a:rPr>
              <a:t>Customer input password</a:t>
            </a:r>
          </a:p>
          <a:p>
            <a:pPr marL="304800" indent="-304800" eaLnBrk="0" hangingPunct="0"/>
            <a:r>
              <a:rPr lang="en-US" altLang="zh-CN" sz="1600">
                <a:latin typeface="Arial" panose="020B0604020202020204" pitchFamily="34" charset="0"/>
              </a:rPr>
              <a:t>Customer press the withdrawal </a:t>
            </a:r>
          </a:p>
          <a:p>
            <a:pPr marL="304800" indent="-304800" eaLnBrk="0" hangingPunct="0"/>
            <a:r>
              <a:rPr lang="en-US" altLang="zh-CN" sz="1600">
                <a:latin typeface="Arial" panose="020B0604020202020204" pitchFamily="34" charset="0"/>
              </a:rPr>
              <a:t>Customer input the number of money</a:t>
            </a:r>
          </a:p>
          <a:p>
            <a:pPr marL="304800" indent="-304800" eaLnBrk="0" hangingPunct="0"/>
            <a:r>
              <a:rPr lang="en-US" altLang="zh-CN" sz="1600">
                <a:latin typeface="Arial" panose="020B0604020202020204" pitchFamily="34" charset="0"/>
              </a:rPr>
              <a:t>Customer gets the money</a:t>
            </a:r>
          </a:p>
          <a:p>
            <a:pPr marL="304800" indent="-304800" eaLnBrk="0" hangingPunct="0"/>
            <a:r>
              <a:rPr lang="en-US" altLang="zh-CN" sz="1600">
                <a:latin typeface="Arial" panose="020B0604020202020204" pitchFamily="34" charset="0"/>
              </a:rPr>
              <a:t>Customer takes out the bank card</a:t>
            </a:r>
          </a:p>
          <a:p>
            <a:pPr marL="304800" indent="-304800" eaLnBrk="0" hangingPunct="0"/>
            <a:r>
              <a:rPr lang="en-US" altLang="zh-CN" sz="1600">
                <a:latin typeface="Arial" panose="020B0604020202020204" pitchFamily="34" charset="0"/>
              </a:rPr>
              <a:t>Exception:</a:t>
            </a:r>
          </a:p>
          <a:p>
            <a:pPr marL="304800" indent="-304800" eaLnBrk="0" hangingPunct="0"/>
            <a:r>
              <a:rPr lang="en-US" altLang="zh-CN" sz="1600">
                <a:latin typeface="Arial" panose="020B0604020202020204" pitchFamily="34" charset="0"/>
              </a:rPr>
              <a:t>The bank card is not recognized – see abnormal process</a:t>
            </a:r>
          </a:p>
          <a:p>
            <a:pPr marL="304800" indent="-304800" eaLnBrk="0" hangingPunct="0"/>
            <a:r>
              <a:rPr lang="en-US" altLang="zh-CN" sz="1600">
                <a:latin typeface="Arial" panose="020B0604020202020204" pitchFamily="34" charset="0"/>
              </a:rPr>
              <a:t>Password is incorrect or not recognized – see abnormal process</a:t>
            </a:r>
          </a:p>
          <a:p>
            <a:pPr marL="304800" indent="-304800" eaLnBrk="0" hangingPunct="0"/>
            <a:r>
              <a:rPr lang="en-US" altLang="zh-CN" sz="1600">
                <a:latin typeface="Arial" panose="020B0604020202020204" pitchFamily="34" charset="0"/>
              </a:rPr>
              <a:t>Money does not get out – see abnormal process</a:t>
            </a:r>
          </a:p>
          <a:p>
            <a:pPr marL="304800" indent="-304800" eaLnBrk="0" hangingPunct="0"/>
            <a:r>
              <a:rPr lang="en-US" altLang="zh-CN" sz="1600">
                <a:latin typeface="Arial" panose="020B0604020202020204" pitchFamily="34" charset="0"/>
              </a:rPr>
              <a:t>The bank card can not be took out – see abnormal process</a:t>
            </a:r>
            <a:endParaRPr lang="en-US" altLang="ja-JP" sz="1600">
              <a:latin typeface="Arial" panose="020B0604020202020204" pitchFamily="34" charset="0"/>
            </a:endParaRPr>
          </a:p>
          <a:p>
            <a:pPr marL="762000" lvl="1" indent="-304800" eaLnBrk="0" hangingPunct="0"/>
            <a:endParaRPr lang="en-US" altLang="ja-JP" sz="1600">
              <a:latin typeface="Arial" panose="020B0604020202020204" pitchFamily="34" charset="0"/>
            </a:endParaRPr>
          </a:p>
          <a:p>
            <a:pPr marL="762000" lvl="1" indent="-304800" eaLnBrk="0" hangingPunct="0"/>
            <a:endParaRPr lang="en-US" altLang="zh-CN"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6021"/>
                                        </p:tgtEl>
                                        <p:attrNameLst>
                                          <p:attrName>style.visibility</p:attrName>
                                        </p:attrNameLst>
                                      </p:cBhvr>
                                      <p:to>
                                        <p:strVal val="visible"/>
                                      </p:to>
                                    </p:set>
                                    <p:anim calcmode="lin" valueType="num">
                                      <p:cBhvr additive="base">
                                        <p:cTn id="7" dur="500" fill="hold"/>
                                        <p:tgtEl>
                                          <p:spTgt spid="426021"/>
                                        </p:tgtEl>
                                        <p:attrNameLst>
                                          <p:attrName>ppt_x</p:attrName>
                                        </p:attrNameLst>
                                      </p:cBhvr>
                                      <p:tavLst>
                                        <p:tav tm="0">
                                          <p:val>
                                            <p:strVal val="#ppt_x"/>
                                          </p:val>
                                        </p:tav>
                                        <p:tav tm="100000">
                                          <p:val>
                                            <p:strVal val="#ppt_x"/>
                                          </p:val>
                                        </p:tav>
                                      </p:tavLst>
                                    </p:anim>
                                    <p:anim calcmode="lin" valueType="num">
                                      <p:cBhvr additive="base">
                                        <p:cTn id="8" dur="500" fill="hold"/>
                                        <p:tgtEl>
                                          <p:spTgt spid="426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2185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66</a:t>
            </a:fld>
            <a:endParaRPr lang="en-US" altLang="ja-JP" sz="1200">
              <a:solidFill>
                <a:schemeClr val="bg1"/>
              </a:solidFill>
              <a:latin typeface="Arial" panose="020B0604020202020204" pitchFamily="34" charset="0"/>
            </a:endParaRPr>
          </a:p>
        </p:txBody>
      </p:sp>
      <p:sp>
        <p:nvSpPr>
          <p:cNvPr id="121859" name="Rectangle 4"/>
          <p:cNvSpPr/>
          <p:nvPr/>
        </p:nvSpPr>
        <p:spPr>
          <a:xfrm>
            <a:off x="179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p>
        </p:txBody>
      </p:sp>
      <p:pic>
        <p:nvPicPr>
          <p:cNvPr id="121860" name="Picture 36" descr="spacer"/>
          <p:cNvPicPr>
            <a:picLocks noChangeAspect="1"/>
          </p:cNvPicPr>
          <p:nvPr/>
        </p:nvPicPr>
        <p:blipFill>
          <a:blip r:embed="rId3"/>
          <a:stretch>
            <a:fillRect/>
          </a:stretch>
        </p:blipFill>
        <p:spPr>
          <a:xfrm>
            <a:off x="4708525" y="439738"/>
            <a:ext cx="381000" cy="9525"/>
          </a:xfrm>
          <a:prstGeom prst="rect">
            <a:avLst/>
          </a:prstGeom>
          <a:noFill/>
          <a:ln w="9525">
            <a:noFill/>
          </a:ln>
        </p:spPr>
      </p:pic>
      <p:pic>
        <p:nvPicPr>
          <p:cNvPr id="121861" name="Picture 3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121862" name="Text Box 42"/>
          <p:cNvSpPr txBox="1"/>
          <p:nvPr/>
        </p:nvSpPr>
        <p:spPr>
          <a:xfrm>
            <a:off x="20638" y="709613"/>
            <a:ext cx="9123362" cy="1069975"/>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p>
        </p:txBody>
      </p:sp>
      <p:sp>
        <p:nvSpPr>
          <p:cNvPr id="121863" name="Oval 18"/>
          <p:cNvSpPr/>
          <p:nvPr/>
        </p:nvSpPr>
        <p:spPr>
          <a:xfrm>
            <a:off x="5616575" y="2473325"/>
            <a:ext cx="250825" cy="287338"/>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64" name="Line 19"/>
          <p:cNvSpPr/>
          <p:nvPr/>
        </p:nvSpPr>
        <p:spPr>
          <a:xfrm>
            <a:off x="5580063" y="2905125"/>
            <a:ext cx="323850" cy="0"/>
          </a:xfrm>
          <a:prstGeom prst="line">
            <a:avLst/>
          </a:prstGeom>
          <a:ln w="9525" cap="flat" cmpd="sng">
            <a:solidFill>
              <a:schemeClr val="tx1"/>
            </a:solidFill>
            <a:prstDash val="solid"/>
            <a:headEnd type="none" w="med" len="med"/>
            <a:tailEnd type="none" w="med" len="med"/>
          </a:ln>
        </p:spPr>
      </p:sp>
      <p:sp>
        <p:nvSpPr>
          <p:cNvPr id="121865" name="Line 20"/>
          <p:cNvSpPr/>
          <p:nvPr/>
        </p:nvSpPr>
        <p:spPr>
          <a:xfrm flipH="1">
            <a:off x="5651500" y="2760663"/>
            <a:ext cx="73025" cy="396875"/>
          </a:xfrm>
          <a:prstGeom prst="line">
            <a:avLst/>
          </a:prstGeom>
          <a:ln w="9525" cap="flat" cmpd="sng">
            <a:solidFill>
              <a:schemeClr val="tx1"/>
            </a:solidFill>
            <a:prstDash val="solid"/>
            <a:headEnd type="none" w="med" len="med"/>
            <a:tailEnd type="none" w="med" len="med"/>
          </a:ln>
        </p:spPr>
      </p:sp>
      <p:sp>
        <p:nvSpPr>
          <p:cNvPr id="121866" name="Line 21"/>
          <p:cNvSpPr/>
          <p:nvPr/>
        </p:nvSpPr>
        <p:spPr>
          <a:xfrm>
            <a:off x="5724525" y="2905125"/>
            <a:ext cx="179388" cy="252413"/>
          </a:xfrm>
          <a:prstGeom prst="line">
            <a:avLst/>
          </a:prstGeom>
          <a:ln w="9525" cap="flat" cmpd="sng">
            <a:solidFill>
              <a:schemeClr val="tx1"/>
            </a:solidFill>
            <a:prstDash val="solid"/>
            <a:headEnd type="none" w="med" len="med"/>
            <a:tailEnd type="none" w="med" len="med"/>
          </a:ln>
        </p:spPr>
      </p:sp>
      <p:sp>
        <p:nvSpPr>
          <p:cNvPr id="121867" name="Rectangle 22"/>
          <p:cNvSpPr/>
          <p:nvPr/>
        </p:nvSpPr>
        <p:spPr>
          <a:xfrm>
            <a:off x="6480175" y="2078038"/>
            <a:ext cx="1476375" cy="2951162"/>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68" name="Oval 23"/>
          <p:cNvSpPr/>
          <p:nvPr/>
        </p:nvSpPr>
        <p:spPr>
          <a:xfrm>
            <a:off x="6659563" y="2401888"/>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Reading</a:t>
            </a:r>
          </a:p>
          <a:p>
            <a:pPr algn="ctr" eaLnBrk="0" hangingPunct="0"/>
            <a:r>
              <a:rPr lang="en-US" altLang="zh-CN" sz="1400">
                <a:latin typeface="Arial" panose="020B0604020202020204" pitchFamily="34" charset="0"/>
              </a:rPr>
              <a:t>charge card</a:t>
            </a:r>
          </a:p>
          <a:p>
            <a:pPr algn="ctr" eaLnBrk="0" hangingPunct="0"/>
            <a:endParaRPr lang="en-US" altLang="ja-JP" sz="1400">
              <a:latin typeface="Arial" panose="020B0604020202020204" pitchFamily="34" charset="0"/>
            </a:endParaRPr>
          </a:p>
        </p:txBody>
      </p:sp>
      <p:sp>
        <p:nvSpPr>
          <p:cNvPr id="121869" name="Oval 24"/>
          <p:cNvSpPr/>
          <p:nvPr/>
        </p:nvSpPr>
        <p:spPr>
          <a:xfrm>
            <a:off x="6659563" y="3949700"/>
            <a:ext cx="1189037" cy="735013"/>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21870" name="Line 25"/>
          <p:cNvSpPr/>
          <p:nvPr/>
        </p:nvSpPr>
        <p:spPr>
          <a:xfrm>
            <a:off x="6048375" y="2725738"/>
            <a:ext cx="611188" cy="107950"/>
          </a:xfrm>
          <a:prstGeom prst="line">
            <a:avLst/>
          </a:prstGeom>
          <a:ln w="9525" cap="flat" cmpd="sng">
            <a:solidFill>
              <a:schemeClr val="tx1"/>
            </a:solidFill>
            <a:prstDash val="solid"/>
            <a:headEnd type="none" w="med" len="med"/>
            <a:tailEnd type="none" w="med" len="med"/>
          </a:ln>
        </p:spPr>
      </p:sp>
      <p:sp>
        <p:nvSpPr>
          <p:cNvPr id="121871" name="Line 26"/>
          <p:cNvSpPr/>
          <p:nvPr/>
        </p:nvSpPr>
        <p:spPr>
          <a:xfrm>
            <a:off x="6011863" y="2689225"/>
            <a:ext cx="792162" cy="1404938"/>
          </a:xfrm>
          <a:prstGeom prst="line">
            <a:avLst/>
          </a:prstGeom>
          <a:ln w="9525" cap="flat" cmpd="sng">
            <a:solidFill>
              <a:schemeClr val="tx1"/>
            </a:solidFill>
            <a:prstDash val="solid"/>
            <a:headEnd type="none" w="med" len="med"/>
            <a:tailEnd type="none" w="med" len="med"/>
          </a:ln>
        </p:spPr>
      </p:sp>
      <p:sp>
        <p:nvSpPr>
          <p:cNvPr id="121872" name="Rectangle 27"/>
          <p:cNvSpPr/>
          <p:nvPr/>
        </p:nvSpPr>
        <p:spPr>
          <a:xfrm>
            <a:off x="5508625" y="3517900"/>
            <a:ext cx="661988" cy="360363"/>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200">
                <a:latin typeface="Arial" panose="020B0604020202020204" pitchFamily="34" charset="0"/>
              </a:rPr>
              <a:t>charge</a:t>
            </a:r>
          </a:p>
          <a:p>
            <a:pPr algn="ctr" eaLnBrk="0" hangingPunct="0"/>
            <a:r>
              <a:rPr lang="en-US" altLang="zh-CN" sz="1200">
                <a:latin typeface="Arial" panose="020B0604020202020204" pitchFamily="34" charset="0"/>
              </a:rPr>
              <a:t>card</a:t>
            </a:r>
            <a:endParaRPr lang="en-US" altLang="ja-JP" sz="1200">
              <a:latin typeface="Arial" panose="020B0604020202020204" pitchFamily="34" charset="0"/>
            </a:endParaRPr>
          </a:p>
        </p:txBody>
      </p:sp>
      <p:sp>
        <p:nvSpPr>
          <p:cNvPr id="121873" name="Line 28"/>
          <p:cNvSpPr/>
          <p:nvPr/>
        </p:nvSpPr>
        <p:spPr>
          <a:xfrm flipV="1">
            <a:off x="6192838" y="3049588"/>
            <a:ext cx="539750" cy="539750"/>
          </a:xfrm>
          <a:prstGeom prst="line">
            <a:avLst/>
          </a:prstGeom>
          <a:ln w="9525" cap="flat" cmpd="sng">
            <a:solidFill>
              <a:schemeClr val="tx1"/>
            </a:solidFill>
            <a:prstDash val="solid"/>
            <a:headEnd type="none" w="med" len="med"/>
            <a:tailEnd type="none" w="med" len="med"/>
          </a:ln>
        </p:spPr>
      </p:sp>
      <p:sp>
        <p:nvSpPr>
          <p:cNvPr id="121874" name="Line 29"/>
          <p:cNvSpPr/>
          <p:nvPr/>
        </p:nvSpPr>
        <p:spPr>
          <a:xfrm>
            <a:off x="6192838" y="3589338"/>
            <a:ext cx="574675" cy="504825"/>
          </a:xfrm>
          <a:prstGeom prst="line">
            <a:avLst/>
          </a:prstGeom>
          <a:ln w="9525" cap="flat" cmpd="sng">
            <a:solidFill>
              <a:schemeClr val="tx1"/>
            </a:solidFill>
            <a:prstDash val="solid"/>
            <a:headEnd type="none" w="med" len="med"/>
            <a:tailEnd type="none" w="med" len="med"/>
          </a:ln>
        </p:spPr>
      </p:sp>
      <p:sp>
        <p:nvSpPr>
          <p:cNvPr id="121875" name="Line 31"/>
          <p:cNvSpPr/>
          <p:nvPr/>
        </p:nvSpPr>
        <p:spPr>
          <a:xfrm flipV="1">
            <a:off x="7812088" y="2436813"/>
            <a:ext cx="647700" cy="323850"/>
          </a:xfrm>
          <a:prstGeom prst="line">
            <a:avLst/>
          </a:prstGeom>
          <a:ln w="9525" cap="flat" cmpd="sng">
            <a:solidFill>
              <a:schemeClr val="tx1"/>
            </a:solidFill>
            <a:prstDash val="solid"/>
            <a:headEnd type="none" w="med" len="med"/>
            <a:tailEnd type="none" w="med" len="med"/>
          </a:ln>
        </p:spPr>
      </p:sp>
      <p:sp>
        <p:nvSpPr>
          <p:cNvPr id="121876" name="Oval 33"/>
          <p:cNvSpPr/>
          <p:nvPr/>
        </p:nvSpPr>
        <p:spPr>
          <a:xfrm>
            <a:off x="8567738" y="2041525"/>
            <a:ext cx="252412" cy="252413"/>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77" name="Line 34"/>
          <p:cNvSpPr/>
          <p:nvPr/>
        </p:nvSpPr>
        <p:spPr>
          <a:xfrm>
            <a:off x="8532813" y="2436813"/>
            <a:ext cx="287337" cy="0"/>
          </a:xfrm>
          <a:prstGeom prst="line">
            <a:avLst/>
          </a:prstGeom>
          <a:ln w="9525" cap="flat" cmpd="sng">
            <a:solidFill>
              <a:schemeClr val="tx1"/>
            </a:solidFill>
            <a:prstDash val="solid"/>
            <a:headEnd type="none" w="med" len="med"/>
            <a:tailEnd type="none" w="med" len="med"/>
          </a:ln>
        </p:spPr>
      </p:sp>
      <p:sp>
        <p:nvSpPr>
          <p:cNvPr id="121878" name="Line 35"/>
          <p:cNvSpPr/>
          <p:nvPr/>
        </p:nvSpPr>
        <p:spPr>
          <a:xfrm flipH="1">
            <a:off x="8640763" y="2293938"/>
            <a:ext cx="71437" cy="539750"/>
          </a:xfrm>
          <a:prstGeom prst="line">
            <a:avLst/>
          </a:prstGeom>
          <a:ln w="9525" cap="flat" cmpd="sng">
            <a:solidFill>
              <a:schemeClr val="tx1"/>
            </a:solidFill>
            <a:prstDash val="solid"/>
            <a:headEnd type="none" w="med" len="med"/>
            <a:tailEnd type="none" w="med" len="med"/>
          </a:ln>
        </p:spPr>
      </p:sp>
      <p:sp>
        <p:nvSpPr>
          <p:cNvPr id="121879" name="Line 36"/>
          <p:cNvSpPr/>
          <p:nvPr/>
        </p:nvSpPr>
        <p:spPr>
          <a:xfrm>
            <a:off x="8675688" y="2436813"/>
            <a:ext cx="109537" cy="360362"/>
          </a:xfrm>
          <a:prstGeom prst="line">
            <a:avLst/>
          </a:prstGeom>
          <a:ln w="9525" cap="flat" cmpd="sng">
            <a:solidFill>
              <a:schemeClr val="tx1"/>
            </a:solidFill>
            <a:prstDash val="solid"/>
            <a:headEnd type="none" w="med" len="med"/>
            <a:tailEnd type="none" w="med" len="med"/>
          </a:ln>
        </p:spPr>
      </p:sp>
      <p:sp>
        <p:nvSpPr>
          <p:cNvPr id="121880" name="AutoShape 37"/>
          <p:cNvSpPr/>
          <p:nvPr/>
        </p:nvSpPr>
        <p:spPr>
          <a:xfrm>
            <a:off x="5472113" y="4094163"/>
            <a:ext cx="828675" cy="539750"/>
          </a:xfrm>
          <a:prstGeom prst="bevel">
            <a:avLst>
              <a:gd name="adj" fmla="val 12500"/>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Card</a:t>
            </a:r>
          </a:p>
          <a:p>
            <a:pPr algn="ctr" eaLnBrk="0" hangingPunct="0"/>
            <a:r>
              <a:rPr lang="en-US" altLang="zh-CN" sz="1400">
                <a:latin typeface="Arial" panose="020B0604020202020204" pitchFamily="34" charset="0"/>
              </a:rPr>
              <a:t>reader</a:t>
            </a:r>
          </a:p>
        </p:txBody>
      </p:sp>
      <p:sp>
        <p:nvSpPr>
          <p:cNvPr id="121881" name="Line 38"/>
          <p:cNvSpPr/>
          <p:nvPr/>
        </p:nvSpPr>
        <p:spPr>
          <a:xfrm flipV="1">
            <a:off x="6300788" y="3302000"/>
            <a:ext cx="755650" cy="1008063"/>
          </a:xfrm>
          <a:prstGeom prst="line">
            <a:avLst/>
          </a:prstGeom>
          <a:ln w="9525" cap="flat" cmpd="sng">
            <a:solidFill>
              <a:schemeClr val="tx1"/>
            </a:solidFill>
            <a:prstDash val="solid"/>
            <a:headEnd type="none" w="med" len="med"/>
            <a:tailEnd type="none" w="med" len="med"/>
          </a:ln>
        </p:spPr>
      </p:sp>
      <p:sp>
        <p:nvSpPr>
          <p:cNvPr id="121882" name="Line 39"/>
          <p:cNvSpPr/>
          <p:nvPr/>
        </p:nvSpPr>
        <p:spPr>
          <a:xfrm>
            <a:off x="6300788" y="4344988"/>
            <a:ext cx="358775" cy="73025"/>
          </a:xfrm>
          <a:prstGeom prst="line">
            <a:avLst/>
          </a:prstGeom>
          <a:ln w="9525" cap="flat" cmpd="sng">
            <a:solidFill>
              <a:schemeClr val="tx1"/>
            </a:solidFill>
            <a:prstDash val="solid"/>
            <a:headEnd type="none" w="med" len="med"/>
            <a:tailEnd type="none" w="med" len="med"/>
          </a:ln>
        </p:spPr>
      </p:sp>
      <p:sp>
        <p:nvSpPr>
          <p:cNvPr id="121883" name="Text Box 40"/>
          <p:cNvSpPr txBox="1"/>
          <p:nvPr/>
        </p:nvSpPr>
        <p:spPr>
          <a:xfrm>
            <a:off x="5435600" y="3086100"/>
            <a:ext cx="795338" cy="304800"/>
          </a:xfrm>
          <a:prstGeom prst="rect">
            <a:avLst/>
          </a:prstGeom>
          <a:noFill/>
          <a:ln w="9525">
            <a:noFill/>
          </a:ln>
        </p:spPr>
        <p:txBody>
          <a:bodyPr wrap="none">
            <a:spAutoFit/>
          </a:bodyPr>
          <a:lstStyle/>
          <a:p>
            <a:pPr algn="ctr" eaLnBrk="0" hangingPunct="0"/>
            <a:r>
              <a:rPr lang="en-US" altLang="zh-CN" sz="1400">
                <a:latin typeface="Arial" panose="020B0604020202020204" pitchFamily="34" charset="0"/>
              </a:rPr>
              <a:t>Cashier</a:t>
            </a:r>
            <a:endParaRPr lang="en-US" altLang="ja-JP" sz="1400">
              <a:latin typeface="Arial" panose="020B0604020202020204" pitchFamily="34" charset="0"/>
            </a:endParaRPr>
          </a:p>
        </p:txBody>
      </p:sp>
      <p:sp>
        <p:nvSpPr>
          <p:cNvPr id="121884" name="Text Box 41"/>
          <p:cNvSpPr txBox="1"/>
          <p:nvPr/>
        </p:nvSpPr>
        <p:spPr>
          <a:xfrm>
            <a:off x="8191500" y="2833688"/>
            <a:ext cx="952500" cy="304800"/>
          </a:xfrm>
          <a:prstGeom prst="rect">
            <a:avLst/>
          </a:prstGeom>
          <a:noFill/>
          <a:ln w="9525">
            <a:noFill/>
          </a:ln>
        </p:spPr>
        <p:txBody>
          <a:bodyPr wrap="none">
            <a:spAutoFit/>
          </a:bodyPr>
          <a:lstStyle/>
          <a:p>
            <a:pPr algn="ctr" eaLnBrk="0" hangingPunct="0"/>
            <a:r>
              <a:rPr lang="en-US" altLang="zh-CN" sz="1400">
                <a:latin typeface="Arial" panose="020B0604020202020204" pitchFamily="34" charset="0"/>
              </a:rPr>
              <a:t>Customer</a:t>
            </a:r>
            <a:endParaRPr lang="en-US" altLang="ja-JP" sz="1400">
              <a:latin typeface="Arial" panose="020B0604020202020204" pitchFamily="34" charset="0"/>
            </a:endParaRPr>
          </a:p>
        </p:txBody>
      </p:sp>
      <p:sp>
        <p:nvSpPr>
          <p:cNvPr id="428074" name="Text Box 42"/>
          <p:cNvSpPr txBox="1"/>
          <p:nvPr/>
        </p:nvSpPr>
        <p:spPr>
          <a:xfrm>
            <a:off x="0" y="1752600"/>
            <a:ext cx="9123363" cy="4737100"/>
          </a:xfrm>
          <a:prstGeom prst="rect">
            <a:avLst/>
          </a:prstGeom>
          <a:noFill/>
          <a:ln w="9525">
            <a:noFill/>
          </a:ln>
        </p:spPr>
        <p:txBody>
          <a:bodyPr>
            <a:spAutoFit/>
          </a:bodyPr>
          <a:lstStyle/>
          <a:p>
            <a:pPr marL="304800" indent="-304800" eaLnBrk="0" hangingPunct="0">
              <a:buNone/>
            </a:pPr>
            <a:r>
              <a:rPr lang="en-US" altLang="zh-CN" sz="1600">
                <a:latin typeface="Arial" panose="020B0604020202020204" pitchFamily="34" charset="0"/>
              </a:rPr>
              <a:t>Solution b:</a:t>
            </a:r>
          </a:p>
          <a:p>
            <a:pPr marL="304800" indent="-304800" eaLnBrk="0" hangingPunct="0">
              <a:buNone/>
            </a:pPr>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using charge card at a restaurant</a:t>
            </a:r>
          </a:p>
          <a:p>
            <a:pPr marL="304800" indent="-304800" eaLnBrk="0" hangingPunct="0">
              <a:buNone/>
            </a:pPr>
            <a:r>
              <a:rPr lang="en-US" altLang="zh-CN" sz="1600">
                <a:latin typeface="Arial" panose="020B0604020202020204" pitchFamily="34" charset="0"/>
              </a:rPr>
              <a:t>Primary actor: customer, cashier, charge card, card reader</a:t>
            </a:r>
          </a:p>
          <a:p>
            <a:pPr marL="304800" indent="-304800" eaLnBrk="0" hangingPunct="0">
              <a:buNone/>
            </a:pPr>
            <a:r>
              <a:rPr lang="en-US" altLang="zh-CN" sz="1600">
                <a:latin typeface="Arial" panose="020B0604020202020204" pitchFamily="34" charset="0"/>
              </a:rPr>
              <a:t>Precondition: card reader is ready</a:t>
            </a:r>
          </a:p>
          <a:p>
            <a:pPr marL="304800" indent="-304800" eaLnBrk="0" hangingPunct="0">
              <a:buNone/>
            </a:pPr>
            <a:r>
              <a:rPr lang="en-US" altLang="zh-CN" sz="1600">
                <a:latin typeface="Arial" panose="020B0604020202020204" pitchFamily="34" charset="0"/>
              </a:rPr>
              <a:t>Trigger: customer decides to pay by charge card </a:t>
            </a:r>
          </a:p>
          <a:p>
            <a:pPr marL="304800" indent="-304800" eaLnBrk="0" hangingPunct="0">
              <a:buNone/>
            </a:pPr>
            <a:r>
              <a:rPr lang="en-US" altLang="zh-CN" sz="1600">
                <a:latin typeface="Arial" panose="020B0604020202020204" pitchFamily="34" charset="0"/>
              </a:rPr>
              <a:t>Scenario:</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insert charge card into card reader</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password</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input the number of money</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Card reader prints the receipt</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takes out the charge card</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signs the receipt</a:t>
            </a:r>
          </a:p>
          <a:p>
            <a:pPr marL="304800" indent="-304800" eaLnBrk="0" hangingPunct="0">
              <a:buNone/>
            </a:pPr>
            <a:r>
              <a:rPr lang="en-US" altLang="zh-CN" sz="1600">
                <a:latin typeface="Arial" panose="020B0604020202020204" pitchFamily="34" charset="0"/>
              </a:rPr>
              <a:t>Exception:</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The charge card is not recognized – see abnormal process</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Password is incorrect or not recognized – see abnormal process</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receipt does not get out – see abnormal process</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The charge card can not be took out – see abnormal process</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Cannot complete the payment, Not enough money in charge card-…</a:t>
            </a:r>
          </a:p>
          <a:p>
            <a:pPr marL="762000" lvl="1" indent="-304800" eaLnBrk="0" hangingPunct="0">
              <a:buFont typeface="Arial" panose="020B0604020202020204" pitchFamily="34" charset="0"/>
              <a:buNone/>
            </a:pPr>
            <a:endParaRPr lang="en-US" altLang="ja-JP"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8074"/>
                                        </p:tgtEl>
                                        <p:attrNameLst>
                                          <p:attrName>style.visibility</p:attrName>
                                        </p:attrNameLst>
                                      </p:cBhvr>
                                      <p:to>
                                        <p:strVal val="visible"/>
                                      </p:to>
                                    </p:set>
                                    <p:animEffect transition="in" filter="box(in)">
                                      <p:cBhvr>
                                        <p:cTn id="7" dur="500"/>
                                        <p:tgtEl>
                                          <p:spTgt spid="42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2390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67</a:t>
            </a:fld>
            <a:endParaRPr lang="en-US" altLang="ja-JP" sz="1200">
              <a:solidFill>
                <a:schemeClr val="bg1"/>
              </a:solidFill>
              <a:latin typeface="Arial" panose="020B0604020202020204" pitchFamily="34" charset="0"/>
            </a:endParaRPr>
          </a:p>
        </p:txBody>
      </p:sp>
      <p:sp>
        <p:nvSpPr>
          <p:cNvPr id="123907"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p>
        </p:txBody>
      </p:sp>
      <p:sp>
        <p:nvSpPr>
          <p:cNvPr id="123908"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23909"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67</a:t>
            </a:fld>
            <a:endParaRPr lang="en-US" altLang="ja-JP" sz="1200">
              <a:solidFill>
                <a:schemeClr val="bg1"/>
              </a:solidFill>
              <a:latin typeface="Arial" panose="020B0604020202020204" pitchFamily="34" charset="0"/>
            </a:endParaRPr>
          </a:p>
        </p:txBody>
      </p:sp>
      <p:pic>
        <p:nvPicPr>
          <p:cNvPr id="123910" name="Picture 36" descr="spacer"/>
          <p:cNvPicPr>
            <a:picLocks noChangeAspect="1"/>
          </p:cNvPicPr>
          <p:nvPr/>
        </p:nvPicPr>
        <p:blipFill>
          <a:blip r:embed="rId3"/>
          <a:stretch>
            <a:fillRect/>
          </a:stretch>
        </p:blipFill>
        <p:spPr>
          <a:xfrm>
            <a:off x="4708525" y="495300"/>
            <a:ext cx="381000" cy="9525"/>
          </a:xfrm>
          <a:prstGeom prst="rect">
            <a:avLst/>
          </a:prstGeom>
          <a:noFill/>
          <a:ln w="9525">
            <a:noFill/>
          </a:ln>
        </p:spPr>
      </p:pic>
      <p:pic>
        <p:nvPicPr>
          <p:cNvPr id="123911" name="Picture 39" descr="spacer"/>
          <p:cNvPicPr>
            <a:picLocks noChangeAspect="1"/>
          </p:cNvPicPr>
          <p:nvPr/>
        </p:nvPicPr>
        <p:blipFill>
          <a:blip r:embed="rId3"/>
          <a:stretch>
            <a:fillRect/>
          </a:stretch>
        </p:blipFill>
        <p:spPr>
          <a:xfrm>
            <a:off x="5162550" y="7065963"/>
            <a:ext cx="95250" cy="9525"/>
          </a:xfrm>
          <a:prstGeom prst="rect">
            <a:avLst/>
          </a:prstGeom>
          <a:noFill/>
          <a:ln w="9525">
            <a:noFill/>
          </a:ln>
        </p:spPr>
      </p:pic>
      <p:sp>
        <p:nvSpPr>
          <p:cNvPr id="123912" name="Text Box 42"/>
          <p:cNvSpPr txBox="1"/>
          <p:nvPr/>
        </p:nvSpPr>
        <p:spPr>
          <a:xfrm>
            <a:off x="20638" y="765175"/>
            <a:ext cx="9123362" cy="1558925"/>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p>
          <a:p>
            <a:pPr marL="304800" indent="-304800" eaLnBrk="0" hangingPunct="0">
              <a:buNone/>
            </a:pPr>
            <a:endParaRPr lang="en-US" altLang="ja-JP"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p:txBody>
      </p:sp>
      <p:sp>
        <p:nvSpPr>
          <p:cNvPr id="123913" name="Oval 18"/>
          <p:cNvSpPr/>
          <p:nvPr/>
        </p:nvSpPr>
        <p:spPr>
          <a:xfrm>
            <a:off x="5616575" y="2528888"/>
            <a:ext cx="250825" cy="287337"/>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3914" name="Line 19"/>
          <p:cNvSpPr/>
          <p:nvPr/>
        </p:nvSpPr>
        <p:spPr>
          <a:xfrm>
            <a:off x="5580063" y="2960688"/>
            <a:ext cx="323850" cy="0"/>
          </a:xfrm>
          <a:prstGeom prst="line">
            <a:avLst/>
          </a:prstGeom>
          <a:ln w="9525" cap="flat" cmpd="sng">
            <a:solidFill>
              <a:schemeClr val="tx1"/>
            </a:solidFill>
            <a:prstDash val="solid"/>
            <a:headEnd type="none" w="med" len="med"/>
            <a:tailEnd type="none" w="med" len="med"/>
          </a:ln>
        </p:spPr>
      </p:sp>
      <p:sp>
        <p:nvSpPr>
          <p:cNvPr id="123915" name="Line 20"/>
          <p:cNvSpPr/>
          <p:nvPr/>
        </p:nvSpPr>
        <p:spPr>
          <a:xfrm flipH="1">
            <a:off x="5651500" y="2816225"/>
            <a:ext cx="73025" cy="396875"/>
          </a:xfrm>
          <a:prstGeom prst="line">
            <a:avLst/>
          </a:prstGeom>
          <a:ln w="9525" cap="flat" cmpd="sng">
            <a:solidFill>
              <a:schemeClr val="tx1"/>
            </a:solidFill>
            <a:prstDash val="solid"/>
            <a:headEnd type="none" w="med" len="med"/>
            <a:tailEnd type="none" w="med" len="med"/>
          </a:ln>
        </p:spPr>
      </p:sp>
      <p:sp>
        <p:nvSpPr>
          <p:cNvPr id="123916" name="Line 21"/>
          <p:cNvSpPr/>
          <p:nvPr/>
        </p:nvSpPr>
        <p:spPr>
          <a:xfrm>
            <a:off x="5724525" y="2960688"/>
            <a:ext cx="179388" cy="252412"/>
          </a:xfrm>
          <a:prstGeom prst="line">
            <a:avLst/>
          </a:prstGeom>
          <a:ln w="9525" cap="flat" cmpd="sng">
            <a:solidFill>
              <a:schemeClr val="tx1"/>
            </a:solidFill>
            <a:prstDash val="solid"/>
            <a:headEnd type="none" w="med" len="med"/>
            <a:tailEnd type="none" w="med" len="med"/>
          </a:ln>
        </p:spPr>
      </p:sp>
      <p:sp>
        <p:nvSpPr>
          <p:cNvPr id="123917" name="Rectangle 22"/>
          <p:cNvSpPr/>
          <p:nvPr/>
        </p:nvSpPr>
        <p:spPr>
          <a:xfrm>
            <a:off x="6480175" y="2133600"/>
            <a:ext cx="1476375" cy="2951163"/>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3918" name="Oval 23"/>
          <p:cNvSpPr/>
          <p:nvPr/>
        </p:nvSpPr>
        <p:spPr>
          <a:xfrm>
            <a:off x="6659563" y="2457450"/>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online</a:t>
            </a:r>
          </a:p>
          <a:p>
            <a:pPr algn="ctr" eaLnBrk="0" hangingPunct="0"/>
            <a:r>
              <a:rPr lang="en-US" altLang="zh-CN" sz="1400">
                <a:latin typeface="Arial" panose="020B0604020202020204" pitchFamily="34" charset="0"/>
              </a:rPr>
              <a:t>search</a:t>
            </a:r>
            <a:endParaRPr lang="en-US" altLang="ja-JP" sz="1400">
              <a:latin typeface="Arial" panose="020B0604020202020204" pitchFamily="34" charset="0"/>
            </a:endParaRPr>
          </a:p>
        </p:txBody>
      </p:sp>
      <p:sp>
        <p:nvSpPr>
          <p:cNvPr id="123919" name="Oval 24"/>
          <p:cNvSpPr/>
          <p:nvPr/>
        </p:nvSpPr>
        <p:spPr>
          <a:xfrm>
            <a:off x="6659563" y="4005263"/>
            <a:ext cx="1189037" cy="73501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23920" name="Line 25"/>
          <p:cNvSpPr/>
          <p:nvPr/>
        </p:nvSpPr>
        <p:spPr>
          <a:xfrm>
            <a:off x="6011863" y="2744788"/>
            <a:ext cx="647700" cy="144462"/>
          </a:xfrm>
          <a:prstGeom prst="line">
            <a:avLst/>
          </a:prstGeom>
          <a:ln w="9525" cap="flat" cmpd="sng">
            <a:solidFill>
              <a:schemeClr val="tx1"/>
            </a:solidFill>
            <a:prstDash val="solid"/>
            <a:headEnd type="none" w="med" len="med"/>
            <a:tailEnd type="none" w="med" len="med"/>
          </a:ln>
        </p:spPr>
      </p:sp>
      <p:sp>
        <p:nvSpPr>
          <p:cNvPr id="123921" name="Line 26"/>
          <p:cNvSpPr/>
          <p:nvPr/>
        </p:nvSpPr>
        <p:spPr>
          <a:xfrm>
            <a:off x="6011863" y="2744788"/>
            <a:ext cx="792162" cy="1404937"/>
          </a:xfrm>
          <a:prstGeom prst="line">
            <a:avLst/>
          </a:prstGeom>
          <a:ln w="9525" cap="flat" cmpd="sng">
            <a:solidFill>
              <a:schemeClr val="tx1"/>
            </a:solidFill>
            <a:prstDash val="solid"/>
            <a:headEnd type="none" w="med" len="med"/>
            <a:tailEnd type="none" w="med" len="med"/>
          </a:ln>
        </p:spPr>
      </p:sp>
      <p:sp>
        <p:nvSpPr>
          <p:cNvPr id="430120" name="Text Box 42"/>
          <p:cNvSpPr txBox="1"/>
          <p:nvPr/>
        </p:nvSpPr>
        <p:spPr>
          <a:xfrm>
            <a:off x="20638" y="1989138"/>
            <a:ext cx="9123362" cy="3759200"/>
          </a:xfrm>
          <a:prstGeom prst="rect">
            <a:avLst/>
          </a:prstGeom>
          <a:noFill/>
          <a:ln w="9525">
            <a:noFill/>
          </a:ln>
        </p:spPr>
        <p:txBody>
          <a:bodyPr>
            <a:spAutoFit/>
          </a:bodyPr>
          <a:lstStyle/>
          <a:p>
            <a:pPr marL="304800" indent="-304800" eaLnBrk="0" hangingPunct="0">
              <a:buNone/>
            </a:pPr>
            <a:r>
              <a:rPr lang="en-US" altLang="zh-CN" sz="1600">
                <a:latin typeface="Arial" panose="020B0604020202020204" pitchFamily="34" charset="0"/>
              </a:rPr>
              <a:t>Solution c:</a:t>
            </a:r>
          </a:p>
          <a:p>
            <a:pPr marL="304800" indent="-304800" eaLnBrk="0" hangingPunct="0">
              <a:buNone/>
            </a:pPr>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searching for books</a:t>
            </a:r>
          </a:p>
          <a:p>
            <a:pPr marL="304800" indent="-304800" eaLnBrk="0" hangingPunct="0">
              <a:buNone/>
            </a:pPr>
            <a:r>
              <a:rPr lang="en-US" altLang="zh-CN" sz="1600">
                <a:latin typeface="Arial" panose="020B0604020202020204" pitchFamily="34" charset="0"/>
              </a:rPr>
              <a:t>Primary actor: customer</a:t>
            </a:r>
          </a:p>
          <a:p>
            <a:pPr marL="304800" indent="-304800" eaLnBrk="0" hangingPunct="0">
              <a:buNone/>
            </a:pPr>
            <a:r>
              <a:rPr lang="en-US" altLang="zh-CN" sz="1600">
                <a:latin typeface="Arial" panose="020B0604020202020204" pitchFamily="34" charset="0"/>
              </a:rPr>
              <a:t>Precondition: customer registration starts</a:t>
            </a:r>
          </a:p>
          <a:p>
            <a:pPr marL="304800" indent="-304800" eaLnBrk="0" hangingPunct="0">
              <a:buNone/>
            </a:pPr>
            <a:r>
              <a:rPr lang="en-US" altLang="zh-CN" sz="1600">
                <a:latin typeface="Arial" panose="020B0604020202020204" pitchFamily="34" charset="0"/>
              </a:rPr>
              <a:t>Trigger: customer decides to search for books </a:t>
            </a:r>
          </a:p>
          <a:p>
            <a:pPr marL="304800" indent="-304800" eaLnBrk="0" hangingPunct="0">
              <a:buNone/>
            </a:pPr>
            <a:r>
              <a:rPr lang="en-US" altLang="zh-CN" sz="1600">
                <a:latin typeface="Arial" panose="020B0604020202020204" pitchFamily="34" charset="0"/>
              </a:rPr>
              <a:t>Scenario:</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ID and password</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specific topic</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Book list is displayed</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checks the books</a:t>
            </a:r>
          </a:p>
          <a:p>
            <a:pPr marL="304800" indent="-304800" eaLnBrk="0" hangingPunct="0">
              <a:buNone/>
            </a:pPr>
            <a:r>
              <a:rPr lang="en-US" altLang="zh-CN" sz="1600">
                <a:latin typeface="Arial" panose="020B0604020202020204" pitchFamily="34" charset="0"/>
              </a:rPr>
              <a:t>Exception:</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Password is incorrect or not recognized – see abnormal process</a:t>
            </a:r>
          </a:p>
          <a:p>
            <a:pPr marL="304800" indent="-304800" eaLnBrk="0" hangingPunct="0">
              <a:buFont typeface="Arial" panose="020B0604020202020204" pitchFamily="34" charset="0"/>
              <a:buAutoNum type="arabicPeriod"/>
            </a:pPr>
            <a:r>
              <a:rPr lang="en-US" altLang="zh-CN" sz="1600">
                <a:latin typeface="Arial" panose="020B0604020202020204" pitchFamily="34" charset="0"/>
              </a:rPr>
              <a:t>Internet disconnect – see abnormal process</a:t>
            </a:r>
          </a:p>
          <a:p>
            <a:pPr marL="304800" indent="-304800" eaLnBrk="0" hangingPunct="0">
              <a:buNone/>
            </a:pPr>
            <a:endParaRPr lang="en-US" altLang="ja-JP"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0"/>
                                        </p:tgtEl>
                                        <p:attrNameLst>
                                          <p:attrName>style.visibility</p:attrName>
                                        </p:attrNameLst>
                                      </p:cBhvr>
                                      <p:to>
                                        <p:strVal val="visible"/>
                                      </p:to>
                                    </p:set>
                                    <p:animEffect transition="in" filter="blinds(horizontal)">
                                      <p:cBhvr>
                                        <p:cTn id="7" dur="500"/>
                                        <p:tgtEl>
                                          <p:spTgt spid="43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2595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68</a:t>
            </a:fld>
            <a:endParaRPr lang="en-US" altLang="ja-JP" sz="1200">
              <a:solidFill>
                <a:schemeClr val="bg1"/>
              </a:solidFill>
              <a:latin typeface="Arial" panose="020B0604020202020204" pitchFamily="34" charset="0"/>
            </a:endParaRPr>
          </a:p>
        </p:txBody>
      </p:sp>
      <p:sp>
        <p:nvSpPr>
          <p:cNvPr id="125955" name="Rectangle 4"/>
          <p:cNvSpPr>
            <a:spLocks noRot="1"/>
          </p:cNvSpPr>
          <p:nvPr/>
        </p:nvSpPr>
        <p:spPr>
          <a:xfrm>
            <a:off x="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Homework</a:t>
            </a:r>
            <a:r>
              <a:rPr lang="en-US" altLang="zh-CN" b="1">
                <a:latin typeface="Arial" panose="020B0604020202020204" pitchFamily="34" charset="0"/>
              </a:rPr>
              <a:t>  2024-10-10</a:t>
            </a:r>
          </a:p>
        </p:txBody>
      </p:sp>
      <p:sp>
        <p:nvSpPr>
          <p:cNvPr id="125956" name="Text Box 42"/>
          <p:cNvSpPr txBox="1"/>
          <p:nvPr/>
        </p:nvSpPr>
        <p:spPr>
          <a:xfrm>
            <a:off x="250825" y="765175"/>
            <a:ext cx="8677275" cy="3784600"/>
          </a:xfrm>
          <a:prstGeom prst="rect">
            <a:avLst/>
          </a:prstGeom>
          <a:noFill/>
          <a:ln w="9525">
            <a:noFill/>
          </a:ln>
        </p:spPr>
        <p:txBody>
          <a:bodyPr>
            <a:spAutoFit/>
          </a:bodyPr>
          <a:lstStyle/>
          <a:p>
            <a:pPr marL="609600" indent="-609600" eaLnBrk="0" hangingPunct="0">
              <a:buFont typeface="Arial" panose="020B0604020202020204" pitchFamily="34" charset="0"/>
              <a:buAutoNum type="arabicPeriod"/>
            </a:pPr>
            <a:r>
              <a:rPr lang="en-US" altLang="zh-CN" sz="1600">
                <a:latin typeface="Arial" panose="020B0604020202020204" pitchFamily="34" charset="0"/>
              </a:rPr>
              <a:t>What are the steps for requirements engineering?</a:t>
            </a:r>
          </a:p>
          <a:p>
            <a:pPr marL="609600" indent="-609600" eaLnBrk="0" hangingPunct="0">
              <a:buFont typeface="Arial" panose="020B0604020202020204" pitchFamily="34" charset="0"/>
              <a:buAutoNum type="arabicPeriod"/>
            </a:pPr>
            <a:r>
              <a:rPr lang="en-US" altLang="zh-CN" sz="1600">
                <a:latin typeface="Arial" panose="020B0604020202020204" pitchFamily="34" charset="0"/>
              </a:rPr>
              <a:t>Describe the job of the requirements engineer with respect to stakeholder collaboration?</a:t>
            </a:r>
          </a:p>
          <a:p>
            <a:pPr marL="609600" indent="-609600" eaLnBrk="0" hangingPunct="0">
              <a:buFont typeface="Arial" panose="020B0604020202020204" pitchFamily="34" charset="0"/>
              <a:buAutoNum type="arabicPeriod"/>
            </a:pPr>
            <a:r>
              <a:rPr lang="en-US" altLang="zh-CN" sz="1600">
                <a:latin typeface="Arial" panose="020B0604020202020204" pitchFamily="34" charset="0"/>
              </a:rPr>
              <a:t>Why are nonfunctional requirements important to the requirements engineer?</a:t>
            </a:r>
          </a:p>
          <a:p>
            <a:pPr marL="609600" indent="-609600" eaLnBrk="0" hangingPunct="0">
              <a:buFont typeface="Arial" panose="020B0604020202020204" pitchFamily="34" charset="0"/>
              <a:buAutoNum type="arabicPeriod"/>
            </a:pPr>
            <a:endParaRPr lang="en-US" altLang="zh-CN" sz="1600">
              <a:latin typeface="Arial" panose="020B0604020202020204" pitchFamily="34" charset="0"/>
            </a:endParaRPr>
          </a:p>
          <a:p>
            <a:pPr marL="609600" indent="-609600" eaLnBrk="0" hangingPunct="0">
              <a:buFont typeface="Arial" panose="020B0604020202020204" pitchFamily="34" charset="0"/>
              <a:buAutoNum type="arabicPeriod"/>
            </a:pPr>
            <a:r>
              <a:rPr lang="en-US" altLang="zh-CN" sz="1600">
                <a:latin typeface="Arial" panose="020B0604020202020204" pitchFamily="34" charset="0"/>
              </a:rPr>
              <a:t>What does win-win mean in the context of negotiation during the requirements engineering activity?</a:t>
            </a:r>
          </a:p>
          <a:p>
            <a:pPr marL="609600" indent="-609600" eaLnBrk="0" hangingPunct="0">
              <a:buFont typeface="Arial" panose="020B0604020202020204" pitchFamily="34" charset="0"/>
              <a:buAutoNum type="arabicPeriod"/>
            </a:pPr>
            <a:r>
              <a:rPr lang="zh-CN" altLang="en-US" sz="1600" dirty="0">
                <a:latin typeface="Arial" panose="020B0604020202020204" pitchFamily="34" charset="0"/>
              </a:rPr>
              <a:t>What work products result from the requirements engineering process?</a:t>
            </a:r>
          </a:p>
          <a:p>
            <a:pPr marL="609600" indent="-609600" eaLnBrk="0" hangingPunct="0">
              <a:buFont typeface="Arial" panose="020B0604020202020204" pitchFamily="34" charset="0"/>
              <a:buAutoNum type="arabicPeriod"/>
            </a:pPr>
            <a:endParaRPr lang="en-US" altLang="zh-CN" sz="1600">
              <a:latin typeface="Arial" panose="020B0604020202020204" pitchFamily="34" charset="0"/>
            </a:endParaRPr>
          </a:p>
          <a:p>
            <a:pPr marL="609600" indent="-609600" eaLnBrk="0" hangingPunct="0">
              <a:buFont typeface="Arial" panose="020B0604020202020204" pitchFamily="34" charset="0"/>
              <a:buAutoNum type="arabicPeriod"/>
            </a:pPr>
            <a:r>
              <a:rPr lang="en-US" altLang="zh-CN" sz="1600">
                <a:latin typeface="Arial" panose="020B0604020202020204" pitchFamily="34" charset="0"/>
              </a:rPr>
              <a:t>Develop a complete use-case for one of the following activities</a:t>
            </a:r>
            <a:r>
              <a:rPr lang="en-US" altLang="zh-CN" sz="160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a:p>
            <a:pPr marL="1066800" lvl="1" indent="-609600" eaLnBrk="0" hangingPunct="0">
              <a:buFont typeface="Arial" panose="020B0604020202020204" pitchFamily="34" charset="0"/>
              <a:buChar char="•"/>
            </a:pPr>
            <a:r>
              <a:rPr lang="en-US" altLang="zh-CN" sz="1600">
                <a:latin typeface="Arial" panose="020B0604020202020204" pitchFamily="34" charset="0"/>
              </a:rPr>
              <a:t>Buying a product on a vending machine</a:t>
            </a:r>
            <a:r>
              <a:rPr lang="en-US" altLang="zh-CN">
                <a:latin typeface="Arial" panose="020B0604020202020204" pitchFamily="34" charset="0"/>
              </a:rPr>
              <a:t> </a:t>
            </a:r>
          </a:p>
          <a:p>
            <a:pPr marL="1066800" lvl="1" indent="-609600" eaLnBrk="0" hangingPunct="0">
              <a:buFont typeface="Arial" panose="020B0604020202020204" pitchFamily="34" charset="0"/>
              <a:buChar char="•"/>
            </a:pPr>
            <a:r>
              <a:rPr lang="en-US" altLang="zh-CN" sz="1600">
                <a:latin typeface="Arial" panose="020B0604020202020204" pitchFamily="34" charset="0"/>
              </a:rPr>
              <a:t>Saving money at the bank counter</a:t>
            </a:r>
            <a:endParaRPr lang="zh-CN" altLang="en-US" sz="1600" dirty="0">
              <a:latin typeface="Arial" panose="020B0604020202020204" pitchFamily="34" charset="0"/>
            </a:endParaRPr>
          </a:p>
          <a:p>
            <a:pPr marL="1066800" lvl="1" indent="-609600" eaLnBrk="0" hangingPunct="0">
              <a:buFont typeface="Arial" panose="020B0604020202020204" pitchFamily="34" charset="0"/>
              <a:buChar char="•"/>
            </a:pPr>
            <a:r>
              <a:rPr lang="en-US" altLang="zh-CN" sz="1600">
                <a:latin typeface="Arial" panose="020B0604020202020204" pitchFamily="34" charset="0"/>
              </a:rPr>
              <a:t>Booking a hotel on the website</a:t>
            </a:r>
          </a:p>
          <a:p>
            <a:pPr marL="1066800" lvl="1" indent="-609600" eaLnBrk="0" hangingPunct="0">
              <a:buFont typeface="Arial" panose="020B0604020202020204" pitchFamily="34" charset="0"/>
              <a:buChar char="•"/>
            </a:pPr>
            <a:r>
              <a:rPr lang="en-US" altLang="zh-CN" sz="1600">
                <a:latin typeface="Arial" panose="020B0604020202020204" pitchFamily="34" charset="0"/>
              </a:rPr>
              <a:t>Buying a stock using an on-line brokerage account</a:t>
            </a:r>
            <a:endParaRPr lang="en-US" altLang="ja-JP" sz="1600">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431105"/>
          <p:cNvSpPr>
            <a:spLocks noGrp="1"/>
          </p:cNvSpPr>
          <p:nvPr>
            <p:ph type="title"/>
          </p:nvPr>
        </p:nvSpPr>
        <p:spPr/>
        <p:txBody>
          <a:bodyPr anchor="ctr" anchorCtr="0"/>
          <a:lstStyle/>
          <a:p>
            <a:r>
              <a:rPr lang="en-US" altLang="zh-CN" sz="2400"/>
              <a:t>Review RE</a:t>
            </a:r>
          </a:p>
        </p:txBody>
      </p:sp>
      <p:sp>
        <p:nvSpPr>
          <p:cNvPr id="128002" name="文本占位符 431106"/>
          <p:cNvSpPr>
            <a:spLocks noGrp="1"/>
          </p:cNvSpPr>
          <p:nvPr>
            <p:ph idx="1"/>
          </p:nvPr>
        </p:nvSpPr>
        <p:spPr>
          <a:xfrm>
            <a:off x="503238" y="1066800"/>
            <a:ext cx="7954962" cy="4775200"/>
          </a:xfrm>
        </p:spPr>
        <p:txBody>
          <a:bodyPr anchor="t" anchorCtr="0"/>
          <a:lstStyle/>
          <a:p>
            <a:pPr>
              <a:lnSpc>
                <a:spcPct val="90000"/>
              </a:lnSpc>
            </a:pPr>
            <a:r>
              <a:rPr lang="zh-CN" altLang="en-US" dirty="0">
                <a:ea typeface="宋体" panose="02010600030101010101" pitchFamily="2" charset="-122"/>
              </a:rPr>
              <a:t>需求工程是指致力于不断理解需求的大量任务和技术。</a:t>
            </a:r>
          </a:p>
          <a:p>
            <a:pPr>
              <a:lnSpc>
                <a:spcPct val="90000"/>
              </a:lnSpc>
            </a:pPr>
            <a:r>
              <a:rPr lang="zh-CN" altLang="en-US" dirty="0">
                <a:ea typeface="宋体" panose="02010600030101010101" pitchFamily="2" charset="-122"/>
              </a:rPr>
              <a:t>从软件过程的角度来看，需求工程是一个软件工程动作，开始于沟通活动并持续到建模活动</a:t>
            </a:r>
          </a:p>
          <a:p>
            <a:pPr>
              <a:lnSpc>
                <a:spcPct val="90000"/>
              </a:lnSpc>
            </a:pPr>
            <a:endParaRPr lang="zh-CN" altLang="en-US" dirty="0">
              <a:ea typeface="宋体" panose="02010600030101010101" pitchFamily="2" charset="-122"/>
            </a:endParaRPr>
          </a:p>
          <a:p>
            <a:pPr>
              <a:lnSpc>
                <a:spcPct val="90000"/>
              </a:lnSpc>
            </a:pPr>
            <a:r>
              <a:rPr lang="en-US" altLang="zh-CN"/>
              <a:t>Requirement engineering tasks are conducted to establish a solid </a:t>
            </a:r>
            <a:r>
              <a:rPr lang="en-US" altLang="zh-CN">
                <a:solidFill>
                  <a:srgbClr val="FF0000"/>
                </a:solidFill>
              </a:rPr>
              <a:t>foundation for design and construction</a:t>
            </a:r>
          </a:p>
          <a:p>
            <a:pPr>
              <a:lnSpc>
                <a:spcPct val="90000"/>
              </a:lnSpc>
            </a:pPr>
            <a:r>
              <a:rPr lang="en-US" altLang="zh-CN"/>
              <a:t>It encompasses </a:t>
            </a:r>
            <a:r>
              <a:rPr lang="en-US" altLang="zh-CN">
                <a:solidFill>
                  <a:srgbClr val="FF0000"/>
                </a:solidFill>
              </a:rPr>
              <a:t>7 distinct tasks</a:t>
            </a:r>
            <a:r>
              <a:rPr lang="en-US" altLang="zh-CN"/>
              <a:t>: Inception, Elicitation, elaboration, negotiation, specification, validation, management</a:t>
            </a:r>
          </a:p>
          <a:p>
            <a:pPr>
              <a:lnSpc>
                <a:spcPct val="90000"/>
              </a:lnSpc>
            </a:pPr>
            <a:endParaRPr lang="zh-CN" altLang="en-US"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p:cNvSpPr>
          <p:nvPr>
            <p:ph type="title"/>
          </p:nvPr>
        </p:nvSpPr>
        <p:spPr/>
        <p:txBody>
          <a:bodyPr vert="horz" wrap="square" lIns="91440" tIns="45720" rIns="91440" bIns="45720" anchor="ctr" anchorCtr="0"/>
          <a:lstStyle/>
          <a:p>
            <a:r>
              <a:rPr lang="en-US" altLang="zh-CN" sz="2400">
                <a:ea typeface="宋体" panose="02010600030101010101" pitchFamily="2" charset="-122"/>
              </a:rPr>
              <a:t>TYPES OF SYSTEM REQUIREMENTS</a:t>
            </a:r>
            <a:endParaRPr lang="zh-CN" altLang="en-US" sz="2400" dirty="0">
              <a:ea typeface="宋体" panose="02010600030101010101" pitchFamily="2" charset="-122"/>
            </a:endParaRPr>
          </a:p>
        </p:txBody>
      </p:sp>
      <p:grpSp>
        <p:nvGrpSpPr>
          <p:cNvPr id="22530" name="Group 3"/>
          <p:cNvGrpSpPr/>
          <p:nvPr/>
        </p:nvGrpSpPr>
        <p:grpSpPr>
          <a:xfrm>
            <a:off x="2087563" y="1628775"/>
            <a:ext cx="3249612" cy="3490913"/>
            <a:chOff x="1440" y="1056"/>
            <a:chExt cx="2047" cy="2135"/>
          </a:xfrm>
        </p:grpSpPr>
        <p:sp>
          <p:nvSpPr>
            <p:cNvPr id="22531" name="Freeform 4"/>
            <p:cNvSpPr/>
            <p:nvPr/>
          </p:nvSpPr>
          <p:spPr>
            <a:xfrm>
              <a:off x="1741" y="2272"/>
              <a:ext cx="1746" cy="919"/>
            </a:xfrm>
            <a:custGeom>
              <a:avLst/>
              <a:gdLst/>
              <a:ahLst/>
              <a:cxnLst>
                <a:cxn ang="0">
                  <a:pos x="895" y="904"/>
                </a:cxn>
                <a:cxn ang="0">
                  <a:pos x="943" y="895"/>
                </a:cxn>
                <a:cxn ang="0">
                  <a:pos x="980" y="886"/>
                </a:cxn>
                <a:cxn ang="0">
                  <a:pos x="1020" y="875"/>
                </a:cxn>
                <a:cxn ang="0">
                  <a:pos x="1058" y="861"/>
                </a:cxn>
                <a:cxn ang="0">
                  <a:pos x="1104" y="843"/>
                </a:cxn>
                <a:cxn ang="0">
                  <a:pos x="1147" y="824"/>
                </a:cxn>
                <a:cxn ang="0">
                  <a:pos x="1189" y="803"/>
                </a:cxn>
                <a:cxn ang="0">
                  <a:pos x="1224" y="781"/>
                </a:cxn>
                <a:cxn ang="0">
                  <a:pos x="1260" y="758"/>
                </a:cxn>
                <a:cxn ang="0">
                  <a:pos x="1300" y="730"/>
                </a:cxn>
                <a:cxn ang="0">
                  <a:pos x="1334" y="704"/>
                </a:cxn>
                <a:cxn ang="0">
                  <a:pos x="1387" y="660"/>
                </a:cxn>
                <a:cxn ang="0">
                  <a:pos x="1438" y="606"/>
                </a:cxn>
                <a:cxn ang="0">
                  <a:pos x="1476" y="561"/>
                </a:cxn>
                <a:cxn ang="0">
                  <a:pos x="1517" y="509"/>
                </a:cxn>
                <a:cxn ang="0">
                  <a:pos x="1557" y="449"/>
                </a:cxn>
                <a:cxn ang="0">
                  <a:pos x="1561" y="0"/>
                </a:cxn>
                <a:cxn ang="0">
                  <a:pos x="1165" y="220"/>
                </a:cxn>
                <a:cxn ang="0">
                  <a:pos x="1130" y="265"/>
                </a:cxn>
                <a:cxn ang="0">
                  <a:pos x="1094" y="306"/>
                </a:cxn>
                <a:cxn ang="0">
                  <a:pos x="1063" y="338"/>
                </a:cxn>
                <a:cxn ang="0">
                  <a:pos x="1025" y="367"/>
                </a:cxn>
                <a:cxn ang="0">
                  <a:pos x="981" y="396"/>
                </a:cxn>
                <a:cxn ang="0">
                  <a:pos x="939" y="420"/>
                </a:cxn>
                <a:cxn ang="0">
                  <a:pos x="898" y="435"/>
                </a:cxn>
                <a:cxn ang="0">
                  <a:pos x="849" y="450"/>
                </a:cxn>
                <a:cxn ang="0">
                  <a:pos x="791" y="457"/>
                </a:cxn>
                <a:cxn ang="0">
                  <a:pos x="692" y="460"/>
                </a:cxn>
                <a:cxn ang="0">
                  <a:pos x="610" y="445"/>
                </a:cxn>
                <a:cxn ang="0">
                  <a:pos x="525" y="415"/>
                </a:cxn>
                <a:cxn ang="0">
                  <a:pos x="449" y="372"/>
                </a:cxn>
                <a:cxn ang="0">
                  <a:pos x="0" y="580"/>
                </a:cxn>
                <a:cxn ang="0">
                  <a:pos x="41" y="623"/>
                </a:cxn>
                <a:cxn ang="0">
                  <a:pos x="81" y="662"/>
                </a:cxn>
                <a:cxn ang="0">
                  <a:pos x="125" y="701"/>
                </a:cxn>
                <a:cxn ang="0">
                  <a:pos x="169" y="734"/>
                </a:cxn>
                <a:cxn ang="0">
                  <a:pos x="218" y="767"/>
                </a:cxn>
                <a:cxn ang="0">
                  <a:pos x="266" y="796"/>
                </a:cxn>
                <a:cxn ang="0">
                  <a:pos x="311" y="820"/>
                </a:cxn>
                <a:cxn ang="0">
                  <a:pos x="369" y="846"/>
                </a:cxn>
                <a:cxn ang="0">
                  <a:pos x="425" y="867"/>
                </a:cxn>
                <a:cxn ang="0">
                  <a:pos x="475" y="884"/>
                </a:cxn>
                <a:cxn ang="0">
                  <a:pos x="527" y="897"/>
                </a:cxn>
                <a:cxn ang="0">
                  <a:pos x="587" y="908"/>
                </a:cxn>
                <a:cxn ang="0">
                  <a:pos x="650" y="915"/>
                </a:cxn>
                <a:cxn ang="0">
                  <a:pos x="707" y="918"/>
                </a:cxn>
                <a:cxn ang="0">
                  <a:pos x="766" y="917"/>
                </a:cxn>
                <a:cxn ang="0">
                  <a:pos x="825" y="914"/>
                </a:cxn>
                <a:cxn ang="0">
                  <a:pos x="877" y="907"/>
                </a:cxn>
              </a:cxnLst>
              <a:rect l="0" t="0" r="0" b="0"/>
              <a:pathLst>
                <a:path w="1746" h="919">
                  <a:moveTo>
                    <a:pt x="877" y="907"/>
                  </a:moveTo>
                  <a:lnTo>
                    <a:pt x="895" y="904"/>
                  </a:lnTo>
                  <a:lnTo>
                    <a:pt x="919" y="900"/>
                  </a:lnTo>
                  <a:lnTo>
                    <a:pt x="943" y="895"/>
                  </a:lnTo>
                  <a:lnTo>
                    <a:pt x="960" y="891"/>
                  </a:lnTo>
                  <a:lnTo>
                    <a:pt x="980" y="886"/>
                  </a:lnTo>
                  <a:lnTo>
                    <a:pt x="1000" y="880"/>
                  </a:lnTo>
                  <a:lnTo>
                    <a:pt x="1020" y="875"/>
                  </a:lnTo>
                  <a:lnTo>
                    <a:pt x="1038" y="869"/>
                  </a:lnTo>
                  <a:lnTo>
                    <a:pt x="1058" y="861"/>
                  </a:lnTo>
                  <a:lnTo>
                    <a:pt x="1083" y="852"/>
                  </a:lnTo>
                  <a:lnTo>
                    <a:pt x="1104" y="843"/>
                  </a:lnTo>
                  <a:lnTo>
                    <a:pt x="1124" y="834"/>
                  </a:lnTo>
                  <a:lnTo>
                    <a:pt x="1147" y="824"/>
                  </a:lnTo>
                  <a:lnTo>
                    <a:pt x="1169" y="813"/>
                  </a:lnTo>
                  <a:lnTo>
                    <a:pt x="1189" y="803"/>
                  </a:lnTo>
                  <a:lnTo>
                    <a:pt x="1207" y="791"/>
                  </a:lnTo>
                  <a:lnTo>
                    <a:pt x="1224" y="781"/>
                  </a:lnTo>
                  <a:lnTo>
                    <a:pt x="1241" y="769"/>
                  </a:lnTo>
                  <a:lnTo>
                    <a:pt x="1260" y="758"/>
                  </a:lnTo>
                  <a:lnTo>
                    <a:pt x="1281" y="744"/>
                  </a:lnTo>
                  <a:lnTo>
                    <a:pt x="1300" y="730"/>
                  </a:lnTo>
                  <a:lnTo>
                    <a:pt x="1318" y="716"/>
                  </a:lnTo>
                  <a:lnTo>
                    <a:pt x="1334" y="704"/>
                  </a:lnTo>
                  <a:lnTo>
                    <a:pt x="1362" y="682"/>
                  </a:lnTo>
                  <a:lnTo>
                    <a:pt x="1387" y="660"/>
                  </a:lnTo>
                  <a:lnTo>
                    <a:pt x="1412" y="635"/>
                  </a:lnTo>
                  <a:lnTo>
                    <a:pt x="1438" y="606"/>
                  </a:lnTo>
                  <a:lnTo>
                    <a:pt x="1456" y="585"/>
                  </a:lnTo>
                  <a:lnTo>
                    <a:pt x="1476" y="561"/>
                  </a:lnTo>
                  <a:lnTo>
                    <a:pt x="1498" y="535"/>
                  </a:lnTo>
                  <a:lnTo>
                    <a:pt x="1517" y="509"/>
                  </a:lnTo>
                  <a:lnTo>
                    <a:pt x="1535" y="481"/>
                  </a:lnTo>
                  <a:lnTo>
                    <a:pt x="1557" y="449"/>
                  </a:lnTo>
                  <a:lnTo>
                    <a:pt x="1745" y="559"/>
                  </a:lnTo>
                  <a:lnTo>
                    <a:pt x="1561" y="0"/>
                  </a:lnTo>
                  <a:lnTo>
                    <a:pt x="964" y="106"/>
                  </a:lnTo>
                  <a:lnTo>
                    <a:pt x="1165" y="220"/>
                  </a:lnTo>
                  <a:lnTo>
                    <a:pt x="1148" y="244"/>
                  </a:lnTo>
                  <a:lnTo>
                    <a:pt x="1130" y="265"/>
                  </a:lnTo>
                  <a:lnTo>
                    <a:pt x="1112" y="286"/>
                  </a:lnTo>
                  <a:lnTo>
                    <a:pt x="1094" y="306"/>
                  </a:lnTo>
                  <a:lnTo>
                    <a:pt x="1079" y="321"/>
                  </a:lnTo>
                  <a:lnTo>
                    <a:pt x="1063" y="338"/>
                  </a:lnTo>
                  <a:lnTo>
                    <a:pt x="1045" y="352"/>
                  </a:lnTo>
                  <a:lnTo>
                    <a:pt x="1025" y="367"/>
                  </a:lnTo>
                  <a:lnTo>
                    <a:pt x="1001" y="383"/>
                  </a:lnTo>
                  <a:lnTo>
                    <a:pt x="981" y="396"/>
                  </a:lnTo>
                  <a:lnTo>
                    <a:pt x="964" y="406"/>
                  </a:lnTo>
                  <a:lnTo>
                    <a:pt x="939" y="420"/>
                  </a:lnTo>
                  <a:lnTo>
                    <a:pt x="917" y="429"/>
                  </a:lnTo>
                  <a:lnTo>
                    <a:pt x="898" y="435"/>
                  </a:lnTo>
                  <a:lnTo>
                    <a:pt x="878" y="442"/>
                  </a:lnTo>
                  <a:lnTo>
                    <a:pt x="849" y="450"/>
                  </a:lnTo>
                  <a:lnTo>
                    <a:pt x="820" y="454"/>
                  </a:lnTo>
                  <a:lnTo>
                    <a:pt x="791" y="457"/>
                  </a:lnTo>
                  <a:lnTo>
                    <a:pt x="748" y="459"/>
                  </a:lnTo>
                  <a:lnTo>
                    <a:pt x="692" y="460"/>
                  </a:lnTo>
                  <a:lnTo>
                    <a:pt x="649" y="454"/>
                  </a:lnTo>
                  <a:lnTo>
                    <a:pt x="610" y="445"/>
                  </a:lnTo>
                  <a:lnTo>
                    <a:pt x="565" y="432"/>
                  </a:lnTo>
                  <a:lnTo>
                    <a:pt x="525" y="415"/>
                  </a:lnTo>
                  <a:lnTo>
                    <a:pt x="485" y="395"/>
                  </a:lnTo>
                  <a:lnTo>
                    <a:pt x="449" y="372"/>
                  </a:lnTo>
                  <a:lnTo>
                    <a:pt x="414" y="341"/>
                  </a:lnTo>
                  <a:lnTo>
                    <a:pt x="0" y="580"/>
                  </a:lnTo>
                  <a:lnTo>
                    <a:pt x="17" y="600"/>
                  </a:lnTo>
                  <a:lnTo>
                    <a:pt x="41" y="623"/>
                  </a:lnTo>
                  <a:lnTo>
                    <a:pt x="61" y="643"/>
                  </a:lnTo>
                  <a:lnTo>
                    <a:pt x="81" y="662"/>
                  </a:lnTo>
                  <a:lnTo>
                    <a:pt x="101" y="681"/>
                  </a:lnTo>
                  <a:lnTo>
                    <a:pt x="125" y="701"/>
                  </a:lnTo>
                  <a:lnTo>
                    <a:pt x="147" y="718"/>
                  </a:lnTo>
                  <a:lnTo>
                    <a:pt x="169" y="734"/>
                  </a:lnTo>
                  <a:lnTo>
                    <a:pt x="194" y="750"/>
                  </a:lnTo>
                  <a:lnTo>
                    <a:pt x="218" y="767"/>
                  </a:lnTo>
                  <a:lnTo>
                    <a:pt x="243" y="783"/>
                  </a:lnTo>
                  <a:lnTo>
                    <a:pt x="266" y="796"/>
                  </a:lnTo>
                  <a:lnTo>
                    <a:pt x="289" y="809"/>
                  </a:lnTo>
                  <a:lnTo>
                    <a:pt x="311" y="820"/>
                  </a:lnTo>
                  <a:lnTo>
                    <a:pt x="341" y="834"/>
                  </a:lnTo>
                  <a:lnTo>
                    <a:pt x="369" y="846"/>
                  </a:lnTo>
                  <a:lnTo>
                    <a:pt x="401" y="858"/>
                  </a:lnTo>
                  <a:lnTo>
                    <a:pt x="425" y="867"/>
                  </a:lnTo>
                  <a:lnTo>
                    <a:pt x="448" y="876"/>
                  </a:lnTo>
                  <a:lnTo>
                    <a:pt x="475" y="884"/>
                  </a:lnTo>
                  <a:lnTo>
                    <a:pt x="501" y="891"/>
                  </a:lnTo>
                  <a:lnTo>
                    <a:pt x="527" y="897"/>
                  </a:lnTo>
                  <a:lnTo>
                    <a:pt x="557" y="903"/>
                  </a:lnTo>
                  <a:lnTo>
                    <a:pt x="587" y="908"/>
                  </a:lnTo>
                  <a:lnTo>
                    <a:pt x="618" y="912"/>
                  </a:lnTo>
                  <a:lnTo>
                    <a:pt x="650" y="915"/>
                  </a:lnTo>
                  <a:lnTo>
                    <a:pt x="674" y="916"/>
                  </a:lnTo>
                  <a:lnTo>
                    <a:pt x="707" y="918"/>
                  </a:lnTo>
                  <a:lnTo>
                    <a:pt x="740" y="918"/>
                  </a:lnTo>
                  <a:lnTo>
                    <a:pt x="766" y="917"/>
                  </a:lnTo>
                  <a:lnTo>
                    <a:pt x="794" y="916"/>
                  </a:lnTo>
                  <a:lnTo>
                    <a:pt x="825" y="914"/>
                  </a:lnTo>
                  <a:lnTo>
                    <a:pt x="853" y="910"/>
                  </a:lnTo>
                  <a:lnTo>
                    <a:pt x="877" y="907"/>
                  </a:lnTo>
                </a:path>
              </a:pathLst>
            </a:custGeom>
            <a:solidFill>
              <a:srgbClr val="FAFD00"/>
            </a:solidFill>
            <a:ln w="9525">
              <a:noFill/>
            </a:ln>
          </p:spPr>
          <p:txBody>
            <a:bodyPr/>
            <a:lstStyle/>
            <a:p>
              <a:endParaRPr lang="zh-CN" altLang="en-US"/>
            </a:p>
          </p:txBody>
        </p:sp>
        <p:sp>
          <p:nvSpPr>
            <p:cNvPr id="22532" name="Freeform 5"/>
            <p:cNvSpPr/>
            <p:nvPr/>
          </p:nvSpPr>
          <p:spPr>
            <a:xfrm>
              <a:off x="1440" y="1278"/>
              <a:ext cx="886" cy="1638"/>
            </a:xfrm>
            <a:custGeom>
              <a:avLst/>
              <a:gdLst/>
              <a:ahLst/>
              <a:cxnLst>
                <a:cxn ang="0">
                  <a:pos x="866" y="3"/>
                </a:cxn>
                <a:cxn ang="0">
                  <a:pos x="821" y="12"/>
                </a:cxn>
                <a:cxn ang="0">
                  <a:pos x="782" y="22"/>
                </a:cxn>
                <a:cxn ang="0">
                  <a:pos x="743" y="33"/>
                </a:cxn>
                <a:cxn ang="0">
                  <a:pos x="704" y="47"/>
                </a:cxn>
                <a:cxn ang="0">
                  <a:pos x="660" y="65"/>
                </a:cxn>
                <a:cxn ang="0">
                  <a:pos x="617" y="84"/>
                </a:cxn>
                <a:cxn ang="0">
                  <a:pos x="575" y="105"/>
                </a:cxn>
                <a:cxn ang="0">
                  <a:pos x="539" y="127"/>
                </a:cxn>
                <a:cxn ang="0">
                  <a:pos x="503" y="150"/>
                </a:cxn>
                <a:cxn ang="0">
                  <a:pos x="463" y="179"/>
                </a:cxn>
                <a:cxn ang="0">
                  <a:pos x="428" y="205"/>
                </a:cxn>
                <a:cxn ang="0">
                  <a:pos x="372" y="255"/>
                </a:cxn>
                <a:cxn ang="0">
                  <a:pos x="324" y="304"/>
                </a:cxn>
                <a:cxn ang="0">
                  <a:pos x="286" y="349"/>
                </a:cxn>
                <a:cxn ang="0">
                  <a:pos x="246" y="401"/>
                </a:cxn>
                <a:cxn ang="0">
                  <a:pos x="210" y="458"/>
                </a:cxn>
                <a:cxn ang="0">
                  <a:pos x="177" y="514"/>
                </a:cxn>
                <a:cxn ang="0">
                  <a:pos x="149" y="577"/>
                </a:cxn>
                <a:cxn ang="0">
                  <a:pos x="125" y="644"/>
                </a:cxn>
                <a:cxn ang="0">
                  <a:pos x="100" y="727"/>
                </a:cxn>
                <a:cxn ang="0">
                  <a:pos x="85" y="808"/>
                </a:cxn>
                <a:cxn ang="0">
                  <a:pos x="73" y="913"/>
                </a:cxn>
                <a:cxn ang="0">
                  <a:pos x="73" y="1004"/>
                </a:cxn>
                <a:cxn ang="0">
                  <a:pos x="82" y="1087"/>
                </a:cxn>
                <a:cxn ang="0">
                  <a:pos x="96" y="1172"/>
                </a:cxn>
                <a:cxn ang="0">
                  <a:pos x="123" y="1265"/>
                </a:cxn>
                <a:cxn ang="0">
                  <a:pos x="155" y="1352"/>
                </a:cxn>
                <a:cxn ang="0">
                  <a:pos x="199" y="1434"/>
                </a:cxn>
                <a:cxn ang="0">
                  <a:pos x="607" y="1637"/>
                </a:cxn>
                <a:cxn ang="0">
                  <a:pos x="597" y="1204"/>
                </a:cxn>
                <a:cxn ang="0">
                  <a:pos x="560" y="1136"/>
                </a:cxn>
                <a:cxn ang="0">
                  <a:pos x="538" y="1070"/>
                </a:cxn>
                <a:cxn ang="0">
                  <a:pos x="530" y="1007"/>
                </a:cxn>
                <a:cxn ang="0">
                  <a:pos x="527" y="945"/>
                </a:cxn>
                <a:cxn ang="0">
                  <a:pos x="533" y="872"/>
                </a:cxn>
                <a:cxn ang="0">
                  <a:pos x="550" y="800"/>
                </a:cxn>
                <a:cxn ang="0">
                  <a:pos x="576" y="733"/>
                </a:cxn>
                <a:cxn ang="0">
                  <a:pos x="607" y="680"/>
                </a:cxn>
                <a:cxn ang="0">
                  <a:pos x="635" y="642"/>
                </a:cxn>
                <a:cxn ang="0">
                  <a:pos x="668" y="603"/>
                </a:cxn>
                <a:cxn ang="0">
                  <a:pos x="700" y="571"/>
                </a:cxn>
                <a:cxn ang="0">
                  <a:pos x="737" y="542"/>
                </a:cxn>
                <a:cxn ang="0">
                  <a:pos x="781" y="513"/>
                </a:cxn>
                <a:cxn ang="0">
                  <a:pos x="823" y="489"/>
                </a:cxn>
                <a:cxn ang="0">
                  <a:pos x="885" y="468"/>
                </a:cxn>
              </a:cxnLst>
              <a:rect l="0" t="0" r="0" b="0"/>
              <a:pathLst>
                <a:path w="886" h="1638">
                  <a:moveTo>
                    <a:pt x="885" y="0"/>
                  </a:moveTo>
                  <a:lnTo>
                    <a:pt x="866" y="3"/>
                  </a:lnTo>
                  <a:lnTo>
                    <a:pt x="847" y="6"/>
                  </a:lnTo>
                  <a:lnTo>
                    <a:pt x="821" y="12"/>
                  </a:lnTo>
                  <a:lnTo>
                    <a:pt x="802" y="16"/>
                  </a:lnTo>
                  <a:lnTo>
                    <a:pt x="782" y="22"/>
                  </a:lnTo>
                  <a:lnTo>
                    <a:pt x="763" y="28"/>
                  </a:lnTo>
                  <a:lnTo>
                    <a:pt x="743" y="33"/>
                  </a:lnTo>
                  <a:lnTo>
                    <a:pt x="724" y="39"/>
                  </a:lnTo>
                  <a:lnTo>
                    <a:pt x="704" y="47"/>
                  </a:lnTo>
                  <a:lnTo>
                    <a:pt x="680" y="56"/>
                  </a:lnTo>
                  <a:lnTo>
                    <a:pt x="660" y="65"/>
                  </a:lnTo>
                  <a:lnTo>
                    <a:pt x="639" y="74"/>
                  </a:lnTo>
                  <a:lnTo>
                    <a:pt x="617" y="84"/>
                  </a:lnTo>
                  <a:lnTo>
                    <a:pt x="595" y="95"/>
                  </a:lnTo>
                  <a:lnTo>
                    <a:pt x="575" y="105"/>
                  </a:lnTo>
                  <a:lnTo>
                    <a:pt x="556" y="117"/>
                  </a:lnTo>
                  <a:lnTo>
                    <a:pt x="539" y="127"/>
                  </a:lnTo>
                  <a:lnTo>
                    <a:pt x="522" y="139"/>
                  </a:lnTo>
                  <a:lnTo>
                    <a:pt x="503" y="150"/>
                  </a:lnTo>
                  <a:lnTo>
                    <a:pt x="482" y="164"/>
                  </a:lnTo>
                  <a:lnTo>
                    <a:pt x="463" y="179"/>
                  </a:lnTo>
                  <a:lnTo>
                    <a:pt x="445" y="193"/>
                  </a:lnTo>
                  <a:lnTo>
                    <a:pt x="428" y="205"/>
                  </a:lnTo>
                  <a:lnTo>
                    <a:pt x="400" y="228"/>
                  </a:lnTo>
                  <a:lnTo>
                    <a:pt x="372" y="255"/>
                  </a:lnTo>
                  <a:lnTo>
                    <a:pt x="350" y="275"/>
                  </a:lnTo>
                  <a:lnTo>
                    <a:pt x="324" y="304"/>
                  </a:lnTo>
                  <a:lnTo>
                    <a:pt x="306" y="325"/>
                  </a:lnTo>
                  <a:lnTo>
                    <a:pt x="286" y="349"/>
                  </a:lnTo>
                  <a:lnTo>
                    <a:pt x="264" y="376"/>
                  </a:lnTo>
                  <a:lnTo>
                    <a:pt x="246" y="401"/>
                  </a:lnTo>
                  <a:lnTo>
                    <a:pt x="228" y="430"/>
                  </a:lnTo>
                  <a:lnTo>
                    <a:pt x="210" y="458"/>
                  </a:lnTo>
                  <a:lnTo>
                    <a:pt x="192" y="488"/>
                  </a:lnTo>
                  <a:lnTo>
                    <a:pt x="177" y="514"/>
                  </a:lnTo>
                  <a:lnTo>
                    <a:pt x="163" y="546"/>
                  </a:lnTo>
                  <a:lnTo>
                    <a:pt x="149" y="577"/>
                  </a:lnTo>
                  <a:lnTo>
                    <a:pt x="137" y="609"/>
                  </a:lnTo>
                  <a:lnTo>
                    <a:pt x="125" y="644"/>
                  </a:lnTo>
                  <a:lnTo>
                    <a:pt x="110" y="687"/>
                  </a:lnTo>
                  <a:lnTo>
                    <a:pt x="100" y="727"/>
                  </a:lnTo>
                  <a:lnTo>
                    <a:pt x="90" y="768"/>
                  </a:lnTo>
                  <a:lnTo>
                    <a:pt x="85" y="808"/>
                  </a:lnTo>
                  <a:lnTo>
                    <a:pt x="78" y="855"/>
                  </a:lnTo>
                  <a:lnTo>
                    <a:pt x="73" y="913"/>
                  </a:lnTo>
                  <a:lnTo>
                    <a:pt x="72" y="959"/>
                  </a:lnTo>
                  <a:lnTo>
                    <a:pt x="73" y="1004"/>
                  </a:lnTo>
                  <a:lnTo>
                    <a:pt x="77" y="1047"/>
                  </a:lnTo>
                  <a:lnTo>
                    <a:pt x="82" y="1087"/>
                  </a:lnTo>
                  <a:lnTo>
                    <a:pt x="87" y="1129"/>
                  </a:lnTo>
                  <a:lnTo>
                    <a:pt x="96" y="1172"/>
                  </a:lnTo>
                  <a:lnTo>
                    <a:pt x="108" y="1218"/>
                  </a:lnTo>
                  <a:lnTo>
                    <a:pt x="123" y="1265"/>
                  </a:lnTo>
                  <a:lnTo>
                    <a:pt x="138" y="1309"/>
                  </a:lnTo>
                  <a:lnTo>
                    <a:pt x="155" y="1352"/>
                  </a:lnTo>
                  <a:lnTo>
                    <a:pt x="175" y="1394"/>
                  </a:lnTo>
                  <a:lnTo>
                    <a:pt x="199" y="1434"/>
                  </a:lnTo>
                  <a:lnTo>
                    <a:pt x="0" y="1547"/>
                  </a:lnTo>
                  <a:lnTo>
                    <a:pt x="607" y="1637"/>
                  </a:lnTo>
                  <a:lnTo>
                    <a:pt x="830" y="1079"/>
                  </a:lnTo>
                  <a:lnTo>
                    <a:pt x="597" y="1204"/>
                  </a:lnTo>
                  <a:lnTo>
                    <a:pt x="574" y="1168"/>
                  </a:lnTo>
                  <a:lnTo>
                    <a:pt x="560" y="1136"/>
                  </a:lnTo>
                  <a:lnTo>
                    <a:pt x="547" y="1103"/>
                  </a:lnTo>
                  <a:lnTo>
                    <a:pt x="538" y="1070"/>
                  </a:lnTo>
                  <a:lnTo>
                    <a:pt x="532" y="1038"/>
                  </a:lnTo>
                  <a:lnTo>
                    <a:pt x="530" y="1007"/>
                  </a:lnTo>
                  <a:lnTo>
                    <a:pt x="527" y="976"/>
                  </a:lnTo>
                  <a:lnTo>
                    <a:pt x="527" y="945"/>
                  </a:lnTo>
                  <a:lnTo>
                    <a:pt x="529" y="908"/>
                  </a:lnTo>
                  <a:lnTo>
                    <a:pt x="533" y="872"/>
                  </a:lnTo>
                  <a:lnTo>
                    <a:pt x="541" y="832"/>
                  </a:lnTo>
                  <a:lnTo>
                    <a:pt x="550" y="800"/>
                  </a:lnTo>
                  <a:lnTo>
                    <a:pt x="564" y="764"/>
                  </a:lnTo>
                  <a:lnTo>
                    <a:pt x="576" y="733"/>
                  </a:lnTo>
                  <a:lnTo>
                    <a:pt x="593" y="703"/>
                  </a:lnTo>
                  <a:lnTo>
                    <a:pt x="607" y="680"/>
                  </a:lnTo>
                  <a:lnTo>
                    <a:pt x="621" y="661"/>
                  </a:lnTo>
                  <a:lnTo>
                    <a:pt x="635" y="642"/>
                  </a:lnTo>
                  <a:lnTo>
                    <a:pt x="651" y="623"/>
                  </a:lnTo>
                  <a:lnTo>
                    <a:pt x="668" y="603"/>
                  </a:lnTo>
                  <a:lnTo>
                    <a:pt x="683" y="589"/>
                  </a:lnTo>
                  <a:lnTo>
                    <a:pt x="700" y="571"/>
                  </a:lnTo>
                  <a:lnTo>
                    <a:pt x="717" y="557"/>
                  </a:lnTo>
                  <a:lnTo>
                    <a:pt x="737" y="542"/>
                  </a:lnTo>
                  <a:lnTo>
                    <a:pt x="761" y="526"/>
                  </a:lnTo>
                  <a:lnTo>
                    <a:pt x="781" y="513"/>
                  </a:lnTo>
                  <a:lnTo>
                    <a:pt x="798" y="503"/>
                  </a:lnTo>
                  <a:lnTo>
                    <a:pt x="823" y="489"/>
                  </a:lnTo>
                  <a:lnTo>
                    <a:pt x="847" y="479"/>
                  </a:lnTo>
                  <a:lnTo>
                    <a:pt x="885" y="468"/>
                  </a:lnTo>
                  <a:lnTo>
                    <a:pt x="885" y="0"/>
                  </a:lnTo>
                </a:path>
              </a:pathLst>
            </a:custGeom>
            <a:solidFill>
              <a:schemeClr val="accent2"/>
            </a:solidFill>
            <a:ln w="9525">
              <a:noFill/>
            </a:ln>
          </p:spPr>
          <p:txBody>
            <a:bodyPr/>
            <a:lstStyle/>
            <a:p>
              <a:endParaRPr lang="zh-CN" altLang="en-US"/>
            </a:p>
          </p:txBody>
        </p:sp>
        <p:sp>
          <p:nvSpPr>
            <p:cNvPr id="22533" name="Freeform 6"/>
            <p:cNvSpPr/>
            <p:nvPr/>
          </p:nvSpPr>
          <p:spPr>
            <a:xfrm>
              <a:off x="2123" y="1056"/>
              <a:ext cx="1316" cy="1483"/>
            </a:xfrm>
            <a:custGeom>
              <a:avLst/>
              <a:gdLst/>
              <a:ahLst/>
              <a:cxnLst>
                <a:cxn ang="0">
                  <a:pos x="519" y="220"/>
                </a:cxn>
                <a:cxn ang="0">
                  <a:pos x="567" y="230"/>
                </a:cxn>
                <a:cxn ang="0">
                  <a:pos x="604" y="239"/>
                </a:cxn>
                <a:cxn ang="0">
                  <a:pos x="643" y="251"/>
                </a:cxn>
                <a:cxn ang="0">
                  <a:pos x="682" y="264"/>
                </a:cxn>
                <a:cxn ang="0">
                  <a:pos x="727" y="282"/>
                </a:cxn>
                <a:cxn ang="0">
                  <a:pos x="770" y="301"/>
                </a:cxn>
                <a:cxn ang="0">
                  <a:pos x="812" y="322"/>
                </a:cxn>
                <a:cxn ang="0">
                  <a:pos x="848" y="344"/>
                </a:cxn>
                <a:cxn ang="0">
                  <a:pos x="884" y="367"/>
                </a:cxn>
                <a:cxn ang="0">
                  <a:pos x="924" y="395"/>
                </a:cxn>
                <a:cxn ang="0">
                  <a:pos x="959" y="422"/>
                </a:cxn>
                <a:cxn ang="0">
                  <a:pos x="1014" y="471"/>
                </a:cxn>
                <a:cxn ang="0">
                  <a:pos x="1062" y="520"/>
                </a:cxn>
                <a:cxn ang="0">
                  <a:pos x="1100" y="565"/>
                </a:cxn>
                <a:cxn ang="0">
                  <a:pos x="1140" y="618"/>
                </a:cxn>
                <a:cxn ang="0">
                  <a:pos x="1177" y="675"/>
                </a:cxn>
                <a:cxn ang="0">
                  <a:pos x="1209" y="731"/>
                </a:cxn>
                <a:cxn ang="0">
                  <a:pos x="1238" y="794"/>
                </a:cxn>
                <a:cxn ang="0">
                  <a:pos x="1262" y="861"/>
                </a:cxn>
                <a:cxn ang="0">
                  <a:pos x="1287" y="944"/>
                </a:cxn>
                <a:cxn ang="0">
                  <a:pos x="1302" y="1025"/>
                </a:cxn>
                <a:cxn ang="0">
                  <a:pos x="1314" y="1130"/>
                </a:cxn>
                <a:cxn ang="0">
                  <a:pos x="1314" y="1220"/>
                </a:cxn>
                <a:cxn ang="0">
                  <a:pos x="1305" y="1303"/>
                </a:cxn>
                <a:cxn ang="0">
                  <a:pos x="1291" y="1388"/>
                </a:cxn>
                <a:cxn ang="0">
                  <a:pos x="1264" y="1482"/>
                </a:cxn>
                <a:cxn ang="0">
                  <a:pos x="850" y="1270"/>
                </a:cxn>
                <a:cxn ang="0">
                  <a:pos x="860" y="1193"/>
                </a:cxn>
                <a:cxn ang="0">
                  <a:pos x="858" y="1124"/>
                </a:cxn>
                <a:cxn ang="0">
                  <a:pos x="846" y="1049"/>
                </a:cxn>
                <a:cxn ang="0">
                  <a:pos x="823" y="981"/>
                </a:cxn>
                <a:cxn ang="0">
                  <a:pos x="794" y="920"/>
                </a:cxn>
                <a:cxn ang="0">
                  <a:pos x="766" y="878"/>
                </a:cxn>
                <a:cxn ang="0">
                  <a:pos x="736" y="840"/>
                </a:cxn>
                <a:cxn ang="0">
                  <a:pos x="703" y="806"/>
                </a:cxn>
                <a:cxn ang="0">
                  <a:pos x="669" y="774"/>
                </a:cxn>
                <a:cxn ang="0">
                  <a:pos x="625" y="744"/>
                </a:cxn>
                <a:cxn ang="0">
                  <a:pos x="588" y="721"/>
                </a:cxn>
                <a:cxn ang="0">
                  <a:pos x="541" y="698"/>
                </a:cxn>
                <a:cxn ang="0">
                  <a:pos x="502" y="684"/>
                </a:cxn>
                <a:cxn ang="0">
                  <a:pos x="444" y="672"/>
                </a:cxn>
                <a:cxn ang="0">
                  <a:pos x="386" y="667"/>
                </a:cxn>
                <a:cxn ang="0">
                  <a:pos x="370" y="907"/>
                </a:cxn>
                <a:cxn ang="0">
                  <a:pos x="369" y="0"/>
                </a:cxn>
                <a:cxn ang="0">
                  <a:pos x="389" y="208"/>
                </a:cxn>
                <a:cxn ang="0">
                  <a:pos x="448" y="211"/>
                </a:cxn>
                <a:cxn ang="0">
                  <a:pos x="501" y="217"/>
                </a:cxn>
              </a:cxnLst>
              <a:rect l="0" t="0" r="0" b="0"/>
              <a:pathLst>
                <a:path w="1316" h="1483">
                  <a:moveTo>
                    <a:pt x="501" y="217"/>
                  </a:moveTo>
                  <a:lnTo>
                    <a:pt x="519" y="220"/>
                  </a:lnTo>
                  <a:lnTo>
                    <a:pt x="543" y="224"/>
                  </a:lnTo>
                  <a:lnTo>
                    <a:pt x="567" y="230"/>
                  </a:lnTo>
                  <a:lnTo>
                    <a:pt x="584" y="234"/>
                  </a:lnTo>
                  <a:lnTo>
                    <a:pt x="604" y="239"/>
                  </a:lnTo>
                  <a:lnTo>
                    <a:pt x="623" y="245"/>
                  </a:lnTo>
                  <a:lnTo>
                    <a:pt x="643" y="251"/>
                  </a:lnTo>
                  <a:lnTo>
                    <a:pt x="661" y="256"/>
                  </a:lnTo>
                  <a:lnTo>
                    <a:pt x="682" y="264"/>
                  </a:lnTo>
                  <a:lnTo>
                    <a:pt x="706" y="274"/>
                  </a:lnTo>
                  <a:lnTo>
                    <a:pt x="727" y="282"/>
                  </a:lnTo>
                  <a:lnTo>
                    <a:pt x="747" y="291"/>
                  </a:lnTo>
                  <a:lnTo>
                    <a:pt x="770" y="301"/>
                  </a:lnTo>
                  <a:lnTo>
                    <a:pt x="792" y="312"/>
                  </a:lnTo>
                  <a:lnTo>
                    <a:pt x="812" y="322"/>
                  </a:lnTo>
                  <a:lnTo>
                    <a:pt x="831" y="334"/>
                  </a:lnTo>
                  <a:lnTo>
                    <a:pt x="848" y="344"/>
                  </a:lnTo>
                  <a:lnTo>
                    <a:pt x="865" y="356"/>
                  </a:lnTo>
                  <a:lnTo>
                    <a:pt x="884" y="367"/>
                  </a:lnTo>
                  <a:lnTo>
                    <a:pt x="905" y="381"/>
                  </a:lnTo>
                  <a:lnTo>
                    <a:pt x="924" y="395"/>
                  </a:lnTo>
                  <a:lnTo>
                    <a:pt x="942" y="409"/>
                  </a:lnTo>
                  <a:lnTo>
                    <a:pt x="959" y="422"/>
                  </a:lnTo>
                  <a:lnTo>
                    <a:pt x="986" y="445"/>
                  </a:lnTo>
                  <a:lnTo>
                    <a:pt x="1014" y="471"/>
                  </a:lnTo>
                  <a:lnTo>
                    <a:pt x="1036" y="491"/>
                  </a:lnTo>
                  <a:lnTo>
                    <a:pt x="1062" y="520"/>
                  </a:lnTo>
                  <a:lnTo>
                    <a:pt x="1080" y="541"/>
                  </a:lnTo>
                  <a:lnTo>
                    <a:pt x="1100" y="565"/>
                  </a:lnTo>
                  <a:lnTo>
                    <a:pt x="1122" y="592"/>
                  </a:lnTo>
                  <a:lnTo>
                    <a:pt x="1140" y="618"/>
                  </a:lnTo>
                  <a:lnTo>
                    <a:pt x="1158" y="647"/>
                  </a:lnTo>
                  <a:lnTo>
                    <a:pt x="1177" y="675"/>
                  </a:lnTo>
                  <a:lnTo>
                    <a:pt x="1193" y="705"/>
                  </a:lnTo>
                  <a:lnTo>
                    <a:pt x="1209" y="731"/>
                  </a:lnTo>
                  <a:lnTo>
                    <a:pt x="1224" y="763"/>
                  </a:lnTo>
                  <a:lnTo>
                    <a:pt x="1238" y="794"/>
                  </a:lnTo>
                  <a:lnTo>
                    <a:pt x="1250" y="826"/>
                  </a:lnTo>
                  <a:lnTo>
                    <a:pt x="1262" y="861"/>
                  </a:lnTo>
                  <a:lnTo>
                    <a:pt x="1277" y="904"/>
                  </a:lnTo>
                  <a:lnTo>
                    <a:pt x="1287" y="944"/>
                  </a:lnTo>
                  <a:lnTo>
                    <a:pt x="1297" y="985"/>
                  </a:lnTo>
                  <a:lnTo>
                    <a:pt x="1302" y="1025"/>
                  </a:lnTo>
                  <a:lnTo>
                    <a:pt x="1309" y="1072"/>
                  </a:lnTo>
                  <a:lnTo>
                    <a:pt x="1314" y="1130"/>
                  </a:lnTo>
                  <a:lnTo>
                    <a:pt x="1315" y="1175"/>
                  </a:lnTo>
                  <a:lnTo>
                    <a:pt x="1314" y="1220"/>
                  </a:lnTo>
                  <a:lnTo>
                    <a:pt x="1310" y="1263"/>
                  </a:lnTo>
                  <a:lnTo>
                    <a:pt x="1305" y="1303"/>
                  </a:lnTo>
                  <a:lnTo>
                    <a:pt x="1300" y="1345"/>
                  </a:lnTo>
                  <a:lnTo>
                    <a:pt x="1291" y="1388"/>
                  </a:lnTo>
                  <a:lnTo>
                    <a:pt x="1279" y="1434"/>
                  </a:lnTo>
                  <a:lnTo>
                    <a:pt x="1264" y="1482"/>
                  </a:lnTo>
                  <a:lnTo>
                    <a:pt x="1178" y="1214"/>
                  </a:lnTo>
                  <a:lnTo>
                    <a:pt x="850" y="1270"/>
                  </a:lnTo>
                  <a:lnTo>
                    <a:pt x="857" y="1223"/>
                  </a:lnTo>
                  <a:lnTo>
                    <a:pt x="860" y="1193"/>
                  </a:lnTo>
                  <a:lnTo>
                    <a:pt x="860" y="1161"/>
                  </a:lnTo>
                  <a:lnTo>
                    <a:pt x="858" y="1124"/>
                  </a:lnTo>
                  <a:lnTo>
                    <a:pt x="853" y="1089"/>
                  </a:lnTo>
                  <a:lnTo>
                    <a:pt x="846" y="1049"/>
                  </a:lnTo>
                  <a:lnTo>
                    <a:pt x="837" y="1017"/>
                  </a:lnTo>
                  <a:lnTo>
                    <a:pt x="823" y="981"/>
                  </a:lnTo>
                  <a:lnTo>
                    <a:pt x="810" y="950"/>
                  </a:lnTo>
                  <a:lnTo>
                    <a:pt x="794" y="920"/>
                  </a:lnTo>
                  <a:lnTo>
                    <a:pt x="780" y="897"/>
                  </a:lnTo>
                  <a:lnTo>
                    <a:pt x="766" y="878"/>
                  </a:lnTo>
                  <a:lnTo>
                    <a:pt x="752" y="859"/>
                  </a:lnTo>
                  <a:lnTo>
                    <a:pt x="736" y="840"/>
                  </a:lnTo>
                  <a:lnTo>
                    <a:pt x="718" y="820"/>
                  </a:lnTo>
                  <a:lnTo>
                    <a:pt x="703" y="806"/>
                  </a:lnTo>
                  <a:lnTo>
                    <a:pt x="686" y="789"/>
                  </a:lnTo>
                  <a:lnTo>
                    <a:pt x="669" y="774"/>
                  </a:lnTo>
                  <a:lnTo>
                    <a:pt x="649" y="759"/>
                  </a:lnTo>
                  <a:lnTo>
                    <a:pt x="625" y="744"/>
                  </a:lnTo>
                  <a:lnTo>
                    <a:pt x="605" y="730"/>
                  </a:lnTo>
                  <a:lnTo>
                    <a:pt x="588" y="721"/>
                  </a:lnTo>
                  <a:lnTo>
                    <a:pt x="563" y="706"/>
                  </a:lnTo>
                  <a:lnTo>
                    <a:pt x="541" y="698"/>
                  </a:lnTo>
                  <a:lnTo>
                    <a:pt x="522" y="691"/>
                  </a:lnTo>
                  <a:lnTo>
                    <a:pt x="502" y="684"/>
                  </a:lnTo>
                  <a:lnTo>
                    <a:pt x="472" y="677"/>
                  </a:lnTo>
                  <a:lnTo>
                    <a:pt x="444" y="672"/>
                  </a:lnTo>
                  <a:lnTo>
                    <a:pt x="415" y="669"/>
                  </a:lnTo>
                  <a:lnTo>
                    <a:pt x="386" y="667"/>
                  </a:lnTo>
                  <a:lnTo>
                    <a:pt x="370" y="666"/>
                  </a:lnTo>
                  <a:lnTo>
                    <a:pt x="370" y="907"/>
                  </a:lnTo>
                  <a:lnTo>
                    <a:pt x="0" y="460"/>
                  </a:lnTo>
                  <a:lnTo>
                    <a:pt x="369" y="0"/>
                  </a:lnTo>
                  <a:lnTo>
                    <a:pt x="369" y="207"/>
                  </a:lnTo>
                  <a:lnTo>
                    <a:pt x="389" y="208"/>
                  </a:lnTo>
                  <a:lnTo>
                    <a:pt x="418" y="209"/>
                  </a:lnTo>
                  <a:lnTo>
                    <a:pt x="448" y="211"/>
                  </a:lnTo>
                  <a:lnTo>
                    <a:pt x="477" y="214"/>
                  </a:lnTo>
                  <a:lnTo>
                    <a:pt x="501" y="217"/>
                  </a:lnTo>
                </a:path>
              </a:pathLst>
            </a:custGeom>
            <a:solidFill>
              <a:srgbClr val="FF0000"/>
            </a:solidFill>
            <a:ln w="9525">
              <a:noFill/>
            </a:ln>
          </p:spPr>
          <p:txBody>
            <a:bodyPr/>
            <a:lstStyle/>
            <a:p>
              <a:endParaRPr lang="zh-CN" altLang="en-US"/>
            </a:p>
          </p:txBody>
        </p:sp>
      </p:grpSp>
      <p:sp>
        <p:nvSpPr>
          <p:cNvPr id="882695" name="Rectangle 7"/>
          <p:cNvSpPr>
            <a:spLocks noChangeArrowheads="1"/>
          </p:cNvSpPr>
          <p:nvPr/>
        </p:nvSpPr>
        <p:spPr bwMode="auto">
          <a:xfrm>
            <a:off x="4081463" y="5214938"/>
            <a:ext cx="3873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0" lang="en-GB" sz="3200" b="1" i="0" u="none" strike="noStrike" kern="1200" cap="none" spc="0" normalizeH="0" baseline="0" noProof="0">
                <a:ln>
                  <a:noFill/>
                </a:ln>
                <a:solidFill>
                  <a:schemeClr val="tx1"/>
                </a:solidFill>
                <a:effectLst>
                  <a:outerShdw blurRad="38100" dist="38100" dir="2700000" algn="tl">
                    <a:srgbClr val="C0C0C0"/>
                  </a:outerShdw>
                </a:effectLst>
                <a:uLnTx/>
                <a:uFillTx/>
                <a:latin typeface="Humnst777 BT" charset="0"/>
                <a:ea typeface="MS PGothic" panose="020B0600070205080204" pitchFamily="34" charset="-128"/>
                <a:cs typeface="+mn-cs"/>
              </a:rPr>
              <a:t>1</a:t>
            </a:r>
          </a:p>
        </p:txBody>
      </p:sp>
      <p:sp>
        <p:nvSpPr>
          <p:cNvPr id="882696" name="Rectangle 8"/>
          <p:cNvSpPr>
            <a:spLocks noChangeArrowheads="1"/>
          </p:cNvSpPr>
          <p:nvPr/>
        </p:nvSpPr>
        <p:spPr bwMode="auto">
          <a:xfrm>
            <a:off x="4767263" y="3071813"/>
            <a:ext cx="3873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0" lang="en-GB" sz="3200" b="1" i="0" u="none" strike="noStrike" kern="1200" cap="none" spc="0" normalizeH="0" baseline="0" noProof="0">
                <a:ln>
                  <a:noFill/>
                </a:ln>
                <a:solidFill>
                  <a:schemeClr val="tx1"/>
                </a:solidFill>
                <a:effectLst>
                  <a:outerShdw blurRad="38100" dist="38100" dir="2700000" algn="tl">
                    <a:srgbClr val="C0C0C0"/>
                  </a:outerShdw>
                </a:effectLst>
                <a:uLnTx/>
                <a:uFillTx/>
                <a:latin typeface="Humnst777 BT" charset="0"/>
                <a:ea typeface="MS PGothic" panose="020B0600070205080204" pitchFamily="34" charset="-128"/>
                <a:cs typeface="+mn-cs"/>
              </a:rPr>
              <a:t>2</a:t>
            </a:r>
          </a:p>
        </p:txBody>
      </p:sp>
      <p:sp>
        <p:nvSpPr>
          <p:cNvPr id="882697" name="Rectangle 9"/>
          <p:cNvSpPr>
            <a:spLocks noChangeArrowheads="1"/>
          </p:cNvSpPr>
          <p:nvPr/>
        </p:nvSpPr>
        <p:spPr bwMode="auto">
          <a:xfrm>
            <a:off x="2862263" y="3586163"/>
            <a:ext cx="3873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762000" rtl="0" eaLnBrk="0" fontAlgn="base" latinLnBrk="0" hangingPunct="0">
              <a:lnSpc>
                <a:spcPct val="90000"/>
              </a:lnSpc>
              <a:spcBef>
                <a:spcPct val="0"/>
              </a:spcBef>
              <a:spcAft>
                <a:spcPct val="0"/>
              </a:spcAft>
              <a:buClrTx/>
              <a:buSzTx/>
              <a:buFontTx/>
              <a:buNone/>
              <a:defRPr/>
            </a:pPr>
            <a:r>
              <a:rPr kumimoji="0" lang="en-GB" sz="3200" b="1" i="0" u="none" strike="noStrike" kern="1200" cap="none" spc="0" normalizeH="0" baseline="0" noProof="0">
                <a:ln>
                  <a:noFill/>
                </a:ln>
                <a:solidFill>
                  <a:schemeClr val="tx1"/>
                </a:solidFill>
                <a:effectLst>
                  <a:outerShdw blurRad="38100" dist="38100" dir="2700000" algn="tl">
                    <a:srgbClr val="C0C0C0"/>
                  </a:outerShdw>
                </a:effectLst>
                <a:uLnTx/>
                <a:uFillTx/>
                <a:latin typeface="Humnst777 BT" charset="0"/>
                <a:ea typeface="MS PGothic" panose="020B0600070205080204" pitchFamily="34" charset="-128"/>
                <a:cs typeface="+mn-cs"/>
              </a:rPr>
              <a:t>3</a:t>
            </a:r>
          </a:p>
        </p:txBody>
      </p:sp>
      <p:sp>
        <p:nvSpPr>
          <p:cNvPr id="882698" name="Rectangle 10"/>
          <p:cNvSpPr>
            <a:spLocks noChangeArrowheads="1"/>
          </p:cNvSpPr>
          <p:nvPr/>
        </p:nvSpPr>
        <p:spPr bwMode="auto">
          <a:xfrm>
            <a:off x="4800600" y="4724400"/>
            <a:ext cx="434340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spAutoFit/>
          </a:bodyPr>
          <a:lstStyle/>
          <a:p>
            <a:pPr marL="0" marR="0" lvl="0" indent="0" algn="l" defTabSz="762000" rtl="0" eaLnBrk="0" fontAlgn="base" latinLnBrk="0" hangingPunct="0">
              <a:lnSpc>
                <a:spcPct val="90000"/>
              </a:lnSpc>
              <a:spcBef>
                <a:spcPct val="0"/>
              </a:spcBef>
              <a:spcAft>
                <a:spcPct val="0"/>
              </a:spcAft>
              <a:buClrTx/>
              <a:buSzTx/>
              <a:buFontTx/>
              <a:buNone/>
              <a:defRPr/>
            </a:pPr>
            <a:r>
              <a:rPr kumimoji="0" lang="en-GB"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Functional technical requirements</a:t>
            </a:r>
          </a:p>
          <a:p>
            <a:pPr marL="476250" marR="0" lvl="1" indent="-285750" algn="l" defTabSz="762000" rtl="0" eaLnBrk="0" fontAlgn="base" latinLnBrk="0" hangingPunct="0">
              <a:lnSpc>
                <a:spcPct val="90000"/>
              </a:lnSpc>
              <a:spcBef>
                <a:spcPct val="0"/>
              </a:spcBef>
              <a:spcAft>
                <a:spcPct val="0"/>
              </a:spcAft>
              <a:buClrTx/>
              <a:buSzTx/>
              <a:buFontTx/>
              <a:buChar char="•"/>
              <a:defRPr/>
            </a:pPr>
            <a:r>
              <a:rPr kumimoji="0" lang="en-GB" sz="20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Capabilities</a:t>
            </a:r>
          </a:p>
          <a:p>
            <a:pPr marL="476250" marR="0" lvl="1" indent="-285750" algn="l" defTabSz="762000" rtl="0" eaLnBrk="0" fontAlgn="base" latinLnBrk="0" hangingPunct="0">
              <a:lnSpc>
                <a:spcPct val="100000"/>
              </a:lnSpc>
              <a:spcBef>
                <a:spcPct val="0"/>
              </a:spcBef>
              <a:spcAft>
                <a:spcPct val="0"/>
              </a:spcAft>
              <a:buClrTx/>
              <a:buSzTx/>
              <a:buFontTx/>
              <a:buChar char="•"/>
              <a:defRPr/>
            </a:pPr>
            <a:r>
              <a:rPr kumimoji="0" lang="en-GB" sz="20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Dynamic behaviour</a:t>
            </a:r>
          </a:p>
          <a:p>
            <a:pPr marL="476250" marR="0" lvl="1" indent="-285750" algn="l" defTabSz="762000" rtl="0" eaLnBrk="0" fontAlgn="base" latinLnBrk="0" hangingPunct="0">
              <a:lnSpc>
                <a:spcPct val="100000"/>
              </a:lnSpc>
              <a:spcBef>
                <a:spcPct val="0"/>
              </a:spcBef>
              <a:spcAft>
                <a:spcPct val="0"/>
              </a:spcAft>
              <a:buClrTx/>
              <a:buSzTx/>
              <a:buFontTx/>
              <a:buChar char="•"/>
              <a:defRPr/>
            </a:pPr>
            <a:r>
              <a:rPr kumimoji="0" lang="en-GB" sz="20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Data manipulation</a:t>
            </a:r>
          </a:p>
        </p:txBody>
      </p:sp>
      <p:sp>
        <p:nvSpPr>
          <p:cNvPr id="882699" name="Rectangle 11"/>
          <p:cNvSpPr>
            <a:spLocks noChangeArrowheads="1"/>
          </p:cNvSpPr>
          <p:nvPr/>
        </p:nvSpPr>
        <p:spPr bwMode="auto">
          <a:xfrm>
            <a:off x="0" y="1089025"/>
            <a:ext cx="4779963"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spAutoFit/>
          </a:bodyPr>
          <a:lstStyle/>
          <a:p>
            <a:pPr marL="0" marR="0" indent="0" algn="l" defTabSz="762000" rtl="0" eaLnBrk="0" fontAlgn="base" latinLnBrk="0" hangingPunct="0">
              <a:lnSpc>
                <a:spcPct val="90000"/>
              </a:lnSpc>
              <a:spcBef>
                <a:spcPct val="0"/>
              </a:spcBef>
              <a:spcAft>
                <a:spcPct val="0"/>
              </a:spcAft>
              <a:buClrTx/>
              <a:buSzTx/>
              <a:buFontTx/>
              <a:buNone/>
            </a:pPr>
            <a:r>
              <a:rPr kumimoji="0" lang="en-GB" altLang="zh-CN" sz="20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Non-functional technical requirements</a:t>
            </a:r>
            <a:endParaRPr kumimoji="0" lang="en-GB" altLang="zh-CN" sz="20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endParaRP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Operational security</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Safety</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Availability</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Reliability</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Maintainability</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Ergonomics</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Performance</a:t>
            </a:r>
          </a:p>
          <a:p>
            <a:pPr marL="476250" marR="0" lvl="1" indent="-285750" algn="l" defTabSz="762000" rtl="0" eaLnBrk="0" fontAlgn="base" latinLnBrk="0" hangingPunct="0">
              <a:lnSpc>
                <a:spcPct val="100000"/>
              </a:lnSpc>
              <a:spcBef>
                <a:spcPct val="0"/>
              </a:spcBef>
              <a:spcAft>
                <a:spcPct val="0"/>
              </a:spcAft>
              <a:buClrTx/>
              <a:buSzTx/>
              <a:buFontTx/>
              <a:buChar char="•"/>
            </a:pPr>
            <a:r>
              <a:rPr kumimoji="0" lang="en-GB" altLang="zh-CN" sz="1800" b="0" i="0" u="none" strike="noStrike" kern="1200" cap="none" spc="0" normalizeH="0" baseline="0" noProof="1">
                <a:solidFill>
                  <a:schemeClr val="tx1"/>
                </a:solidFill>
                <a:latin typeface="Arial" panose="020B0604020202020204" pitchFamily="34" charset="0"/>
                <a:ea typeface="MS PGothic" panose="020B0600070205080204" pitchFamily="34" charset="-128"/>
                <a:cs typeface="+mn-cs"/>
              </a:rPr>
              <a:t>Constraints</a:t>
            </a:r>
          </a:p>
        </p:txBody>
      </p:sp>
      <p:sp>
        <p:nvSpPr>
          <p:cNvPr id="882700" name="Rectangle 12"/>
          <p:cNvSpPr>
            <a:spLocks noChangeArrowheads="1"/>
          </p:cNvSpPr>
          <p:nvPr/>
        </p:nvSpPr>
        <p:spPr bwMode="auto">
          <a:xfrm>
            <a:off x="4932363" y="1520825"/>
            <a:ext cx="44323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spAutoFit/>
          </a:bodyPr>
          <a:lstStyle/>
          <a:p>
            <a:pPr marL="0" marR="0" lvl="0" indent="0" algn="l" defTabSz="762000" rtl="0" eaLnBrk="0" fontAlgn="base" latinLnBrk="0" hangingPunct="0">
              <a:lnSpc>
                <a:spcPct val="90000"/>
              </a:lnSpc>
              <a:spcBef>
                <a:spcPct val="0"/>
              </a:spcBef>
              <a:spcAft>
                <a:spcPct val="0"/>
              </a:spcAft>
              <a:buClrTx/>
              <a:buSzTx/>
              <a:buFontTx/>
              <a:buNone/>
              <a:defRPr/>
            </a:pPr>
            <a:r>
              <a:rPr kumimoji="0" lang="en-GB"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Non-technical requirements</a:t>
            </a:r>
          </a:p>
          <a:p>
            <a:pPr marL="381000" marR="0" lvl="1" indent="-190500" algn="l" defTabSz="762000" rtl="0" eaLnBrk="0" fontAlgn="base" latinLnBrk="0" hangingPunct="0">
              <a:lnSpc>
                <a:spcPct val="90000"/>
              </a:lnSpc>
              <a:spcBef>
                <a:spcPct val="0"/>
              </a:spcBef>
              <a:spcAft>
                <a:spcPct val="0"/>
              </a:spcAft>
              <a:buClrTx/>
              <a:buSzTx/>
              <a:buFontTx/>
              <a:buChar char="•"/>
              <a:defRPr/>
            </a:pPr>
            <a:r>
              <a:rPr kumimoji="0" lang="en-GB" sz="20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Contractual milestones</a:t>
            </a:r>
          </a:p>
          <a:p>
            <a:pPr marL="381000" marR="0" lvl="1" indent="-190500" algn="l" defTabSz="762000" rtl="0" eaLnBrk="0" fontAlgn="base" latinLnBrk="0" hangingPunct="0">
              <a:lnSpc>
                <a:spcPct val="90000"/>
              </a:lnSpc>
              <a:spcBef>
                <a:spcPct val="0"/>
              </a:spcBef>
              <a:spcAft>
                <a:spcPct val="0"/>
              </a:spcAft>
              <a:buClrTx/>
              <a:buSzTx/>
              <a:buFontTx/>
              <a:buChar char="•"/>
              <a:defRPr/>
            </a:pPr>
            <a:r>
              <a:rPr kumimoji="0" lang="en-GB" sz="20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Required methods and techniques</a:t>
            </a:r>
          </a:p>
        </p:txBody>
      </p:sp>
      <p:sp>
        <p:nvSpPr>
          <p:cNvPr id="22540"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2541"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a:t>
            </a:fld>
            <a:endParaRPr lang="en-US" altLang="ja-JP" sz="1200">
              <a:solidFill>
                <a:schemeClr val="bg1"/>
              </a:solidFill>
              <a:latin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2902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70</a:t>
            </a:fld>
            <a:endParaRPr lang="en-US" altLang="ja-JP" sz="1200">
              <a:solidFill>
                <a:schemeClr val="bg1"/>
              </a:solidFill>
              <a:latin typeface="Arial" panose="020B0604020202020204" pitchFamily="34" charset="0"/>
            </a:endParaRPr>
          </a:p>
        </p:txBody>
      </p:sp>
      <p:sp>
        <p:nvSpPr>
          <p:cNvPr id="129027" name="Rectangle 4"/>
          <p:cNvSpPr/>
          <p:nvPr/>
        </p:nvSpPr>
        <p:spPr>
          <a:xfrm>
            <a:off x="179388" y="225425"/>
            <a:ext cx="8534400" cy="381000"/>
          </a:xfrm>
          <a:prstGeom prst="rect">
            <a:avLst/>
          </a:prstGeom>
          <a:noFill/>
          <a:ln w="9525">
            <a:noFill/>
          </a:ln>
        </p:spPr>
        <p:txBody>
          <a:bodyPr anchor="ctr" anchorCtr="0"/>
          <a:lstStyle/>
          <a:p>
            <a:r>
              <a:rPr lang="en-US" altLang="ja-JP" sz="3600" b="1">
                <a:latin typeface="Arial" panose="020B0604020202020204" pitchFamily="34" charset="0"/>
              </a:rPr>
              <a:t>Chapter </a:t>
            </a:r>
            <a:r>
              <a:rPr lang="en-US" altLang="zh-CN" sz="3600" b="1">
                <a:latin typeface="Arial" panose="020B0604020202020204" pitchFamily="34" charset="0"/>
              </a:rPr>
              <a:t>8 Requirements</a:t>
            </a:r>
            <a:r>
              <a:rPr lang="en-US" altLang="ja-JP" sz="3600" b="1">
                <a:latin typeface="Arial" panose="020B0604020202020204" pitchFamily="34" charset="0"/>
              </a:rPr>
              <a:t> </a:t>
            </a:r>
            <a:r>
              <a:rPr lang="en-US" altLang="zh-CN" sz="3600" b="1">
                <a:latin typeface="Arial" panose="020B0604020202020204" pitchFamily="34" charset="0"/>
              </a:rPr>
              <a:t>Modeling</a:t>
            </a:r>
            <a:r>
              <a:rPr lang="zh-CN" altLang="en-US" sz="3600" b="1" dirty="0">
                <a:latin typeface="Arial" panose="020B0604020202020204" pitchFamily="34" charset="0"/>
              </a:rPr>
              <a:t>：</a:t>
            </a:r>
            <a:endParaRPr lang="zh-CN" altLang="en-US" sz="3600" dirty="0">
              <a:latin typeface="Arial" panose="020B0604020202020204" pitchFamily="34" charset="0"/>
            </a:endParaRPr>
          </a:p>
        </p:txBody>
      </p:sp>
      <p:sp>
        <p:nvSpPr>
          <p:cNvPr id="4" name="Content Placeholder 3"/>
          <p:cNvSpPr>
            <a:spLocks noGrp="1"/>
          </p:cNvSpPr>
          <p:nvPr/>
        </p:nvSpPr>
        <p:spPr>
          <a:xfrm>
            <a:off x="380048" y="1230988"/>
            <a:ext cx="8191500" cy="4486148"/>
          </a:xfrm>
          <a:prstGeom prst="rect">
            <a:avLst/>
          </a:prstGeom>
          <a:noFill/>
          <a:ln w="9525">
            <a:noFill/>
          </a:ln>
        </p:spPr>
        <p:txBody>
          <a:bodyPr vert="horz" lIns="91440" tIns="45720" rIns="91440" bIns="45720" rtlCol="0">
            <a:noAutofit/>
          </a:bodyPr>
          <a:lstStyle>
            <a:lvl1pPr marL="342900" indent="-342900" algn="l" rtl="0" eaLnBrk="0" fontAlgn="base" hangingPunct="0">
              <a:spcBef>
                <a:spcPct val="20000"/>
              </a:spcBef>
              <a:spcAft>
                <a:spcPct val="0"/>
              </a:spcAft>
              <a:buClr>
                <a:srgbClr val="52A93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52A930"/>
              </a:buClr>
              <a:buChar char="–"/>
              <a:defRPr sz="2400">
                <a:solidFill>
                  <a:schemeClr val="tx1"/>
                </a:solidFill>
                <a:latin typeface="+mn-lt"/>
                <a:ea typeface="+mn-ea"/>
              </a:defRPr>
            </a:lvl2pPr>
            <a:lvl3pPr marL="1143000" indent="-228600" algn="l" rtl="0" eaLnBrk="0" fontAlgn="base" hangingPunct="0">
              <a:spcBef>
                <a:spcPct val="20000"/>
              </a:spcBef>
              <a:spcAft>
                <a:spcPct val="0"/>
              </a:spcAft>
              <a:buClr>
                <a:srgbClr val="52A930"/>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52A930"/>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52A930"/>
              </a:buClr>
              <a:buChar char="»"/>
              <a:defRPr sz="1600">
                <a:solidFill>
                  <a:schemeClr val="tx1"/>
                </a:solidFill>
                <a:latin typeface="+mn-lt"/>
                <a:ea typeface="+mn-ea"/>
              </a:defRPr>
            </a:lvl5pPr>
            <a:lvl6pPr marL="2514600" indent="-228600" algn="l" rtl="0" fontAlgn="base">
              <a:spcBef>
                <a:spcPct val="20000"/>
              </a:spcBef>
              <a:spcAft>
                <a:spcPct val="0"/>
              </a:spcAft>
              <a:buClr>
                <a:srgbClr val="52A930"/>
              </a:buClr>
              <a:buChar char="»"/>
              <a:defRPr sz="1600">
                <a:solidFill>
                  <a:schemeClr val="tx1"/>
                </a:solidFill>
                <a:latin typeface="+mn-lt"/>
                <a:ea typeface="+mn-ea"/>
              </a:defRPr>
            </a:lvl6pPr>
            <a:lvl7pPr marL="2971800" indent="-228600" algn="l" rtl="0" fontAlgn="base">
              <a:spcBef>
                <a:spcPct val="20000"/>
              </a:spcBef>
              <a:spcAft>
                <a:spcPct val="0"/>
              </a:spcAft>
              <a:buClr>
                <a:srgbClr val="52A930"/>
              </a:buClr>
              <a:buChar char="»"/>
              <a:defRPr sz="1600">
                <a:solidFill>
                  <a:schemeClr val="tx1"/>
                </a:solidFill>
                <a:latin typeface="+mn-lt"/>
                <a:ea typeface="+mn-ea"/>
              </a:defRPr>
            </a:lvl7pPr>
            <a:lvl8pPr marL="3429000" indent="-228600" algn="l" rtl="0" fontAlgn="base">
              <a:spcBef>
                <a:spcPct val="20000"/>
              </a:spcBef>
              <a:spcAft>
                <a:spcPct val="0"/>
              </a:spcAft>
              <a:buClr>
                <a:srgbClr val="52A930"/>
              </a:buClr>
              <a:buChar char="»"/>
              <a:defRPr sz="1600">
                <a:solidFill>
                  <a:schemeClr val="tx1"/>
                </a:solidFill>
                <a:latin typeface="+mn-lt"/>
                <a:ea typeface="+mn-ea"/>
              </a:defRPr>
            </a:lvl8pPr>
            <a:lvl9pPr marL="3886200" indent="-228600" algn="l" rtl="0" fontAlgn="base">
              <a:spcBef>
                <a:spcPct val="20000"/>
              </a:spcBef>
              <a:spcAft>
                <a:spcPct val="0"/>
              </a:spcAft>
              <a:buClr>
                <a:srgbClr val="52A930"/>
              </a:buClr>
              <a:buChar char="»"/>
              <a:defRPr sz="1600">
                <a:solidFill>
                  <a:schemeClr val="tx1"/>
                </a:solidFill>
                <a:latin typeface="+mn-lt"/>
                <a:ea typeface="+mn-ea"/>
              </a:defRPr>
            </a:lvl9p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Scenario-based models </a:t>
            </a:r>
            <a:r>
              <a:rPr lang="en-US" sz="2400" noProof="0" dirty="0">
                <a:latin typeface="Times New Roman" panose="02020603050405020304" pitchFamily="18" charset="0"/>
                <a:cs typeface="Times New Roman" panose="02020603050405020304" pitchFamily="18" charset="0"/>
              </a:rPr>
              <a:t>depict requirements from the point of view of various system “actors.”</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Class-oriented models </a:t>
            </a:r>
            <a:r>
              <a:rPr lang="en-US" sz="2400" noProof="0" dirty="0">
                <a:latin typeface="Times New Roman" panose="02020603050405020304" pitchFamily="18" charset="0"/>
                <a:cs typeface="Times New Roman" panose="02020603050405020304" pitchFamily="18" charset="0"/>
              </a:rPr>
              <a:t>represent object-oriented classes (attributes and operations) and how classes collaborate to achieve system requirements.</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Behavioral models </a:t>
            </a:r>
            <a:r>
              <a:rPr lang="en-US" sz="2400" noProof="0" dirty="0">
                <a:latin typeface="Times New Roman" panose="02020603050405020304" pitchFamily="18" charset="0"/>
                <a:cs typeface="Times New Roman" panose="02020603050405020304" pitchFamily="18" charset="0"/>
              </a:rPr>
              <a:t>depict how the software reacts to internal or external “events.”</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models </a:t>
            </a:r>
            <a:r>
              <a:rPr lang="en-US" sz="2400" noProof="0" dirty="0">
                <a:latin typeface="Times New Roman" panose="02020603050405020304" pitchFamily="18" charset="0"/>
                <a:cs typeface="Times New Roman" panose="02020603050405020304" pitchFamily="18" charset="0"/>
              </a:rPr>
              <a:t>depict the information domain for the problem.</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Flow-oriented models </a:t>
            </a:r>
            <a:r>
              <a:rPr lang="en-US" sz="2400" noProof="0" dirty="0">
                <a:latin typeface="Times New Roman" panose="02020603050405020304" pitchFamily="18" charset="0"/>
                <a:cs typeface="Times New Roman" panose="02020603050405020304" pitchFamily="18" charset="0"/>
              </a:rPr>
              <a:t>represent functional elements of the system and how they transform data in the system.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310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71</a:t>
            </a:fld>
            <a:endParaRPr lang="en-US" altLang="ja-JP" sz="1200">
              <a:solidFill>
                <a:schemeClr val="bg1"/>
              </a:solidFill>
              <a:latin typeface="Arial" panose="020B0604020202020204" pitchFamily="34" charset="0"/>
            </a:endParaRPr>
          </a:p>
        </p:txBody>
      </p:sp>
      <p:sp>
        <p:nvSpPr>
          <p:cNvPr id="131075" name="Rectangle 8"/>
          <p:cNvSpPr>
            <a:spLocks noRot="1"/>
          </p:cNvSpPr>
          <p:nvPr/>
        </p:nvSpPr>
        <p:spPr>
          <a:xfrm>
            <a:off x="0" y="0"/>
            <a:ext cx="6672263" cy="800100"/>
          </a:xfrm>
          <a:prstGeom prst="rect">
            <a:avLst/>
          </a:prstGeom>
          <a:noFill/>
          <a:ln w="9525">
            <a:noFill/>
          </a:ln>
        </p:spPr>
        <p:txBody>
          <a:bodyPr anchor="ctr" anchorCtr="0"/>
          <a:lstStyle/>
          <a:p>
            <a:pPr eaLnBrk="0" hangingPunct="0"/>
            <a:r>
              <a:rPr lang="en-US" altLang="zh-CN" b="1">
                <a:latin typeface="Arial" panose="020B0604020202020204" pitchFamily="34" charset="0"/>
              </a:rPr>
              <a:t>8.1 </a:t>
            </a:r>
            <a:r>
              <a:rPr lang="en-US" altLang="ja-JP" b="1">
                <a:latin typeface="Arial" panose="020B0604020202020204" pitchFamily="34" charset="0"/>
              </a:rPr>
              <a:t>Requirements Analysis</a:t>
            </a:r>
          </a:p>
        </p:txBody>
      </p:sp>
      <p:sp>
        <p:nvSpPr>
          <p:cNvPr id="131076" name="Rectangle 9"/>
          <p:cNvSpPr>
            <a:spLocks noRot="1"/>
          </p:cNvSpPr>
          <p:nvPr/>
        </p:nvSpPr>
        <p:spPr>
          <a:xfrm>
            <a:off x="287338" y="836613"/>
            <a:ext cx="8316912" cy="5113337"/>
          </a:xfrm>
          <a:prstGeom prst="rect">
            <a:avLst/>
          </a:prstGeom>
          <a:noFill/>
          <a:ln w="9525">
            <a:noFill/>
          </a:ln>
        </p:spPr>
        <p:txBody>
          <a:bodyPr/>
          <a:lstStyle/>
          <a:p>
            <a:pPr marL="342900" indent="-342900" eaLnBrk="0" hangingPunct="0"/>
            <a:r>
              <a:rPr lang="zh-CN" altLang="en-US" sz="2400" dirty="0">
                <a:latin typeface="Arial" panose="020B0604020202020204" pitchFamily="34" charset="0"/>
                <a:ea typeface="宋体" panose="02010600030101010101" pitchFamily="2" charset="-122"/>
              </a:rPr>
              <a:t>需求分析产生软件工作特征的</a:t>
            </a:r>
            <a:r>
              <a:rPr lang="zh-CN" altLang="en-US" sz="2400" b="1" dirty="0">
                <a:solidFill>
                  <a:srgbClr val="FF0000"/>
                </a:solidFill>
                <a:latin typeface="Arial" panose="020B0604020202020204" pitchFamily="34" charset="0"/>
                <a:ea typeface="宋体" panose="02010600030101010101" pitchFamily="2" charset="-122"/>
              </a:rPr>
              <a:t>规格说明</a:t>
            </a:r>
            <a:r>
              <a:rPr lang="zh-CN" altLang="en-US" sz="2400" dirty="0">
                <a:latin typeface="Arial" panose="020B0604020202020204" pitchFamily="34" charset="0"/>
                <a:ea typeface="宋体" panose="02010600030101010101" pitchFamily="2" charset="-122"/>
              </a:rPr>
              <a:t>，即功能、接口和约束条件，最终生成待开发软件的需求规格说明和设计表示</a:t>
            </a:r>
            <a:r>
              <a:rPr lang="en-US" altLang="zh-CN" sz="2400">
                <a:latin typeface="Arial" panose="020B0604020202020204" pitchFamily="34" charset="0"/>
                <a:ea typeface="宋体" panose="02010600030101010101" pitchFamily="2" charset="-122"/>
              </a:rPr>
              <a:t>(</a:t>
            </a:r>
            <a:r>
              <a:rPr lang="zh-CN" altLang="en-US" sz="2400" dirty="0">
                <a:latin typeface="Arial" panose="020B0604020202020204" pitchFamily="34" charset="0"/>
                <a:ea typeface="宋体" panose="02010600030101010101" pitchFamily="2" charset="-122"/>
              </a:rPr>
              <a:t>尽可能使用图形符号表示）</a:t>
            </a:r>
          </a:p>
          <a:p>
            <a:pPr marL="342900" indent="-342900" eaLnBrk="0" hangingPunct="0"/>
            <a:endParaRPr lang="en-US" altLang="zh-CN" sz="2000">
              <a:latin typeface="Arial" panose="020B0604020202020204" pitchFamily="34" charset="0"/>
            </a:endParaRPr>
          </a:p>
          <a:p>
            <a:pPr marL="342900" indent="-34290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Requirements analysis </a:t>
            </a:r>
            <a:r>
              <a:rPr lang="en-US" altLang="zh-CN" sz="2000">
                <a:latin typeface="Arial" panose="020B0604020202020204" pitchFamily="34" charset="0"/>
              </a:rPr>
              <a:t>=》 </a:t>
            </a:r>
            <a:r>
              <a:rPr lang="en-US" altLang="zh-CN" sz="2000" b="1">
                <a:solidFill>
                  <a:srgbClr val="FF0000"/>
                </a:solidFill>
                <a:latin typeface="Arial" panose="020B0604020202020204" pitchFamily="34" charset="0"/>
              </a:rPr>
              <a:t>Specification</a:t>
            </a:r>
            <a:r>
              <a:rPr lang="zh-CN" altLang="en-US" sz="2000" b="1" dirty="0">
                <a:latin typeface="Arial" panose="020B0604020202020204" pitchFamily="34" charset="0"/>
              </a:rPr>
              <a:t>：</a:t>
            </a:r>
            <a:endParaRPr lang="ja-JP" altLang="en-US" sz="2000" b="1" dirty="0">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r>
              <a:rPr lang="en-US" altLang="zh-CN" sz="2000" b="1">
                <a:latin typeface="Arial" panose="020B0604020202020204" pitchFamily="34" charset="0"/>
              </a:rPr>
              <a:t>Specification</a:t>
            </a:r>
            <a:r>
              <a:rPr lang="en-US" altLang="ja-JP" sz="2000">
                <a:latin typeface="Arial" panose="020B0604020202020204" pitchFamily="34" charset="0"/>
              </a:rPr>
              <a:t> </a:t>
            </a:r>
            <a:r>
              <a:rPr lang="en-US" altLang="zh-CN" sz="2000">
                <a:latin typeface="Arial" panose="020B0604020202020204" pitchFamily="34" charset="0"/>
              </a:rPr>
              <a:t>of</a:t>
            </a:r>
            <a:r>
              <a:rPr lang="en-US" altLang="zh-CN">
                <a:latin typeface="Arial" panose="020B0604020202020204" pitchFamily="34" charset="0"/>
              </a:rPr>
              <a:t> </a:t>
            </a:r>
            <a:r>
              <a:rPr lang="en-US" altLang="ja-JP" sz="2000">
                <a:solidFill>
                  <a:srgbClr val="FF0000"/>
                </a:solidFill>
                <a:latin typeface="Arial" panose="020B0604020202020204" pitchFamily="34" charset="0"/>
              </a:rPr>
              <a:t>operational</a:t>
            </a:r>
            <a:r>
              <a:rPr lang="en-US" altLang="ja-JP" sz="2000">
                <a:latin typeface="Arial" panose="020B0604020202020204" pitchFamily="34" charset="0"/>
              </a:rPr>
              <a:t> characteristics</a:t>
            </a:r>
            <a:r>
              <a:rPr lang="en-US" altLang="zh-CN" sz="2000">
                <a:latin typeface="Arial" panose="020B0604020202020204" pitchFamily="34" charset="0"/>
              </a:rPr>
              <a:t>(</a:t>
            </a:r>
            <a:r>
              <a:rPr lang="zh-CN" altLang="en-US" sz="2000" dirty="0">
                <a:latin typeface="Arial" panose="020B0604020202020204" pitchFamily="34" charset="0"/>
              </a:rPr>
              <a:t>功能、运行特征</a:t>
            </a:r>
            <a:r>
              <a:rPr lang="en-US" altLang="zh-CN" sz="2000">
                <a:latin typeface="Arial" panose="020B0604020202020204" pitchFamily="34" charset="0"/>
              </a:rPr>
              <a:t>)</a:t>
            </a:r>
          </a:p>
          <a:p>
            <a:pPr marL="742950" lvl="1" indent="-28575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indicates software‘s </a:t>
            </a:r>
            <a:r>
              <a:rPr lang="en-US" altLang="ja-JP" sz="2000">
                <a:solidFill>
                  <a:srgbClr val="FF0000"/>
                </a:solidFill>
                <a:latin typeface="Arial" panose="020B0604020202020204" pitchFamily="34" charset="0"/>
              </a:rPr>
              <a:t>interface</a:t>
            </a:r>
            <a:r>
              <a:rPr lang="en-US" altLang="ja-JP" sz="2000">
                <a:latin typeface="Arial" panose="020B0604020202020204" pitchFamily="34" charset="0"/>
              </a:rPr>
              <a:t> with other system elements </a:t>
            </a:r>
            <a:r>
              <a:rPr lang="zh-CN" altLang="en-US" sz="2000" dirty="0">
                <a:latin typeface="Arial" panose="020B0604020202020204" pitchFamily="34" charset="0"/>
              </a:rPr>
              <a:t>（接口）</a:t>
            </a:r>
          </a:p>
          <a:p>
            <a:pPr marL="742950" lvl="1" indent="-28575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establishes </a:t>
            </a:r>
            <a:r>
              <a:rPr lang="en-US" altLang="ja-JP" sz="2000">
                <a:solidFill>
                  <a:srgbClr val="FF0000"/>
                </a:solidFill>
                <a:latin typeface="Arial" panose="020B0604020202020204" pitchFamily="34" charset="0"/>
              </a:rPr>
              <a:t>constraints</a:t>
            </a:r>
            <a:r>
              <a:rPr lang="en-US" altLang="ja-JP" sz="2000">
                <a:latin typeface="Arial" panose="020B0604020202020204" pitchFamily="34" charset="0"/>
              </a:rPr>
              <a:t> that software must meet</a:t>
            </a:r>
            <a:r>
              <a:rPr lang="zh-CN" altLang="en-US" sz="2000" dirty="0">
                <a:latin typeface="Arial" panose="020B0604020202020204" pitchFamily="34" charset="0"/>
              </a:rPr>
              <a:t>（约束条件）</a:t>
            </a:r>
            <a:r>
              <a:rPr lang="en-US" altLang="zh-CN" sz="2000">
                <a:latin typeface="Arial" panose="020B0604020202020204" pitchFamily="34" charset="0"/>
              </a:rPr>
              <a:t>(</a:t>
            </a:r>
            <a:r>
              <a:rPr lang="zh-CN" altLang="en-US" sz="2000" dirty="0">
                <a:latin typeface="Arial" panose="020B0604020202020204" pitchFamily="34" charset="0"/>
              </a:rPr>
              <a:t>功能约束，环境条件约束，合同约束，人员约束等等</a:t>
            </a:r>
            <a:r>
              <a:rPr lang="en-US" altLang="zh-CN" sz="2000">
                <a:latin typeface="Arial" panose="020B0604020202020204" pitchFamily="34" charset="0"/>
              </a:rPr>
              <a:t>)</a:t>
            </a:r>
          </a:p>
          <a:p>
            <a:pPr marL="742950" lvl="1" indent="-285750" eaLnBrk="0" hangingPunct="0">
              <a:spcBef>
                <a:spcPts val="300"/>
              </a:spcBef>
              <a:buClr>
                <a:srgbClr val="52A930"/>
              </a:buClr>
              <a:buFont typeface="Wingdings" panose="05000000000000000000" pitchFamily="2" charset="2"/>
              <a:buChar char="n"/>
            </a:pPr>
            <a:endParaRPr lang="zh-CN" altLang="en-US" sz="2000" dirty="0">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r>
              <a:rPr lang="zh-CN" altLang="en-US" sz="2000" dirty="0">
                <a:latin typeface="Arial" panose="020B0604020202020204" pitchFamily="34" charset="0"/>
              </a:rPr>
              <a:t>加一条：定义数据</a:t>
            </a:r>
          </a:p>
          <a:p>
            <a:pPr marL="742950" lvl="1" indent="-285750" eaLnBrk="0" hangingPunct="0">
              <a:spcBef>
                <a:spcPts val="300"/>
              </a:spcBef>
              <a:buClr>
                <a:srgbClr val="52A930"/>
              </a:buClr>
              <a:buFont typeface="Wingdings" panose="05000000000000000000" pitchFamily="2" charset="2"/>
              <a:buChar char="n"/>
            </a:pPr>
            <a:endParaRPr lang="zh-CN" altLang="en-US" sz="2000" dirty="0">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endParaRPr lang="zh-CN" altLang="en-US" sz="2000" dirty="0">
              <a:latin typeface="Arial" panose="020B0604020202020204" pitchFamily="34" charset="0"/>
            </a:endParaRPr>
          </a:p>
          <a:p>
            <a:pPr lvl="1" eaLnBrk="0" hangingPunct="0">
              <a:spcBef>
                <a:spcPts val="300"/>
              </a:spcBef>
              <a:buClr>
                <a:srgbClr val="52A930"/>
              </a:buClr>
              <a:buFont typeface="Wingdings" panose="05000000000000000000" pitchFamily="2" charset="2"/>
            </a:pPr>
            <a:r>
              <a:rPr lang="zh-CN" altLang="en-US" sz="2000" dirty="0">
                <a:latin typeface="Arial" panose="020B0604020202020204" pitchFamily="34" charset="0"/>
              </a:rPr>
              <a:t>（注意：前面的定义是</a:t>
            </a:r>
            <a:r>
              <a:rPr lang="en-US" altLang="ja-JP" sz="2000">
                <a:sym typeface="+mn-ea"/>
              </a:rPr>
              <a:t>performance</a:t>
            </a:r>
            <a:r>
              <a:rPr lang="zh-CN" altLang="en-US" sz="2000">
                <a:ea typeface="宋体" panose="02010600030101010101" pitchFamily="2" charset="-122"/>
                <a:sym typeface="+mn-ea"/>
              </a:rPr>
              <a:t>，不是</a:t>
            </a:r>
            <a:r>
              <a:rPr lang="en-US" altLang="zh-CN" sz="2000">
                <a:ea typeface="宋体" panose="02010600030101010101" pitchFamily="2" charset="-122"/>
                <a:sym typeface="+mn-ea"/>
              </a:rPr>
              <a:t>interface</a:t>
            </a:r>
            <a:r>
              <a:rPr lang="en-US" altLang="ja-JP" sz="2000">
                <a:sym typeface="+mn-ea"/>
              </a:rPr>
              <a:t> </a:t>
            </a:r>
            <a:r>
              <a:rPr lang="zh-CN" altLang="en-US" sz="2000" dirty="0">
                <a:latin typeface="Arial" panose="020B0604020202020204" pitchFamily="34" charset="0"/>
              </a:rPr>
              <a:t>）</a:t>
            </a:r>
          </a:p>
          <a:p>
            <a:pPr marL="742950" lvl="1" indent="-285750" eaLnBrk="0" hangingPunct="0">
              <a:spcBef>
                <a:spcPts val="300"/>
              </a:spcBef>
              <a:buClr>
                <a:srgbClr val="52A930"/>
              </a:buClr>
              <a:buFont typeface="Wingdings" panose="05000000000000000000" pitchFamily="2" charset="2"/>
            </a:pPr>
            <a:endParaRPr lang="zh-CN" altLang="en-US" sz="2000" dirty="0">
              <a:latin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3312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72</a:t>
            </a:fld>
            <a:endParaRPr lang="en-US" altLang="ja-JP" sz="1200">
              <a:solidFill>
                <a:schemeClr val="bg1"/>
              </a:solidFill>
              <a:latin typeface="Arial" panose="020B0604020202020204" pitchFamily="34" charset="0"/>
            </a:endParaRPr>
          </a:p>
        </p:txBody>
      </p:sp>
      <p:sp>
        <p:nvSpPr>
          <p:cNvPr id="133123" name="Rectangle 8"/>
          <p:cNvSpPr>
            <a:spLocks noRot="1"/>
          </p:cNvSpPr>
          <p:nvPr/>
        </p:nvSpPr>
        <p:spPr>
          <a:xfrm>
            <a:off x="0" y="0"/>
            <a:ext cx="7920038" cy="800100"/>
          </a:xfrm>
          <a:prstGeom prst="rect">
            <a:avLst/>
          </a:prstGeom>
          <a:noFill/>
          <a:ln w="9525">
            <a:noFill/>
          </a:ln>
        </p:spPr>
        <p:txBody>
          <a:bodyPr anchor="ctr" anchorCtr="0"/>
          <a:lstStyle/>
          <a:p>
            <a:pPr eaLnBrk="0" hangingPunct="0"/>
            <a:r>
              <a:rPr lang="en-US" altLang="zh-CN" b="1">
                <a:latin typeface="Arial" panose="020B0604020202020204" pitchFamily="34" charset="0"/>
              </a:rPr>
              <a:t>8.1 Requirements Modeling:</a:t>
            </a:r>
            <a:r>
              <a:rPr lang="zh-CN" altLang="en-US" b="1" dirty="0">
                <a:latin typeface="Arial" panose="020B0604020202020204" pitchFamily="34" charset="0"/>
              </a:rPr>
              <a:t>需求建模</a:t>
            </a:r>
            <a:endParaRPr lang="en-US" altLang="ja-JP" b="1">
              <a:latin typeface="Arial" panose="020B0604020202020204" pitchFamily="34" charset="0"/>
            </a:endParaRPr>
          </a:p>
        </p:txBody>
      </p:sp>
      <p:sp>
        <p:nvSpPr>
          <p:cNvPr id="133124" name="Rectangle 9"/>
          <p:cNvSpPr>
            <a:spLocks noRot="1"/>
          </p:cNvSpPr>
          <p:nvPr/>
        </p:nvSpPr>
        <p:spPr>
          <a:xfrm>
            <a:off x="358775" y="836613"/>
            <a:ext cx="8208963" cy="2087562"/>
          </a:xfrm>
          <a:prstGeom prst="rect">
            <a:avLst/>
          </a:prstGeom>
          <a:noFill/>
          <a:ln w="9525">
            <a:noFill/>
          </a:ln>
        </p:spPr>
        <p:txBody>
          <a:bodyPr/>
          <a:lstStyle/>
          <a:p>
            <a:pPr marL="342900" indent="-34290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Requirements analysis allows the software engineer (called an </a:t>
            </a:r>
            <a:r>
              <a:rPr lang="en-US" altLang="ja-JP" sz="2000" i="1">
                <a:latin typeface="Arial" panose="020B0604020202020204" pitchFamily="34" charset="0"/>
              </a:rPr>
              <a:t>analyst</a:t>
            </a:r>
            <a:r>
              <a:rPr lang="en-US" altLang="ja-JP" sz="2000">
                <a:latin typeface="Arial" panose="020B0604020202020204" pitchFamily="34" charset="0"/>
              </a:rPr>
              <a:t> or </a:t>
            </a:r>
            <a:r>
              <a:rPr lang="en-US" altLang="ja-JP" sz="2000" i="1">
                <a:latin typeface="Arial" panose="020B0604020202020204" pitchFamily="34" charset="0"/>
              </a:rPr>
              <a:t>modeler</a:t>
            </a:r>
            <a:r>
              <a:rPr lang="en-US" altLang="ja-JP" sz="2000">
                <a:latin typeface="Arial" panose="020B0604020202020204" pitchFamily="34" charset="0"/>
              </a:rPr>
              <a:t> in this role) to:</a:t>
            </a:r>
            <a:r>
              <a:rPr lang="en-US" altLang="zh-CN" sz="2000">
                <a:latin typeface="Arial" panose="020B0604020202020204" pitchFamily="34" charset="0"/>
              </a:rPr>
              <a:t> =》</a:t>
            </a:r>
            <a:r>
              <a:rPr lang="en-US" altLang="zh-CN" sz="2000" b="1">
                <a:latin typeface="Arial" panose="020B0604020202020204" pitchFamily="34" charset="0"/>
              </a:rPr>
              <a:t>Modeling</a:t>
            </a:r>
            <a:r>
              <a:rPr lang="zh-CN" altLang="en-US" sz="2000" b="1" dirty="0">
                <a:latin typeface="Arial" panose="020B0604020202020204" pitchFamily="34" charset="0"/>
              </a:rPr>
              <a:t>：</a:t>
            </a:r>
          </a:p>
          <a:p>
            <a:pPr marL="742950" lvl="1" indent="-285750" eaLnBrk="0" hangingPunct="0">
              <a:spcBef>
                <a:spcPts val="300"/>
              </a:spcBef>
              <a:buClr>
                <a:srgbClr val="52A930"/>
              </a:buClr>
              <a:buFont typeface="Wingdings" panose="05000000000000000000" pitchFamily="2" charset="2"/>
              <a:buChar char="n"/>
            </a:pPr>
            <a:r>
              <a:rPr lang="en-US" altLang="ja-JP" sz="2000" b="1">
                <a:solidFill>
                  <a:srgbClr val="FF0000"/>
                </a:solidFill>
                <a:latin typeface="Arial" panose="020B0604020202020204" pitchFamily="34" charset="0"/>
              </a:rPr>
              <a:t>elaborate</a:t>
            </a:r>
            <a:r>
              <a:rPr lang="en-US" altLang="ja-JP" sz="2000">
                <a:latin typeface="Arial" panose="020B0604020202020204" pitchFamily="34" charset="0"/>
              </a:rPr>
              <a:t> on basic requirements established during earlier requirement engineering tasks</a:t>
            </a:r>
            <a:r>
              <a:rPr lang="en-US" altLang="zh-CN" sz="2000">
                <a:latin typeface="Arial" panose="020B0604020202020204" pitchFamily="34" charset="0"/>
              </a:rPr>
              <a:t> </a:t>
            </a:r>
            <a:r>
              <a:rPr lang="zh-CN" altLang="en-US" sz="2000" dirty="0">
                <a:latin typeface="Arial" panose="020B0604020202020204" pitchFamily="34" charset="0"/>
              </a:rPr>
              <a:t>（细化在前期需求工程的起始、导出、谈判等任务中建立的基础需求）</a:t>
            </a:r>
          </a:p>
          <a:p>
            <a:pPr marL="742950" lvl="1" indent="-285750" eaLnBrk="0" hangingPunct="0">
              <a:spcBef>
                <a:spcPts val="300"/>
              </a:spcBef>
              <a:buClr>
                <a:srgbClr val="52A930"/>
              </a:buClr>
              <a:buFont typeface="Wingdings" panose="05000000000000000000" pitchFamily="2" charset="2"/>
              <a:buChar char="n"/>
            </a:pPr>
            <a:r>
              <a:rPr lang="en-US" altLang="ja-JP" sz="2000">
                <a:latin typeface="Arial" panose="020B0604020202020204" pitchFamily="34" charset="0"/>
              </a:rPr>
              <a:t>build models that depict user scenarios, functional activities, problem classes and their relationships, system and class behavior, and the flow of data as it is transformed. </a:t>
            </a:r>
            <a:r>
              <a:rPr lang="zh-CN" altLang="en-US" sz="2000" dirty="0">
                <a:latin typeface="Arial" panose="020B0604020202020204" pitchFamily="34" charset="0"/>
              </a:rPr>
              <a:t>（建模，包括描述场景、用例、类及关系、数据、数据流等）</a:t>
            </a:r>
            <a:endParaRPr lang="zh-CN" altLang="en-US" sz="2000" b="1" dirty="0">
              <a:latin typeface="Arial" panose="020B0604020202020204" pitchFamily="34" charset="0"/>
            </a:endParaRPr>
          </a:p>
          <a:p>
            <a:pPr marL="742950" lvl="1" indent="-285750" eaLnBrk="0" hangingPunct="0"/>
            <a:endParaRPr lang="zh-CN" altLang="en-US" sz="2000" dirty="0">
              <a:latin typeface="Arial" panose="020B0604020202020204" pitchFamily="34" charset="0"/>
            </a:endParaRPr>
          </a:p>
          <a:p>
            <a:pPr marL="342900" indent="-342900" eaLnBrk="0" hangingPunct="0">
              <a:spcBef>
                <a:spcPts val="300"/>
              </a:spcBef>
              <a:buClr>
                <a:srgbClr val="52A930"/>
              </a:buClr>
              <a:buFont typeface="Wingdings" panose="05000000000000000000" pitchFamily="2" charset="2"/>
            </a:pPr>
            <a:r>
              <a:rPr lang="zh-CN" altLang="en-US" sz="2000" dirty="0">
                <a:latin typeface="Arial" panose="020B0604020202020204" pitchFamily="34" charset="0"/>
              </a:rPr>
              <a:t> 注意：需求建模产生以下</a:t>
            </a:r>
            <a:r>
              <a:rPr lang="zh-CN" altLang="en-US" sz="2000" dirty="0">
                <a:solidFill>
                  <a:srgbClr val="FF0000"/>
                </a:solidFill>
                <a:latin typeface="Arial" panose="020B0604020202020204" pitchFamily="34" charset="0"/>
              </a:rPr>
              <a:t>一种或多种</a:t>
            </a:r>
            <a:r>
              <a:rPr lang="zh-CN" altLang="en-US" sz="2000" dirty="0">
                <a:latin typeface="Arial" panose="020B0604020202020204" pitchFamily="34" charset="0"/>
              </a:rPr>
              <a:t>模型类型</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Scenario-Based Modeling</a:t>
            </a:r>
            <a:r>
              <a:rPr lang="zh-CN" altLang="en-US" sz="2000" dirty="0">
                <a:latin typeface="Arial" panose="020B0604020202020204" pitchFamily="34" charset="0"/>
              </a:rPr>
              <a:t>场景模型</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Data Modeling</a:t>
            </a:r>
            <a:r>
              <a:rPr lang="zh-CN" altLang="en-US" sz="2000" dirty="0">
                <a:latin typeface="Arial" panose="020B0604020202020204" pitchFamily="34" charset="0"/>
              </a:rPr>
              <a:t>数据模型</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Class-Oriented Modeling</a:t>
            </a:r>
            <a:r>
              <a:rPr lang="zh-CN" altLang="en-US" sz="2000" dirty="0">
                <a:latin typeface="Arial" panose="020B0604020202020204" pitchFamily="34" charset="0"/>
              </a:rPr>
              <a:t>面向类的模型</a:t>
            </a:r>
            <a:endParaRPr lang="en-US" altLang="zh-CN" sz="2000">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Flow-Oriented Modeling</a:t>
            </a:r>
            <a:r>
              <a:rPr lang="zh-CN" altLang="en-US" sz="2000" dirty="0">
                <a:latin typeface="Arial" panose="020B0604020202020204" pitchFamily="34" charset="0"/>
              </a:rPr>
              <a:t>面向流程的模型</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Behavioral modeling</a:t>
            </a:r>
            <a:r>
              <a:rPr lang="zh-CN" altLang="en-US" sz="2000" dirty="0">
                <a:latin typeface="Arial" panose="020B0604020202020204" pitchFamily="34" charset="0"/>
              </a:rPr>
              <a:t>行为模型</a:t>
            </a:r>
          </a:p>
          <a:p>
            <a:pPr marL="742950" lvl="1" indent="-285750" eaLnBrk="0" hangingPunct="0">
              <a:spcBef>
                <a:spcPts val="300"/>
              </a:spcBef>
              <a:buClr>
                <a:srgbClr val="52A930"/>
              </a:buClr>
              <a:buFont typeface="Wingdings" panose="05000000000000000000" pitchFamily="2" charset="2"/>
            </a:pPr>
            <a:endParaRPr lang="zh-CN" altLang="en-US" dirty="0">
              <a:latin typeface="宋体" panose="02010600030101010101" pitchFamily="2" charset="-122"/>
              <a:ea typeface="宋体" panose="02010600030101010101" pitchFamily="2" charset="-122"/>
            </a:endParaRPr>
          </a:p>
        </p:txBody>
      </p:sp>
      <p:sp>
        <p:nvSpPr>
          <p:cNvPr id="133125" name="文本框 106503"/>
          <p:cNvSpPr txBox="1"/>
          <p:nvPr/>
        </p:nvSpPr>
        <p:spPr>
          <a:xfrm>
            <a:off x="6516688" y="4005263"/>
            <a:ext cx="2468562" cy="2484437"/>
          </a:xfrm>
          <a:prstGeom prst="rect">
            <a:avLst/>
          </a:prstGeom>
          <a:noFill/>
          <a:ln w="9525">
            <a:noFill/>
          </a:ln>
        </p:spPr>
        <p:txBody>
          <a:bodyPr>
            <a:spAutoFit/>
          </a:bodyPr>
          <a:lstStyle/>
          <a:p>
            <a:pPr lvl="1" eaLnBrk="0" hangingPunct="0">
              <a:spcBef>
                <a:spcPts val="300"/>
              </a:spcBef>
              <a:buClr>
                <a:srgbClr val="52A930"/>
              </a:buClr>
              <a:buFont typeface="Wingdings" panose="05000000000000000000" pitchFamily="2" charset="2"/>
            </a:pPr>
            <a:r>
              <a:rPr lang="zh-CN" altLang="en-US" dirty="0">
                <a:latin typeface="Arial" panose="020B0604020202020204" pitchFamily="34" charset="0"/>
                <a:ea typeface="宋体" panose="02010600030101010101" pitchFamily="2" charset="-122"/>
              </a:rPr>
              <a:t>需求建模</a:t>
            </a:r>
          </a:p>
          <a:p>
            <a:pPr lvl="1" eaLnBrk="0" hangingPunct="0">
              <a:spcBef>
                <a:spcPts val="300"/>
              </a:spcBef>
              <a:buClr>
                <a:srgbClr val="52A930"/>
              </a:buClr>
              <a:buFont typeface="Wingdings" panose="05000000000000000000" pitchFamily="2" charset="2"/>
            </a:pPr>
            <a:r>
              <a:rPr lang="zh-CN" altLang="en-US" sz="2000" dirty="0">
                <a:latin typeface="Arial" panose="020B0604020202020204" pitchFamily="34" charset="0"/>
                <a:ea typeface="宋体" panose="02010600030101010101" pitchFamily="2" charset="-122"/>
              </a:rPr>
              <a:t>左边这些模型可以转化为架构、接口和构建级的设计</a:t>
            </a:r>
          </a:p>
          <a:p>
            <a:pPr lvl="1" eaLnBrk="0" hangingPunct="0">
              <a:spcBef>
                <a:spcPts val="300"/>
              </a:spcBef>
              <a:buClr>
                <a:srgbClr val="52A930"/>
              </a:buClr>
              <a:buFont typeface="Wingdings" panose="05000000000000000000" pitchFamily="2" charset="2"/>
            </a:pPr>
            <a:r>
              <a:rPr lang="zh-CN" altLang="en-US" sz="2000" dirty="0">
                <a:latin typeface="Arial" panose="020B0604020202020204" pitchFamily="34" charset="0"/>
                <a:ea typeface="宋体" panose="02010600030101010101" pitchFamily="2" charset="-122"/>
              </a:rPr>
              <a:t>（</a:t>
            </a:r>
            <a:r>
              <a:rPr lang="en-US" altLang="zh-CN" sz="2000">
                <a:solidFill>
                  <a:srgbClr val="FF0000"/>
                </a:solidFill>
                <a:latin typeface="Arial" panose="020B0604020202020204" pitchFamily="34" charset="0"/>
                <a:ea typeface="宋体" panose="02010600030101010101" pitchFamily="2" charset="-122"/>
              </a:rPr>
              <a:t>bridge</a:t>
            </a:r>
            <a:r>
              <a:rPr lang="zh-CN" altLang="en-US" sz="2000" dirty="0">
                <a:latin typeface="Arial" panose="020B0604020202020204" pitchFamily="34" charset="0"/>
                <a:ea typeface="宋体" panose="02010600030101010101" pitchFamily="2" charset="-122"/>
              </a:rPr>
              <a:t>）</a:t>
            </a:r>
          </a:p>
          <a:p>
            <a:pPr eaLnBrk="0" hangingPunct="0"/>
            <a:endParaRPr lang="zh-CN" altLang="en-US" sz="2000" dirty="0">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3517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73</a:t>
            </a:fld>
            <a:endParaRPr lang="en-US" altLang="ja-JP" sz="1200">
              <a:solidFill>
                <a:schemeClr val="bg1"/>
              </a:solidFill>
              <a:latin typeface="Arial" panose="020B0604020202020204" pitchFamily="34" charset="0"/>
            </a:endParaRPr>
          </a:p>
        </p:txBody>
      </p:sp>
      <p:sp>
        <p:nvSpPr>
          <p:cNvPr id="135171" name="Rectangle 8"/>
          <p:cNvSpPr>
            <a:spLocks noRot="1"/>
          </p:cNvSpPr>
          <p:nvPr/>
        </p:nvSpPr>
        <p:spPr>
          <a:xfrm>
            <a:off x="0" y="0"/>
            <a:ext cx="7920038" cy="800100"/>
          </a:xfrm>
          <a:prstGeom prst="rect">
            <a:avLst/>
          </a:prstGeom>
          <a:noFill/>
          <a:ln w="9525">
            <a:noFill/>
          </a:ln>
        </p:spPr>
        <p:txBody>
          <a:bodyPr anchor="ctr" anchorCtr="0"/>
          <a:lstStyle/>
          <a:p>
            <a:pPr eaLnBrk="0" hangingPunct="0"/>
            <a:endParaRPr lang="en-US" altLang="ja-JP" b="1">
              <a:latin typeface="Arial" panose="020B0604020202020204" pitchFamily="34" charset="0"/>
            </a:endParaRPr>
          </a:p>
        </p:txBody>
      </p:sp>
      <p:sp>
        <p:nvSpPr>
          <p:cNvPr id="135172" name="Rectangle 9"/>
          <p:cNvSpPr>
            <a:spLocks noRot="1"/>
          </p:cNvSpPr>
          <p:nvPr/>
        </p:nvSpPr>
        <p:spPr>
          <a:xfrm>
            <a:off x="957263" y="1309688"/>
            <a:ext cx="7229475" cy="3413125"/>
          </a:xfrm>
          <a:prstGeom prst="rect">
            <a:avLst/>
          </a:prstGeom>
          <a:noFill/>
          <a:ln w="9525">
            <a:noFill/>
          </a:ln>
        </p:spPr>
        <p:txBody>
          <a:bodyPr/>
          <a:lstStyle/>
          <a:p>
            <a:pPr eaLnBrk="0" hangingPunct="0">
              <a:spcBef>
                <a:spcPts val="300"/>
              </a:spcBef>
              <a:buClr>
                <a:srgbClr val="52A930"/>
              </a:buClr>
              <a:buFont typeface="Wingdings" panose="05000000000000000000" pitchFamily="2" charset="2"/>
            </a:pPr>
            <a:r>
              <a:rPr lang="zh-CN" altLang="en-US" sz="3600">
                <a:latin typeface="Arial" panose="020B0604020202020204" pitchFamily="34" charset="0"/>
                <a:ea typeface="宋体" panose="02010600030101010101" pitchFamily="2" charset="-122"/>
              </a:rPr>
              <a:t>最近十几年，不常使用流和数据建模，流行使用场景和基于类的方法</a:t>
            </a:r>
          </a:p>
          <a:p>
            <a:pPr eaLnBrk="0" hangingPunct="0">
              <a:spcBef>
                <a:spcPts val="300"/>
              </a:spcBef>
              <a:buClr>
                <a:srgbClr val="52A930"/>
              </a:buClr>
              <a:buFont typeface="Wingdings" panose="05000000000000000000" pitchFamily="2" charset="2"/>
            </a:pPr>
            <a:r>
              <a:rPr lang="zh-CN" altLang="en-US" sz="3600">
                <a:latin typeface="Arial" panose="020B0604020202020204" pitchFamily="34" charset="0"/>
                <a:ea typeface="宋体" panose="02010600030101010101" pitchFamily="2" charset="-122"/>
              </a:rPr>
              <a:t>本书（第8版），省略了面向流和数据建模</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3721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74</a:t>
            </a:fld>
            <a:endParaRPr lang="en-US" altLang="ja-JP" sz="1200">
              <a:solidFill>
                <a:schemeClr val="bg1"/>
              </a:solidFill>
              <a:latin typeface="Arial" panose="020B0604020202020204" pitchFamily="34" charset="0"/>
            </a:endParaRPr>
          </a:p>
        </p:txBody>
      </p:sp>
      <p:sp>
        <p:nvSpPr>
          <p:cNvPr id="137219" name="Rectangle 8"/>
          <p:cNvSpPr>
            <a:spLocks noRot="1"/>
          </p:cNvSpPr>
          <p:nvPr/>
        </p:nvSpPr>
        <p:spPr>
          <a:xfrm>
            <a:off x="0" y="0"/>
            <a:ext cx="8388350" cy="800100"/>
          </a:xfrm>
          <a:prstGeom prst="rect">
            <a:avLst/>
          </a:prstGeom>
          <a:noFill/>
          <a:ln w="9525">
            <a:noFill/>
          </a:ln>
        </p:spPr>
        <p:txBody>
          <a:bodyPr anchor="ctr" anchorCtr="0"/>
          <a:lstStyle/>
          <a:p>
            <a:pPr eaLnBrk="0" hangingPunct="0"/>
            <a:r>
              <a:rPr lang="en-US" altLang="zh-CN" b="1">
                <a:latin typeface="Arial" panose="020B0604020202020204" pitchFamily="34" charset="0"/>
              </a:rPr>
              <a:t>8.1.1 Overall objectives and philosophy</a:t>
            </a:r>
            <a:endParaRPr lang="en-US" altLang="ja-JP" b="1">
              <a:latin typeface="Arial" panose="020B0604020202020204" pitchFamily="34" charset="0"/>
            </a:endParaRPr>
          </a:p>
        </p:txBody>
      </p:sp>
      <p:sp>
        <p:nvSpPr>
          <p:cNvPr id="137220" name="Rectangle 9"/>
          <p:cNvSpPr>
            <a:spLocks noRot="1"/>
          </p:cNvSpPr>
          <p:nvPr/>
        </p:nvSpPr>
        <p:spPr>
          <a:xfrm>
            <a:off x="287338" y="836613"/>
            <a:ext cx="8856662" cy="5005387"/>
          </a:xfrm>
          <a:prstGeom prst="rect">
            <a:avLst/>
          </a:prstGeom>
          <a:noFill/>
          <a:ln w="9525">
            <a:noFill/>
          </a:ln>
        </p:spPr>
        <p:txBody>
          <a:bodyPr/>
          <a:lstStyle/>
          <a:p>
            <a:pPr marL="342900" indent="-342900" eaLnBrk="0" hangingPunct="0">
              <a:spcBef>
                <a:spcPts val="300"/>
              </a:spcBef>
              <a:buClr>
                <a:srgbClr val="52A930"/>
              </a:buClr>
              <a:buFont typeface="Wingdings" panose="05000000000000000000" pitchFamily="2" charset="2"/>
              <a:buChar char="n"/>
            </a:pPr>
            <a:r>
              <a:rPr lang="en-US" altLang="zh-CN" sz="2000">
                <a:solidFill>
                  <a:srgbClr val="FF0000"/>
                </a:solidFill>
                <a:latin typeface="Arial" panose="020B0604020202020204" pitchFamily="34" charset="0"/>
              </a:rPr>
              <a:t>Focus on </a:t>
            </a:r>
            <a:r>
              <a:rPr lang="en-US" altLang="zh-CN" sz="2400" b="1">
                <a:solidFill>
                  <a:srgbClr val="FF0000"/>
                </a:solidFill>
                <a:latin typeface="Arial" panose="020B0604020202020204" pitchFamily="34" charset="0"/>
              </a:rPr>
              <a:t>what</a:t>
            </a:r>
            <a:r>
              <a:rPr lang="en-US" altLang="zh-CN" sz="2000">
                <a:solidFill>
                  <a:srgbClr val="FF0000"/>
                </a:solidFill>
                <a:latin typeface="Arial" panose="020B0604020202020204" pitchFamily="34" charset="0"/>
              </a:rPr>
              <a:t>, not how</a:t>
            </a:r>
            <a:endParaRPr lang="zh-CN" altLang="en-US" sz="2000" dirty="0">
              <a:solidFill>
                <a:srgbClr val="FF0000"/>
              </a:solidFill>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What user interaction does occur in a particular circumstance?</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What objects does the system manipulate?</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What functions must the system perform?</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What behaviors does the system exhibit?</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What interfaces are defined?</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What constraints apply?</a:t>
            </a:r>
          </a:p>
          <a:p>
            <a:pPr marL="742950" lvl="1" indent="-285750" eaLnBrk="0" hangingPunct="0">
              <a:spcBef>
                <a:spcPts val="300"/>
              </a:spcBef>
              <a:buClr>
                <a:srgbClr val="52A930"/>
              </a:buClr>
              <a:buFont typeface="Wingdings" panose="05000000000000000000" pitchFamily="2" charset="2"/>
              <a:buChar char="n"/>
            </a:pPr>
            <a:endParaRPr lang="en-US" altLang="zh-CN" sz="2000">
              <a:latin typeface="Arial" panose="020B0604020202020204" pitchFamily="34" charset="0"/>
            </a:endParaRPr>
          </a:p>
          <a:p>
            <a:pPr marL="342900" indent="-34290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The </a:t>
            </a:r>
            <a:r>
              <a:rPr lang="en-US" altLang="zh-CN" sz="2000" b="1">
                <a:latin typeface="Arial" panose="020B0604020202020204" pitchFamily="34" charset="0"/>
              </a:rPr>
              <a:t>requirements model</a:t>
            </a:r>
            <a:r>
              <a:rPr lang="en-US" altLang="zh-CN" sz="2000">
                <a:latin typeface="Arial" panose="020B0604020202020204" pitchFamily="34" charset="0"/>
              </a:rPr>
              <a:t> must achieve three </a:t>
            </a:r>
            <a:r>
              <a:rPr lang="en-US" altLang="zh-CN" sz="2000">
                <a:solidFill>
                  <a:srgbClr val="FF0000"/>
                </a:solidFill>
                <a:latin typeface="Arial" panose="020B0604020202020204" pitchFamily="34" charset="0"/>
              </a:rPr>
              <a:t>primary objectives</a:t>
            </a:r>
            <a:r>
              <a:rPr lang="en-US" altLang="zh-CN" sz="2000">
                <a:latin typeface="Arial" panose="020B0604020202020204" pitchFamily="34" charset="0"/>
              </a:rPr>
              <a:t>:</a:t>
            </a: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To describe what the customer requires</a:t>
            </a:r>
            <a:r>
              <a:rPr lang="zh-CN" altLang="en-US" sz="2000" dirty="0">
                <a:latin typeface="Arial" panose="020B0604020202020204" pitchFamily="34" charset="0"/>
              </a:rPr>
              <a:t>描述客户需要什么</a:t>
            </a:r>
            <a:endParaRPr lang="en-US" altLang="zh-CN" sz="2000">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To establish a basis for the creation of a software design</a:t>
            </a:r>
            <a:r>
              <a:rPr lang="zh-CN" altLang="en-US" sz="2000" dirty="0">
                <a:latin typeface="Arial" panose="020B0604020202020204" pitchFamily="34" charset="0"/>
              </a:rPr>
              <a:t>为软件设计奠定基础</a:t>
            </a:r>
            <a:endParaRPr lang="en-US" altLang="zh-CN" sz="2000">
              <a:latin typeface="Arial" panose="020B0604020202020204" pitchFamily="34" charset="0"/>
            </a:endParaRPr>
          </a:p>
          <a:p>
            <a:pPr marL="742950" lvl="1" indent="-285750" eaLnBrk="0" hangingPunct="0">
              <a:spcBef>
                <a:spcPts val="300"/>
              </a:spcBef>
              <a:buClr>
                <a:srgbClr val="52A930"/>
              </a:buClr>
              <a:buFont typeface="Wingdings" panose="05000000000000000000" pitchFamily="2" charset="2"/>
              <a:buChar char="n"/>
            </a:pPr>
            <a:r>
              <a:rPr lang="en-US" altLang="zh-CN" sz="2000">
                <a:latin typeface="Arial" panose="020B0604020202020204" pitchFamily="34" charset="0"/>
              </a:rPr>
              <a:t>To define a set of requirements that can be validated once the software is built</a:t>
            </a:r>
            <a:r>
              <a:rPr lang="zh-CN" altLang="en-US" sz="2000" dirty="0">
                <a:latin typeface="宋体" panose="02010600030101010101" pitchFamily="2" charset="-122"/>
                <a:ea typeface="宋体" panose="02010600030101010101" pitchFamily="2" charset="-122"/>
              </a:rPr>
              <a:t>定义在软件完成后可以被确认的一组需求</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3926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75</a:t>
            </a:fld>
            <a:endParaRPr lang="en-US" altLang="ja-JP" sz="1200">
              <a:solidFill>
                <a:schemeClr val="bg1"/>
              </a:solidFill>
              <a:latin typeface="Arial" panose="020B0604020202020204" pitchFamily="34" charset="0"/>
            </a:endParaRPr>
          </a:p>
        </p:txBody>
      </p:sp>
      <p:sp>
        <p:nvSpPr>
          <p:cNvPr id="139267" name="Rectangle 6"/>
          <p:cNvSpPr>
            <a:spLocks noRot="1"/>
          </p:cNvSpPr>
          <p:nvPr/>
        </p:nvSpPr>
        <p:spPr>
          <a:xfrm>
            <a:off x="0" y="0"/>
            <a:ext cx="8893175" cy="765175"/>
          </a:xfrm>
          <a:prstGeom prst="rect">
            <a:avLst/>
          </a:prstGeom>
          <a:noFill/>
          <a:ln w="9525">
            <a:noFill/>
          </a:ln>
        </p:spPr>
        <p:txBody>
          <a:bodyPr anchor="ctr" anchorCtr="0"/>
          <a:lstStyle/>
          <a:p>
            <a:pPr eaLnBrk="0" hangingPunct="0"/>
            <a:r>
              <a:rPr lang="zh-CN" altLang="en-US" sz="2800" b="1" dirty="0">
                <a:latin typeface="Arial" panose="020B0604020202020204" pitchFamily="34" charset="0"/>
              </a:rPr>
              <a:t>需求分析模型：</a:t>
            </a:r>
            <a:r>
              <a:rPr lang="zh-CN" altLang="en-US" b="1" dirty="0">
                <a:latin typeface="Arial" panose="020B0604020202020204" pitchFamily="34" charset="0"/>
              </a:rPr>
              <a:t> </a:t>
            </a:r>
            <a:r>
              <a:rPr lang="en-US" altLang="zh-CN" sz="2800">
                <a:latin typeface="Arial" panose="020B0604020202020204" pitchFamily="34" charset="0"/>
                <a:ea typeface="宋体" panose="02010600030101010101" pitchFamily="2" charset="-122"/>
              </a:rPr>
              <a:t>Is a </a:t>
            </a:r>
            <a:r>
              <a:rPr lang="en-US" altLang="zh-CN" sz="2800">
                <a:solidFill>
                  <a:srgbClr val="FF0000"/>
                </a:solidFill>
                <a:latin typeface="Arial" panose="020B0604020202020204" pitchFamily="34" charset="0"/>
                <a:ea typeface="宋体" panose="02010600030101010101" pitchFamily="2" charset="-122"/>
              </a:rPr>
              <a:t>bridge</a:t>
            </a:r>
            <a:r>
              <a:rPr lang="en-US" altLang="zh-CN" sz="2800">
                <a:latin typeface="Arial" panose="020B0604020202020204" pitchFamily="34" charset="0"/>
                <a:ea typeface="宋体" panose="02010600030101010101" pitchFamily="2" charset="-122"/>
              </a:rPr>
              <a:t> to design and construction</a:t>
            </a:r>
          </a:p>
        </p:txBody>
      </p:sp>
      <p:pic>
        <p:nvPicPr>
          <p:cNvPr id="139268" name="Picture 7"/>
          <p:cNvPicPr>
            <a:picLocks noChangeAspect="1"/>
          </p:cNvPicPr>
          <p:nvPr/>
        </p:nvPicPr>
        <p:blipFill>
          <a:blip r:embed="rId3"/>
          <a:stretch>
            <a:fillRect/>
          </a:stretch>
        </p:blipFill>
        <p:spPr>
          <a:xfrm>
            <a:off x="2303463" y="766763"/>
            <a:ext cx="4787900" cy="3454400"/>
          </a:xfrm>
          <a:prstGeom prst="rect">
            <a:avLst/>
          </a:prstGeom>
          <a:noFill/>
          <a:ln w="12700">
            <a:noFill/>
          </a:ln>
        </p:spPr>
      </p:pic>
      <p:sp>
        <p:nvSpPr>
          <p:cNvPr id="139269" name="文本框 107527"/>
          <p:cNvSpPr txBox="1"/>
          <p:nvPr/>
        </p:nvSpPr>
        <p:spPr>
          <a:xfrm>
            <a:off x="900113" y="4184650"/>
            <a:ext cx="7508875" cy="1920875"/>
          </a:xfrm>
          <a:prstGeom prst="rect">
            <a:avLst/>
          </a:prstGeom>
          <a:noFill/>
          <a:ln w="9525">
            <a:noFill/>
          </a:ln>
        </p:spPr>
        <p:txBody>
          <a:bodyPr>
            <a:spAutoFit/>
          </a:bodyPr>
          <a:lstStyle/>
          <a:p>
            <a:pPr eaLnBrk="0" hangingPunct="0"/>
            <a:r>
              <a:rPr lang="zh-CN" altLang="en-US" sz="2000" dirty="0">
                <a:latin typeface="Arial" panose="020B0604020202020204" pitchFamily="34" charset="0"/>
                <a:ea typeface="黑体" panose="02010609060101010101" pitchFamily="49" charset="-122"/>
              </a:rPr>
              <a:t>系统描述</a:t>
            </a:r>
            <a:r>
              <a:rPr lang="zh-CN" altLang="en-US" sz="2000" dirty="0">
                <a:latin typeface="Arial" panose="020B0604020202020204" pitchFamily="34" charset="0"/>
              </a:rPr>
              <a:t>：给出在软件、硬件、数据、人员和其它系统元素共同作用下的整个系统的功能描述</a:t>
            </a:r>
          </a:p>
          <a:p>
            <a:pPr eaLnBrk="0" hangingPunct="0"/>
            <a:r>
              <a:rPr lang="zh-CN" altLang="en-US" sz="2000" dirty="0">
                <a:latin typeface="Arial" panose="020B0604020202020204" pitchFamily="34" charset="0"/>
                <a:ea typeface="黑体" panose="02010609060101010101" pitchFamily="49" charset="-122"/>
              </a:rPr>
              <a:t>设计建模</a:t>
            </a:r>
            <a:r>
              <a:rPr lang="zh-CN" altLang="en-US" sz="2000" dirty="0">
                <a:latin typeface="Arial" panose="020B0604020202020204" pitchFamily="34" charset="0"/>
              </a:rPr>
              <a:t>：给出软件的应用程序结构、用户接口以及构件级的结构</a:t>
            </a:r>
          </a:p>
          <a:p>
            <a:pPr eaLnBrk="0" hangingPunct="0"/>
            <a:endParaRPr lang="zh-CN" altLang="en-US" sz="2000" dirty="0">
              <a:latin typeface="Arial" panose="020B0604020202020204" pitchFamily="34" charset="0"/>
            </a:endParaRPr>
          </a:p>
          <a:p>
            <a:pPr eaLnBrk="0" hangingPunct="0"/>
            <a:r>
              <a:rPr lang="zh-CN" altLang="en-US" sz="2000" dirty="0">
                <a:latin typeface="Arial" panose="020B0604020202020204" pitchFamily="34" charset="0"/>
              </a:rPr>
              <a:t>注意：需求模型的所有元素都可以直接跟踪到设计模型，需求建模和设计建模的部分工作是重叠进行的</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a:xfrm>
            <a:off x="287338" y="188913"/>
            <a:ext cx="8677275" cy="444500"/>
          </a:xfrm>
        </p:spPr>
        <p:txBody>
          <a:bodyPr vert="horz" wrap="square" lIns="91440" tIns="45720" rIns="91440" bIns="45720" anchor="ctr" anchorCtr="0"/>
          <a:lstStyle/>
          <a:p>
            <a:r>
              <a:rPr lang="en-US" altLang="zh-CN" sz="3200">
                <a:ea typeface="宋体" panose="02010600030101010101" pitchFamily="2" charset="-122"/>
              </a:rPr>
              <a:t>Elements of Requirements Analysis</a:t>
            </a:r>
          </a:p>
        </p:txBody>
      </p:sp>
      <p:pic>
        <p:nvPicPr>
          <p:cNvPr id="149506" name="Picture 4" descr="Figure 6"/>
          <p:cNvPicPr>
            <a:picLocks noChangeAspect="1"/>
          </p:cNvPicPr>
          <p:nvPr/>
        </p:nvPicPr>
        <p:blipFill>
          <a:blip r:embed="rId2"/>
          <a:stretch>
            <a:fillRect/>
          </a:stretch>
        </p:blipFill>
        <p:spPr>
          <a:xfrm>
            <a:off x="1763713" y="873125"/>
            <a:ext cx="5653087" cy="5110163"/>
          </a:xfrm>
          <a:prstGeom prst="rect">
            <a:avLst/>
          </a:prstGeom>
          <a:noFill/>
          <a:ln w="9525">
            <a:noFill/>
          </a:ln>
        </p:spPr>
      </p:pic>
      <p:sp>
        <p:nvSpPr>
          <p:cNvPr id="14950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4950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76</a:t>
            </a:fld>
            <a:endParaRPr lang="en-US" altLang="ja-JP" sz="1200">
              <a:solidFill>
                <a:schemeClr val="bg1"/>
              </a:solidFill>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5053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77</a:t>
            </a:fld>
            <a:endParaRPr lang="en-US" altLang="ja-JP" sz="1200">
              <a:solidFill>
                <a:schemeClr val="bg1"/>
              </a:solidFill>
              <a:latin typeface="Arial" panose="020B0604020202020204" pitchFamily="34" charset="0"/>
            </a:endParaRPr>
          </a:p>
        </p:txBody>
      </p:sp>
      <p:sp>
        <p:nvSpPr>
          <p:cNvPr id="150531" name="Rectangle 4"/>
          <p:cNvSpPr>
            <a:spLocks noRot="1"/>
          </p:cNvSpPr>
          <p:nvPr/>
        </p:nvSpPr>
        <p:spPr>
          <a:xfrm>
            <a:off x="0" y="0"/>
            <a:ext cx="8748713" cy="800100"/>
          </a:xfrm>
          <a:prstGeom prst="rect">
            <a:avLst/>
          </a:prstGeom>
          <a:noFill/>
          <a:ln w="9525">
            <a:noFill/>
          </a:ln>
        </p:spPr>
        <p:txBody>
          <a:bodyPr anchor="ctr" anchorCtr="0"/>
          <a:lstStyle/>
          <a:p>
            <a:pPr eaLnBrk="0" hangingPunct="0"/>
            <a:r>
              <a:rPr lang="en-US" altLang="zh-CN">
                <a:latin typeface="Arial" panose="020B0604020202020204" pitchFamily="34" charset="0"/>
                <a:ea typeface="宋体" panose="02010600030101010101" pitchFamily="2" charset="-122"/>
              </a:rPr>
              <a:t>Elements of Requirements Analysis</a:t>
            </a:r>
            <a:endParaRPr lang="en-US" altLang="ja-JP" b="1">
              <a:latin typeface="Arial" panose="020B0604020202020204" pitchFamily="34" charset="0"/>
            </a:endParaRPr>
          </a:p>
        </p:txBody>
      </p:sp>
      <p:sp>
        <p:nvSpPr>
          <p:cNvPr id="150532" name="Rectangle 5"/>
          <p:cNvSpPr>
            <a:spLocks noRot="1"/>
          </p:cNvSpPr>
          <p:nvPr/>
        </p:nvSpPr>
        <p:spPr>
          <a:xfrm>
            <a:off x="0" y="800100"/>
            <a:ext cx="8748713" cy="5076825"/>
          </a:xfrm>
          <a:prstGeom prst="rect">
            <a:avLst/>
          </a:prstGeom>
          <a:noFill/>
          <a:ln w="9525">
            <a:noFill/>
          </a:ln>
        </p:spPr>
        <p:txBody>
          <a:bodyPr/>
          <a:lstStyle/>
          <a:p>
            <a:pPr marL="342900" indent="-342900" eaLnBrk="0" hangingPunct="0">
              <a:spcBef>
                <a:spcPct val="20000"/>
              </a:spcBef>
              <a:buClr>
                <a:srgbClr val="52A930"/>
              </a:buClr>
              <a:buFont typeface="Wingdings" panose="05000000000000000000" pitchFamily="2" charset="2"/>
              <a:buChar char="n"/>
            </a:pPr>
            <a:r>
              <a:rPr lang="en-US" altLang="zh-CN" sz="2400" b="1">
                <a:latin typeface="Arial" panose="020B0604020202020204" pitchFamily="34" charset="0"/>
              </a:rPr>
              <a:t>Scenario-base</a:t>
            </a:r>
            <a:r>
              <a:rPr lang="en-US" altLang="zh-CN" sz="2400">
                <a:latin typeface="Arial" panose="020B0604020202020204" pitchFamily="34" charset="0"/>
              </a:rPr>
              <a:t> elements depict how the user interacts with the system and </a:t>
            </a:r>
            <a:r>
              <a:rPr lang="en-US" altLang="zh-CN" sz="2400">
                <a:solidFill>
                  <a:srgbClr val="FF0000"/>
                </a:solidFill>
                <a:latin typeface="Arial" panose="020B0604020202020204" pitchFamily="34" charset="0"/>
              </a:rPr>
              <a:t>specific sequence of activities</a:t>
            </a:r>
            <a:r>
              <a:rPr lang="en-US" altLang="zh-CN" sz="2400">
                <a:latin typeface="Arial" panose="020B0604020202020204" pitchFamily="34" charset="0"/>
              </a:rPr>
              <a:t> that occur as the software is used </a:t>
            </a:r>
            <a:r>
              <a:rPr lang="zh-CN" altLang="en-US" sz="2400" dirty="0">
                <a:latin typeface="Arial" panose="020B0604020202020204" pitchFamily="34" charset="0"/>
              </a:rPr>
              <a:t>（用例图、活动图）</a:t>
            </a:r>
          </a:p>
          <a:p>
            <a:pPr marL="342900" indent="-342900" eaLnBrk="0" hangingPunct="0">
              <a:spcBef>
                <a:spcPct val="20000"/>
              </a:spcBef>
              <a:buClr>
                <a:srgbClr val="52A930"/>
              </a:buClr>
              <a:buFont typeface="Wingdings" panose="05000000000000000000" pitchFamily="2" charset="2"/>
              <a:buChar char="n"/>
            </a:pPr>
            <a:r>
              <a:rPr lang="en-US" altLang="zh-CN" sz="2400" b="1">
                <a:latin typeface="Arial" panose="020B0604020202020204" pitchFamily="34" charset="0"/>
              </a:rPr>
              <a:t>Class-based</a:t>
            </a:r>
            <a:r>
              <a:rPr lang="en-US" altLang="zh-CN" sz="2400">
                <a:latin typeface="Arial" panose="020B0604020202020204" pitchFamily="34" charset="0"/>
              </a:rPr>
              <a:t> elements model the objects that the system will manipulation, relationships (some hierarchical) between the objects, and the collaborations that occur between the classes that are defined</a:t>
            </a:r>
            <a:r>
              <a:rPr lang="zh-CN" altLang="en-US" sz="2400" dirty="0">
                <a:latin typeface="Arial" panose="020B0604020202020204" pitchFamily="34" charset="0"/>
              </a:rPr>
              <a:t>（类图、协作图）</a:t>
            </a:r>
          </a:p>
          <a:p>
            <a:pPr marL="342900" indent="-342900" eaLnBrk="0" hangingPunct="0">
              <a:spcBef>
                <a:spcPct val="20000"/>
              </a:spcBef>
              <a:buClr>
                <a:srgbClr val="52A930"/>
              </a:buClr>
              <a:buFont typeface="Wingdings" panose="05000000000000000000" pitchFamily="2" charset="2"/>
              <a:buChar char="n"/>
            </a:pPr>
            <a:r>
              <a:rPr lang="en-US" altLang="zh-CN" sz="2400" b="1">
                <a:latin typeface="Arial" panose="020B0604020202020204" pitchFamily="34" charset="0"/>
              </a:rPr>
              <a:t>Behavioral</a:t>
            </a:r>
            <a:r>
              <a:rPr lang="en-US" altLang="zh-CN" sz="2400">
                <a:latin typeface="Arial" panose="020B0604020202020204" pitchFamily="34" charset="0"/>
              </a:rPr>
              <a:t> elements depict how external events change the state of the system or the classes that reside within it.</a:t>
            </a:r>
          </a:p>
          <a:p>
            <a:pPr marL="342900" indent="-342900" eaLnBrk="0" hangingPunct="0">
              <a:spcBef>
                <a:spcPct val="20000"/>
              </a:spcBef>
              <a:buClr>
                <a:srgbClr val="52A930"/>
              </a:buClr>
              <a:buFont typeface="Wingdings" panose="05000000000000000000" pitchFamily="2" charset="2"/>
            </a:pPr>
            <a:r>
              <a:rPr lang="en-US" altLang="zh-CN" sz="2400">
                <a:latin typeface="Arial" panose="020B0604020202020204" pitchFamily="34" charset="0"/>
              </a:rPr>
              <a:t>   </a:t>
            </a:r>
            <a:r>
              <a:rPr lang="zh-CN" altLang="en-US" sz="2400" dirty="0">
                <a:latin typeface="Arial" panose="020B0604020202020204" pitchFamily="34" charset="0"/>
              </a:rPr>
              <a:t>（状态图、顺序图）</a:t>
            </a:r>
          </a:p>
          <a:p>
            <a:pPr marL="342900" indent="-342900" eaLnBrk="0" hangingPunct="0">
              <a:spcBef>
                <a:spcPct val="20000"/>
              </a:spcBef>
              <a:buClr>
                <a:srgbClr val="52A930"/>
              </a:buClr>
              <a:buFont typeface="Wingdings" panose="05000000000000000000" pitchFamily="2" charset="2"/>
              <a:buChar char="n"/>
            </a:pPr>
            <a:r>
              <a:rPr lang="en-US" altLang="zh-CN" sz="2400" b="1">
                <a:latin typeface="Arial" panose="020B0604020202020204" pitchFamily="34" charset="0"/>
              </a:rPr>
              <a:t>Flow-oriented</a:t>
            </a:r>
            <a:r>
              <a:rPr lang="en-US" altLang="zh-CN" sz="2400">
                <a:latin typeface="Arial" panose="020B0604020202020204" pitchFamily="34" charset="0"/>
              </a:rPr>
              <a:t> elements represent the system as an information transform, depicting</a:t>
            </a:r>
            <a:r>
              <a:rPr lang="zh-CN" altLang="en-US" sz="2400" dirty="0">
                <a:latin typeface="Arial" panose="020B0604020202020204" pitchFamily="34" charset="0"/>
              </a:rPr>
              <a:t>描绘 </a:t>
            </a:r>
            <a:r>
              <a:rPr lang="en-US" altLang="zh-CN" sz="2400">
                <a:latin typeface="Arial" panose="020B0604020202020204" pitchFamily="34" charset="0"/>
              </a:rPr>
              <a:t>how data objects are transformed as they flow through various system functions.</a:t>
            </a:r>
          </a:p>
          <a:p>
            <a:pPr marL="342900" indent="-342900" eaLnBrk="0" hangingPunct="0">
              <a:spcBef>
                <a:spcPct val="20000"/>
              </a:spcBef>
              <a:buClr>
                <a:srgbClr val="52A930"/>
              </a:buClr>
              <a:buFont typeface="Wingdings" panose="05000000000000000000" pitchFamily="2" charset="2"/>
            </a:pPr>
            <a:r>
              <a:rPr lang="en-US" altLang="zh-CN" sz="2400">
                <a:latin typeface="Arial" panose="020B0604020202020204" pitchFamily="34" charset="0"/>
              </a:rPr>
              <a:t>  </a:t>
            </a:r>
            <a:r>
              <a:rPr lang="zh-CN" altLang="en-US" sz="2400" dirty="0">
                <a:latin typeface="Arial" panose="020B0604020202020204" pitchFamily="34" charset="0"/>
              </a:rPr>
              <a:t>（数据流图）</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4131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78</a:t>
            </a:fld>
            <a:endParaRPr lang="en-US" altLang="ja-JP" sz="1200">
              <a:solidFill>
                <a:schemeClr val="bg1"/>
              </a:solidFill>
              <a:latin typeface="Arial" panose="020B0604020202020204" pitchFamily="34" charset="0"/>
            </a:endParaRPr>
          </a:p>
        </p:txBody>
      </p:sp>
      <p:sp>
        <p:nvSpPr>
          <p:cNvPr id="141315" name="Rectangle 6"/>
          <p:cNvSpPr>
            <a:spLocks noRot="1"/>
          </p:cNvSpPr>
          <p:nvPr/>
        </p:nvSpPr>
        <p:spPr>
          <a:xfrm>
            <a:off x="0" y="0"/>
            <a:ext cx="9540875" cy="800100"/>
          </a:xfrm>
          <a:prstGeom prst="rect">
            <a:avLst/>
          </a:prstGeom>
          <a:noFill/>
          <a:ln w="9525">
            <a:noFill/>
          </a:ln>
        </p:spPr>
        <p:txBody>
          <a:bodyPr anchor="ctr" anchorCtr="0"/>
          <a:lstStyle/>
          <a:p>
            <a:pPr eaLnBrk="0" hangingPunct="0"/>
            <a:r>
              <a:rPr lang="en-US" altLang="zh-CN" b="1">
                <a:latin typeface="Arial" panose="020B0604020202020204" pitchFamily="34" charset="0"/>
              </a:rPr>
              <a:t>8.1.2 </a:t>
            </a:r>
            <a:r>
              <a:rPr lang="en-US" altLang="ja-JP" b="1">
                <a:latin typeface="Arial" panose="020B0604020202020204" pitchFamily="34" charset="0"/>
              </a:rPr>
              <a:t>Rules of Thumb</a:t>
            </a:r>
            <a:r>
              <a:rPr lang="zh-CN" altLang="en-US" b="1" dirty="0">
                <a:latin typeface="Arial" panose="020B0604020202020204" pitchFamily="34" charset="0"/>
                <a:ea typeface="宋体" panose="02010600030101010101" pitchFamily="2" charset="-122"/>
              </a:rPr>
              <a:t>（需求分析建模的经验原则</a:t>
            </a:r>
            <a:r>
              <a:rPr lang="zh-CN" altLang="en-US" b="1" dirty="0">
                <a:latin typeface="Arial" panose="020B0604020202020204" pitchFamily="34" charset="0"/>
              </a:rPr>
              <a:t>）</a:t>
            </a:r>
          </a:p>
        </p:txBody>
      </p:sp>
      <p:sp>
        <p:nvSpPr>
          <p:cNvPr id="141316" name="Rectangle 7"/>
          <p:cNvSpPr>
            <a:spLocks noRot="1"/>
          </p:cNvSpPr>
          <p:nvPr/>
        </p:nvSpPr>
        <p:spPr>
          <a:xfrm>
            <a:off x="395288" y="800100"/>
            <a:ext cx="8497887" cy="5184775"/>
          </a:xfrm>
          <a:prstGeom prst="rect">
            <a:avLst/>
          </a:prstGeom>
          <a:noFill/>
          <a:ln w="9525">
            <a:noFill/>
          </a:ln>
        </p:spPr>
        <p:txBody>
          <a:bodyPr/>
          <a:lstStyle/>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The model should focus on requirements that are visible within the problem or business domain. The level of abstraction should be relatively high. </a:t>
            </a:r>
            <a:r>
              <a:rPr lang="en-US" altLang="zh-CN" sz="2400">
                <a:solidFill>
                  <a:srgbClr val="FF0000"/>
                </a:solidFill>
                <a:latin typeface="Arial" panose="020B0604020202020204" pitchFamily="34" charset="0"/>
              </a:rPr>
              <a:t>Don’t get bogged down in details(</a:t>
            </a:r>
            <a:r>
              <a:rPr lang="zh-CN" altLang="en-US" sz="2400" dirty="0">
                <a:solidFill>
                  <a:srgbClr val="FF0000"/>
                </a:solidFill>
                <a:latin typeface="Arial" panose="020B0604020202020204" pitchFamily="34" charset="0"/>
              </a:rPr>
              <a:t>不要陷入细节</a:t>
            </a:r>
            <a:r>
              <a:rPr lang="en-US" altLang="zh-CN" sz="2400">
                <a:solidFill>
                  <a:srgbClr val="FF0000"/>
                </a:solidFill>
                <a:latin typeface="Arial" panose="020B0604020202020204" pitchFamily="34" charset="0"/>
              </a:rPr>
              <a:t>)</a:t>
            </a:r>
            <a:endParaRPr lang="en-US" altLang="ja-JP" sz="2400">
              <a:solidFill>
                <a:srgbClr val="FF0000"/>
              </a:solidFill>
              <a:latin typeface="Arial" panose="020B0604020202020204" pitchFamily="34" charset="0"/>
              <a:sym typeface="Symbol" panose="05050102010706020507" pitchFamily="18" charset="2"/>
            </a:endParaRPr>
          </a:p>
          <a:p>
            <a:pPr marL="342900" indent="-342900" eaLnBrk="0" hangingPunct="0">
              <a:lnSpc>
                <a:spcPct val="90000"/>
              </a:lnSpc>
              <a:spcBef>
                <a:spcPts val="300"/>
              </a:spcBef>
              <a:buClr>
                <a:srgbClr val="52A930"/>
              </a:buClr>
              <a:buFont typeface="Wingdings" panose="05000000000000000000" pitchFamily="2" charset="2"/>
              <a:buChar char="n"/>
            </a:pPr>
            <a:r>
              <a:rPr lang="en-US" altLang="ja-JP" sz="2400">
                <a:latin typeface="Arial" panose="020B0604020202020204" pitchFamily="34" charset="0"/>
              </a:rPr>
              <a:t>Each element of the analysis model should add to an </a:t>
            </a:r>
            <a:r>
              <a:rPr lang="en-US" altLang="ja-JP" sz="2400">
                <a:solidFill>
                  <a:srgbClr val="FF0000"/>
                </a:solidFill>
                <a:latin typeface="Arial" panose="020B0604020202020204" pitchFamily="34" charset="0"/>
              </a:rPr>
              <a:t>overall understanding</a:t>
            </a:r>
            <a:r>
              <a:rPr lang="en-US" altLang="ja-JP" sz="2400">
                <a:latin typeface="Arial" panose="020B0604020202020204" pitchFamily="34" charset="0"/>
              </a:rPr>
              <a:t> of software requirements and provide insight into the information domain, function and behavior of the system.</a:t>
            </a:r>
            <a:r>
              <a:rPr lang="en-US" altLang="zh-CN" sz="2400">
                <a:latin typeface="Arial" panose="020B0604020202020204" pitchFamily="34" charset="0"/>
              </a:rPr>
              <a:t> </a:t>
            </a:r>
            <a:r>
              <a:rPr lang="zh-CN" altLang="en-US" sz="2400" dirty="0">
                <a:latin typeface="Arial" panose="020B0604020202020204" pitchFamily="34" charset="0"/>
              </a:rPr>
              <a:t>（增加对软件需求主体的理解）</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Delay consideration of infrastructure and other non-functional models until design. </a:t>
            </a:r>
            <a:r>
              <a:rPr lang="en-US" altLang="zh-CN" sz="2400">
                <a:latin typeface="Arial" panose="020B0604020202020204" pitchFamily="34" charset="0"/>
              </a:rPr>
              <a:t>(</a:t>
            </a:r>
            <a:r>
              <a:rPr lang="zh-CN" altLang="en-US" sz="2400" dirty="0">
                <a:latin typeface="Arial" panose="020B0604020202020204" pitchFamily="34" charset="0"/>
              </a:rPr>
              <a:t>有些非功能的模型可以延后到设计阶段完成</a:t>
            </a:r>
            <a:r>
              <a:rPr lang="en-US" altLang="zh-CN" sz="2400">
                <a:latin typeface="Arial" panose="020B0604020202020204" pitchFamily="34" charset="0"/>
              </a:rPr>
              <a: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Minimize coupling throughout the system. </a:t>
            </a:r>
            <a:r>
              <a:rPr lang="en-US" altLang="zh-CN" sz="2400">
                <a:latin typeface="Arial" panose="020B0604020202020204" pitchFamily="34" charset="0"/>
              </a:rPr>
              <a:t>(</a:t>
            </a:r>
            <a:r>
              <a:rPr lang="zh-CN" altLang="en-US" sz="2400" dirty="0">
                <a:latin typeface="Arial" panose="020B0604020202020204" pitchFamily="34" charset="0"/>
              </a:rPr>
              <a:t>低耦合</a:t>
            </a:r>
            <a:r>
              <a:rPr lang="en-US" altLang="zh-CN" sz="2400">
                <a:latin typeface="Arial" panose="020B0604020202020204" pitchFamily="34" charset="0"/>
              </a:rPr>
              <a: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Be certain that the analysis model provides value to all stakeholders. </a:t>
            </a:r>
            <a:r>
              <a:rPr lang="en-US" altLang="zh-CN" sz="2400">
                <a:latin typeface="Arial" panose="020B0604020202020204" pitchFamily="34" charset="0"/>
              </a:rPr>
              <a:t>(</a:t>
            </a:r>
            <a:r>
              <a:rPr lang="zh-CN" altLang="en-US" sz="2400" dirty="0">
                <a:latin typeface="Arial" panose="020B0604020202020204" pitchFamily="34" charset="0"/>
              </a:rPr>
              <a:t>确认需求模型对所有利益相关者带来价值</a:t>
            </a:r>
            <a:r>
              <a:rPr lang="en-US" altLang="zh-CN" sz="2400">
                <a:latin typeface="Arial" panose="020B0604020202020204" pitchFamily="34" charset="0"/>
              </a:rPr>
              <a:t>)</a:t>
            </a:r>
          </a:p>
          <a:p>
            <a:pPr marL="342900" indent="-342900" eaLnBrk="0" hangingPunct="0">
              <a:lnSpc>
                <a:spcPct val="90000"/>
              </a:lnSpc>
              <a:spcBef>
                <a:spcPct val="20000"/>
              </a:spcBef>
              <a:buClr>
                <a:srgbClr val="52A930"/>
              </a:buClr>
              <a:buFont typeface="Wingdings" panose="05000000000000000000" pitchFamily="2" charset="2"/>
              <a:buChar char="n"/>
            </a:pPr>
            <a:r>
              <a:rPr lang="en-US" altLang="ja-JP" sz="2400">
                <a:latin typeface="Arial" panose="020B0604020202020204" pitchFamily="34" charset="0"/>
              </a:rPr>
              <a:t>Keep the model as </a:t>
            </a:r>
            <a:r>
              <a:rPr lang="en-US" altLang="ja-JP" sz="2400">
                <a:solidFill>
                  <a:srgbClr val="FF0000"/>
                </a:solidFill>
                <a:latin typeface="Arial" panose="020B0604020202020204" pitchFamily="34" charset="0"/>
              </a:rPr>
              <a:t>simple</a:t>
            </a:r>
            <a:r>
              <a:rPr lang="en-US" altLang="ja-JP" sz="2400">
                <a:latin typeface="Arial" panose="020B0604020202020204" pitchFamily="34" charset="0"/>
              </a:rPr>
              <a:t> as it can be. </a:t>
            </a:r>
            <a:r>
              <a:rPr lang="zh-CN" altLang="en-US" sz="2400" dirty="0">
                <a:latin typeface="Arial" panose="020B0604020202020204" pitchFamily="34" charset="0"/>
              </a:rPr>
              <a:t>（简洁）</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45085"/>
            <a:ext cx="8228648" cy="678611"/>
          </a:xfrm>
        </p:spPr>
        <p:txBody>
          <a:bodyPr>
            <a:noAutofit/>
          </a:bodyPr>
          <a:lstStyle/>
          <a:p>
            <a:r>
              <a:rPr lang="en-US" sz="3200" noProof="0" dirty="0">
                <a:latin typeface="Times New Roman" panose="02020603050405020304" pitchFamily="18" charset="0"/>
                <a:cs typeface="Times New Roman" panose="02020603050405020304" pitchFamily="18" charset="0"/>
              </a:rPr>
              <a:t>8.1.3 Requirements Modeling Principles</a:t>
            </a:r>
          </a:p>
        </p:txBody>
      </p:sp>
      <p:sp>
        <p:nvSpPr>
          <p:cNvPr id="4" name="Content Placeholder 3"/>
          <p:cNvSpPr>
            <a:spLocks noGrp="1"/>
          </p:cNvSpPr>
          <p:nvPr>
            <p:ph sz="quarter" idx="11"/>
          </p:nvPr>
        </p:nvSpPr>
        <p:spPr>
          <a:xfrm>
            <a:off x="342900" y="1192351"/>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i="1" noProof="0" dirty="0">
                <a:latin typeface="Times New Roman" panose="02020603050405020304" pitchFamily="18" charset="0"/>
                <a:cs typeface="Times New Roman" panose="02020603050405020304" pitchFamily="18" charset="0"/>
              </a:rPr>
              <a:t>The information domain of a problem must be represented and understood. </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The functions that the software performs must be defined. </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i="1" noProof="0" dirty="0">
                <a:latin typeface="Times New Roman" panose="02020603050405020304" pitchFamily="18" charset="0"/>
                <a:cs typeface="Times New Roman" panose="02020603050405020304" pitchFamily="18" charset="0"/>
              </a:rPr>
              <a:t>The behavior of the software (as a consequence of external events) must be represented.</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i="1" noProof="0" dirty="0">
                <a:latin typeface="Times New Roman" panose="02020603050405020304" pitchFamily="18" charset="0"/>
                <a:cs typeface="Times New Roman" panose="02020603050405020304" pitchFamily="18" charset="0"/>
              </a:rPr>
              <a:t>The models that depict information, function, and behavior must be partitioned in a manner that uncovers detail in a layered (or hierarchical) fashion. </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i="1" noProof="0" dirty="0">
                <a:latin typeface="Times New Roman" panose="02020603050405020304" pitchFamily="18" charset="0"/>
                <a:cs typeface="Times New Roman" panose="02020603050405020304" pitchFamily="18" charset="0"/>
              </a:rPr>
              <a:t>The analysis task should move from essential information toward implementation detail.</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79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4450"/>
            <a:ext cx="8458200" cy="678611"/>
          </a:xfrm>
        </p:spPr>
        <p:txBody>
          <a:bodyPr>
            <a:normAutofit fontScale="90000"/>
          </a:bodyPr>
          <a:lstStyle/>
          <a:p>
            <a:r>
              <a:rPr lang="en-US" sz="4000" noProof="0" dirty="0">
                <a:solidFill>
                  <a:schemeClr val="tx1"/>
                </a:solidFill>
                <a:latin typeface="Times New Roman" panose="02020603050405020304" pitchFamily="18" charset="0"/>
                <a:cs typeface="Times New Roman" panose="02020603050405020304" pitchFamily="18" charset="0"/>
              </a:rPr>
              <a:t>Non-functional Requirements</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Non-Functional Requirement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quality attribute, performance attribute, security attribute, or general system constraint.</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two-phase process is used to determine which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R’s are compatible: </a:t>
            </a:r>
          </a:p>
          <a:p>
            <a:pPr marL="748665" lvl="3"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first phase is to create a matrix using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as a column heading and the system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E guidelines a row labels.</a:t>
            </a:r>
          </a:p>
          <a:p>
            <a:pPr marL="748665" lvl="3"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second phase is for the team to prioritize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using a set of decision rules to decide which to implement by classifying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and guideline pair as complementary, overlapping, conflicting, or independent.</a:t>
            </a:r>
          </a:p>
        </p:txBody>
      </p:sp>
      <p:sp>
        <p:nvSpPr>
          <p:cNvPr id="3" name="Slide Number Placeholder 2"/>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3"/>
          <p:cNvSpPr>
            <a:spLocks noGrp="1"/>
          </p:cNvSpPr>
          <p:nvPr>
            <p:ph type="title"/>
          </p:nvPr>
        </p:nvSpPr>
        <p:spPr>
          <a:xfrm>
            <a:off x="142875" y="17463"/>
            <a:ext cx="7742238" cy="633412"/>
          </a:xfrm>
        </p:spPr>
        <p:txBody>
          <a:bodyPr vert="horz" wrap="square" lIns="91440" tIns="45720" rIns="91440" bIns="45720" anchor="ctr" anchorCtr="0"/>
          <a:lstStyle/>
          <a:p>
            <a:r>
              <a:rPr lang="en-US" altLang="zh-CN">
                <a:ea typeface="宋体" panose="02010600030101010101" pitchFamily="2" charset="-122"/>
              </a:rPr>
              <a:t>8.2 Scenario-Based Modeling</a:t>
            </a:r>
          </a:p>
        </p:txBody>
      </p:sp>
      <p:sp>
        <p:nvSpPr>
          <p:cNvPr id="253956" name="Text Box 4"/>
          <p:cNvSpPr txBox="1">
            <a:spLocks noChangeArrowheads="1"/>
          </p:cNvSpPr>
          <p:nvPr/>
        </p:nvSpPr>
        <p:spPr bwMode="auto">
          <a:xfrm>
            <a:off x="684213" y="1089025"/>
            <a:ext cx="7812088"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spcBef>
                <a:spcPts val="600"/>
              </a:spcBef>
              <a:spcAft>
                <a:spcPts val="600"/>
              </a:spcAft>
              <a:buClrTx/>
              <a:buSzTx/>
              <a:buFontTx/>
            </a:pPr>
            <a:r>
              <a:rPr kumimoji="0" lang="en-US" altLang="zh-CN" sz="2400" kern="1200" cap="none" spc="0" normalizeH="0" baseline="0" noProof="1">
                <a:effectLst>
                  <a:outerShdw blurRad="38100" dist="38100" dir="2700000">
                    <a:srgbClr val="C0C0C0"/>
                  </a:outerShdw>
                </a:effectLst>
                <a:latin typeface="Arial" panose="020B0604020202020204" pitchFamily="34" charset="0"/>
                <a:ea typeface="MS PGothic" panose="020B0600070205080204" pitchFamily="34" charset="-128"/>
                <a:cs typeface="+mn-cs"/>
              </a:rPr>
              <a:t>“[Use-cases] are simply an aid to defining what exists outside the system (actors) and what should be performed by the system (use-cases).” Ivar Jacobson</a:t>
            </a:r>
          </a:p>
          <a:p>
            <a:pPr marL="457200" marR="0" lvl="1" indent="0" algn="l" defTabSz="914400" rtl="0" eaLnBrk="0" fontAlgn="base" latinLnBrk="0" hangingPunct="0">
              <a:lnSpc>
                <a:spcPct val="90000"/>
              </a:lnSpc>
              <a:spcBef>
                <a:spcPct val="50000"/>
              </a:spcBef>
              <a:spcAft>
                <a:spcPct val="0"/>
              </a:spcAft>
              <a:buClrTx/>
              <a:buSzTx/>
              <a:buFontTx/>
              <a:buNone/>
            </a:pPr>
            <a:r>
              <a:rPr kumimoji="0" lang="en-US" altLang="zh-CN" sz="2400" b="1" i="0" u="none" strike="noStrike" kern="1200" cap="none" spc="0" normalizeH="0" baseline="0" noProof="1">
                <a:solidFill>
                  <a:schemeClr val="folHlink"/>
                </a:solidFill>
                <a:latin typeface="Arial" panose="020B0604020202020204" pitchFamily="34" charset="0"/>
                <a:ea typeface="MS PGothic" panose="020B0600070205080204" pitchFamily="34" charset="-128"/>
                <a:cs typeface="+mn-cs"/>
              </a:rPr>
              <a:t>(1) What should we write about?</a:t>
            </a:r>
          </a:p>
          <a:p>
            <a:pPr marL="457200" marR="0" lvl="1" indent="0" algn="l" defTabSz="914400" rtl="0" eaLnBrk="0" fontAlgn="base" latinLnBrk="0" hangingPunct="0">
              <a:lnSpc>
                <a:spcPct val="90000"/>
              </a:lnSpc>
              <a:spcBef>
                <a:spcPct val="50000"/>
              </a:spcBef>
              <a:spcAft>
                <a:spcPct val="0"/>
              </a:spcAft>
              <a:buClrTx/>
              <a:buSzTx/>
              <a:buFontTx/>
              <a:buNone/>
            </a:pPr>
            <a:r>
              <a:rPr kumimoji="0" lang="en-US" altLang="zh-CN" sz="2400" b="1" i="0" u="none" strike="noStrike" kern="1200" cap="none" spc="0" normalizeH="0" baseline="0" noProof="1">
                <a:solidFill>
                  <a:schemeClr val="folHlink"/>
                </a:solidFill>
                <a:latin typeface="Arial" panose="020B0604020202020204" pitchFamily="34" charset="0"/>
                <a:ea typeface="MS PGothic" panose="020B0600070205080204" pitchFamily="34" charset="-128"/>
                <a:cs typeface="+mn-cs"/>
              </a:rPr>
              <a:t>(2) How much should we write about it?</a:t>
            </a:r>
          </a:p>
          <a:p>
            <a:pPr marL="457200" marR="0" lvl="1" indent="0" algn="l" defTabSz="914400" rtl="0" eaLnBrk="0" fontAlgn="base" latinLnBrk="0" hangingPunct="0">
              <a:lnSpc>
                <a:spcPct val="90000"/>
              </a:lnSpc>
              <a:spcBef>
                <a:spcPct val="50000"/>
              </a:spcBef>
              <a:spcAft>
                <a:spcPct val="0"/>
              </a:spcAft>
              <a:buClrTx/>
              <a:buSzTx/>
              <a:buFontTx/>
              <a:buNone/>
            </a:pPr>
            <a:r>
              <a:rPr kumimoji="0" lang="en-US" altLang="zh-CN" sz="2400" b="1" i="0" u="none" strike="noStrike" kern="1200" cap="none" spc="0" normalizeH="0" baseline="0" noProof="1">
                <a:solidFill>
                  <a:schemeClr val="folHlink"/>
                </a:solidFill>
                <a:latin typeface="Arial" panose="020B0604020202020204" pitchFamily="34" charset="0"/>
                <a:ea typeface="MS PGothic" panose="020B0600070205080204" pitchFamily="34" charset="-128"/>
                <a:cs typeface="+mn-cs"/>
              </a:rPr>
              <a:t>(3) How detailed should we make our description? </a:t>
            </a:r>
          </a:p>
          <a:p>
            <a:pPr marL="457200" marR="0" lvl="1" indent="0" algn="l" defTabSz="914400" rtl="0" eaLnBrk="0" fontAlgn="base" latinLnBrk="0" hangingPunct="0">
              <a:lnSpc>
                <a:spcPct val="90000"/>
              </a:lnSpc>
              <a:spcBef>
                <a:spcPct val="50000"/>
              </a:spcBef>
              <a:spcAft>
                <a:spcPct val="0"/>
              </a:spcAft>
              <a:buClrTx/>
              <a:buSzTx/>
              <a:buFontTx/>
              <a:buNone/>
            </a:pPr>
            <a:r>
              <a:rPr kumimoji="0" lang="en-US" altLang="zh-CN" sz="2400" b="1" i="0" u="none" strike="noStrike" kern="1200" cap="none" spc="0" normalizeH="0" baseline="0" noProof="1">
                <a:solidFill>
                  <a:schemeClr val="folHlink"/>
                </a:solidFill>
                <a:latin typeface="Arial" panose="020B0604020202020204" pitchFamily="34" charset="0"/>
                <a:ea typeface="MS PGothic" panose="020B0600070205080204" pitchFamily="34" charset="-128"/>
                <a:cs typeface="+mn-cs"/>
              </a:rPr>
              <a:t>(4) How should we organize the description? </a:t>
            </a:r>
          </a:p>
        </p:txBody>
      </p:sp>
      <p:sp>
        <p:nvSpPr>
          <p:cNvPr id="15257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5258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80</a:t>
            </a:fld>
            <a:endParaRPr lang="en-US" altLang="ja-JP" sz="1200">
              <a:solidFill>
                <a:schemeClr val="bg1"/>
              </a:solidFill>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a:xfrm>
            <a:off x="12700" y="4763"/>
            <a:ext cx="6705600" cy="633412"/>
          </a:xfrm>
        </p:spPr>
        <p:txBody>
          <a:bodyPr vert="horz" wrap="square" lIns="91440" tIns="45720" rIns="91440" bIns="45720" anchor="ctr" anchorCtr="0"/>
          <a:lstStyle/>
          <a:p>
            <a:r>
              <a:rPr lang="en-US" altLang="zh-CN">
                <a:solidFill>
                  <a:srgbClr val="FF0000"/>
                </a:solidFill>
                <a:ea typeface="宋体" panose="02010600030101010101" pitchFamily="2" charset="-122"/>
              </a:rPr>
              <a:t>What</a:t>
            </a:r>
            <a:r>
              <a:rPr lang="en-US" altLang="zh-CN">
                <a:ea typeface="宋体" panose="02010600030101010101" pitchFamily="2" charset="-122"/>
              </a:rPr>
              <a:t> to Write About?</a:t>
            </a:r>
            <a:r>
              <a:rPr lang="zh-CN" altLang="en-US" dirty="0">
                <a:ea typeface="宋体" panose="02010600030101010101" pitchFamily="2" charset="-122"/>
              </a:rPr>
              <a:t> </a:t>
            </a:r>
            <a:endParaRPr lang="en-US" altLang="zh-CN">
              <a:ea typeface="宋体" panose="02010600030101010101" pitchFamily="2" charset="-122"/>
            </a:endParaRPr>
          </a:p>
        </p:txBody>
      </p:sp>
      <p:sp>
        <p:nvSpPr>
          <p:cNvPr id="153602" name="Rectangle 3"/>
          <p:cNvSpPr>
            <a:spLocks noGrp="1"/>
          </p:cNvSpPr>
          <p:nvPr>
            <p:ph type="body"/>
          </p:nvPr>
        </p:nvSpPr>
        <p:spPr>
          <a:xfrm>
            <a:off x="395288" y="981075"/>
            <a:ext cx="8389937" cy="5003800"/>
          </a:xfrm>
        </p:spPr>
        <p:txBody>
          <a:bodyPr vert="horz" wrap="square" lIns="91440" tIns="45720" rIns="91440" bIns="45720" anchor="t" anchorCtr="0"/>
          <a:lstStyle/>
          <a:p>
            <a:pPr>
              <a:lnSpc>
                <a:spcPct val="90000"/>
              </a:lnSpc>
              <a:spcBef>
                <a:spcPts val="600"/>
              </a:spcBef>
              <a:buFont typeface="Wingdings" panose="05000000000000000000" pitchFamily="2" charset="2"/>
              <a:buChar char="n"/>
            </a:pPr>
            <a:r>
              <a:rPr lang="en-US" altLang="zh-CN" sz="2000">
                <a:ea typeface="宋体" panose="02010600030101010101" pitchFamily="2" charset="-122"/>
              </a:rPr>
              <a:t>Inception and elicitation—provide you with the information you’ll need to begin writing use cases. </a:t>
            </a:r>
          </a:p>
          <a:p>
            <a:pPr>
              <a:lnSpc>
                <a:spcPct val="90000"/>
              </a:lnSpc>
              <a:spcBef>
                <a:spcPts val="600"/>
              </a:spcBef>
              <a:buFont typeface="Wingdings" panose="05000000000000000000" pitchFamily="2" charset="2"/>
              <a:buChar char="n"/>
            </a:pPr>
            <a:r>
              <a:rPr lang="en-US" altLang="zh-CN" sz="2000">
                <a:ea typeface="宋体" panose="02010600030101010101" pitchFamily="2" charset="-122"/>
              </a:rPr>
              <a:t>Requirements gathering meetings, QFD, and other requirements engineering mechanisms are used to </a:t>
            </a:r>
          </a:p>
          <a:p>
            <a:pPr lvl="1">
              <a:lnSpc>
                <a:spcPct val="90000"/>
              </a:lnSpc>
              <a:spcBef>
                <a:spcPts val="600"/>
              </a:spcBef>
              <a:buFont typeface="Wingdings" panose="05000000000000000000" pitchFamily="2" charset="2"/>
              <a:buChar char="n"/>
            </a:pPr>
            <a:r>
              <a:rPr lang="en-US" altLang="zh-CN" sz="2000">
                <a:ea typeface="宋体" panose="02010600030101010101" pitchFamily="2" charset="-122"/>
              </a:rPr>
              <a:t>identify stakeholders</a:t>
            </a:r>
          </a:p>
          <a:p>
            <a:pPr lvl="1">
              <a:lnSpc>
                <a:spcPct val="90000"/>
              </a:lnSpc>
              <a:spcBef>
                <a:spcPts val="600"/>
              </a:spcBef>
              <a:buFont typeface="Wingdings" panose="05000000000000000000" pitchFamily="2" charset="2"/>
              <a:buChar char="n"/>
            </a:pPr>
            <a:r>
              <a:rPr lang="en-US" altLang="zh-CN" sz="2000">
                <a:ea typeface="宋体" panose="02010600030101010101" pitchFamily="2" charset="-122"/>
              </a:rPr>
              <a:t>define the scope of the problem</a:t>
            </a:r>
          </a:p>
          <a:p>
            <a:pPr lvl="1">
              <a:lnSpc>
                <a:spcPct val="90000"/>
              </a:lnSpc>
              <a:spcBef>
                <a:spcPts val="600"/>
              </a:spcBef>
              <a:buFont typeface="Wingdings" panose="05000000000000000000" pitchFamily="2" charset="2"/>
              <a:buChar char="n"/>
            </a:pPr>
            <a:r>
              <a:rPr lang="en-US" altLang="zh-CN" sz="2000">
                <a:ea typeface="宋体" panose="02010600030101010101" pitchFamily="2" charset="-122"/>
              </a:rPr>
              <a:t>specify overall operational goals</a:t>
            </a:r>
          </a:p>
          <a:p>
            <a:pPr lvl="1">
              <a:lnSpc>
                <a:spcPct val="90000"/>
              </a:lnSpc>
              <a:spcBef>
                <a:spcPts val="600"/>
              </a:spcBef>
              <a:buFont typeface="Wingdings" panose="05000000000000000000" pitchFamily="2" charset="2"/>
              <a:buChar char="n"/>
            </a:pPr>
            <a:r>
              <a:rPr lang="en-US" altLang="zh-CN" sz="2000">
                <a:ea typeface="宋体" panose="02010600030101010101" pitchFamily="2" charset="-122"/>
              </a:rPr>
              <a:t>establish priorities</a:t>
            </a:r>
          </a:p>
          <a:p>
            <a:pPr lvl="1">
              <a:lnSpc>
                <a:spcPct val="90000"/>
              </a:lnSpc>
              <a:spcBef>
                <a:spcPts val="600"/>
              </a:spcBef>
              <a:buFont typeface="Wingdings" panose="05000000000000000000" pitchFamily="2" charset="2"/>
              <a:buChar char="n"/>
            </a:pPr>
            <a:r>
              <a:rPr lang="en-US" altLang="zh-CN" sz="2000">
                <a:ea typeface="宋体" panose="02010600030101010101" pitchFamily="2" charset="-122"/>
              </a:rPr>
              <a:t>outline all known functional requirements, and </a:t>
            </a:r>
          </a:p>
          <a:p>
            <a:pPr lvl="1">
              <a:lnSpc>
                <a:spcPct val="90000"/>
              </a:lnSpc>
              <a:spcBef>
                <a:spcPts val="600"/>
              </a:spcBef>
              <a:buFont typeface="Wingdings" panose="05000000000000000000" pitchFamily="2" charset="2"/>
              <a:buChar char="n"/>
            </a:pPr>
            <a:r>
              <a:rPr lang="en-US" altLang="zh-CN" sz="2000">
                <a:ea typeface="宋体" panose="02010600030101010101" pitchFamily="2" charset="-122"/>
              </a:rPr>
              <a:t>describe the things (objects) that will be manipulated by the system. </a:t>
            </a:r>
          </a:p>
          <a:p>
            <a:pPr>
              <a:lnSpc>
                <a:spcPct val="90000"/>
              </a:lnSpc>
              <a:spcBef>
                <a:spcPts val="600"/>
              </a:spcBef>
              <a:buFont typeface="Wingdings" panose="05000000000000000000" pitchFamily="2" charset="2"/>
              <a:buChar char="n"/>
            </a:pPr>
            <a:r>
              <a:rPr lang="en-US" altLang="zh-CN" sz="2000">
                <a:solidFill>
                  <a:srgbClr val="FF0000"/>
                </a:solidFill>
                <a:ea typeface="宋体" panose="02010600030101010101" pitchFamily="2" charset="-122"/>
              </a:rPr>
              <a:t>To begin developing a set of use cases, list the functions or activities performed by a specific actor.</a:t>
            </a:r>
          </a:p>
        </p:txBody>
      </p:sp>
      <p:sp>
        <p:nvSpPr>
          <p:cNvPr id="153603" name="フッター プレースホルダ 3"/>
          <p:cNvSpPr txBox="1">
            <a:spLocks noGrp="1"/>
          </p:cNvSpPr>
          <p:nvPr/>
        </p:nvSpPr>
        <p:spPr>
          <a:xfrm>
            <a:off x="0" y="65532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5360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81</a:t>
            </a:fld>
            <a:endParaRPr lang="en-US" altLang="ja-JP" sz="1200">
              <a:solidFill>
                <a:schemeClr val="bg1"/>
              </a:solidFill>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1026"/>
          <p:cNvSpPr>
            <a:spLocks noGrp="1"/>
          </p:cNvSpPr>
          <p:nvPr>
            <p:ph type="title"/>
          </p:nvPr>
        </p:nvSpPr>
        <p:spPr>
          <a:xfrm>
            <a:off x="0" y="0"/>
            <a:ext cx="6705600" cy="633413"/>
          </a:xfrm>
        </p:spPr>
        <p:txBody>
          <a:bodyPr vert="horz" wrap="square" lIns="91440" tIns="45720" rIns="91440" bIns="45720" anchor="ctr" anchorCtr="0"/>
          <a:lstStyle/>
          <a:p>
            <a:r>
              <a:rPr lang="en-US" altLang="zh-CN">
                <a:solidFill>
                  <a:srgbClr val="FF0000"/>
                </a:solidFill>
                <a:ea typeface="宋体" panose="02010600030101010101" pitchFamily="2" charset="-122"/>
              </a:rPr>
              <a:t>How Much </a:t>
            </a:r>
            <a:r>
              <a:rPr lang="en-US" altLang="zh-CN">
                <a:ea typeface="宋体" panose="02010600030101010101" pitchFamily="2" charset="-122"/>
              </a:rPr>
              <a:t>to Write About?</a:t>
            </a:r>
            <a:r>
              <a:rPr lang="zh-CN" altLang="en-US" dirty="0">
                <a:ea typeface="宋体" panose="02010600030101010101" pitchFamily="2" charset="-122"/>
              </a:rPr>
              <a:t> </a:t>
            </a:r>
            <a:endParaRPr lang="en-US" altLang="zh-CN">
              <a:ea typeface="宋体" panose="02010600030101010101" pitchFamily="2" charset="-122"/>
            </a:endParaRPr>
          </a:p>
        </p:txBody>
      </p:sp>
      <p:sp>
        <p:nvSpPr>
          <p:cNvPr id="154626" name="Rectangle 1027"/>
          <p:cNvSpPr>
            <a:spLocks noGrp="1"/>
          </p:cNvSpPr>
          <p:nvPr>
            <p:ph type="body"/>
          </p:nvPr>
        </p:nvSpPr>
        <p:spPr>
          <a:xfrm>
            <a:off x="323850" y="1125538"/>
            <a:ext cx="7772400" cy="4419600"/>
          </a:xfrm>
        </p:spPr>
        <p:txBody>
          <a:bodyPr vert="horz" wrap="square" lIns="91440" tIns="45720" rIns="91440" bIns="45720" anchor="t" anchorCtr="0"/>
          <a:lstStyle/>
          <a:p>
            <a:pPr>
              <a:spcBef>
                <a:spcPts val="600"/>
              </a:spcBef>
              <a:spcAft>
                <a:spcPts val="600"/>
              </a:spcAft>
            </a:pPr>
            <a:r>
              <a:rPr lang="en-US" altLang="zh-CN">
                <a:ea typeface="宋体" panose="02010600030101010101" pitchFamily="2" charset="-122"/>
              </a:rPr>
              <a:t>As further conversations with the stakeholders progress, the requirements gathering team develops use cases for each of the functions noted. </a:t>
            </a:r>
          </a:p>
          <a:p>
            <a:pPr>
              <a:spcBef>
                <a:spcPts val="600"/>
              </a:spcBef>
              <a:spcAft>
                <a:spcPts val="600"/>
              </a:spcAft>
            </a:pPr>
            <a:r>
              <a:rPr lang="en-US" altLang="zh-CN">
                <a:ea typeface="宋体" panose="02010600030101010101" pitchFamily="2" charset="-122"/>
              </a:rPr>
              <a:t>In general, use cases are written first in an informal narrative fashion. </a:t>
            </a:r>
          </a:p>
          <a:p>
            <a:pPr>
              <a:spcBef>
                <a:spcPts val="600"/>
              </a:spcBef>
              <a:spcAft>
                <a:spcPts val="600"/>
              </a:spcAft>
            </a:pPr>
            <a:r>
              <a:rPr lang="en-US" altLang="zh-CN">
                <a:ea typeface="宋体" panose="02010600030101010101" pitchFamily="2" charset="-122"/>
              </a:rPr>
              <a:t>If more formality is required, the same use case is rewritten using a structured format similar to the one proposed.</a:t>
            </a:r>
          </a:p>
        </p:txBody>
      </p:sp>
      <p:sp>
        <p:nvSpPr>
          <p:cNvPr id="15462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5462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82</a:t>
            </a:fld>
            <a:endParaRPr lang="en-US" altLang="ja-JP" sz="1200">
              <a:solidFill>
                <a:schemeClr val="bg1"/>
              </a:solidFill>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5565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83</a:t>
            </a:fld>
            <a:endParaRPr lang="en-US" altLang="ja-JP" sz="1200">
              <a:solidFill>
                <a:schemeClr val="bg1"/>
              </a:solidFill>
              <a:latin typeface="Arial" panose="020B0604020202020204" pitchFamily="34" charset="0"/>
            </a:endParaRPr>
          </a:p>
        </p:txBody>
      </p:sp>
      <p:sp>
        <p:nvSpPr>
          <p:cNvPr id="155651" name="Rectangle 24"/>
          <p:cNvSpPr>
            <a:spLocks noRot="1"/>
          </p:cNvSpPr>
          <p:nvPr/>
        </p:nvSpPr>
        <p:spPr>
          <a:xfrm>
            <a:off x="0" y="0"/>
            <a:ext cx="7643813" cy="765175"/>
          </a:xfrm>
          <a:prstGeom prst="rect">
            <a:avLst/>
          </a:prstGeom>
          <a:noFill/>
          <a:ln w="9525">
            <a:noFill/>
          </a:ln>
        </p:spPr>
        <p:txBody>
          <a:bodyPr anchor="ctr" anchorCtr="0"/>
          <a:lstStyle/>
          <a:p>
            <a:pPr eaLnBrk="0" hangingPunct="0"/>
            <a:r>
              <a:rPr lang="en-US" altLang="zh-CN" b="1">
                <a:latin typeface="Arial" panose="020B0604020202020204" pitchFamily="34" charset="0"/>
              </a:rPr>
              <a:t>Writing use-case</a:t>
            </a:r>
          </a:p>
        </p:txBody>
      </p:sp>
      <p:sp>
        <p:nvSpPr>
          <p:cNvPr id="155652" name="Rectangle 26"/>
          <p:cNvSpPr>
            <a:spLocks noRot="1"/>
          </p:cNvSpPr>
          <p:nvPr/>
        </p:nvSpPr>
        <p:spPr>
          <a:xfrm>
            <a:off x="647700" y="1125538"/>
            <a:ext cx="7162800" cy="3657600"/>
          </a:xfrm>
          <a:prstGeom prst="rect">
            <a:avLst/>
          </a:prstGeom>
          <a:noFill/>
          <a:ln w="12700">
            <a:noFill/>
          </a:ln>
        </p:spPr>
        <p:txBody>
          <a:bodyPr lIns="90487" tIns="44450" rIns="90487" bIns="44450"/>
          <a:lstStyle/>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a scenario that describes a </a:t>
            </a:r>
            <a:r>
              <a:rPr lang="en-US" altLang="ja-JP" sz="2800">
                <a:latin typeface="Palatino" pitchFamily="-128" charset="0"/>
              </a:rPr>
              <a:t>“</a:t>
            </a:r>
            <a:r>
              <a:rPr lang="en-US" altLang="ja-JP" sz="2800">
                <a:latin typeface="Arial" panose="020B0604020202020204" pitchFamily="34" charset="0"/>
              </a:rPr>
              <a:t>thread of usage</a:t>
            </a:r>
            <a:r>
              <a:rPr lang="en-US" altLang="ja-JP" sz="2800">
                <a:latin typeface="Palatino" pitchFamily="-128" charset="0"/>
              </a:rPr>
              <a:t>”</a:t>
            </a:r>
            <a:r>
              <a:rPr lang="en-US" altLang="ja-JP" sz="2800">
                <a:latin typeface="Arial" panose="020B0604020202020204" pitchFamily="34" charset="0"/>
              </a:rPr>
              <a:t> for a system</a:t>
            </a:r>
          </a:p>
          <a:p>
            <a:pPr marL="342900" indent="-342900" eaLnBrk="0" hangingPunct="0">
              <a:spcBef>
                <a:spcPct val="20000"/>
              </a:spcBef>
              <a:buClr>
                <a:srgbClr val="52A930"/>
              </a:buClr>
              <a:buFont typeface="Wingdings" panose="05000000000000000000" pitchFamily="2" charset="2"/>
              <a:buChar char="n"/>
            </a:pPr>
            <a:r>
              <a:rPr lang="en-US" altLang="ja-JP" sz="2800" i="1">
                <a:solidFill>
                  <a:srgbClr val="FF0000"/>
                </a:solidFill>
                <a:latin typeface="Arial" panose="020B0604020202020204" pitchFamily="34" charset="0"/>
              </a:rPr>
              <a:t>actors</a:t>
            </a:r>
            <a:r>
              <a:rPr lang="en-US" altLang="ja-JP" sz="2800">
                <a:latin typeface="Arial" panose="020B0604020202020204" pitchFamily="34" charset="0"/>
              </a:rPr>
              <a:t> represent roles people or devices play as the system functions</a:t>
            </a:r>
          </a:p>
          <a:p>
            <a:pPr marL="342900" indent="-342900" eaLnBrk="0" hangingPunct="0">
              <a:spcBef>
                <a:spcPct val="20000"/>
              </a:spcBef>
              <a:buClr>
                <a:srgbClr val="52A930"/>
              </a:buClr>
              <a:buFont typeface="Wingdings" panose="05000000000000000000" pitchFamily="2" charset="2"/>
              <a:buChar char="n"/>
            </a:pPr>
            <a:r>
              <a:rPr lang="en-US" altLang="ja-JP" sz="2800" i="1">
                <a:solidFill>
                  <a:srgbClr val="FF0000"/>
                </a:solidFill>
                <a:latin typeface="Arial" panose="020B0604020202020204" pitchFamily="34" charset="0"/>
              </a:rPr>
              <a:t>users</a:t>
            </a:r>
            <a:r>
              <a:rPr lang="en-US" altLang="ja-JP" sz="2800">
                <a:latin typeface="Arial" panose="020B0604020202020204" pitchFamily="34" charset="0"/>
              </a:rPr>
              <a:t> can play a number of different roles for a given scenario</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5" y="45085"/>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Documenting Use Cases</a:t>
            </a:r>
          </a:p>
        </p:txBody>
      </p:sp>
      <p:sp>
        <p:nvSpPr>
          <p:cNvPr id="4" name="Content Placeholder 3"/>
          <p:cNvSpPr>
            <a:spLocks noGrp="1"/>
          </p:cNvSpPr>
          <p:nvPr>
            <p:ph sz="quarter" idx="11"/>
          </p:nvPr>
        </p:nvSpPr>
        <p:spPr>
          <a:xfrm>
            <a:off x="342900" y="1218109"/>
            <a:ext cx="8228648" cy="4397455"/>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main tasks or functions that are performed by the actor?</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system information will the actor acquire, produce or change?</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Will the actor have to inform the system about changes in the external environment?</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information does the actor desire from the system?</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Does the actor wish to be informed about unexpected changes?</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preconditions, triggers, exceptions, and open issues?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 y="45085"/>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Use Case Diagram</a:t>
            </a:r>
          </a:p>
        </p:txBody>
      </p:sp>
      <p:pic>
        <p:nvPicPr>
          <p:cNvPr id="5" name="Picture 4" descr="An illustration displays a case diagram. The homeowner is connected to the three use cases of a safeh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401" y="1303591"/>
            <a:ext cx="6205976" cy="4519267"/>
          </a:xfrm>
          <a:prstGeom prst="rect">
            <a:avLst/>
          </a:prstGeom>
        </p:spPr>
      </p:pic>
      <p:sp>
        <p:nvSpPr>
          <p:cNvPr id="7" name="Text Placeholder 6"/>
          <p:cNvSpPr>
            <a:spLocks noGrp="1"/>
          </p:cNvSpPr>
          <p:nvPr>
            <p:ph type="body" sz="quarter" idx="12"/>
          </p:nvPr>
        </p:nvSpPr>
        <p:spPr>
          <a:xfrm>
            <a:off x="2936383" y="6258756"/>
            <a:ext cx="3271233" cy="2563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85</a:t>
            </a:fld>
            <a:endParaRPr lang="en-US"/>
          </a:p>
        </p:txBody>
      </p:sp>
      <p:sp>
        <p:nvSpPr>
          <p:cNvPr id="159749" name="文本框 121862"/>
          <p:cNvSpPr txBox="1"/>
          <p:nvPr/>
        </p:nvSpPr>
        <p:spPr>
          <a:xfrm>
            <a:off x="815340" y="5796598"/>
            <a:ext cx="7219950" cy="396875"/>
          </a:xfrm>
          <a:prstGeom prst="rect">
            <a:avLst/>
          </a:prstGeom>
          <a:noFill/>
          <a:ln w="9525">
            <a:noFill/>
          </a:ln>
        </p:spPr>
        <p:txBody>
          <a:bodyPr wrap="none">
            <a:spAutoFit/>
          </a:bodyPr>
          <a:lstStyle/>
          <a:p>
            <a:pPr eaLnBrk="0" hangingPunct="0"/>
            <a:r>
              <a:rPr lang="zh-CN" altLang="en-US" sz="2000" dirty="0">
                <a:latin typeface="Arial" panose="020B0604020202020204" pitchFamily="34" charset="0"/>
              </a:rPr>
              <a:t>注：</a:t>
            </a:r>
            <a:r>
              <a:rPr lang="en-US" altLang="zh-CN" sz="2000">
                <a:latin typeface="Arial" panose="020B0604020202020204" pitchFamily="34" charset="0"/>
              </a:rPr>
              <a:t>configure system parameters</a:t>
            </a:r>
            <a:r>
              <a:rPr lang="zh-CN" altLang="en-US" sz="2000" dirty="0">
                <a:latin typeface="Arial" panose="020B0604020202020204" pitchFamily="34" charset="0"/>
              </a:rPr>
              <a:t>也可以加入</a:t>
            </a:r>
            <a:r>
              <a:rPr lang="en-US" altLang="zh-CN" sz="2000">
                <a:latin typeface="Arial" panose="020B0604020202020204" pitchFamily="34" charset="0"/>
              </a:rPr>
              <a:t>administrator-actor</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p:cNvSpPr>
          <p:nvPr>
            <p:ph type="title"/>
          </p:nvPr>
        </p:nvSpPr>
        <p:spPr>
          <a:xfrm>
            <a:off x="287338" y="225425"/>
            <a:ext cx="8534400" cy="381000"/>
          </a:xfrm>
        </p:spPr>
        <p:txBody>
          <a:bodyPr vert="horz" wrap="square" lIns="91440" tIns="45720" rIns="91440" bIns="45720" anchor="ctr" anchorCtr="0"/>
          <a:lstStyle/>
          <a:p>
            <a:r>
              <a:rPr lang="en-US" altLang="zh-CN">
                <a:ea typeface="宋体" panose="02010600030101010101" pitchFamily="2" charset="-122"/>
              </a:rPr>
              <a:t>ACS-DCV Use Case</a:t>
            </a:r>
          </a:p>
        </p:txBody>
      </p:sp>
      <p:sp>
        <p:nvSpPr>
          <p:cNvPr id="161794" name="Rectangle 3"/>
          <p:cNvSpPr>
            <a:spLocks noGrp="1"/>
          </p:cNvSpPr>
          <p:nvPr>
            <p:ph type="body"/>
          </p:nvPr>
        </p:nvSpPr>
        <p:spPr>
          <a:xfrm>
            <a:off x="323850" y="1066800"/>
            <a:ext cx="8424863" cy="4419600"/>
          </a:xfrm>
        </p:spPr>
        <p:txBody>
          <a:bodyPr vert="horz" wrap="square" lIns="91440" tIns="45720" rIns="91440" bIns="45720" anchor="t" anchorCtr="0"/>
          <a:lstStyle/>
          <a:p>
            <a:r>
              <a:rPr lang="en-US" altLang="zh-CN">
                <a:ea typeface="宋体" panose="02010600030101010101" pitchFamily="2" charset="-122"/>
              </a:rPr>
              <a:t>ACS-DCV: Access Camera Surveillance -Display Camera Views</a:t>
            </a:r>
          </a:p>
          <a:p>
            <a:pPr>
              <a:buNone/>
            </a:pPr>
            <a:r>
              <a:rPr lang="en-US" altLang="zh-CN">
                <a:ea typeface="宋体" panose="02010600030101010101" pitchFamily="2" charset="-122"/>
              </a:rPr>
              <a:t>       </a:t>
            </a:r>
            <a:r>
              <a:rPr lang="zh-CN" altLang="en-US" dirty="0">
                <a:ea typeface="宋体" panose="02010600030101010101" pitchFamily="2" charset="-122"/>
              </a:rPr>
              <a:t>通过网络访问摄像机监视设备</a:t>
            </a:r>
            <a:r>
              <a:rPr lang="en-US" altLang="zh-CN">
                <a:ea typeface="宋体" panose="02010600030101010101" pitchFamily="2" charset="-122"/>
              </a:rPr>
              <a:t>-</a:t>
            </a:r>
            <a:r>
              <a:rPr lang="zh-CN" altLang="en-US" dirty="0">
                <a:ea typeface="宋体" panose="02010600030101010101" pitchFamily="2" charset="-122"/>
              </a:rPr>
              <a:t>显示摄像机视频</a:t>
            </a:r>
          </a:p>
          <a:p>
            <a:r>
              <a:rPr lang="en-US" altLang="zh-CN">
                <a:ea typeface="宋体" panose="02010600030101010101" pitchFamily="2" charset="-122"/>
              </a:rPr>
              <a:t>Write use case</a:t>
            </a:r>
          </a:p>
          <a:p>
            <a:pPr>
              <a:buNone/>
            </a:pPr>
            <a:r>
              <a:rPr lang="en-US" altLang="zh-CN">
                <a:ea typeface="宋体" panose="02010600030101010101" pitchFamily="2" charset="-122"/>
              </a:rPr>
              <a:t> </a:t>
            </a:r>
          </a:p>
        </p:txBody>
      </p:sp>
      <p:sp>
        <p:nvSpPr>
          <p:cNvPr id="16179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179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86</a:t>
            </a:fld>
            <a:endParaRPr lang="en-US" altLang="ja-JP" sz="1200">
              <a:solidFill>
                <a:schemeClr val="bg1"/>
              </a:solidFill>
              <a:latin typeface="Arial" panose="020B0604020202020204"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p:cNvSpPr>
          <p:nvPr>
            <p:ph type="title"/>
          </p:nvPr>
        </p:nvSpPr>
        <p:spPr>
          <a:xfrm>
            <a:off x="304800" y="228600"/>
            <a:ext cx="8839200" cy="381000"/>
          </a:xfrm>
        </p:spPr>
        <p:txBody>
          <a:bodyPr vert="horz" wrap="square" lIns="91440" tIns="45720" rIns="91440" bIns="45720" anchor="ctr" anchorCtr="0"/>
          <a:lstStyle/>
          <a:p>
            <a:r>
              <a:rPr lang="en-US" altLang="zh-CN">
                <a:ea typeface="宋体" panose="02010600030101010101" pitchFamily="2" charset="-122"/>
              </a:rPr>
              <a:t>Use case Template for ACS-DCV</a:t>
            </a:r>
            <a:endParaRPr lang="en-US" altLang="zh-CN" sz="2400">
              <a:ea typeface="宋体" panose="02010600030101010101" pitchFamily="2" charset="-122"/>
            </a:endParaRPr>
          </a:p>
        </p:txBody>
      </p:sp>
      <p:sp>
        <p:nvSpPr>
          <p:cNvPr id="162818" name="Rectangle 3"/>
          <p:cNvSpPr>
            <a:spLocks noGrp="1"/>
          </p:cNvSpPr>
          <p:nvPr>
            <p:ph type="body"/>
          </p:nvPr>
        </p:nvSpPr>
        <p:spPr>
          <a:xfrm>
            <a:off x="431800" y="765175"/>
            <a:ext cx="8458200" cy="5241925"/>
          </a:xfrm>
        </p:spPr>
        <p:txBody>
          <a:bodyPr vert="horz" wrap="square" lIns="91440" tIns="45720" rIns="91440" bIns="45720" anchor="t" anchorCtr="0"/>
          <a:lstStyle/>
          <a:p>
            <a:pPr>
              <a:lnSpc>
                <a:spcPct val="80000"/>
              </a:lnSpc>
              <a:buNone/>
            </a:pPr>
            <a:r>
              <a:rPr lang="zh-CN" altLang="en-US" sz="1400" dirty="0">
                <a:ea typeface="宋体" panose="02010600030101010101" pitchFamily="2" charset="-122"/>
              </a:rPr>
              <a:t>使用模版的用例：在此后几页</a:t>
            </a:r>
          </a:p>
          <a:p>
            <a:pPr>
              <a:lnSpc>
                <a:spcPct val="80000"/>
              </a:lnSpc>
            </a:pPr>
            <a:r>
              <a:rPr lang="en-US" altLang="zh-CN" sz="2400">
                <a:solidFill>
                  <a:srgbClr val="FF0000"/>
                </a:solidFill>
                <a:ea typeface="宋体" panose="02010600030101010101" pitchFamily="2" charset="-122"/>
              </a:rPr>
              <a:t>Use case Name: </a:t>
            </a:r>
          </a:p>
          <a:p>
            <a:pPr>
              <a:lnSpc>
                <a:spcPct val="80000"/>
              </a:lnSpc>
            </a:pPr>
            <a:r>
              <a:rPr lang="en-US" altLang="zh-CN" sz="2400">
                <a:solidFill>
                  <a:srgbClr val="FF0000"/>
                </a:solidFill>
                <a:ea typeface="宋体" panose="02010600030101010101" pitchFamily="2" charset="-122"/>
              </a:rPr>
              <a:t>Primary Actor: </a:t>
            </a:r>
          </a:p>
          <a:p>
            <a:pPr>
              <a:lnSpc>
                <a:spcPct val="80000"/>
              </a:lnSpc>
            </a:pPr>
            <a:r>
              <a:rPr lang="en-US" altLang="zh-CN" sz="2400">
                <a:solidFill>
                  <a:srgbClr val="FF0000"/>
                </a:solidFill>
                <a:ea typeface="宋体" panose="02010600030101010101" pitchFamily="2" charset="-122"/>
              </a:rPr>
              <a:t>Goal in context:</a:t>
            </a:r>
          </a:p>
          <a:p>
            <a:pPr>
              <a:lnSpc>
                <a:spcPct val="80000"/>
              </a:lnSpc>
            </a:pPr>
            <a:r>
              <a:rPr lang="en-US" altLang="zh-CN" sz="2400">
                <a:solidFill>
                  <a:srgbClr val="FF0000"/>
                </a:solidFill>
                <a:ea typeface="宋体" panose="02010600030101010101" pitchFamily="2" charset="-122"/>
              </a:rPr>
              <a:t>Precondition: </a:t>
            </a:r>
          </a:p>
          <a:p>
            <a:pPr>
              <a:lnSpc>
                <a:spcPct val="80000"/>
              </a:lnSpc>
            </a:pPr>
            <a:r>
              <a:rPr lang="en-US" altLang="zh-CN" sz="2400">
                <a:solidFill>
                  <a:srgbClr val="FF0000"/>
                </a:solidFill>
                <a:ea typeface="宋体" panose="02010600030101010101" pitchFamily="2" charset="-122"/>
              </a:rPr>
              <a:t>Trigger:</a:t>
            </a:r>
          </a:p>
          <a:p>
            <a:pPr>
              <a:lnSpc>
                <a:spcPct val="80000"/>
              </a:lnSpc>
            </a:pPr>
            <a:r>
              <a:rPr lang="en-US" altLang="zh-CN" sz="2400">
                <a:solidFill>
                  <a:srgbClr val="FF0000"/>
                </a:solidFill>
                <a:ea typeface="宋体" panose="02010600030101010101" pitchFamily="2" charset="-122"/>
              </a:rPr>
              <a:t>Scenario:</a:t>
            </a:r>
          </a:p>
          <a:p>
            <a:pPr>
              <a:lnSpc>
                <a:spcPct val="80000"/>
              </a:lnSpc>
            </a:pPr>
            <a:r>
              <a:rPr lang="en-US" altLang="zh-CN" sz="2400">
                <a:solidFill>
                  <a:srgbClr val="FF0000"/>
                </a:solidFill>
                <a:ea typeface="宋体" panose="02010600030101010101" pitchFamily="2" charset="-122"/>
              </a:rPr>
              <a:t>Exception</a:t>
            </a:r>
          </a:p>
          <a:p>
            <a:pPr>
              <a:lnSpc>
                <a:spcPct val="80000"/>
              </a:lnSpc>
            </a:pPr>
            <a:r>
              <a:rPr lang="en-US" altLang="zh-CN" sz="2400">
                <a:solidFill>
                  <a:schemeClr val="hlink"/>
                </a:solidFill>
                <a:ea typeface="宋体" panose="02010600030101010101" pitchFamily="2" charset="-122"/>
              </a:rPr>
              <a:t>Priority:</a:t>
            </a:r>
            <a:r>
              <a:rPr lang="en-US" altLang="zh-CN" sz="2400">
                <a:ea typeface="宋体" panose="02010600030101010101" pitchFamily="2" charset="-122"/>
              </a:rPr>
              <a:t>  </a:t>
            </a:r>
          </a:p>
          <a:p>
            <a:pPr>
              <a:lnSpc>
                <a:spcPct val="80000"/>
              </a:lnSpc>
            </a:pPr>
            <a:r>
              <a:rPr lang="en-US" altLang="zh-CN" sz="2400">
                <a:solidFill>
                  <a:schemeClr val="hlink"/>
                </a:solidFill>
                <a:ea typeface="宋体" panose="02010600030101010101" pitchFamily="2" charset="-122"/>
              </a:rPr>
              <a:t>When available</a:t>
            </a:r>
            <a:r>
              <a:rPr lang="en-US" altLang="zh-CN" sz="2400">
                <a:ea typeface="宋体" panose="02010600030101010101" pitchFamily="2" charset="-122"/>
              </a:rPr>
              <a:t> :</a:t>
            </a:r>
          </a:p>
          <a:p>
            <a:pPr>
              <a:lnSpc>
                <a:spcPct val="80000"/>
              </a:lnSpc>
            </a:pPr>
            <a:r>
              <a:rPr lang="en-US" altLang="zh-CN" sz="2400">
                <a:solidFill>
                  <a:schemeClr val="hlink"/>
                </a:solidFill>
                <a:ea typeface="宋体" panose="02010600030101010101" pitchFamily="2" charset="-122"/>
              </a:rPr>
              <a:t>Frequency</a:t>
            </a:r>
            <a:r>
              <a:rPr lang="en-US" altLang="zh-CN" sz="2400">
                <a:ea typeface="宋体" panose="02010600030101010101" pitchFamily="2" charset="-122"/>
              </a:rPr>
              <a:t>: </a:t>
            </a:r>
          </a:p>
          <a:p>
            <a:pPr>
              <a:lnSpc>
                <a:spcPct val="80000"/>
              </a:lnSpc>
            </a:pPr>
            <a:r>
              <a:rPr lang="en-US" altLang="zh-CN" sz="2400">
                <a:solidFill>
                  <a:schemeClr val="hlink"/>
                </a:solidFill>
                <a:ea typeface="宋体" panose="02010600030101010101" pitchFamily="2" charset="-122"/>
              </a:rPr>
              <a:t>Channel to actor</a:t>
            </a:r>
            <a:r>
              <a:rPr lang="en-US" altLang="zh-CN" sz="2400">
                <a:ea typeface="宋体" panose="02010600030101010101" pitchFamily="2" charset="-122"/>
              </a:rPr>
              <a:t>:</a:t>
            </a:r>
          </a:p>
          <a:p>
            <a:pPr>
              <a:lnSpc>
                <a:spcPct val="80000"/>
              </a:lnSpc>
            </a:pPr>
            <a:r>
              <a:rPr lang="en-US" altLang="zh-CN" sz="2400">
                <a:solidFill>
                  <a:schemeClr val="hlink"/>
                </a:solidFill>
                <a:ea typeface="宋体" panose="02010600030101010101" pitchFamily="2" charset="-122"/>
              </a:rPr>
              <a:t>Secondary actor</a:t>
            </a:r>
            <a:r>
              <a:rPr lang="en-US" altLang="zh-CN" sz="2400">
                <a:ea typeface="宋体" panose="02010600030101010101" pitchFamily="2" charset="-122"/>
              </a:rPr>
              <a:t>:</a:t>
            </a:r>
          </a:p>
          <a:p>
            <a:pPr>
              <a:lnSpc>
                <a:spcPct val="80000"/>
              </a:lnSpc>
            </a:pPr>
            <a:r>
              <a:rPr lang="en-US" altLang="zh-CN" sz="2400">
                <a:solidFill>
                  <a:schemeClr val="hlink"/>
                </a:solidFill>
                <a:ea typeface="宋体" panose="02010600030101010101" pitchFamily="2" charset="-122"/>
              </a:rPr>
              <a:t>Channels to secondary actors</a:t>
            </a:r>
            <a:r>
              <a:rPr lang="en-US" altLang="zh-CN" sz="2400">
                <a:ea typeface="宋体" panose="02010600030101010101" pitchFamily="2" charset="-122"/>
              </a:rPr>
              <a:t>:</a:t>
            </a:r>
            <a:endParaRPr lang="zh-CN" altLang="en-US" sz="2400" dirty="0">
              <a:ea typeface="宋体" panose="02010600030101010101" pitchFamily="2" charset="-122"/>
            </a:endParaRPr>
          </a:p>
        </p:txBody>
      </p:sp>
      <p:sp>
        <p:nvSpPr>
          <p:cNvPr id="16281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282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87</a:t>
            </a:fld>
            <a:endParaRPr lang="en-US" altLang="ja-JP" sz="1200">
              <a:solidFill>
                <a:schemeClr val="bg1"/>
              </a:solidFill>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a:xfrm>
            <a:off x="304800" y="228600"/>
            <a:ext cx="8839200" cy="381000"/>
          </a:xfrm>
        </p:spPr>
        <p:txBody>
          <a:bodyPr vert="horz" wrap="square" lIns="91440" tIns="45720" rIns="91440" bIns="45720" anchor="ctr" anchorCtr="0"/>
          <a:lstStyle/>
          <a:p>
            <a:r>
              <a:rPr lang="en-US" altLang="zh-CN">
                <a:ea typeface="宋体" panose="02010600030101010101" pitchFamily="2" charset="-122"/>
              </a:rPr>
              <a:t>Use case Template for ACS-DCV</a:t>
            </a:r>
            <a:endParaRPr lang="en-US" altLang="zh-CN" sz="2400">
              <a:ea typeface="宋体" panose="02010600030101010101" pitchFamily="2" charset="-122"/>
            </a:endParaRPr>
          </a:p>
        </p:txBody>
      </p:sp>
      <p:sp>
        <p:nvSpPr>
          <p:cNvPr id="163842" name="Rectangle 3"/>
          <p:cNvSpPr>
            <a:spLocks noGrp="1"/>
          </p:cNvSpPr>
          <p:nvPr>
            <p:ph type="body"/>
          </p:nvPr>
        </p:nvSpPr>
        <p:spPr/>
        <p:txBody>
          <a:bodyPr vert="horz" wrap="square" lIns="91440" tIns="45720" rIns="91440" bIns="45720" anchor="t" anchorCtr="0"/>
          <a:lstStyle/>
          <a:p>
            <a:pPr>
              <a:lnSpc>
                <a:spcPct val="90000"/>
              </a:lnSpc>
            </a:pPr>
            <a:r>
              <a:rPr lang="en-US" altLang="zh-CN">
                <a:solidFill>
                  <a:schemeClr val="hlink"/>
                </a:solidFill>
                <a:ea typeface="宋体" panose="02010600030101010101" pitchFamily="2" charset="-122"/>
              </a:rPr>
              <a:t>Use case</a:t>
            </a:r>
            <a:r>
              <a:rPr lang="en-US" altLang="zh-CN">
                <a:ea typeface="宋体" panose="02010600030101010101" pitchFamily="2" charset="-122"/>
              </a:rPr>
              <a:t>: access camera surveillance-display (ACS-DCV)</a:t>
            </a:r>
          </a:p>
          <a:p>
            <a:pPr>
              <a:lnSpc>
                <a:spcPct val="90000"/>
              </a:lnSpc>
            </a:pPr>
            <a:r>
              <a:rPr lang="en-US" altLang="zh-CN">
                <a:solidFill>
                  <a:schemeClr val="hlink"/>
                </a:solidFill>
                <a:ea typeface="宋体" panose="02010600030101010101" pitchFamily="2" charset="-122"/>
              </a:rPr>
              <a:t>Primary Actor</a:t>
            </a:r>
            <a:r>
              <a:rPr lang="en-US" altLang="zh-CN">
                <a:ea typeface="宋体" panose="02010600030101010101" pitchFamily="2" charset="-122"/>
              </a:rPr>
              <a:t>: homeowner</a:t>
            </a:r>
          </a:p>
          <a:p>
            <a:pPr>
              <a:lnSpc>
                <a:spcPct val="90000"/>
              </a:lnSpc>
            </a:pPr>
            <a:r>
              <a:rPr lang="en-US" altLang="zh-CN">
                <a:solidFill>
                  <a:schemeClr val="hlink"/>
                </a:solidFill>
                <a:ea typeface="宋体" panose="02010600030101010101" pitchFamily="2" charset="-122"/>
              </a:rPr>
              <a:t>Goal in context:</a:t>
            </a:r>
            <a:r>
              <a:rPr lang="en-US" altLang="zh-CN">
                <a:ea typeface="宋体" panose="02010600030101010101" pitchFamily="2" charset="-122"/>
              </a:rPr>
              <a:t> To view output of camera placed throughout the house from any remote location via Internet</a:t>
            </a:r>
          </a:p>
          <a:p>
            <a:pPr>
              <a:lnSpc>
                <a:spcPct val="90000"/>
              </a:lnSpc>
            </a:pPr>
            <a:r>
              <a:rPr lang="en-US" altLang="zh-CN">
                <a:solidFill>
                  <a:schemeClr val="hlink"/>
                </a:solidFill>
                <a:ea typeface="宋体" panose="02010600030101010101" pitchFamily="2" charset="-122"/>
              </a:rPr>
              <a:t>Precondition</a:t>
            </a:r>
            <a:r>
              <a:rPr lang="en-US" altLang="zh-CN">
                <a:ea typeface="宋体" panose="02010600030101010101" pitchFamily="2" charset="-122"/>
              </a:rPr>
              <a:t>: System must be fully configured; Appropriate User ID and </a:t>
            </a:r>
            <a:r>
              <a:rPr lang="en-US" altLang="zh-CN" err="1">
                <a:ea typeface="宋体" panose="02010600030101010101" pitchFamily="2" charset="-122"/>
              </a:rPr>
              <a:t>Pwd</a:t>
            </a:r>
            <a:r>
              <a:rPr lang="en-US" altLang="zh-CN">
                <a:ea typeface="宋体" panose="02010600030101010101" pitchFamily="2" charset="-122"/>
              </a:rPr>
              <a:t> must be obtained</a:t>
            </a:r>
          </a:p>
          <a:p>
            <a:pPr>
              <a:lnSpc>
                <a:spcPct val="90000"/>
              </a:lnSpc>
            </a:pPr>
            <a:r>
              <a:rPr lang="en-US" altLang="zh-CN">
                <a:solidFill>
                  <a:schemeClr val="hlink"/>
                </a:solidFill>
                <a:ea typeface="宋体" panose="02010600030101010101" pitchFamily="2" charset="-122"/>
              </a:rPr>
              <a:t>Trigger</a:t>
            </a:r>
            <a:r>
              <a:rPr lang="en-US" altLang="zh-CN">
                <a:ea typeface="宋体" panose="02010600030101010101" pitchFamily="2" charset="-122"/>
              </a:rPr>
              <a:t>: The homeowner decides to take a look inside the house while away</a:t>
            </a:r>
          </a:p>
          <a:p>
            <a:pPr>
              <a:lnSpc>
                <a:spcPct val="90000"/>
              </a:lnSpc>
              <a:buNone/>
            </a:pPr>
            <a:endParaRPr lang="zh-CN" altLang="en-US" dirty="0">
              <a:ea typeface="宋体" panose="02010600030101010101" pitchFamily="2" charset="-122"/>
            </a:endParaRPr>
          </a:p>
        </p:txBody>
      </p:sp>
      <p:sp>
        <p:nvSpPr>
          <p:cNvPr id="16384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384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88</a:t>
            </a:fld>
            <a:endParaRPr lang="en-US" altLang="ja-JP" sz="1200">
              <a:solidFill>
                <a:schemeClr val="bg1"/>
              </a:solidFill>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Use case Template for ACS-DCV</a:t>
            </a:r>
            <a:endParaRPr lang="zh-CN" altLang="en-US" dirty="0">
              <a:ea typeface="宋体" panose="02010600030101010101" pitchFamily="2" charset="-122"/>
            </a:endParaRPr>
          </a:p>
        </p:txBody>
      </p:sp>
      <p:sp>
        <p:nvSpPr>
          <p:cNvPr id="164866" name="Rectangle 3"/>
          <p:cNvSpPr>
            <a:spLocks noGrp="1"/>
          </p:cNvSpPr>
          <p:nvPr>
            <p:ph type="body"/>
          </p:nvPr>
        </p:nvSpPr>
        <p:spPr>
          <a:xfrm>
            <a:off x="358775" y="836613"/>
            <a:ext cx="8281988" cy="5076825"/>
          </a:xfrm>
        </p:spPr>
        <p:txBody>
          <a:bodyPr vert="horz" wrap="square" lIns="91440" tIns="45720" rIns="91440" bIns="45720" anchor="t" anchorCtr="0"/>
          <a:lstStyle/>
          <a:p>
            <a:pPr>
              <a:lnSpc>
                <a:spcPct val="90000"/>
              </a:lnSpc>
            </a:pPr>
            <a:r>
              <a:rPr lang="en-US" altLang="zh-CN" sz="2000">
                <a:solidFill>
                  <a:schemeClr val="hlink"/>
                </a:solidFill>
                <a:ea typeface="宋体" panose="02010600030101010101" pitchFamily="2" charset="-122"/>
              </a:rPr>
              <a:t>Scenario:</a:t>
            </a:r>
          </a:p>
          <a:p>
            <a:pPr>
              <a:lnSpc>
                <a:spcPct val="90000"/>
              </a:lnSpc>
              <a:buNone/>
            </a:pPr>
            <a:r>
              <a:rPr lang="en-US" altLang="zh-CN" sz="2000">
                <a:solidFill>
                  <a:schemeClr val="hlink"/>
                </a:solidFill>
                <a:ea typeface="宋体" panose="02010600030101010101" pitchFamily="2" charset="-122"/>
              </a:rPr>
              <a:t>1</a:t>
            </a:r>
            <a:r>
              <a:rPr lang="en-US" altLang="zh-CN" sz="2000">
                <a:ea typeface="宋体" panose="02010600030101010101" pitchFamily="2" charset="-122"/>
              </a:rPr>
              <a:t>.    The homeowner logs on to the </a:t>
            </a:r>
            <a:r>
              <a:rPr lang="en-US" altLang="zh-CN" sz="2000" err="1">
                <a:ea typeface="宋体" panose="02010600030101010101" pitchFamily="2" charset="-122"/>
              </a:rPr>
              <a:t>Safehome</a:t>
            </a:r>
            <a:r>
              <a:rPr lang="en-US" altLang="zh-CN" sz="2000">
                <a:ea typeface="宋体" panose="02010600030101010101" pitchFamily="2" charset="-122"/>
              </a:rPr>
              <a:t> Products web site</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homeowner enters his or her use ID</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homeowner enters two </a:t>
            </a:r>
            <a:r>
              <a:rPr lang="en-US" altLang="zh-CN" sz="2000" err="1">
                <a:ea typeface="宋体" panose="02010600030101010101" pitchFamily="2" charset="-122"/>
              </a:rPr>
              <a:t>pwd</a:t>
            </a:r>
            <a:r>
              <a:rPr lang="en-US" altLang="zh-CN" sz="2000">
                <a:ea typeface="宋体" panose="02010600030101010101" pitchFamily="2" charset="-122"/>
              </a:rPr>
              <a:t> (each at least eight char in length)</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system displays all major functions buttons</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homeowner selects the </a:t>
            </a:r>
            <a:r>
              <a:rPr lang="en-US" altLang="zh-CN" sz="2000">
                <a:latin typeface="Palatino" pitchFamily="-128" charset="0"/>
                <a:ea typeface="宋体" panose="02010600030101010101" pitchFamily="2" charset="-122"/>
              </a:rPr>
              <a:t>“</a:t>
            </a:r>
            <a:r>
              <a:rPr lang="en-US" altLang="zh-CN" sz="2000">
                <a:ea typeface="宋体" panose="02010600030101010101" pitchFamily="2" charset="-122"/>
              </a:rPr>
              <a:t>surveillance</a:t>
            </a:r>
            <a:r>
              <a:rPr lang="en-US" altLang="zh-CN" sz="2000">
                <a:latin typeface="Palatino" pitchFamily="-128" charset="0"/>
                <a:ea typeface="宋体" panose="02010600030101010101" pitchFamily="2" charset="-122"/>
              </a:rPr>
              <a:t>”</a:t>
            </a:r>
            <a:r>
              <a:rPr lang="en-US" altLang="zh-CN" sz="2000">
                <a:ea typeface="宋体" panose="02010600030101010101" pitchFamily="2" charset="-122"/>
              </a:rPr>
              <a:t> from the major function buttons</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homeowner selects </a:t>
            </a:r>
            <a:r>
              <a:rPr lang="en-US" altLang="zh-CN" sz="2000">
                <a:latin typeface="Palatino" pitchFamily="-128" charset="0"/>
                <a:ea typeface="宋体" panose="02010600030101010101" pitchFamily="2" charset="-122"/>
              </a:rPr>
              <a:t>“</a:t>
            </a:r>
            <a:r>
              <a:rPr lang="en-US" altLang="zh-CN" sz="2000">
                <a:ea typeface="宋体" panose="02010600030101010101" pitchFamily="2" charset="-122"/>
              </a:rPr>
              <a:t>pick a camera</a:t>
            </a:r>
            <a:r>
              <a:rPr lang="en-US" altLang="zh-CN" sz="2000">
                <a:latin typeface="Palatino" pitchFamily="-128" charset="0"/>
                <a:ea typeface="宋体" panose="02010600030101010101" pitchFamily="2" charset="-122"/>
              </a:rPr>
              <a:t>”</a:t>
            </a:r>
            <a:endParaRPr lang="en-US" altLang="zh-CN" sz="2000">
              <a:ea typeface="宋体" panose="02010600030101010101" pitchFamily="2" charset="-122"/>
            </a:endParaRPr>
          </a:p>
          <a:p>
            <a:pPr>
              <a:lnSpc>
                <a:spcPct val="90000"/>
              </a:lnSpc>
              <a:buFont typeface="Wingdings" panose="05000000000000000000" pitchFamily="2" charset="2"/>
              <a:buAutoNum type="arabicPeriod" startAt="2"/>
            </a:pPr>
            <a:r>
              <a:rPr lang="en-US" altLang="zh-CN" sz="2000">
                <a:ea typeface="宋体" panose="02010600030101010101" pitchFamily="2" charset="-122"/>
              </a:rPr>
              <a:t>The system displays the floor plan of the house</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homeowner selects a camera icon from the floor plan</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homeowner selects the </a:t>
            </a:r>
            <a:r>
              <a:rPr lang="en-US" altLang="zh-CN" sz="2000">
                <a:latin typeface="Palatino" pitchFamily="-128" charset="0"/>
                <a:ea typeface="宋体" panose="02010600030101010101" pitchFamily="2" charset="-122"/>
              </a:rPr>
              <a:t>“</a:t>
            </a:r>
            <a:r>
              <a:rPr lang="en-US" altLang="zh-CN" sz="2000">
                <a:ea typeface="宋体" panose="02010600030101010101" pitchFamily="2" charset="-122"/>
              </a:rPr>
              <a:t>View</a:t>
            </a:r>
            <a:r>
              <a:rPr lang="en-US" altLang="zh-CN" sz="2000">
                <a:latin typeface="Palatino" pitchFamily="-128" charset="0"/>
                <a:ea typeface="宋体" panose="02010600030101010101" pitchFamily="2" charset="-122"/>
              </a:rPr>
              <a:t>”</a:t>
            </a:r>
            <a:r>
              <a:rPr lang="en-US" altLang="zh-CN" sz="2000">
                <a:ea typeface="宋体" panose="02010600030101010101" pitchFamily="2" charset="-122"/>
              </a:rPr>
              <a:t> button</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system displays a viewing window that is identified by the camera ID</a:t>
            </a:r>
          </a:p>
          <a:p>
            <a:pPr>
              <a:lnSpc>
                <a:spcPct val="90000"/>
              </a:lnSpc>
              <a:buFont typeface="Wingdings" panose="05000000000000000000" pitchFamily="2" charset="2"/>
              <a:buAutoNum type="arabicPeriod" startAt="2"/>
            </a:pPr>
            <a:r>
              <a:rPr lang="en-US" altLang="zh-CN" sz="2000">
                <a:ea typeface="宋体" panose="02010600030101010101" pitchFamily="2" charset="-122"/>
              </a:rPr>
              <a:t>The system displays video output within the viewing  window at one frame per second</a:t>
            </a:r>
          </a:p>
          <a:p>
            <a:pPr>
              <a:lnSpc>
                <a:spcPct val="90000"/>
              </a:lnSpc>
              <a:buAutoNum type="arabicPeriod" startAt="2"/>
            </a:pPr>
            <a:endParaRPr lang="zh-CN" altLang="en-US" sz="2000" dirty="0">
              <a:ea typeface="宋体" panose="02010600030101010101" pitchFamily="2" charset="-122"/>
            </a:endParaRPr>
          </a:p>
        </p:txBody>
      </p:sp>
      <p:sp>
        <p:nvSpPr>
          <p:cNvPr id="164867"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4868"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89</a:t>
            </a:fld>
            <a:endParaRPr lang="en-US" altLang="ja-JP" sz="1200">
              <a:solidFill>
                <a:schemeClr val="bg1"/>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HOW MUST BE A REQUIREMENT ?</a:t>
            </a:r>
            <a:endParaRPr lang="zh-CN" altLang="en-US" dirty="0">
              <a:ea typeface="宋体" panose="02010600030101010101" pitchFamily="2" charset="-122"/>
            </a:endParaRPr>
          </a:p>
        </p:txBody>
      </p:sp>
      <p:sp>
        <p:nvSpPr>
          <p:cNvPr id="23554" name="Rectangle 3"/>
          <p:cNvSpPr>
            <a:spLocks noGrp="1"/>
          </p:cNvSpPr>
          <p:nvPr>
            <p:ph idx="1"/>
          </p:nvPr>
        </p:nvSpPr>
        <p:spPr/>
        <p:txBody>
          <a:bodyPr vert="horz" wrap="square" lIns="91440" tIns="45720" rIns="91440" bIns="45720" anchor="t" anchorCtr="0"/>
          <a:lstStyle/>
          <a:p>
            <a:r>
              <a:rPr lang="en-US" altLang="zh-CN" sz="3200">
                <a:ea typeface="宋体" panose="02010600030101010101" pitchFamily="2" charset="-122"/>
              </a:rPr>
              <a:t>Easily Identifiable</a:t>
            </a:r>
            <a:endParaRPr lang="en-US" altLang="zh-CN">
              <a:ea typeface="宋体" panose="02010600030101010101" pitchFamily="2" charset="-122"/>
            </a:endParaRPr>
          </a:p>
          <a:p>
            <a:pPr lvl="1"/>
            <a:r>
              <a:rPr lang="en-US" altLang="zh-CN">
                <a:ea typeface="宋体" panose="02010600030101010101" pitchFamily="2" charset="-122"/>
              </a:rPr>
              <a:t>by a well–determined name and a unique reference in the system.</a:t>
            </a:r>
          </a:p>
          <a:p>
            <a:pPr lvl="1"/>
            <a:endParaRPr lang="en-US" altLang="zh-CN">
              <a:ea typeface="宋体" panose="02010600030101010101" pitchFamily="2" charset="-122"/>
            </a:endParaRPr>
          </a:p>
          <a:p>
            <a:r>
              <a:rPr lang="en-US" altLang="zh-CN" sz="3200" err="1">
                <a:ea typeface="宋体" panose="02010600030101010101" pitchFamily="2" charset="-122"/>
              </a:rPr>
              <a:t>Unambiguous</a:t>
            </a:r>
            <a:r>
              <a:rPr lang="en-US" altLang="zh-CN" err="1"/>
              <a:t>['ʌnæm'bɪgjʊəs</a:t>
            </a:r>
            <a:r>
              <a:rPr lang="en-US" altLang="zh-CN"/>
              <a:t>] </a:t>
            </a:r>
            <a:endParaRPr lang="en-US" altLang="zh-CN">
              <a:ea typeface="宋体" panose="02010600030101010101" pitchFamily="2" charset="-122"/>
            </a:endParaRPr>
          </a:p>
          <a:p>
            <a:pPr lvl="1"/>
            <a:r>
              <a:rPr lang="en-US" altLang="zh-CN">
                <a:ea typeface="宋体" panose="02010600030101010101" pitchFamily="2" charset="-122"/>
              </a:rPr>
              <a:t>Only 1 possible interpretation is possible</a:t>
            </a:r>
          </a:p>
          <a:p>
            <a:endParaRPr lang="en-US" altLang="zh-CN">
              <a:ea typeface="宋体" panose="02010600030101010101" pitchFamily="2" charset="-122"/>
            </a:endParaRPr>
          </a:p>
          <a:p>
            <a:r>
              <a:rPr lang="en-US" altLang="zh-CN" sz="3200">
                <a:solidFill>
                  <a:srgbClr val="FF0000"/>
                </a:solidFill>
                <a:ea typeface="宋体" panose="02010600030101010101" pitchFamily="2" charset="-122"/>
              </a:rPr>
              <a:t>Testable</a:t>
            </a:r>
          </a:p>
          <a:p>
            <a:pPr lvl="1"/>
            <a:r>
              <a:rPr lang="en-US" altLang="zh-CN">
                <a:ea typeface="宋体" panose="02010600030101010101" pitchFamily="2" charset="-122"/>
              </a:rPr>
              <a:t>A test case can be defined to test the requirement</a:t>
            </a:r>
            <a:endParaRPr lang="zh-CN" altLang="en-US" dirty="0">
              <a:ea typeface="宋体" panose="02010600030101010101" pitchFamily="2" charset="-122"/>
            </a:endParaRPr>
          </a:p>
        </p:txBody>
      </p:sp>
      <p:sp>
        <p:nvSpPr>
          <p:cNvPr id="2355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2355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a:t>
            </a:fld>
            <a:endParaRPr lang="en-US" altLang="ja-JP" sz="1200">
              <a:solidFill>
                <a:schemeClr val="bg1"/>
              </a:solidFill>
              <a:latin typeface="Arial" panose="020B060402020202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Use case Template for ACS-DCV</a:t>
            </a:r>
            <a:endParaRPr lang="zh-CN" altLang="en-US" dirty="0">
              <a:ea typeface="宋体" panose="02010600030101010101" pitchFamily="2" charset="-122"/>
            </a:endParaRPr>
          </a:p>
        </p:txBody>
      </p:sp>
      <p:sp>
        <p:nvSpPr>
          <p:cNvPr id="165890" name="Rectangle 3"/>
          <p:cNvSpPr>
            <a:spLocks noGrp="1"/>
          </p:cNvSpPr>
          <p:nvPr>
            <p:ph type="body"/>
          </p:nvPr>
        </p:nvSpPr>
        <p:spPr>
          <a:xfrm>
            <a:off x="358775" y="765175"/>
            <a:ext cx="8353425" cy="5256213"/>
          </a:xfrm>
        </p:spPr>
        <p:txBody>
          <a:bodyPr vert="horz" wrap="square" lIns="91440" tIns="45720" rIns="91440" bIns="45720" anchor="t" anchorCtr="0"/>
          <a:lstStyle/>
          <a:p>
            <a:pPr>
              <a:lnSpc>
                <a:spcPct val="90000"/>
              </a:lnSpc>
            </a:pPr>
            <a:r>
              <a:rPr lang="en-US" altLang="zh-CN">
                <a:solidFill>
                  <a:schemeClr val="hlink"/>
                </a:solidFill>
                <a:ea typeface="宋体" panose="02010600030101010101" pitchFamily="2" charset="-122"/>
              </a:rPr>
              <a:t>Exception</a:t>
            </a:r>
          </a:p>
          <a:p>
            <a:pPr>
              <a:lnSpc>
                <a:spcPct val="90000"/>
              </a:lnSpc>
              <a:buNone/>
            </a:pPr>
            <a:r>
              <a:rPr lang="en-US" altLang="zh-CN">
                <a:ea typeface="宋体" panose="02010600030101010101" pitchFamily="2" charset="-122"/>
              </a:rPr>
              <a:t>   </a:t>
            </a:r>
            <a:r>
              <a:rPr lang="en-US" altLang="zh-CN" sz="2400">
                <a:solidFill>
                  <a:schemeClr val="hlink"/>
                </a:solidFill>
                <a:ea typeface="宋体" panose="02010600030101010101" pitchFamily="2" charset="-122"/>
              </a:rPr>
              <a:t>1:</a:t>
            </a:r>
            <a:r>
              <a:rPr lang="en-US" altLang="zh-CN" sz="2400">
                <a:ea typeface="宋体" panose="02010600030101010101" pitchFamily="2" charset="-122"/>
              </a:rPr>
              <a:t>ID or PWD are incorrect or not recognized</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see use case: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Validate ID and passwords</a:t>
            </a:r>
            <a:r>
              <a:rPr lang="en-US" altLang="zh-CN" sz="2400">
                <a:latin typeface="Palatino" pitchFamily="-128" charset="0"/>
                <a:ea typeface="宋体" panose="02010600030101010101" pitchFamily="2" charset="-122"/>
              </a:rPr>
              <a:t>”</a:t>
            </a:r>
            <a:endParaRPr lang="en-US" altLang="zh-CN" sz="2400">
              <a:ea typeface="宋体" panose="02010600030101010101" pitchFamily="2" charset="-122"/>
            </a:endParaRPr>
          </a:p>
          <a:p>
            <a:pPr>
              <a:lnSpc>
                <a:spcPct val="90000"/>
              </a:lnSpc>
              <a:buNone/>
            </a:pPr>
            <a:r>
              <a:rPr lang="en-US" altLang="zh-CN" sz="2400">
                <a:ea typeface="宋体" panose="02010600030101010101" pitchFamily="2" charset="-122"/>
              </a:rPr>
              <a:t>   </a:t>
            </a:r>
            <a:r>
              <a:rPr lang="en-US" altLang="zh-CN" sz="2400">
                <a:solidFill>
                  <a:schemeClr val="hlink"/>
                </a:solidFill>
                <a:ea typeface="宋体" panose="02010600030101010101" pitchFamily="2" charset="-122"/>
              </a:rPr>
              <a:t>2:</a:t>
            </a:r>
            <a:r>
              <a:rPr lang="en-US" altLang="zh-CN" sz="2400">
                <a:ea typeface="宋体" panose="02010600030101010101" pitchFamily="2" charset="-122"/>
              </a:rPr>
              <a:t> Surveillance function not configured for this system</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 </a:t>
            </a:r>
            <a:r>
              <a:rPr lang="en-US" altLang="zh-CN" sz="2400" err="1">
                <a:ea typeface="宋体" panose="02010600030101010101" pitchFamily="2" charset="-122"/>
              </a:rPr>
              <a:t>system</a:t>
            </a:r>
            <a:r>
              <a:rPr lang="en-US" altLang="zh-CN" sz="2400">
                <a:ea typeface="宋体" panose="02010600030101010101" pitchFamily="2" charset="-122"/>
              </a:rPr>
              <a:t> displays appropriate error message; see use case :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configure surveillance function</a:t>
            </a:r>
            <a:r>
              <a:rPr lang="en-US" altLang="zh-CN" sz="2400">
                <a:latin typeface="Palatino" pitchFamily="-128" charset="0"/>
                <a:ea typeface="宋体" panose="02010600030101010101" pitchFamily="2" charset="-122"/>
              </a:rPr>
              <a:t>”</a:t>
            </a:r>
            <a:endParaRPr lang="en-US" altLang="zh-CN" sz="2400">
              <a:ea typeface="宋体" panose="02010600030101010101" pitchFamily="2" charset="-122"/>
            </a:endParaRPr>
          </a:p>
          <a:p>
            <a:pPr>
              <a:lnSpc>
                <a:spcPct val="90000"/>
              </a:lnSpc>
              <a:buNone/>
            </a:pPr>
            <a:r>
              <a:rPr lang="en-US" altLang="zh-CN" sz="2400">
                <a:ea typeface="宋体" panose="02010600030101010101" pitchFamily="2" charset="-122"/>
              </a:rPr>
              <a:t>  </a:t>
            </a:r>
            <a:r>
              <a:rPr lang="en-US" altLang="zh-CN" sz="2400">
                <a:solidFill>
                  <a:schemeClr val="hlink"/>
                </a:solidFill>
                <a:ea typeface="宋体" panose="02010600030101010101" pitchFamily="2" charset="-122"/>
              </a:rPr>
              <a:t>3:</a:t>
            </a:r>
            <a:r>
              <a:rPr lang="en-US" altLang="zh-CN" sz="2400">
                <a:ea typeface="宋体" panose="02010600030101010101" pitchFamily="2" charset="-122"/>
              </a:rPr>
              <a:t> Homeowner selects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View thumbnail snapshots for all cameras</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 see use case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View thumbnail snapshots for all cameras</a:t>
            </a:r>
            <a:r>
              <a:rPr lang="en-US" altLang="zh-CN" sz="2400">
                <a:latin typeface="Palatino" pitchFamily="-128" charset="0"/>
                <a:ea typeface="宋体" panose="02010600030101010101" pitchFamily="2" charset="-122"/>
              </a:rPr>
              <a:t>”</a:t>
            </a:r>
            <a:endParaRPr lang="en-US" altLang="zh-CN" sz="2400">
              <a:ea typeface="宋体" panose="02010600030101010101" pitchFamily="2" charset="-122"/>
            </a:endParaRPr>
          </a:p>
          <a:p>
            <a:pPr>
              <a:lnSpc>
                <a:spcPct val="90000"/>
              </a:lnSpc>
              <a:buNone/>
            </a:pPr>
            <a:r>
              <a:rPr lang="en-US" altLang="zh-CN" sz="2400">
                <a:ea typeface="宋体" panose="02010600030101010101" pitchFamily="2" charset="-122"/>
              </a:rPr>
              <a:t>  </a:t>
            </a:r>
            <a:r>
              <a:rPr lang="en-US" altLang="zh-CN" sz="2400">
                <a:solidFill>
                  <a:schemeClr val="hlink"/>
                </a:solidFill>
                <a:ea typeface="宋体" panose="02010600030101010101" pitchFamily="2" charset="-122"/>
              </a:rPr>
              <a:t>4:</a:t>
            </a:r>
            <a:r>
              <a:rPr lang="en-US" altLang="zh-CN" sz="2400">
                <a:ea typeface="宋体" panose="02010600030101010101" pitchFamily="2" charset="-122"/>
              </a:rPr>
              <a:t> A floor plan is not available or has not been configured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 displays appropriate error message and see use case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configure floor plan</a:t>
            </a:r>
            <a:r>
              <a:rPr lang="en-US" altLang="zh-CN" sz="2400">
                <a:latin typeface="Palatino" pitchFamily="-128" charset="0"/>
                <a:ea typeface="宋体" panose="02010600030101010101" pitchFamily="2" charset="-122"/>
              </a:rPr>
              <a:t>”</a:t>
            </a:r>
            <a:endParaRPr lang="en-US" altLang="zh-CN" sz="2400">
              <a:ea typeface="宋体" panose="02010600030101010101" pitchFamily="2" charset="-122"/>
            </a:endParaRPr>
          </a:p>
          <a:p>
            <a:pPr>
              <a:lnSpc>
                <a:spcPct val="90000"/>
              </a:lnSpc>
              <a:buNone/>
            </a:pPr>
            <a:r>
              <a:rPr lang="en-US" altLang="zh-CN" sz="2400">
                <a:ea typeface="宋体" panose="02010600030101010101" pitchFamily="2" charset="-122"/>
              </a:rPr>
              <a:t>  </a:t>
            </a:r>
            <a:r>
              <a:rPr lang="en-US" altLang="zh-CN" sz="2400">
                <a:solidFill>
                  <a:schemeClr val="hlink"/>
                </a:solidFill>
                <a:ea typeface="宋体" panose="02010600030101010101" pitchFamily="2" charset="-122"/>
              </a:rPr>
              <a:t>5:</a:t>
            </a:r>
            <a:r>
              <a:rPr lang="en-US" altLang="zh-CN" sz="2400">
                <a:ea typeface="宋体" panose="02010600030101010101" pitchFamily="2" charset="-122"/>
              </a:rPr>
              <a:t> An alarm condition is encountered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see use case </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alarm condition encountered</a:t>
            </a:r>
            <a:r>
              <a:rPr lang="en-US" altLang="zh-CN" sz="2400">
                <a:latin typeface="Palatino" pitchFamily="-128" charset="0"/>
                <a:ea typeface="宋体" panose="02010600030101010101" pitchFamily="2" charset="-122"/>
              </a:rPr>
              <a:t>”</a:t>
            </a:r>
            <a:r>
              <a:rPr lang="en-US" altLang="zh-CN" sz="2400">
                <a:ea typeface="宋体" panose="02010600030101010101" pitchFamily="2" charset="-122"/>
              </a:rPr>
              <a:t> </a:t>
            </a:r>
          </a:p>
        </p:txBody>
      </p:sp>
      <p:sp>
        <p:nvSpPr>
          <p:cNvPr id="16589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589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90</a:t>
            </a:fld>
            <a:endParaRPr lang="en-US" altLang="ja-JP" sz="1200">
              <a:solidFill>
                <a:schemeClr val="bg1"/>
              </a:solidFill>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Use case Template for ACS-DCV</a:t>
            </a:r>
            <a:endParaRPr lang="zh-CN" altLang="en-US" dirty="0">
              <a:ea typeface="宋体" panose="02010600030101010101" pitchFamily="2" charset="-122"/>
            </a:endParaRPr>
          </a:p>
        </p:txBody>
      </p:sp>
      <p:sp>
        <p:nvSpPr>
          <p:cNvPr id="166914" name="Rectangle 3"/>
          <p:cNvSpPr>
            <a:spLocks noGrp="1"/>
          </p:cNvSpPr>
          <p:nvPr>
            <p:ph type="body"/>
          </p:nvPr>
        </p:nvSpPr>
        <p:spPr>
          <a:xfrm>
            <a:off x="539750" y="836613"/>
            <a:ext cx="7772400" cy="4419600"/>
          </a:xfrm>
        </p:spPr>
        <p:txBody>
          <a:bodyPr vert="horz" wrap="square" lIns="91440" tIns="45720" rIns="91440" bIns="45720" anchor="t" anchorCtr="0"/>
          <a:lstStyle/>
          <a:p>
            <a:r>
              <a:rPr lang="en-US" altLang="zh-CN">
                <a:solidFill>
                  <a:schemeClr val="hlink"/>
                </a:solidFill>
                <a:ea typeface="宋体" panose="02010600030101010101" pitchFamily="2" charset="-122"/>
              </a:rPr>
              <a:t>Priority:</a:t>
            </a:r>
            <a:r>
              <a:rPr lang="en-US" altLang="zh-CN">
                <a:ea typeface="宋体" panose="02010600030101010101" pitchFamily="2" charset="-122"/>
              </a:rPr>
              <a:t>  Moderate priority , to be implemented after  basic functions</a:t>
            </a:r>
          </a:p>
          <a:p>
            <a:r>
              <a:rPr lang="en-US" altLang="zh-CN">
                <a:solidFill>
                  <a:schemeClr val="hlink"/>
                </a:solidFill>
                <a:ea typeface="宋体" panose="02010600030101010101" pitchFamily="2" charset="-122"/>
              </a:rPr>
              <a:t>When available</a:t>
            </a:r>
            <a:r>
              <a:rPr lang="en-US" altLang="zh-CN">
                <a:ea typeface="宋体" panose="02010600030101010101" pitchFamily="2" charset="-122"/>
              </a:rPr>
              <a:t> : third increment </a:t>
            </a:r>
          </a:p>
          <a:p>
            <a:r>
              <a:rPr lang="en-US" altLang="zh-CN">
                <a:solidFill>
                  <a:schemeClr val="hlink"/>
                </a:solidFill>
                <a:ea typeface="宋体" panose="02010600030101010101" pitchFamily="2" charset="-122"/>
              </a:rPr>
              <a:t>Frequency</a:t>
            </a:r>
            <a:r>
              <a:rPr lang="en-US" altLang="zh-CN">
                <a:ea typeface="宋体" panose="02010600030101010101" pitchFamily="2" charset="-122"/>
              </a:rPr>
              <a:t>: Infrequent</a:t>
            </a:r>
          </a:p>
          <a:p>
            <a:r>
              <a:rPr lang="en-US" altLang="zh-CN">
                <a:solidFill>
                  <a:schemeClr val="hlink"/>
                </a:solidFill>
                <a:ea typeface="宋体" panose="02010600030101010101" pitchFamily="2" charset="-122"/>
              </a:rPr>
              <a:t>Channel to actor</a:t>
            </a:r>
            <a:r>
              <a:rPr lang="en-US" altLang="zh-CN">
                <a:ea typeface="宋体" panose="02010600030101010101" pitchFamily="2" charset="-122"/>
              </a:rPr>
              <a:t>: Via PC-based browser and internet connection to </a:t>
            </a:r>
            <a:r>
              <a:rPr lang="en-US" altLang="zh-CN" err="1">
                <a:ea typeface="宋体" panose="02010600030101010101" pitchFamily="2" charset="-122"/>
              </a:rPr>
              <a:t>Safehome</a:t>
            </a:r>
            <a:r>
              <a:rPr lang="en-US" altLang="zh-CN">
                <a:ea typeface="宋体" panose="02010600030101010101" pitchFamily="2" charset="-122"/>
              </a:rPr>
              <a:t> website</a:t>
            </a:r>
          </a:p>
          <a:p>
            <a:r>
              <a:rPr lang="en-US" altLang="zh-CN">
                <a:solidFill>
                  <a:schemeClr val="hlink"/>
                </a:solidFill>
                <a:ea typeface="宋体" panose="02010600030101010101" pitchFamily="2" charset="-122"/>
              </a:rPr>
              <a:t>Secondary actor</a:t>
            </a:r>
            <a:r>
              <a:rPr lang="en-US" altLang="zh-CN">
                <a:ea typeface="宋体" panose="02010600030101010101" pitchFamily="2" charset="-122"/>
              </a:rPr>
              <a:t>: System administrator, camera</a:t>
            </a:r>
          </a:p>
          <a:p>
            <a:r>
              <a:rPr lang="en-US" altLang="zh-CN">
                <a:solidFill>
                  <a:schemeClr val="hlink"/>
                </a:solidFill>
                <a:ea typeface="宋体" panose="02010600030101010101" pitchFamily="2" charset="-122"/>
              </a:rPr>
              <a:t>Channels to secondary actors</a:t>
            </a:r>
            <a:r>
              <a:rPr lang="en-US" altLang="zh-CN">
                <a:ea typeface="宋体" panose="02010600030101010101" pitchFamily="2" charset="-122"/>
              </a:rPr>
              <a:t>: 1. System administrator: PC-based system; 2. Camera: wireless connectivity</a:t>
            </a:r>
          </a:p>
        </p:txBody>
      </p:sp>
      <p:sp>
        <p:nvSpPr>
          <p:cNvPr id="166915"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6916"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91</a:t>
            </a:fld>
            <a:endParaRPr lang="en-US" altLang="ja-JP" sz="1200">
              <a:solidFill>
                <a:schemeClr val="bg1"/>
              </a:solidFill>
              <a:latin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Use case Template for ACS-DCV</a:t>
            </a:r>
            <a:endParaRPr lang="zh-CN" altLang="en-US" dirty="0">
              <a:ea typeface="宋体" panose="02010600030101010101" pitchFamily="2" charset="-122"/>
            </a:endParaRPr>
          </a:p>
        </p:txBody>
      </p:sp>
      <p:sp>
        <p:nvSpPr>
          <p:cNvPr id="167938" name="Rectangle 3"/>
          <p:cNvSpPr>
            <a:spLocks noGrp="1"/>
          </p:cNvSpPr>
          <p:nvPr>
            <p:ph type="body"/>
          </p:nvPr>
        </p:nvSpPr>
        <p:spPr>
          <a:xfrm>
            <a:off x="250825" y="1066800"/>
            <a:ext cx="8207375" cy="4419600"/>
          </a:xfrm>
        </p:spPr>
        <p:txBody>
          <a:bodyPr vert="horz" wrap="square" lIns="91440" tIns="45720" rIns="91440" bIns="45720" anchor="t" anchorCtr="0"/>
          <a:lstStyle/>
          <a:p>
            <a:pPr>
              <a:lnSpc>
                <a:spcPct val="90000"/>
              </a:lnSpc>
            </a:pPr>
            <a:r>
              <a:rPr lang="en-US" altLang="zh-CN" sz="2400">
                <a:solidFill>
                  <a:schemeClr val="hlink"/>
                </a:solidFill>
                <a:ea typeface="宋体" panose="02010600030101010101" pitchFamily="2" charset="-122"/>
              </a:rPr>
              <a:t>Open issues:</a:t>
            </a:r>
          </a:p>
          <a:p>
            <a:pPr>
              <a:lnSpc>
                <a:spcPct val="90000"/>
              </a:lnSpc>
              <a:buNone/>
            </a:pPr>
            <a:r>
              <a:rPr lang="en-US" altLang="zh-CN" sz="2400">
                <a:ea typeface="宋体" panose="02010600030101010101" pitchFamily="2" charset="-122"/>
              </a:rPr>
              <a:t>1. What mechanisms protects unauthorized use of this capability by employees of the company</a:t>
            </a:r>
            <a:r>
              <a:rPr lang="zh-CN" altLang="en-US" sz="2400" dirty="0">
                <a:ea typeface="宋体" panose="02010600030101010101" pitchFamily="2" charset="-122"/>
              </a:rPr>
              <a:t>（未授权使用）</a:t>
            </a:r>
          </a:p>
          <a:p>
            <a:pPr>
              <a:lnSpc>
                <a:spcPct val="90000"/>
              </a:lnSpc>
              <a:buNone/>
            </a:pPr>
            <a:r>
              <a:rPr lang="en-US" altLang="zh-CN" sz="2400">
                <a:ea typeface="宋体" panose="02010600030101010101" pitchFamily="2" charset="-122"/>
              </a:rPr>
              <a:t>2. Is security sufficient? Hacking into this feature would represent a major invasion of privacy?</a:t>
            </a:r>
            <a:r>
              <a:rPr lang="zh-CN" altLang="en-US" sz="2400" dirty="0">
                <a:ea typeface="宋体" panose="02010600030101010101" pitchFamily="2" charset="-122"/>
              </a:rPr>
              <a:t>（黑客侵入，隐私保护）</a:t>
            </a:r>
          </a:p>
          <a:p>
            <a:pPr>
              <a:lnSpc>
                <a:spcPct val="90000"/>
              </a:lnSpc>
              <a:buNone/>
            </a:pPr>
            <a:r>
              <a:rPr lang="en-US" altLang="zh-CN" sz="2400">
                <a:ea typeface="宋体" panose="02010600030101010101" pitchFamily="2" charset="-122"/>
              </a:rPr>
              <a:t>3. Will system response via the internet be acceptable given the bandwidth required  for camera views?</a:t>
            </a:r>
            <a:r>
              <a:rPr lang="zh-CN" altLang="en-US" sz="2400" dirty="0">
                <a:ea typeface="宋体" panose="02010600030101010101" pitchFamily="2" charset="-122"/>
              </a:rPr>
              <a:t>（在给定情况下，系统视频响应能接受吗？）</a:t>
            </a:r>
          </a:p>
          <a:p>
            <a:pPr>
              <a:lnSpc>
                <a:spcPct val="90000"/>
              </a:lnSpc>
              <a:buNone/>
            </a:pPr>
            <a:r>
              <a:rPr lang="en-US" altLang="zh-CN" sz="2400">
                <a:ea typeface="宋体" panose="02010600030101010101" pitchFamily="2" charset="-122"/>
              </a:rPr>
              <a:t>4. Will we develop a capability to protect video at a higher frames-per-second rate when high bandwidth connection are available?</a:t>
            </a:r>
            <a:r>
              <a:rPr lang="zh-CN" altLang="en-US" sz="2400" dirty="0">
                <a:ea typeface="宋体" panose="02010600030101010101" pitchFamily="2" charset="-122"/>
              </a:rPr>
              <a:t>（显示速度提升）</a:t>
            </a:r>
          </a:p>
          <a:p>
            <a:pPr>
              <a:lnSpc>
                <a:spcPct val="90000"/>
              </a:lnSpc>
            </a:pPr>
            <a:endParaRPr lang="zh-CN" altLang="en-US" sz="2400" dirty="0">
              <a:ea typeface="宋体" panose="02010600030101010101" pitchFamily="2" charset="-122"/>
            </a:endParaRPr>
          </a:p>
        </p:txBody>
      </p:sp>
      <p:sp>
        <p:nvSpPr>
          <p:cNvPr id="167939"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p>
        </p:txBody>
      </p:sp>
      <p:sp>
        <p:nvSpPr>
          <p:cNvPr id="167940"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92</a:t>
            </a:fld>
            <a:endParaRPr lang="en-US" altLang="ja-JP" sz="1200">
              <a:solidFill>
                <a:schemeClr val="bg1"/>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7715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93</a:t>
            </a:fld>
            <a:endParaRPr lang="en-US" altLang="ja-JP" sz="1200">
              <a:solidFill>
                <a:schemeClr val="bg1"/>
              </a:solidFill>
              <a:latin typeface="Arial" panose="020B0604020202020204" pitchFamily="34" charset="0"/>
            </a:endParaRPr>
          </a:p>
        </p:txBody>
      </p:sp>
      <p:sp>
        <p:nvSpPr>
          <p:cNvPr id="177155" name="Rectangle 6"/>
          <p:cNvSpPr>
            <a:spLocks noRot="1"/>
          </p:cNvSpPr>
          <p:nvPr/>
        </p:nvSpPr>
        <p:spPr>
          <a:xfrm>
            <a:off x="0" y="0"/>
            <a:ext cx="7162800" cy="836613"/>
          </a:xfrm>
          <a:prstGeom prst="rect">
            <a:avLst/>
          </a:prstGeom>
          <a:noFill/>
          <a:ln w="12700">
            <a:noFill/>
          </a:ln>
        </p:spPr>
        <p:txBody>
          <a:bodyPr lIns="90487" tIns="44450" rIns="90487" bIns="44450" anchor="ctr" anchorCtr="0"/>
          <a:lstStyle/>
          <a:p>
            <a:pPr eaLnBrk="0" hangingPunct="0"/>
            <a:r>
              <a:rPr lang="zh-CN" altLang="en-US" b="1" dirty="0">
                <a:latin typeface="Arial" panose="020B0604020202020204" pitchFamily="34" charset="0"/>
              </a:rPr>
              <a:t>补充内容</a:t>
            </a:r>
          </a:p>
        </p:txBody>
      </p:sp>
      <p:sp>
        <p:nvSpPr>
          <p:cNvPr id="177156" name="Rectangle 7"/>
          <p:cNvSpPr>
            <a:spLocks noRot="1"/>
          </p:cNvSpPr>
          <p:nvPr/>
        </p:nvSpPr>
        <p:spPr>
          <a:xfrm>
            <a:off x="395288" y="1160463"/>
            <a:ext cx="8388350" cy="3962400"/>
          </a:xfrm>
          <a:prstGeom prst="rect">
            <a:avLst/>
          </a:prstGeom>
          <a:noFill/>
          <a:ln w="12700">
            <a:noFill/>
          </a:ln>
        </p:spPr>
        <p:txBody>
          <a:bodyPr lIns="90487" tIns="44450" rIns="90487" bIns="44450"/>
          <a:lstStyle/>
          <a:p>
            <a:pPr marL="609600" indent="-609600">
              <a:buFont typeface="Arial" panose="020B0604020202020204" pitchFamily="34" charset="0"/>
              <a:buAutoNum type="arabicPeriod"/>
            </a:pPr>
            <a:r>
              <a:rPr lang="en-US" altLang="ja-JP" b="1">
                <a:latin typeface="Arial" panose="020B0604020202020204" pitchFamily="34" charset="0"/>
              </a:rPr>
              <a:t>Data Modeling</a:t>
            </a:r>
            <a:endParaRPr lang="en-US" altLang="zh-CN" b="1">
              <a:latin typeface="Arial" panose="020B0604020202020204" pitchFamily="34" charset="0"/>
            </a:endParaRPr>
          </a:p>
          <a:p>
            <a:pPr marL="609600" indent="-609600">
              <a:buFont typeface="Arial" panose="020B0604020202020204" pitchFamily="34" charset="0"/>
              <a:buAutoNum type="arabicPeriod"/>
            </a:pPr>
            <a:endParaRPr lang="en-US" altLang="zh-CN" b="1">
              <a:latin typeface="Arial" panose="020B0604020202020204" pitchFamily="34" charset="0"/>
            </a:endParaRPr>
          </a:p>
          <a:p>
            <a:pPr marL="609600" indent="-609600">
              <a:buFont typeface="Arial" panose="020B0604020202020204" pitchFamily="34" charset="0"/>
              <a:buAutoNum type="arabicPeriod"/>
            </a:pPr>
            <a:endParaRPr lang="en-US" altLang="zh-CN" b="1">
              <a:latin typeface="Arial" panose="020B0604020202020204" pitchFamily="34" charset="0"/>
            </a:endParaRPr>
          </a:p>
          <a:p>
            <a:pPr marL="609600" indent="-609600">
              <a:buFont typeface="Arial" panose="020B0604020202020204" pitchFamily="34" charset="0"/>
              <a:buAutoNum type="arabicPeriod"/>
            </a:pPr>
            <a:r>
              <a:rPr lang="en-US" altLang="ja-JP" b="1">
                <a:latin typeface="Arial" panose="020B0604020202020204" pitchFamily="34" charset="0"/>
              </a:rPr>
              <a:t>Object-Oriented Concepts</a:t>
            </a:r>
            <a:endParaRPr lang="en-US" altLang="zh-CN" b="1">
              <a:latin typeface="Arial" panose="020B0604020202020204" pitchFamily="34" charset="0"/>
            </a:endParaRPr>
          </a:p>
          <a:p>
            <a:pPr marL="609600" indent="-609600">
              <a:buFont typeface="Arial" panose="020B0604020202020204" pitchFamily="34" charset="0"/>
              <a:buAutoNum type="arabicPeriod"/>
            </a:pPr>
            <a:endParaRPr lang="en-US" altLang="zh-CN" b="1">
              <a:latin typeface="Arial" panose="020B0604020202020204" pitchFamily="34" charset="0"/>
            </a:endParaRPr>
          </a:p>
          <a:p>
            <a:pPr marL="609600" indent="-609600">
              <a:buNone/>
            </a:pPr>
            <a:endParaRPr lang="en-US" altLang="zh-CN" b="1">
              <a:latin typeface="Arial" panose="020B0604020202020204" pitchFamily="34" charset="0"/>
            </a:endParaRPr>
          </a:p>
          <a:p>
            <a:pPr marL="609600" indent="-609600">
              <a:buNone/>
            </a:pPr>
            <a:endParaRPr lang="en-US" altLang="zh-CN" b="1">
              <a:latin typeface="Arial"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7920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94</a:t>
            </a:fld>
            <a:endParaRPr lang="en-US" altLang="ja-JP" sz="1200">
              <a:solidFill>
                <a:schemeClr val="bg1"/>
              </a:solidFill>
              <a:latin typeface="Arial" panose="020B0604020202020204" pitchFamily="34" charset="0"/>
            </a:endParaRPr>
          </a:p>
        </p:txBody>
      </p:sp>
      <p:sp>
        <p:nvSpPr>
          <p:cNvPr id="179203" name="Rectangle 6"/>
          <p:cNvSpPr>
            <a:spLocks noRot="1"/>
          </p:cNvSpPr>
          <p:nvPr/>
        </p:nvSpPr>
        <p:spPr>
          <a:xfrm>
            <a:off x="0" y="0"/>
            <a:ext cx="7162800" cy="836613"/>
          </a:xfrm>
          <a:prstGeom prst="rect">
            <a:avLst/>
          </a:prstGeom>
          <a:noFill/>
          <a:ln w="12700">
            <a:noFill/>
          </a:ln>
        </p:spPr>
        <p:txBody>
          <a:bodyPr lIns="90487" tIns="44450" rIns="90487" bIns="44450" anchor="ctr" anchorCtr="0"/>
          <a:lstStyle/>
          <a:p>
            <a:pPr eaLnBrk="0" hangingPunct="0"/>
            <a:r>
              <a:rPr lang="en-US" altLang="ja-JP" b="1">
                <a:latin typeface="Arial" panose="020B0604020202020204" pitchFamily="34" charset="0"/>
              </a:rPr>
              <a:t>Data Modeling</a:t>
            </a:r>
            <a:r>
              <a:rPr lang="zh-CN" altLang="en-US" b="1" dirty="0">
                <a:latin typeface="Arial" panose="020B0604020202020204" pitchFamily="34" charset="0"/>
              </a:rPr>
              <a:t>（补充）</a:t>
            </a:r>
          </a:p>
        </p:txBody>
      </p:sp>
      <p:sp>
        <p:nvSpPr>
          <p:cNvPr id="179204" name="Rectangle 7"/>
          <p:cNvSpPr>
            <a:spLocks noRot="1"/>
          </p:cNvSpPr>
          <p:nvPr/>
        </p:nvSpPr>
        <p:spPr>
          <a:xfrm>
            <a:off x="395288" y="1160463"/>
            <a:ext cx="8388350" cy="3962400"/>
          </a:xfrm>
          <a:prstGeom prst="rect">
            <a:avLst/>
          </a:prstGeom>
          <a:noFill/>
          <a:ln w="12700">
            <a:noFill/>
          </a:ln>
        </p:spPr>
        <p:txBody>
          <a:bodyPr lIns="90487" tIns="44450" rIns="90487" bIns="44450"/>
          <a:lstStyle/>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examines data objects independently of processing</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focuses attention on the data domain</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creates a model at the customer</a:t>
            </a:r>
            <a:r>
              <a:rPr lang="en-US" altLang="ja-JP" sz="2800">
                <a:latin typeface="Palatino" pitchFamily="-128" charset="0"/>
              </a:rPr>
              <a:t>’</a:t>
            </a:r>
            <a:r>
              <a:rPr lang="en-US" altLang="ja-JP" sz="2800">
                <a:latin typeface="Arial" panose="020B0604020202020204" pitchFamily="34" charset="0"/>
              </a:rPr>
              <a:t>s level of abstraction</a:t>
            </a:r>
          </a:p>
          <a:p>
            <a:pPr marL="342900" indent="-342900" eaLnBrk="0" hangingPunct="0">
              <a:spcBef>
                <a:spcPct val="20000"/>
              </a:spcBef>
              <a:buClr>
                <a:srgbClr val="52A930"/>
              </a:buClr>
              <a:buFont typeface="Wingdings" panose="05000000000000000000" pitchFamily="2" charset="2"/>
              <a:buChar char="n"/>
            </a:pPr>
            <a:r>
              <a:rPr lang="en-US" altLang="ja-JP" sz="2800">
                <a:latin typeface="Arial" panose="020B0604020202020204" pitchFamily="34" charset="0"/>
              </a:rPr>
              <a:t>indicates how data objects relate to one another</a:t>
            </a: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endParaRPr lang="en-US" altLang="zh-CN" sz="2800">
              <a:latin typeface="Arial" panose="020B0604020202020204" pitchFamily="34" charset="0"/>
            </a:endParaRPr>
          </a:p>
          <a:p>
            <a:pPr marL="342900" indent="-342900" eaLnBrk="0" hangingPunct="0">
              <a:spcBef>
                <a:spcPct val="20000"/>
              </a:spcBef>
              <a:buClr>
                <a:srgbClr val="52A930"/>
              </a:buClr>
              <a:buFont typeface="Wingdings" panose="05000000000000000000" pitchFamily="2" charset="2"/>
              <a:buChar char="n"/>
            </a:pPr>
            <a:r>
              <a:rPr lang="zh-CN" altLang="en-US" sz="2800" dirty="0">
                <a:latin typeface="Arial" panose="020B0604020202020204" pitchFamily="34" charset="0"/>
              </a:rPr>
              <a:t>实体关系图</a:t>
            </a:r>
            <a:r>
              <a:rPr lang="en-US" altLang="zh-CN" sz="2800">
                <a:latin typeface="Arial" panose="020B0604020202020204" pitchFamily="34" charset="0"/>
              </a:rPr>
              <a:t>ERD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1026"/>
          <p:cNvSpPr>
            <a:spLocks noGrp="1"/>
          </p:cNvSpPr>
          <p:nvPr>
            <p:ph type="title"/>
          </p:nvPr>
        </p:nvSpPr>
        <p:spPr>
          <a:xfrm>
            <a:off x="142875" y="0"/>
            <a:ext cx="6705600" cy="633413"/>
          </a:xfrm>
        </p:spPr>
        <p:txBody>
          <a:bodyPr vert="horz" wrap="square" lIns="91440" tIns="45720" rIns="91440" bIns="45720" anchor="ctr" anchorCtr="0"/>
          <a:lstStyle/>
          <a:p>
            <a:r>
              <a:rPr lang="en-US" altLang="zh-CN">
                <a:ea typeface="宋体" panose="02010600030101010101" pitchFamily="2" charset="-122"/>
              </a:rPr>
              <a:t>What is a Data Object? </a:t>
            </a:r>
            <a:r>
              <a:rPr lang="zh-CN" altLang="en-US" dirty="0">
                <a:ea typeface="宋体" panose="02010600030101010101" pitchFamily="2" charset="-122"/>
              </a:rPr>
              <a:t>（补充）</a:t>
            </a:r>
            <a:endParaRPr lang="en-US" altLang="zh-CN">
              <a:ea typeface="宋体" panose="02010600030101010101" pitchFamily="2" charset="-122"/>
            </a:endParaRPr>
          </a:p>
        </p:txBody>
      </p:sp>
      <p:sp>
        <p:nvSpPr>
          <p:cNvPr id="181250" name="Rectangle 1027"/>
          <p:cNvSpPr>
            <a:spLocks noGrp="1"/>
          </p:cNvSpPr>
          <p:nvPr>
            <p:ph idx="4294967295"/>
          </p:nvPr>
        </p:nvSpPr>
        <p:spPr>
          <a:xfrm>
            <a:off x="287338" y="765175"/>
            <a:ext cx="8677275" cy="5508625"/>
          </a:xfrm>
        </p:spPr>
        <p:txBody>
          <a:bodyPr vert="horz" wrap="square" lIns="91440" tIns="45720" rIns="91440" bIns="45720" anchor="t" anchorCtr="0"/>
          <a:lstStyle/>
          <a:p>
            <a:pPr marL="533400" indent="-533400">
              <a:lnSpc>
                <a:spcPct val="90000"/>
              </a:lnSpc>
              <a:spcBef>
                <a:spcPts val="300"/>
              </a:spcBef>
              <a:buNone/>
            </a:pPr>
            <a:r>
              <a:rPr lang="en-US" altLang="zh-CN" sz="2000" b="1" i="1">
                <a:latin typeface="Palatino" pitchFamily="-128" charset="0"/>
                <a:ea typeface="宋体" panose="02010600030101010101" pitchFamily="2" charset="-122"/>
              </a:rPr>
              <a:t>        A </a:t>
            </a:r>
            <a:r>
              <a:rPr lang="en-US" altLang="zh-CN" sz="2000" b="1" i="1">
                <a:solidFill>
                  <a:srgbClr val="FF0000"/>
                </a:solidFill>
                <a:latin typeface="Palatino" pitchFamily="-128" charset="0"/>
                <a:ea typeface="宋体" panose="02010600030101010101" pitchFamily="2" charset="-122"/>
              </a:rPr>
              <a:t>data object</a:t>
            </a:r>
            <a:r>
              <a:rPr lang="en-US" altLang="zh-CN" sz="2000" b="1" i="1">
                <a:latin typeface="Palatino" pitchFamily="-128" charset="0"/>
                <a:ea typeface="宋体" panose="02010600030101010101" pitchFamily="2" charset="-122"/>
              </a:rPr>
              <a:t> </a:t>
            </a:r>
            <a:r>
              <a:rPr lang="en-US" altLang="zh-CN" sz="2000">
                <a:latin typeface="Palatino" pitchFamily="-128" charset="0"/>
                <a:ea typeface="宋体" panose="02010600030101010101" pitchFamily="2" charset="-122"/>
              </a:rPr>
              <a:t>is a representation of almost any composite information that must be understood by software. </a:t>
            </a:r>
          </a:p>
          <a:p>
            <a:pPr marL="533400" indent="-533400">
              <a:lnSpc>
                <a:spcPct val="90000"/>
              </a:lnSpc>
              <a:spcBef>
                <a:spcPts val="300"/>
              </a:spcBef>
              <a:buNone/>
            </a:pPr>
            <a:r>
              <a:rPr lang="zh-CN" altLang="en-US" sz="2000" dirty="0">
                <a:latin typeface="Palatino" pitchFamily="-128" charset="0"/>
                <a:ea typeface="宋体" panose="02010600030101010101" pitchFamily="2" charset="-122"/>
              </a:rPr>
              <a:t>        </a:t>
            </a:r>
            <a:r>
              <a:rPr lang="zh-CN" altLang="en-US" sz="2000" b="1" dirty="0">
                <a:latin typeface="Palatino" pitchFamily="-128" charset="0"/>
                <a:ea typeface="宋体" panose="02010600030101010101" pitchFamily="2" charset="-122"/>
              </a:rPr>
              <a:t>数据对象是能被软件理解的</a:t>
            </a:r>
            <a:r>
              <a:rPr lang="zh-CN" altLang="en-US" sz="2000" b="1" dirty="0">
                <a:solidFill>
                  <a:srgbClr val="FF0000"/>
                </a:solidFill>
                <a:latin typeface="Palatino" pitchFamily="-128" charset="0"/>
                <a:ea typeface="宋体" panose="02010600030101010101" pitchFamily="2" charset="-122"/>
              </a:rPr>
              <a:t>复合</a:t>
            </a:r>
            <a:r>
              <a:rPr lang="zh-CN" altLang="en-US" sz="2000" b="1" dirty="0">
                <a:latin typeface="Palatino" pitchFamily="-128" charset="0"/>
                <a:ea typeface="宋体" panose="02010600030101010101" pitchFamily="2" charset="-122"/>
              </a:rPr>
              <a:t>信息表示。复合信息是指具有若干不同特征或属性的事物。</a:t>
            </a:r>
          </a:p>
          <a:p>
            <a:pPr marL="533400" indent="-533400">
              <a:lnSpc>
                <a:spcPct val="90000"/>
              </a:lnSpc>
              <a:spcBef>
                <a:spcPts val="300"/>
              </a:spcBef>
              <a:buNone/>
            </a:pPr>
            <a:r>
              <a:rPr lang="en-US" altLang="zh-CN" sz="2400">
                <a:latin typeface="Palatino" pitchFamily="-128" charset="0"/>
                <a:ea typeface="宋体" panose="02010600030101010101" pitchFamily="2" charset="-122"/>
              </a:rPr>
              <a:t>	</a:t>
            </a:r>
            <a:endParaRPr lang="en-US" altLang="zh-CN" sz="2000">
              <a:latin typeface="Palatino" pitchFamily="-128" charset="0"/>
              <a:ea typeface="宋体" panose="02010600030101010101" pitchFamily="2" charset="-122"/>
            </a:endParaRPr>
          </a:p>
          <a:p>
            <a:pPr marL="533400" indent="-533400">
              <a:lnSpc>
                <a:spcPct val="90000"/>
              </a:lnSpc>
              <a:spcBef>
                <a:spcPts val="300"/>
              </a:spcBef>
              <a:buFont typeface="Wingdings" panose="05000000000000000000" pitchFamily="2" charset="2"/>
              <a:buChar char="n"/>
            </a:pPr>
            <a:r>
              <a:rPr lang="zh-CN" altLang="en-US" sz="2000" dirty="0">
                <a:ea typeface="宋体" panose="02010600030101010101" pitchFamily="2" charset="-122"/>
              </a:rPr>
              <a:t>数据对象可能是外部实体、事物、事件、角色、组织、地点或结构等等</a:t>
            </a:r>
            <a:r>
              <a:rPr lang="en-US" altLang="zh-CN" sz="2000">
                <a:ea typeface="宋体" panose="02010600030101010101" pitchFamily="2" charset="-122"/>
              </a:rPr>
              <a:t>can be an </a:t>
            </a:r>
            <a:r>
              <a:rPr lang="en-US" altLang="zh-CN" sz="2000">
                <a:solidFill>
                  <a:schemeClr val="folHlink"/>
                </a:solidFill>
                <a:ea typeface="宋体" panose="02010600030101010101" pitchFamily="2" charset="-122"/>
              </a:rPr>
              <a:t>external entity</a:t>
            </a:r>
            <a:r>
              <a:rPr lang="en-US" altLang="zh-CN" sz="2000">
                <a:ea typeface="宋体" panose="02010600030101010101" pitchFamily="2" charset="-122"/>
              </a:rPr>
              <a:t> (e.g., anything that produces or consumes information), </a:t>
            </a:r>
            <a:r>
              <a:rPr lang="en-US" altLang="zh-CN" sz="2000">
                <a:solidFill>
                  <a:schemeClr val="folHlink"/>
                </a:solidFill>
                <a:ea typeface="宋体" panose="02010600030101010101" pitchFamily="2" charset="-122"/>
              </a:rPr>
              <a:t>a thing</a:t>
            </a:r>
            <a:r>
              <a:rPr lang="en-US" altLang="zh-CN" sz="2000">
                <a:ea typeface="宋体" panose="02010600030101010101" pitchFamily="2" charset="-122"/>
              </a:rPr>
              <a:t> (e.g., a report or a display), </a:t>
            </a:r>
            <a:r>
              <a:rPr lang="en-US" altLang="zh-CN" sz="2000">
                <a:solidFill>
                  <a:schemeClr val="folHlink"/>
                </a:solidFill>
                <a:ea typeface="宋体" panose="02010600030101010101" pitchFamily="2" charset="-122"/>
              </a:rPr>
              <a:t>an occurrence</a:t>
            </a:r>
            <a:r>
              <a:rPr lang="en-US" altLang="zh-CN" sz="2000">
                <a:ea typeface="宋体" panose="02010600030101010101" pitchFamily="2" charset="-122"/>
              </a:rPr>
              <a:t> (e.g., a telephone call) </a:t>
            </a:r>
            <a:r>
              <a:rPr lang="en-US" altLang="zh-CN" sz="2000">
                <a:solidFill>
                  <a:schemeClr val="folHlink"/>
                </a:solidFill>
                <a:ea typeface="宋体" panose="02010600030101010101" pitchFamily="2" charset="-122"/>
              </a:rPr>
              <a:t>or event</a:t>
            </a:r>
            <a:r>
              <a:rPr lang="en-US" altLang="zh-CN" sz="2000">
                <a:ea typeface="宋体" panose="02010600030101010101" pitchFamily="2" charset="-122"/>
              </a:rPr>
              <a:t> (e.g., an alarm),</a:t>
            </a:r>
            <a:r>
              <a:rPr lang="en-US" altLang="zh-CN" sz="2000">
                <a:solidFill>
                  <a:schemeClr val="folHlink"/>
                </a:solidFill>
                <a:ea typeface="宋体" panose="02010600030101010101" pitchFamily="2" charset="-122"/>
              </a:rPr>
              <a:t> a role</a:t>
            </a:r>
            <a:r>
              <a:rPr lang="en-US" altLang="zh-CN" sz="2000">
                <a:ea typeface="宋体" panose="02010600030101010101" pitchFamily="2" charset="-122"/>
              </a:rPr>
              <a:t> (e.g., salesperson), </a:t>
            </a:r>
            <a:r>
              <a:rPr lang="en-US" altLang="zh-CN" sz="2000">
                <a:solidFill>
                  <a:schemeClr val="folHlink"/>
                </a:solidFill>
                <a:ea typeface="宋体" panose="02010600030101010101" pitchFamily="2" charset="-122"/>
              </a:rPr>
              <a:t>an organizational unit</a:t>
            </a:r>
            <a:r>
              <a:rPr lang="en-US" altLang="zh-CN" sz="2000">
                <a:ea typeface="宋体" panose="02010600030101010101" pitchFamily="2" charset="-122"/>
              </a:rPr>
              <a:t> (e.g., accounting department), </a:t>
            </a:r>
            <a:r>
              <a:rPr lang="en-US" altLang="zh-CN" sz="2000">
                <a:solidFill>
                  <a:schemeClr val="folHlink"/>
                </a:solidFill>
                <a:ea typeface="宋体" panose="02010600030101010101" pitchFamily="2" charset="-122"/>
              </a:rPr>
              <a:t>a place</a:t>
            </a:r>
            <a:r>
              <a:rPr lang="en-US" altLang="zh-CN" sz="2000">
                <a:ea typeface="宋体" panose="02010600030101010101" pitchFamily="2" charset="-122"/>
              </a:rPr>
              <a:t> (e.g., a warehouse), or </a:t>
            </a:r>
            <a:r>
              <a:rPr lang="en-US" altLang="zh-CN" sz="2000">
                <a:solidFill>
                  <a:schemeClr val="folHlink"/>
                </a:solidFill>
                <a:ea typeface="宋体" panose="02010600030101010101" pitchFamily="2" charset="-122"/>
              </a:rPr>
              <a:t>a structure</a:t>
            </a:r>
            <a:r>
              <a:rPr lang="en-US" altLang="zh-CN" sz="2000">
                <a:ea typeface="宋体" panose="02010600030101010101" pitchFamily="2" charset="-122"/>
              </a:rPr>
              <a:t> (e.g., a file). </a:t>
            </a:r>
          </a:p>
          <a:p>
            <a:pPr marL="533400" indent="-533400">
              <a:lnSpc>
                <a:spcPct val="90000"/>
              </a:lnSpc>
              <a:spcBef>
                <a:spcPts val="300"/>
              </a:spcBef>
              <a:buFont typeface="Wingdings" panose="05000000000000000000" pitchFamily="2" charset="2"/>
              <a:buChar char="n"/>
            </a:pPr>
            <a:r>
              <a:rPr lang="zh-CN" altLang="en-US" sz="2000" dirty="0">
                <a:ea typeface="宋体" panose="02010600030101010101" pitchFamily="2" charset="-122"/>
              </a:rPr>
              <a:t>数据对象描述包括数据对象及其属性</a:t>
            </a:r>
            <a:r>
              <a:rPr lang="en-US" altLang="zh-CN" sz="2000">
                <a:ea typeface="宋体" panose="02010600030101010101" pitchFamily="2" charset="-122"/>
              </a:rPr>
              <a:t>The description of the data object incorporates the data object and all of its attributes.</a:t>
            </a:r>
          </a:p>
          <a:p>
            <a:pPr marL="533400" indent="-533400">
              <a:lnSpc>
                <a:spcPct val="90000"/>
              </a:lnSpc>
              <a:spcBef>
                <a:spcPts val="600"/>
              </a:spcBef>
              <a:buFont typeface="Wingdings" panose="05000000000000000000" pitchFamily="2" charset="2"/>
              <a:buChar char="n"/>
            </a:pPr>
            <a:r>
              <a:rPr lang="zh-CN" altLang="en-US" sz="2000" dirty="0">
                <a:ea typeface="宋体" panose="02010600030101010101" pitchFamily="2" charset="-122"/>
              </a:rPr>
              <a:t>数据对象只封装数据（没有对数据的操作）</a:t>
            </a:r>
            <a:r>
              <a:rPr lang="en-US" altLang="zh-CN" sz="2000">
                <a:ea typeface="宋体" panose="02010600030101010101" pitchFamily="2" charset="-122"/>
              </a:rPr>
              <a:t>A data object encapsulates(</a:t>
            </a:r>
            <a:r>
              <a:rPr lang="zh-CN" altLang="en-US" sz="2000" dirty="0">
                <a:ea typeface="宋体" panose="02010600030101010101" pitchFamily="2" charset="-122"/>
              </a:rPr>
              <a:t>封装</a:t>
            </a:r>
            <a:r>
              <a:rPr lang="en-US" altLang="zh-CN" sz="2000">
                <a:ea typeface="宋体" panose="02010600030101010101" pitchFamily="2" charset="-122"/>
              </a:rPr>
              <a:t>) data only—there is no reference within a data object to operations that act on the data.</a:t>
            </a:r>
          </a:p>
        </p:txBody>
      </p:sp>
      <p:sp>
        <p:nvSpPr>
          <p:cNvPr id="18125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8125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95</a:t>
            </a:fld>
            <a:endParaRPr lang="en-US" altLang="ja-JP" sz="1200">
              <a:solidFill>
                <a:schemeClr val="bg1"/>
              </a:solidFill>
              <a:latin typeface="Arial"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8227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96</a:t>
            </a:fld>
            <a:endParaRPr lang="en-US" altLang="ja-JP" sz="1200">
              <a:solidFill>
                <a:schemeClr val="bg1"/>
              </a:solidFill>
              <a:latin typeface="Arial" panose="020B0604020202020204" pitchFamily="34" charset="0"/>
            </a:endParaRPr>
          </a:p>
        </p:txBody>
      </p:sp>
      <p:sp>
        <p:nvSpPr>
          <p:cNvPr id="182275" name="Rectangle 20"/>
          <p:cNvSpPr>
            <a:spLocks noRot="1"/>
          </p:cNvSpPr>
          <p:nvPr/>
        </p:nvSpPr>
        <p:spPr>
          <a:xfrm>
            <a:off x="0" y="0"/>
            <a:ext cx="7167563" cy="574675"/>
          </a:xfrm>
          <a:prstGeom prst="rect">
            <a:avLst/>
          </a:prstGeom>
          <a:noFill/>
          <a:ln w="12700">
            <a:noFill/>
          </a:ln>
        </p:spPr>
        <p:txBody>
          <a:bodyPr lIns="90487" tIns="44450" rIns="90487" bIns="44450" anchor="ctr" anchorCtr="0"/>
          <a:lstStyle/>
          <a:p>
            <a:pPr eaLnBrk="0" hangingPunct="0"/>
            <a:r>
              <a:rPr lang="en-US" altLang="ja-JP" b="1">
                <a:latin typeface="Arial" panose="020B0604020202020204" pitchFamily="34" charset="0"/>
              </a:rPr>
              <a:t>Typical </a:t>
            </a:r>
            <a:r>
              <a:rPr lang="en-US" altLang="zh-CN" b="1">
                <a:latin typeface="Arial" panose="020B0604020202020204" pitchFamily="34" charset="0"/>
              </a:rPr>
              <a:t>Data </a:t>
            </a:r>
            <a:r>
              <a:rPr lang="en-US" altLang="ja-JP" b="1">
                <a:latin typeface="Arial" panose="020B0604020202020204" pitchFamily="34" charset="0"/>
              </a:rPr>
              <a:t>Objects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sp>
        <p:nvSpPr>
          <p:cNvPr id="288789" name="Rectangle 21"/>
          <p:cNvSpPr>
            <a:spLocks noChangeArrowheads="1"/>
          </p:cNvSpPr>
          <p:nvPr/>
        </p:nvSpPr>
        <p:spPr bwMode="auto">
          <a:xfrm>
            <a:off x="576263" y="1052513"/>
            <a:ext cx="7475538" cy="30781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1"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external entities</a:t>
            </a:r>
            <a:r>
              <a:rPr kumimoji="0" lang="en-US" altLang="ja-JP" sz="2800" b="0" i="1"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(printer, user, sensor)</a:t>
            </a:r>
            <a:endParaRPr kumimoji="0" lang="en-US" altLang="zh-CN" sz="28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endParaRPr>
          </a:p>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Palatino" pitchFamily="-128" charset="0"/>
                <a:ea typeface="MS PGothic" panose="020B0600070205080204" pitchFamily="34" charset="-128"/>
                <a:cs typeface="+mn-cs"/>
              </a:rPr>
              <a:t> things (e.g.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reports, displays, signals</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p>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occurrences or events (e.g.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interrupt, alarm</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p>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roles (e.g.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manager, engineer, salesperson</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p>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organizational units (e.g.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division, team</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p>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places (e.g.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manufacturing floor</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p>
          <a:p>
            <a:pPr marL="0" marR="0" indent="0" algn="l" defTabSz="914400" rtl="0" eaLnBrk="0" fontAlgn="base" latinLnBrk="0" hangingPunct="0">
              <a:lnSpc>
                <a:spcPct val="100000"/>
              </a:lnSpc>
              <a:spcBef>
                <a:spcPct val="0"/>
              </a:spcBef>
              <a:spcAft>
                <a:spcPct val="0"/>
              </a:spcAft>
              <a:buClr>
                <a:srgbClr val="99CC00"/>
              </a:buClr>
              <a:buSzTx/>
              <a:buFont typeface="Wingdings" panose="05000000000000000000" pitchFamily="2" charset="2"/>
              <a:buChar char="n"/>
            </a:pP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structures (e.g. </a:t>
            </a:r>
            <a:r>
              <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employee record</a:t>
            </a:r>
            <a:r>
              <a:rPr kumimoji="0" lang="en-US" altLang="zh-CN"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
            </a:r>
            <a:endParaRPr kumimoji="0" lang="en-US" altLang="ja-JP" sz="2800" b="0"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8432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97</a:t>
            </a:fld>
            <a:endParaRPr lang="en-US" altLang="ja-JP" sz="1200">
              <a:solidFill>
                <a:schemeClr val="bg1"/>
              </a:solidFill>
              <a:latin typeface="Arial" panose="020B0604020202020204" pitchFamily="34" charset="0"/>
            </a:endParaRPr>
          </a:p>
        </p:txBody>
      </p:sp>
      <p:sp>
        <p:nvSpPr>
          <p:cNvPr id="184323" name="Rectangle 6"/>
          <p:cNvSpPr>
            <a:spLocks noRot="1"/>
          </p:cNvSpPr>
          <p:nvPr/>
        </p:nvSpPr>
        <p:spPr>
          <a:xfrm>
            <a:off x="0" y="0"/>
            <a:ext cx="7956550" cy="800100"/>
          </a:xfrm>
          <a:prstGeom prst="rect">
            <a:avLst/>
          </a:prstGeom>
          <a:noFill/>
          <a:ln w="12700">
            <a:noFill/>
          </a:ln>
        </p:spPr>
        <p:txBody>
          <a:bodyPr lIns="90487" tIns="44450" rIns="90487" bIns="44450" anchor="ctr" anchorCtr="0"/>
          <a:lstStyle/>
          <a:p>
            <a:pPr eaLnBrk="0" hangingPunct="0"/>
            <a:r>
              <a:rPr lang="en-US" altLang="ja-JP" b="1">
                <a:latin typeface="Arial" panose="020B0604020202020204" pitchFamily="34" charset="0"/>
              </a:rPr>
              <a:t>Data Objects and Attributes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sp>
        <p:nvSpPr>
          <p:cNvPr id="290823" name="Rectangle 7"/>
          <p:cNvSpPr>
            <a:spLocks noChangeArrowheads="1"/>
          </p:cNvSpPr>
          <p:nvPr/>
        </p:nvSpPr>
        <p:spPr bwMode="auto">
          <a:xfrm>
            <a:off x="719138" y="981075"/>
            <a:ext cx="6334125" cy="1184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7" tIns="44450" rIns="90487" bIns="44450">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ja-JP" sz="2400" b="0" i="0" u="none" strike="noStrike" kern="1200" cap="none" spc="0" normalizeH="0" baseline="0" noProof="0">
                <a:ln>
                  <a:noFill/>
                </a:ln>
                <a:solidFill>
                  <a:schemeClr val="tx1"/>
                </a:solidFill>
                <a:effectLst>
                  <a:outerShdw blurRad="38100" dist="38100" dir="2700000" algn="tl">
                    <a:srgbClr val="C0C0C0"/>
                  </a:outerShdw>
                </a:effectLst>
                <a:uLnTx/>
                <a:uFillTx/>
                <a:latin typeface="Palatino" pitchFamily="-128" charset="0"/>
                <a:ea typeface="MS PGothic" panose="020B0600070205080204" pitchFamily="34" charset="-128"/>
                <a:cs typeface="+mn-cs"/>
              </a:rPr>
              <a:t>A data object contains a set of attributes that act as an aspect, quality, characteristic, or descriptor of the object</a:t>
            </a:r>
          </a:p>
        </p:txBody>
      </p:sp>
      <p:sp>
        <p:nvSpPr>
          <p:cNvPr id="184325" name="Rectangle 8"/>
          <p:cNvSpPr/>
          <p:nvPr/>
        </p:nvSpPr>
        <p:spPr>
          <a:xfrm>
            <a:off x="2908300" y="2587625"/>
            <a:ext cx="2984500" cy="2427288"/>
          </a:xfrm>
          <a:prstGeom prst="rect">
            <a:avLst/>
          </a:prstGeom>
          <a:solidFill>
            <a:schemeClr val="accent2"/>
          </a:solidFill>
          <a:ln w="25400">
            <a:noFill/>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0825" name="Rectangle 9"/>
          <p:cNvSpPr>
            <a:spLocks noChangeArrowheads="1"/>
          </p:cNvSpPr>
          <p:nvPr/>
        </p:nvSpPr>
        <p:spPr bwMode="auto">
          <a:xfrm>
            <a:off x="2957513" y="2573338"/>
            <a:ext cx="2887663" cy="24669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object: automobile</a:t>
            </a:r>
          </a:p>
          <a:p>
            <a:pPr marL="0" marR="0" indent="0" algn="l" defTabSz="914400" rtl="0" eaLnBrk="0" fontAlgn="base" latinLnBrk="0" hangingPunct="0">
              <a:lnSpc>
                <a:spcPct val="100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attributes:</a:t>
            </a:r>
          </a:p>
          <a:p>
            <a:pPr marL="0" marR="0" indent="0" algn="l" defTabSz="914400" rtl="0" eaLnBrk="0" fontAlgn="base" latinLnBrk="0" hangingPunct="0">
              <a:lnSpc>
                <a:spcPct val="75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a:t>
            </a: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ake</a:t>
            </a:r>
          </a:p>
          <a:p>
            <a:pPr marL="0" marR="0" indent="0" algn="l" defTabSz="914400" rtl="0" eaLnBrk="0" fontAlgn="base" latinLnBrk="0" hangingPunct="0">
              <a:lnSpc>
                <a:spcPct val="75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a:t>
            </a: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odel</a:t>
            </a:r>
            <a:endPar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75000"/>
              </a:lnSpc>
              <a:spcBef>
                <a:spcPct val="0"/>
              </a:spcBef>
              <a:spcAft>
                <a:spcPct val="0"/>
              </a:spcAft>
              <a:buClrTx/>
              <a:buSzTx/>
              <a:buFontTx/>
              <a:buNone/>
            </a:pPr>
            <a:r>
              <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ID number</a:t>
            </a:r>
            <a:endPar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75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B</a:t>
            </a: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ody type</a:t>
            </a:r>
          </a:p>
          <a:p>
            <a:pPr marL="0" marR="0" indent="0" algn="l" defTabSz="914400" rtl="0" eaLnBrk="0" fontAlgn="base" latinLnBrk="0" hangingPunct="0">
              <a:lnSpc>
                <a:spcPct val="75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Color</a:t>
            </a:r>
            <a:endPar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a:p>
            <a:pPr marL="0" marR="0" indent="0" algn="l" defTabSz="914400" rtl="0" eaLnBrk="0" fontAlgn="base" latinLnBrk="0" hangingPunct="0">
              <a:lnSpc>
                <a:spcPct val="75000"/>
              </a:lnSpc>
              <a:spcBef>
                <a:spcPct val="0"/>
              </a:spcBef>
              <a:spcAft>
                <a:spcPct val="0"/>
              </a:spcAft>
              <a:buClrTx/>
              <a:buSzTx/>
              <a:buFontTx/>
              <a:buNone/>
            </a:pPr>
            <a:r>
              <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   </a:t>
            </a:r>
            <a:r>
              <a:rPr kumimoji="0" lang="en-US" altLang="zh-CN"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Owner</a:t>
            </a:r>
            <a:endParaRPr kumimoji="0" lang="en-US" altLang="ja-JP" sz="2400" b="1" i="0" u="none" strike="noStrike" kern="1200" cap="none" spc="0" normalizeH="0" baseline="0" noProof="1">
              <a:solidFill>
                <a:schemeClr val="bg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84327" name="Line 10"/>
          <p:cNvSpPr/>
          <p:nvPr/>
        </p:nvSpPr>
        <p:spPr>
          <a:xfrm>
            <a:off x="2921000" y="2982913"/>
            <a:ext cx="2959100" cy="0"/>
          </a:xfrm>
          <a:prstGeom prst="line">
            <a:avLst/>
          </a:prstGeom>
          <a:ln w="25400" cap="flat" cmpd="sng">
            <a:solidFill>
              <a:schemeClr val="tx1"/>
            </a:solidFill>
            <a:prstDash val="solid"/>
            <a:headEnd type="none" w="med" len="med"/>
            <a:tailEnd type="none" w="med" len="med"/>
          </a:ln>
        </p:spPr>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1026"/>
          <p:cNvSpPr>
            <a:spLocks noGrp="1"/>
          </p:cNvSpPr>
          <p:nvPr>
            <p:ph type="title"/>
          </p:nvPr>
        </p:nvSpPr>
        <p:spPr/>
        <p:txBody>
          <a:bodyPr vert="horz" wrap="square" lIns="91440" tIns="45720" rIns="91440" bIns="45720" anchor="ctr" anchorCtr="0"/>
          <a:lstStyle/>
          <a:p>
            <a:r>
              <a:rPr lang="en-US" altLang="zh-CN">
                <a:ea typeface="宋体" panose="02010600030101010101" pitchFamily="2" charset="-122"/>
              </a:rPr>
              <a:t>What is a Relationship? </a:t>
            </a:r>
            <a:r>
              <a:rPr lang="zh-CN" altLang="en-US" dirty="0">
                <a:ea typeface="宋体" panose="02010600030101010101" pitchFamily="2" charset="-122"/>
              </a:rPr>
              <a:t>（补充）</a:t>
            </a:r>
            <a:endParaRPr lang="en-US" altLang="zh-CN">
              <a:ea typeface="宋体" panose="02010600030101010101" pitchFamily="2" charset="-122"/>
            </a:endParaRPr>
          </a:p>
        </p:txBody>
      </p:sp>
      <p:sp>
        <p:nvSpPr>
          <p:cNvPr id="186370" name="Rectangle 1027"/>
          <p:cNvSpPr>
            <a:spLocks noGrp="1"/>
          </p:cNvSpPr>
          <p:nvPr>
            <p:ph idx="4294967295"/>
          </p:nvPr>
        </p:nvSpPr>
        <p:spPr>
          <a:xfrm>
            <a:off x="431800" y="836613"/>
            <a:ext cx="8278813" cy="4991100"/>
          </a:xfrm>
        </p:spPr>
        <p:txBody>
          <a:bodyPr vert="horz" wrap="square" lIns="91440" tIns="45720" rIns="91440" bIns="45720" anchor="t" anchorCtr="0"/>
          <a:lstStyle/>
          <a:p>
            <a:pPr>
              <a:buFont typeface="Wingdings" panose="05000000000000000000" pitchFamily="2" charset="2"/>
              <a:buChar char="n"/>
            </a:pPr>
            <a:r>
              <a:rPr lang="en-US" altLang="zh-CN" sz="2400">
                <a:ea typeface="宋体" panose="02010600030101010101" pitchFamily="2" charset="-122"/>
              </a:rPr>
              <a:t>Data objects are connected to one another in different ways.</a:t>
            </a:r>
          </a:p>
          <a:p>
            <a:pPr lvl="1">
              <a:buFont typeface="Wingdings" panose="05000000000000000000" pitchFamily="2" charset="2"/>
              <a:buChar char="n"/>
            </a:pPr>
            <a:r>
              <a:rPr lang="en-US" altLang="zh-CN" sz="2000">
                <a:ea typeface="宋体" panose="02010600030101010101" pitchFamily="2" charset="-122"/>
              </a:rPr>
              <a:t>A connection is established between </a:t>
            </a:r>
            <a:r>
              <a:rPr lang="en-US" altLang="zh-CN" sz="2000" b="1">
                <a:solidFill>
                  <a:schemeClr val="folHlink"/>
                </a:solidFill>
                <a:ea typeface="宋体" panose="02010600030101010101" pitchFamily="2" charset="-122"/>
              </a:rPr>
              <a:t>person</a:t>
            </a:r>
            <a:r>
              <a:rPr lang="en-US" altLang="zh-CN" sz="2000">
                <a:ea typeface="宋体" panose="02010600030101010101" pitchFamily="2" charset="-122"/>
              </a:rPr>
              <a:t> and</a:t>
            </a:r>
            <a:r>
              <a:rPr lang="en-US" altLang="zh-CN" sz="2000" b="1">
                <a:ea typeface="宋体" panose="02010600030101010101" pitchFamily="2" charset="-122"/>
              </a:rPr>
              <a:t> </a:t>
            </a:r>
            <a:r>
              <a:rPr lang="en-US" altLang="zh-CN" sz="2000" b="1">
                <a:solidFill>
                  <a:schemeClr val="folHlink"/>
                </a:solidFill>
                <a:ea typeface="宋体" panose="02010600030101010101" pitchFamily="2" charset="-122"/>
              </a:rPr>
              <a:t>car</a:t>
            </a:r>
            <a:r>
              <a:rPr lang="en-US" altLang="zh-CN" sz="2000">
                <a:ea typeface="宋体" panose="02010600030101010101" pitchFamily="2" charset="-122"/>
              </a:rPr>
              <a:t> because the two objects are related.</a:t>
            </a:r>
          </a:p>
          <a:p>
            <a:pPr lvl="2">
              <a:spcBef>
                <a:spcPts val="300"/>
              </a:spcBef>
              <a:buFont typeface="Wingdings" panose="05000000000000000000" pitchFamily="2" charset="2"/>
              <a:buChar char="n"/>
            </a:pPr>
            <a:r>
              <a:rPr lang="en-US" altLang="zh-CN" sz="1800">
                <a:ea typeface="宋体" panose="02010600030101010101" pitchFamily="2" charset="-122"/>
              </a:rPr>
              <a:t>A person </a:t>
            </a:r>
            <a:r>
              <a:rPr lang="en-US" altLang="zh-CN" sz="1800" i="1">
                <a:ea typeface="宋体" panose="02010600030101010101" pitchFamily="2" charset="-122"/>
              </a:rPr>
              <a:t>owns</a:t>
            </a:r>
            <a:r>
              <a:rPr lang="en-US" altLang="zh-CN" sz="1800">
                <a:ea typeface="宋体" panose="02010600030101010101" pitchFamily="2" charset="-122"/>
              </a:rPr>
              <a:t> a car</a:t>
            </a:r>
          </a:p>
          <a:p>
            <a:pPr lvl="2">
              <a:spcBef>
                <a:spcPts val="600"/>
              </a:spcBef>
              <a:buFont typeface="Wingdings" panose="05000000000000000000" pitchFamily="2" charset="2"/>
              <a:buChar char="n"/>
            </a:pPr>
            <a:r>
              <a:rPr lang="en-US" altLang="zh-CN" sz="1800">
                <a:ea typeface="宋体" panose="02010600030101010101" pitchFamily="2" charset="-122"/>
              </a:rPr>
              <a:t>A person </a:t>
            </a:r>
            <a:r>
              <a:rPr lang="en-US" altLang="zh-CN" sz="1800" i="1">
                <a:ea typeface="宋体" panose="02010600030101010101" pitchFamily="2" charset="-122"/>
              </a:rPr>
              <a:t>is insured</a:t>
            </a:r>
            <a:r>
              <a:rPr lang="en-US" altLang="zh-CN" sz="1800">
                <a:ea typeface="宋体" panose="02010600030101010101" pitchFamily="2" charset="-122"/>
              </a:rPr>
              <a:t> </a:t>
            </a:r>
            <a:r>
              <a:rPr lang="en-US" altLang="zh-CN" sz="1800" i="1">
                <a:ea typeface="宋体" panose="02010600030101010101" pitchFamily="2" charset="-122"/>
              </a:rPr>
              <a:t>to drive</a:t>
            </a:r>
            <a:r>
              <a:rPr lang="en-US" altLang="zh-CN" sz="1800">
                <a:ea typeface="宋体" panose="02010600030101010101" pitchFamily="2" charset="-122"/>
              </a:rPr>
              <a:t> a car </a:t>
            </a:r>
          </a:p>
          <a:p>
            <a:pPr>
              <a:spcBef>
                <a:spcPts val="600"/>
              </a:spcBef>
              <a:buFont typeface="Wingdings" panose="05000000000000000000" pitchFamily="2" charset="2"/>
              <a:buChar char="n"/>
            </a:pPr>
            <a:r>
              <a:rPr lang="en-US" altLang="zh-CN" sz="2400">
                <a:ea typeface="宋体" panose="02010600030101010101" pitchFamily="2" charset="-122"/>
              </a:rPr>
              <a:t>The relationships </a:t>
            </a:r>
            <a:r>
              <a:rPr lang="en-US" altLang="zh-CN" sz="2400" i="1">
                <a:solidFill>
                  <a:schemeClr val="folHlink"/>
                </a:solidFill>
                <a:ea typeface="宋体" panose="02010600030101010101" pitchFamily="2" charset="-122"/>
              </a:rPr>
              <a:t>owns</a:t>
            </a:r>
            <a:r>
              <a:rPr lang="en-US" altLang="zh-CN" sz="2400">
                <a:ea typeface="宋体" panose="02010600030101010101" pitchFamily="2" charset="-122"/>
              </a:rPr>
              <a:t> and</a:t>
            </a:r>
            <a:r>
              <a:rPr lang="en-US" altLang="zh-CN" sz="2400" i="1">
                <a:ea typeface="宋体" panose="02010600030101010101" pitchFamily="2" charset="-122"/>
              </a:rPr>
              <a:t> </a:t>
            </a:r>
            <a:r>
              <a:rPr lang="en-US" altLang="zh-CN" sz="2400" i="1">
                <a:solidFill>
                  <a:schemeClr val="folHlink"/>
                </a:solidFill>
                <a:ea typeface="宋体" panose="02010600030101010101" pitchFamily="2" charset="-122"/>
              </a:rPr>
              <a:t>insured to drive</a:t>
            </a:r>
            <a:r>
              <a:rPr lang="en-US" altLang="zh-CN" sz="2400">
                <a:solidFill>
                  <a:schemeClr val="folHlink"/>
                </a:solidFill>
                <a:ea typeface="宋体" panose="02010600030101010101" pitchFamily="2" charset="-122"/>
              </a:rPr>
              <a:t> </a:t>
            </a:r>
            <a:r>
              <a:rPr lang="en-US" altLang="zh-CN" sz="2400">
                <a:ea typeface="宋体" panose="02010600030101010101" pitchFamily="2" charset="-122"/>
              </a:rPr>
              <a:t>define the relevant connections between </a:t>
            </a:r>
            <a:r>
              <a:rPr lang="en-US" altLang="zh-CN" sz="2400" b="1">
                <a:solidFill>
                  <a:schemeClr val="folHlink"/>
                </a:solidFill>
                <a:ea typeface="宋体" panose="02010600030101010101" pitchFamily="2" charset="-122"/>
              </a:rPr>
              <a:t>person</a:t>
            </a:r>
            <a:r>
              <a:rPr lang="en-US" altLang="zh-CN" sz="2400">
                <a:ea typeface="宋体" panose="02010600030101010101" pitchFamily="2" charset="-122"/>
              </a:rPr>
              <a:t> and </a:t>
            </a:r>
            <a:r>
              <a:rPr lang="en-US" altLang="zh-CN" sz="2400" b="1">
                <a:solidFill>
                  <a:schemeClr val="folHlink"/>
                </a:solidFill>
                <a:ea typeface="宋体" panose="02010600030101010101" pitchFamily="2" charset="-122"/>
              </a:rPr>
              <a:t>car</a:t>
            </a:r>
            <a:r>
              <a:rPr lang="en-US" altLang="zh-CN" sz="2400" b="1">
                <a:ea typeface="宋体" panose="02010600030101010101" pitchFamily="2" charset="-122"/>
              </a:rPr>
              <a:t>.</a:t>
            </a:r>
          </a:p>
          <a:p>
            <a:pPr>
              <a:spcBef>
                <a:spcPts val="600"/>
              </a:spcBef>
              <a:buFont typeface="Wingdings" panose="05000000000000000000" pitchFamily="2" charset="2"/>
              <a:buNone/>
            </a:pPr>
            <a:endParaRPr lang="en-US" altLang="zh-CN" sz="2400" b="1">
              <a:ea typeface="宋体" panose="02010600030101010101" pitchFamily="2" charset="-122"/>
            </a:endParaRPr>
          </a:p>
          <a:p>
            <a:pPr>
              <a:spcBef>
                <a:spcPts val="600"/>
              </a:spcBef>
              <a:buFont typeface="Wingdings" panose="05000000000000000000" pitchFamily="2" charset="2"/>
              <a:buNone/>
            </a:pPr>
            <a:endParaRPr lang="en-US" altLang="zh-CN" sz="2400" b="1">
              <a:ea typeface="宋体" panose="02010600030101010101" pitchFamily="2" charset="-122"/>
            </a:endParaRPr>
          </a:p>
          <a:p>
            <a:pPr>
              <a:spcBef>
                <a:spcPts val="600"/>
              </a:spcBef>
              <a:buFont typeface="Wingdings" panose="05000000000000000000" pitchFamily="2" charset="2"/>
              <a:buChar char="n"/>
            </a:pPr>
            <a:r>
              <a:rPr lang="en-US" altLang="zh-CN" sz="2400">
                <a:ea typeface="宋体" panose="02010600030101010101" pitchFamily="2" charset="-122"/>
              </a:rPr>
              <a:t>Several instances of a relationship can exist</a:t>
            </a:r>
          </a:p>
          <a:p>
            <a:pPr>
              <a:buFont typeface="Wingdings" panose="05000000000000000000" pitchFamily="2" charset="2"/>
              <a:buChar char="n"/>
            </a:pPr>
            <a:r>
              <a:rPr lang="en-US" altLang="zh-CN" sz="2400">
                <a:ea typeface="宋体" panose="02010600030101010101" pitchFamily="2" charset="-122"/>
              </a:rPr>
              <a:t>Objects can be related in many different ways</a:t>
            </a:r>
          </a:p>
        </p:txBody>
      </p:sp>
      <p:sp>
        <p:nvSpPr>
          <p:cNvPr id="186371"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86372"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98</a:t>
            </a:fld>
            <a:endParaRPr lang="en-US" altLang="ja-JP" sz="1200">
              <a:solidFill>
                <a:schemeClr val="bg1"/>
              </a:solidFill>
              <a:latin typeface="Arial" panose="020B0604020202020204" pitchFamily="34" charset="0"/>
            </a:endParaRPr>
          </a:p>
        </p:txBody>
      </p:sp>
      <p:sp>
        <p:nvSpPr>
          <p:cNvPr id="186373" name="Rectangle 15"/>
          <p:cNvSpPr/>
          <p:nvPr/>
        </p:nvSpPr>
        <p:spPr>
          <a:xfrm>
            <a:off x="2216150" y="3894138"/>
            <a:ext cx="762000" cy="3302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lstStyle/>
          <a:p>
            <a:pPr algn="ctr" eaLnBrk="0" hangingPunct="0">
              <a:lnSpc>
                <a:spcPct val="90000"/>
              </a:lnSpc>
            </a:pPr>
            <a:r>
              <a:rPr lang="en-US" altLang="zh-CN" sz="1800" b="1">
                <a:latin typeface="Helvetica" charset="0"/>
                <a:ea typeface="宋体" panose="02010600030101010101" pitchFamily="2" charset="-122"/>
              </a:rPr>
              <a:t>Person</a:t>
            </a:r>
          </a:p>
        </p:txBody>
      </p:sp>
      <p:sp>
        <p:nvSpPr>
          <p:cNvPr id="186374" name="Rectangle 16"/>
          <p:cNvSpPr/>
          <p:nvPr/>
        </p:nvSpPr>
        <p:spPr>
          <a:xfrm>
            <a:off x="4349750" y="3919538"/>
            <a:ext cx="762000" cy="330200"/>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lstStyle/>
          <a:p>
            <a:pPr algn="ctr" eaLnBrk="0" hangingPunct="0">
              <a:lnSpc>
                <a:spcPct val="90000"/>
              </a:lnSpc>
            </a:pPr>
            <a:r>
              <a:rPr lang="en-US" altLang="zh-CN" sz="1800" b="1">
                <a:latin typeface="Helvetica" charset="0"/>
                <a:ea typeface="宋体" panose="02010600030101010101" pitchFamily="2" charset="-122"/>
              </a:rPr>
              <a:t>Car</a:t>
            </a:r>
          </a:p>
        </p:txBody>
      </p:sp>
      <p:sp>
        <p:nvSpPr>
          <p:cNvPr id="186375" name="Line 17"/>
          <p:cNvSpPr/>
          <p:nvPr/>
        </p:nvSpPr>
        <p:spPr>
          <a:xfrm>
            <a:off x="2962275" y="4086225"/>
            <a:ext cx="1397000" cy="0"/>
          </a:xfrm>
          <a:prstGeom prst="line">
            <a:avLst/>
          </a:prstGeom>
          <a:ln w="12700" cap="flat" cmpd="sng">
            <a:solidFill>
              <a:schemeClr val="tx1"/>
            </a:solidFill>
            <a:prstDash val="solid"/>
            <a:headEnd type="none" w="med" len="med"/>
            <a:tailEnd type="none" w="med" len="med"/>
          </a:ln>
        </p:spPr>
      </p:sp>
      <p:sp>
        <p:nvSpPr>
          <p:cNvPr id="186376" name="Text Box 18"/>
          <p:cNvSpPr txBox="1"/>
          <p:nvPr/>
        </p:nvSpPr>
        <p:spPr>
          <a:xfrm>
            <a:off x="3282950" y="3716338"/>
            <a:ext cx="838200" cy="312737"/>
          </a:xfrm>
          <a:prstGeom prst="rect">
            <a:avLst/>
          </a:prstGeom>
          <a:noFill/>
          <a:ln w="12700">
            <a:noFill/>
          </a:ln>
        </p:spPr>
        <p:txBody>
          <a:bodyPr>
            <a:spAutoFit/>
          </a:bodyPr>
          <a:lstStyle/>
          <a:p>
            <a:pPr eaLnBrk="0" hangingPunct="0">
              <a:lnSpc>
                <a:spcPct val="90000"/>
              </a:lnSpc>
              <a:spcBef>
                <a:spcPct val="50000"/>
              </a:spcBef>
            </a:pPr>
            <a:r>
              <a:rPr lang="en-US" altLang="zh-CN" sz="1600" b="1">
                <a:latin typeface="Helvetica" charset="0"/>
                <a:ea typeface="宋体" panose="02010600030101010101" pitchFamily="2" charset="-122"/>
              </a:rPr>
              <a:t>owns</a:t>
            </a:r>
          </a:p>
        </p:txBody>
      </p:sp>
      <p:sp>
        <p:nvSpPr>
          <p:cNvPr id="186377" name="Text Box 19"/>
          <p:cNvSpPr txBox="1"/>
          <p:nvPr/>
        </p:nvSpPr>
        <p:spPr>
          <a:xfrm>
            <a:off x="2889250" y="4276725"/>
            <a:ext cx="2087563" cy="312738"/>
          </a:xfrm>
          <a:prstGeom prst="rect">
            <a:avLst/>
          </a:prstGeom>
          <a:noFill/>
          <a:ln w="12700">
            <a:noFill/>
          </a:ln>
        </p:spPr>
        <p:txBody>
          <a:bodyPr>
            <a:spAutoFit/>
          </a:bodyPr>
          <a:lstStyle/>
          <a:p>
            <a:pPr eaLnBrk="0" hangingPunct="0">
              <a:lnSpc>
                <a:spcPct val="90000"/>
              </a:lnSpc>
              <a:spcBef>
                <a:spcPct val="50000"/>
              </a:spcBef>
            </a:pPr>
            <a:r>
              <a:rPr lang="en-US" altLang="zh-CN" sz="1600" b="1">
                <a:latin typeface="Helvetica" charset="0"/>
                <a:ea typeface="宋体" panose="02010600030101010101" pitchFamily="2" charset="-122"/>
              </a:rPr>
              <a:t>Insured to drive</a:t>
            </a:r>
          </a:p>
        </p:txBody>
      </p:sp>
      <p:sp>
        <p:nvSpPr>
          <p:cNvPr id="186378" name="Line 17"/>
          <p:cNvSpPr/>
          <p:nvPr/>
        </p:nvSpPr>
        <p:spPr>
          <a:xfrm>
            <a:off x="2962275" y="4157663"/>
            <a:ext cx="1397000" cy="0"/>
          </a:xfrm>
          <a:prstGeom prst="line">
            <a:avLst/>
          </a:prstGeom>
          <a:ln w="12700" cap="flat" cmpd="sng">
            <a:solidFill>
              <a:schemeClr val="tx1"/>
            </a:solidFill>
            <a:prstDash val="solid"/>
            <a:headEnd type="none" w="med" len="med"/>
            <a:tailEnd type="none" w="med" len="med"/>
          </a:ln>
        </p:spPr>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フッター プレースホルダ 3"/>
          <p:cNvSpPr txBox="1">
            <a:spLocks noGrp="1"/>
          </p:cNvSpPr>
          <p:nvPr/>
        </p:nvSpPr>
        <p:spPr>
          <a:xfrm>
            <a:off x="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p>
        </p:txBody>
      </p:sp>
      <p:sp>
        <p:nvSpPr>
          <p:cNvPr id="187394" name="スライド番号プレースホルダ 4"/>
          <p:cNvSpPr txBox="1">
            <a:spLocks noGrp="1"/>
          </p:cNvSpPr>
          <p:nvPr/>
        </p:nvSpPr>
        <p:spPr>
          <a:xfrm>
            <a:off x="7239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t>99</a:t>
            </a:fld>
            <a:endParaRPr lang="en-US" altLang="ja-JP" sz="1200">
              <a:solidFill>
                <a:schemeClr val="bg1"/>
              </a:solidFill>
              <a:latin typeface="Arial" panose="020B0604020202020204" pitchFamily="34" charset="0"/>
            </a:endParaRPr>
          </a:p>
        </p:txBody>
      </p:sp>
      <p:sp>
        <p:nvSpPr>
          <p:cNvPr id="187395" name="Rectangle 10"/>
          <p:cNvSpPr>
            <a:spLocks noRot="1"/>
          </p:cNvSpPr>
          <p:nvPr/>
        </p:nvSpPr>
        <p:spPr>
          <a:xfrm>
            <a:off x="0" y="188913"/>
            <a:ext cx="6835775" cy="533400"/>
          </a:xfrm>
          <a:prstGeom prst="rect">
            <a:avLst/>
          </a:prstGeom>
          <a:noFill/>
          <a:ln w="12700">
            <a:noFill/>
          </a:ln>
        </p:spPr>
        <p:txBody>
          <a:bodyPr lIns="90487" tIns="44450" rIns="90487" bIns="44450" anchor="ctr" anchorCtr="0"/>
          <a:lstStyle/>
          <a:p>
            <a:pPr eaLnBrk="0" hangingPunct="0"/>
            <a:r>
              <a:rPr lang="en-US" altLang="ja-JP" b="1">
                <a:latin typeface="Arial" panose="020B0604020202020204" pitchFamily="34" charset="0"/>
              </a:rPr>
              <a:t>ERD Notation </a:t>
            </a:r>
            <a:r>
              <a:rPr lang="zh-CN" altLang="en-US" b="1" dirty="0">
                <a:latin typeface="Arial" panose="020B0604020202020204" pitchFamily="34" charset="0"/>
                <a:ea typeface="宋体" panose="02010600030101010101" pitchFamily="2" charset="-122"/>
              </a:rPr>
              <a:t>（补充）</a:t>
            </a:r>
            <a:endParaRPr lang="en-US" altLang="ja-JP" b="1">
              <a:latin typeface="Arial" panose="020B0604020202020204" pitchFamily="34" charset="0"/>
              <a:ea typeface="宋体" panose="02010600030101010101" pitchFamily="2" charset="-122"/>
            </a:endParaRPr>
          </a:p>
        </p:txBody>
      </p:sp>
      <p:sp>
        <p:nvSpPr>
          <p:cNvPr id="187396" name="Rectangle 19"/>
          <p:cNvSpPr/>
          <p:nvPr/>
        </p:nvSpPr>
        <p:spPr>
          <a:xfrm>
            <a:off x="1765300" y="2417763"/>
            <a:ext cx="1295400" cy="663575"/>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4932" name="Rectangle 20"/>
          <p:cNvSpPr>
            <a:spLocks noChangeArrowheads="1"/>
          </p:cNvSpPr>
          <p:nvPr/>
        </p:nvSpPr>
        <p:spPr bwMode="auto">
          <a:xfrm>
            <a:off x="1814513" y="2516188"/>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object</a:t>
            </a:r>
          </a:p>
        </p:txBody>
      </p:sp>
      <p:sp>
        <p:nvSpPr>
          <p:cNvPr id="187398" name="AutoShape 21"/>
          <p:cNvSpPr/>
          <p:nvPr/>
        </p:nvSpPr>
        <p:spPr>
          <a:xfrm>
            <a:off x="3898900" y="2395538"/>
            <a:ext cx="1536700" cy="685800"/>
          </a:xfrm>
          <a:prstGeom prst="diamond">
            <a:avLst/>
          </a:prstGeom>
          <a:solidFill>
            <a:schemeClr val="tx1"/>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399" name="Line 22"/>
          <p:cNvSpPr/>
          <p:nvPr/>
        </p:nvSpPr>
        <p:spPr>
          <a:xfrm flipH="1">
            <a:off x="3111500" y="2733675"/>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7400" name="Line 23"/>
          <p:cNvSpPr/>
          <p:nvPr/>
        </p:nvSpPr>
        <p:spPr>
          <a:xfrm flipH="1">
            <a:off x="5461000" y="2744788"/>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7401" name="Rectangle 24"/>
          <p:cNvSpPr/>
          <p:nvPr/>
        </p:nvSpPr>
        <p:spPr>
          <a:xfrm>
            <a:off x="6248400" y="2452688"/>
            <a:ext cx="1295400" cy="661987"/>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4937" name="Rectangle 25"/>
          <p:cNvSpPr>
            <a:spLocks noChangeArrowheads="1"/>
          </p:cNvSpPr>
          <p:nvPr/>
        </p:nvSpPr>
        <p:spPr bwMode="auto">
          <a:xfrm>
            <a:off x="6310313" y="2549525"/>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object</a:t>
            </a:r>
          </a:p>
        </p:txBody>
      </p:sp>
      <p:sp>
        <p:nvSpPr>
          <p:cNvPr id="294938" name="Rectangle 26"/>
          <p:cNvSpPr>
            <a:spLocks noChangeArrowheads="1"/>
          </p:cNvSpPr>
          <p:nvPr/>
        </p:nvSpPr>
        <p:spPr bwMode="auto">
          <a:xfrm>
            <a:off x="3960813" y="2560638"/>
            <a:ext cx="1331913"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relationship</a:t>
            </a:r>
          </a:p>
        </p:txBody>
      </p:sp>
      <p:sp>
        <p:nvSpPr>
          <p:cNvPr id="294939" name="Rectangle 27"/>
          <p:cNvSpPr>
            <a:spLocks noChangeArrowheads="1"/>
          </p:cNvSpPr>
          <p:nvPr/>
        </p:nvSpPr>
        <p:spPr bwMode="auto">
          <a:xfrm>
            <a:off x="2716213" y="2686050"/>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1</a:t>
            </a:r>
          </a:p>
        </p:txBody>
      </p:sp>
      <p:sp>
        <p:nvSpPr>
          <p:cNvPr id="294940" name="Rectangle 28"/>
          <p:cNvSpPr>
            <a:spLocks noChangeArrowheads="1"/>
          </p:cNvSpPr>
          <p:nvPr/>
        </p:nvSpPr>
        <p:spPr bwMode="auto">
          <a:xfrm>
            <a:off x="7224713" y="2708275"/>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2</a:t>
            </a:r>
          </a:p>
        </p:txBody>
      </p:sp>
      <p:sp>
        <p:nvSpPr>
          <p:cNvPr id="294942" name="Rectangle 30"/>
          <p:cNvSpPr>
            <a:spLocks noChangeArrowheads="1"/>
          </p:cNvSpPr>
          <p:nvPr/>
        </p:nvSpPr>
        <p:spPr bwMode="auto">
          <a:xfrm>
            <a:off x="3635375" y="2406650"/>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1</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4943" name="Rectangle 31"/>
          <p:cNvSpPr>
            <a:spLocks noChangeArrowheads="1"/>
          </p:cNvSpPr>
          <p:nvPr/>
        </p:nvSpPr>
        <p:spPr bwMode="auto">
          <a:xfrm>
            <a:off x="5472113" y="2443163"/>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1</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87408" name="Rectangle 55"/>
          <p:cNvSpPr/>
          <p:nvPr/>
        </p:nvSpPr>
        <p:spPr>
          <a:xfrm>
            <a:off x="1728788" y="3703638"/>
            <a:ext cx="1295400" cy="663575"/>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4968" name="Rectangle 56"/>
          <p:cNvSpPr>
            <a:spLocks noChangeArrowheads="1"/>
          </p:cNvSpPr>
          <p:nvPr/>
        </p:nvSpPr>
        <p:spPr bwMode="auto">
          <a:xfrm>
            <a:off x="1778000" y="3802063"/>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object</a:t>
            </a:r>
          </a:p>
        </p:txBody>
      </p:sp>
      <p:sp>
        <p:nvSpPr>
          <p:cNvPr id="187410" name="AutoShape 57"/>
          <p:cNvSpPr/>
          <p:nvPr/>
        </p:nvSpPr>
        <p:spPr>
          <a:xfrm>
            <a:off x="3862388" y="3681413"/>
            <a:ext cx="1536700" cy="685800"/>
          </a:xfrm>
          <a:prstGeom prst="diamond">
            <a:avLst/>
          </a:prstGeom>
          <a:solidFill>
            <a:schemeClr val="tx1"/>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11" name="Line 58"/>
          <p:cNvSpPr/>
          <p:nvPr/>
        </p:nvSpPr>
        <p:spPr>
          <a:xfrm flipH="1">
            <a:off x="3074988" y="4019550"/>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7412" name="Line 59"/>
          <p:cNvSpPr/>
          <p:nvPr/>
        </p:nvSpPr>
        <p:spPr>
          <a:xfrm flipH="1">
            <a:off x="5424488" y="4030663"/>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7413" name="Rectangle 60"/>
          <p:cNvSpPr/>
          <p:nvPr/>
        </p:nvSpPr>
        <p:spPr>
          <a:xfrm>
            <a:off x="6211888" y="3738563"/>
            <a:ext cx="1295400" cy="661987"/>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4973" name="Rectangle 61"/>
          <p:cNvSpPr>
            <a:spLocks noChangeArrowheads="1"/>
          </p:cNvSpPr>
          <p:nvPr/>
        </p:nvSpPr>
        <p:spPr bwMode="auto">
          <a:xfrm>
            <a:off x="6273800" y="3835400"/>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object</a:t>
            </a:r>
          </a:p>
        </p:txBody>
      </p:sp>
      <p:sp>
        <p:nvSpPr>
          <p:cNvPr id="294974" name="Rectangle 62"/>
          <p:cNvSpPr>
            <a:spLocks noChangeArrowheads="1"/>
          </p:cNvSpPr>
          <p:nvPr/>
        </p:nvSpPr>
        <p:spPr bwMode="auto">
          <a:xfrm>
            <a:off x="3924300" y="3846513"/>
            <a:ext cx="1331913"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relationship</a:t>
            </a:r>
          </a:p>
        </p:txBody>
      </p:sp>
      <p:sp>
        <p:nvSpPr>
          <p:cNvPr id="294975" name="Rectangle 63"/>
          <p:cNvSpPr>
            <a:spLocks noChangeArrowheads="1"/>
          </p:cNvSpPr>
          <p:nvPr/>
        </p:nvSpPr>
        <p:spPr bwMode="auto">
          <a:xfrm>
            <a:off x="2679700" y="3971925"/>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1</a:t>
            </a:r>
          </a:p>
        </p:txBody>
      </p:sp>
      <p:sp>
        <p:nvSpPr>
          <p:cNvPr id="294976" name="Rectangle 64"/>
          <p:cNvSpPr>
            <a:spLocks noChangeArrowheads="1"/>
          </p:cNvSpPr>
          <p:nvPr/>
        </p:nvSpPr>
        <p:spPr bwMode="auto">
          <a:xfrm>
            <a:off x="7188200" y="3994150"/>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2</a:t>
            </a:r>
          </a:p>
        </p:txBody>
      </p:sp>
      <p:sp>
        <p:nvSpPr>
          <p:cNvPr id="294977" name="Rectangle 65"/>
          <p:cNvSpPr>
            <a:spLocks noChangeArrowheads="1"/>
          </p:cNvSpPr>
          <p:nvPr/>
        </p:nvSpPr>
        <p:spPr bwMode="auto">
          <a:xfrm>
            <a:off x="3598863" y="3692525"/>
            <a:ext cx="3079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1</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4978" name="Rectangle 66"/>
          <p:cNvSpPr>
            <a:spLocks noChangeArrowheads="1"/>
          </p:cNvSpPr>
          <p:nvPr/>
        </p:nvSpPr>
        <p:spPr bwMode="auto">
          <a:xfrm>
            <a:off x="5435600" y="3729038"/>
            <a:ext cx="3206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n</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87420" name="Rectangle 67"/>
          <p:cNvSpPr/>
          <p:nvPr/>
        </p:nvSpPr>
        <p:spPr>
          <a:xfrm>
            <a:off x="1655763" y="5108575"/>
            <a:ext cx="1295400" cy="663575"/>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4980" name="Rectangle 68"/>
          <p:cNvSpPr>
            <a:spLocks noChangeArrowheads="1"/>
          </p:cNvSpPr>
          <p:nvPr/>
        </p:nvSpPr>
        <p:spPr bwMode="auto">
          <a:xfrm>
            <a:off x="1704975" y="5207000"/>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object</a:t>
            </a:r>
          </a:p>
        </p:txBody>
      </p:sp>
      <p:sp>
        <p:nvSpPr>
          <p:cNvPr id="187422" name="AutoShape 69"/>
          <p:cNvSpPr/>
          <p:nvPr/>
        </p:nvSpPr>
        <p:spPr>
          <a:xfrm>
            <a:off x="3789363" y="5086350"/>
            <a:ext cx="1536700" cy="685800"/>
          </a:xfrm>
          <a:prstGeom prst="diamond">
            <a:avLst/>
          </a:prstGeom>
          <a:solidFill>
            <a:schemeClr val="tx1"/>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187423" name="Line 70"/>
          <p:cNvSpPr/>
          <p:nvPr/>
        </p:nvSpPr>
        <p:spPr>
          <a:xfrm flipH="1">
            <a:off x="3001963" y="5424488"/>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7424" name="Line 71"/>
          <p:cNvSpPr/>
          <p:nvPr/>
        </p:nvSpPr>
        <p:spPr>
          <a:xfrm flipH="1">
            <a:off x="5351463" y="5435600"/>
            <a:ext cx="762000" cy="0"/>
          </a:xfrm>
          <a:prstGeom prst="line">
            <a:avLst/>
          </a:prstGeom>
          <a:ln w="25400" cap="flat" cmpd="sng">
            <a:solidFill>
              <a:schemeClr val="tx1"/>
            </a:solidFill>
            <a:prstDash val="solid"/>
            <a:headEnd type="none" w="med" len="med"/>
            <a:tailEnd type="none" w="med" len="med"/>
          </a:ln>
          <a:effectLst>
            <a:outerShdw dist="107763" dir="2699999" algn="ctr" rotWithShape="0">
              <a:schemeClr val="bg2"/>
            </a:outerShdw>
          </a:effectLst>
        </p:spPr>
      </p:sp>
      <p:sp>
        <p:nvSpPr>
          <p:cNvPr id="187425" name="Rectangle 72"/>
          <p:cNvSpPr/>
          <p:nvPr/>
        </p:nvSpPr>
        <p:spPr>
          <a:xfrm>
            <a:off x="6138863" y="5143500"/>
            <a:ext cx="1295400" cy="661988"/>
          </a:xfrm>
          <a:prstGeom prst="rect">
            <a:avLst/>
          </a:prstGeom>
          <a:solidFill>
            <a:schemeClr val="accent2"/>
          </a:solidFill>
          <a:ln w="254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nchorCtr="0"/>
          <a:lstStyle/>
          <a:p>
            <a:pPr eaLnBrk="0" hangingPunct="0"/>
            <a:endParaRPr lang="zh-CN" altLang="en-US" dirty="0">
              <a:latin typeface="Arial" panose="020B0604020202020204" pitchFamily="34" charset="0"/>
            </a:endParaRPr>
          </a:p>
        </p:txBody>
      </p:sp>
      <p:sp>
        <p:nvSpPr>
          <p:cNvPr id="294985" name="Rectangle 73"/>
          <p:cNvSpPr>
            <a:spLocks noChangeArrowheads="1"/>
          </p:cNvSpPr>
          <p:nvPr/>
        </p:nvSpPr>
        <p:spPr bwMode="auto">
          <a:xfrm>
            <a:off x="6200775" y="5240338"/>
            <a:ext cx="107791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24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object</a:t>
            </a:r>
          </a:p>
        </p:txBody>
      </p:sp>
      <p:sp>
        <p:nvSpPr>
          <p:cNvPr id="294986" name="Rectangle 74"/>
          <p:cNvSpPr>
            <a:spLocks noChangeArrowheads="1"/>
          </p:cNvSpPr>
          <p:nvPr/>
        </p:nvSpPr>
        <p:spPr bwMode="auto">
          <a:xfrm>
            <a:off x="3851275" y="5251450"/>
            <a:ext cx="1331913"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6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relationship</a:t>
            </a:r>
          </a:p>
        </p:txBody>
      </p:sp>
      <p:sp>
        <p:nvSpPr>
          <p:cNvPr id="294987" name="Rectangle 75"/>
          <p:cNvSpPr>
            <a:spLocks noChangeArrowheads="1"/>
          </p:cNvSpPr>
          <p:nvPr/>
        </p:nvSpPr>
        <p:spPr bwMode="auto">
          <a:xfrm>
            <a:off x="2606675" y="5376863"/>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1</a:t>
            </a:r>
          </a:p>
        </p:txBody>
      </p:sp>
      <p:sp>
        <p:nvSpPr>
          <p:cNvPr id="294988" name="Rectangle 76"/>
          <p:cNvSpPr>
            <a:spLocks noChangeArrowheads="1"/>
          </p:cNvSpPr>
          <p:nvPr/>
        </p:nvSpPr>
        <p:spPr bwMode="auto">
          <a:xfrm>
            <a:off x="7115175" y="5399088"/>
            <a:ext cx="307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ja-JP" sz="1800" b="1" i="0" u="none" strike="noStrike" kern="1200" cap="none" spc="0" normalizeH="0" baseline="0" noProof="0">
                <a:ln>
                  <a:noFill/>
                </a:ln>
                <a:solidFill>
                  <a:schemeClr val="bg1"/>
                </a:solidFill>
                <a:effectLst>
                  <a:outerShdw blurRad="38100" dist="38100" dir="2700000" algn="tl">
                    <a:srgbClr val="C0C0C0"/>
                  </a:outerShdw>
                </a:effectLst>
                <a:uLnTx/>
                <a:uFillTx/>
                <a:latin typeface="Arial" panose="020B0604020202020204" pitchFamily="34" charset="0"/>
                <a:ea typeface="MS PGothic" panose="020B0600070205080204" pitchFamily="34" charset="-128"/>
                <a:cs typeface="+mn-cs"/>
              </a:rPr>
              <a:t>2</a:t>
            </a:r>
          </a:p>
        </p:txBody>
      </p:sp>
      <p:sp>
        <p:nvSpPr>
          <p:cNvPr id="294989" name="Rectangle 77"/>
          <p:cNvSpPr>
            <a:spLocks noChangeArrowheads="1"/>
          </p:cNvSpPr>
          <p:nvPr/>
        </p:nvSpPr>
        <p:spPr bwMode="auto">
          <a:xfrm>
            <a:off x="3525838" y="5097463"/>
            <a:ext cx="3206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n</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294990" name="Rectangle 78"/>
          <p:cNvSpPr>
            <a:spLocks noChangeArrowheads="1"/>
          </p:cNvSpPr>
          <p:nvPr/>
        </p:nvSpPr>
        <p:spPr bwMode="auto">
          <a:xfrm>
            <a:off x="5362575" y="5133975"/>
            <a:ext cx="3841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marL="0" marR="0" indent="0" algn="l" defTabSz="914400" rtl="0" eaLnBrk="0" fontAlgn="base" latinLnBrk="0" hangingPunct="0">
              <a:lnSpc>
                <a:spcPct val="90000"/>
              </a:lnSpc>
              <a:spcBef>
                <a:spcPct val="0"/>
              </a:spcBef>
              <a:spcAft>
                <a:spcPct val="0"/>
              </a:spcAft>
              <a:buClrTx/>
              <a:buSzTx/>
              <a:buFontTx/>
              <a:buNone/>
            </a:pPr>
            <a:r>
              <a:rPr kumimoji="0" lang="en-US" altLang="zh-CN"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rPr>
              <a:t>m</a:t>
            </a:r>
            <a:endParaRPr kumimoji="0" lang="en-US" altLang="ja-JP" sz="1800" b="1" i="0" u="none" strike="noStrike" kern="1200" cap="none" spc="0" normalizeH="0" baseline="0" noProof="1">
              <a:solidFill>
                <a:schemeClr val="tx1"/>
              </a:solidFill>
              <a:effectLst>
                <a:outerShdw blurRad="38100" dist="38100" dir="2700000">
                  <a:srgbClr val="C0C0C0"/>
                </a:outerShdw>
              </a:effectLst>
              <a:latin typeface="Arial" panose="020B0604020202020204" pitchFamily="34" charset="0"/>
              <a:ea typeface="MS PGothic" panose="020B0600070205080204" pitchFamily="34" charset="-128"/>
              <a:cs typeface="+mn-cs"/>
            </a:endParaRPr>
          </a:p>
        </p:txBody>
      </p:sp>
      <p:sp>
        <p:nvSpPr>
          <p:cNvPr id="187432" name="Text Box 42"/>
          <p:cNvSpPr txBox="1"/>
          <p:nvPr/>
        </p:nvSpPr>
        <p:spPr>
          <a:xfrm>
            <a:off x="1079500" y="800100"/>
            <a:ext cx="5940425" cy="1311275"/>
          </a:xfrm>
          <a:prstGeom prst="rect">
            <a:avLst/>
          </a:prstGeom>
          <a:noFill/>
          <a:ln w="9525">
            <a:noFill/>
          </a:ln>
        </p:spPr>
        <p:txBody>
          <a:bodyPr>
            <a:spAutoFit/>
          </a:bodyPr>
          <a:lstStyle/>
          <a:p>
            <a:pPr eaLnBrk="0" hangingPunct="0">
              <a:spcBef>
                <a:spcPct val="50000"/>
              </a:spcBef>
            </a:pPr>
            <a:r>
              <a:rPr lang="zh-CN" altLang="en-US" dirty="0">
                <a:latin typeface="Arial" panose="020B0604020202020204" pitchFamily="34" charset="0"/>
                <a:ea typeface="宋体" panose="02010600030101010101" pitchFamily="2" charset="-122"/>
              </a:rPr>
              <a:t>矩形：数据对象</a:t>
            </a:r>
          </a:p>
          <a:p>
            <a:pPr eaLnBrk="0" hangingPunct="0">
              <a:spcBef>
                <a:spcPct val="50000"/>
              </a:spcBef>
            </a:pPr>
            <a:r>
              <a:rPr lang="zh-CN" altLang="en-US" dirty="0">
                <a:latin typeface="Arial" panose="020B0604020202020204" pitchFamily="34" charset="0"/>
                <a:ea typeface="宋体" panose="02010600030101010101" pitchFamily="2" charset="-122"/>
              </a:rPr>
              <a:t>连接线、菱形：关系</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e4452ff-3976-4e98-afbd-c00c1c6023c3"/>
  <p:tag name="COMMONDATA" val="eyJoZGlkIjoiNzIwMmVjYzlkMDc3MGNhMTc5MWYwNDQ1NGQ4N2EyOG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44,&quot;width&quot;:9983}"/>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695,&quot;width&quot;:7712.499212598425}"/>
</p:tagLst>
</file>

<file path=ppt/theme/theme1.xml><?xml version="1.0" encoding="utf-8"?>
<a:theme xmlns:a="http://schemas.openxmlformats.org/drawingml/2006/main" name="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ACCESS_C_2009_ver1">
  <a:themeElements>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CCESS_C_2009_ver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ACCESS_C_2009_ver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CCESS_C_2009_ver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CCESS_C_2009_ver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CCESS_C_2009_ver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CCESS_C_2009_ver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CCESS_C_2009_ver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CCESS_C_2009_ver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CCESS_C_2009_ver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CCESS_C_2009_ver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CCESS_C_2009_ver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CCESS_C_2009_ver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CCESS_C_2009_ver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ACCESS_C_2009_ver1</Template>
  <TotalTime>9</TotalTime>
  <Words>13758</Words>
  <Application>Microsoft Office PowerPoint</Application>
  <PresentationFormat>全屏显示(4:3)</PresentationFormat>
  <Paragraphs>1786</Paragraphs>
  <Slides>161</Slides>
  <Notes>95</Notes>
  <HiddenSlides>0</HiddenSlides>
  <MMClips>0</MMClips>
  <ScaleCrop>false</ScaleCrop>
  <HeadingPairs>
    <vt:vector size="8" baseType="variant">
      <vt:variant>
        <vt:lpstr>已用的字体</vt:lpstr>
      </vt:variant>
      <vt:variant>
        <vt:i4>10</vt:i4>
      </vt:variant>
      <vt:variant>
        <vt:lpstr>主题</vt:lpstr>
      </vt:variant>
      <vt:variant>
        <vt:i4>6</vt:i4>
      </vt:variant>
      <vt:variant>
        <vt:lpstr>嵌入 OLE 服务器</vt:lpstr>
      </vt:variant>
      <vt:variant>
        <vt:i4>2</vt:i4>
      </vt:variant>
      <vt:variant>
        <vt:lpstr>幻灯片标题</vt:lpstr>
      </vt:variant>
      <vt:variant>
        <vt:i4>161</vt:i4>
      </vt:variant>
    </vt:vector>
  </HeadingPairs>
  <TitlesOfParts>
    <vt:vector size="179" baseType="lpstr">
      <vt:lpstr>Avant Garde</vt:lpstr>
      <vt:lpstr>Humnst777 BT</vt:lpstr>
      <vt:lpstr>Palatino</vt:lpstr>
      <vt:lpstr>黑体</vt:lpstr>
      <vt:lpstr>宋体</vt:lpstr>
      <vt:lpstr>Arial</vt:lpstr>
      <vt:lpstr>Helvetica</vt:lpstr>
      <vt:lpstr>Symbol</vt:lpstr>
      <vt:lpstr>Times New Roman</vt:lpstr>
      <vt:lpstr>Wingdings</vt:lpstr>
      <vt:lpstr>ACCESS_C_2009_ver1</vt:lpstr>
      <vt:lpstr>1_ACCESS_C_2009_ver1</vt:lpstr>
      <vt:lpstr>2_ACCESS_C_2009_ver1</vt:lpstr>
      <vt:lpstr>3_ACCESS_C_2009_ver1</vt:lpstr>
      <vt:lpstr>4_ACCESS_C_2009_ver1</vt:lpstr>
      <vt:lpstr>5_ACCESS_C_2009_ver1</vt:lpstr>
      <vt:lpstr>MS_ClipArt_Gallery.2</vt:lpstr>
      <vt:lpstr>Bitmap Image</vt:lpstr>
      <vt:lpstr>PowerPoint 演示文稿</vt:lpstr>
      <vt:lpstr>PowerPoint 演示文稿</vt:lpstr>
      <vt:lpstr>PowerPoint 演示文稿</vt:lpstr>
      <vt:lpstr>What do you think after construction?</vt:lpstr>
      <vt:lpstr>PowerPoint 演示文稿</vt:lpstr>
      <vt:lpstr>PowerPoint 演示文稿</vt:lpstr>
      <vt:lpstr>TYPES OF SYSTEM REQUIREMENTS</vt:lpstr>
      <vt:lpstr>Non-functional Requirements</vt:lpstr>
      <vt:lpstr>HOW MUST BE A REQUIREMENT ?</vt:lpstr>
      <vt:lpstr>HOW MUST BE A REQUIREMENT ?</vt:lpstr>
      <vt:lpstr>Requirement  engineering RE</vt:lpstr>
      <vt:lpstr>Requirement  engineering important</vt:lpstr>
      <vt:lpstr>Requirement  engineering RE（定义）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应该由用例回答的问题</vt:lpstr>
      <vt:lpstr>Actor and Use Case</vt:lpstr>
      <vt:lpstr>Actor and Use Case（举例）</vt:lpstr>
      <vt:lpstr>Example： SAFEHOME</vt:lpstr>
      <vt:lpstr>U M L Use Case Diagram</vt:lpstr>
      <vt:lpstr>PowerPoint 演示文稿</vt:lpstr>
      <vt:lpstr>Example： SAFEHOME</vt:lpstr>
      <vt:lpstr>Example： SAFEHOME</vt:lpstr>
      <vt:lpstr>PowerPoint 演示文稿</vt:lpstr>
      <vt:lpstr>PowerPoint 演示文稿</vt:lpstr>
      <vt:lpstr>PowerPoint 演示文稿</vt:lpstr>
      <vt:lpstr>PowerPoint 演示文稿</vt:lpstr>
      <vt:lpstr>PowerPoint 演示文稿</vt:lpstr>
      <vt:lpstr>State Diagram（状态图）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 Requirements Monitoring</vt:lpstr>
      <vt:lpstr>PowerPoint 演示文稿</vt:lpstr>
      <vt:lpstr>PowerPoint 演示文稿</vt:lpstr>
      <vt:lpstr>PowerPoint 演示文稿</vt:lpstr>
      <vt:lpstr>Requirement  engineering RE（定义）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Review RE</vt:lpstr>
      <vt:lpstr>PowerPoint 演示文稿</vt:lpstr>
      <vt:lpstr>PowerPoint 演示文稿</vt:lpstr>
      <vt:lpstr>PowerPoint 演示文稿</vt:lpstr>
      <vt:lpstr>PowerPoint 演示文稿</vt:lpstr>
      <vt:lpstr>PowerPoint 演示文稿</vt:lpstr>
      <vt:lpstr>PowerPoint 演示文稿</vt:lpstr>
      <vt:lpstr>Elements of Requirements Analysis</vt:lpstr>
      <vt:lpstr>PowerPoint 演示文稿</vt:lpstr>
      <vt:lpstr>PowerPoint 演示文稿</vt:lpstr>
      <vt:lpstr>8.1.3 Requirements Modeling Principles</vt:lpstr>
      <vt:lpstr>8.2 Scenario-Based Modeling</vt:lpstr>
      <vt:lpstr>What to Write About? </vt:lpstr>
      <vt:lpstr>How Much to Write About? </vt:lpstr>
      <vt:lpstr>PowerPoint 演示文稿</vt:lpstr>
      <vt:lpstr>Documenting Use Cases</vt:lpstr>
      <vt:lpstr>Use Case Diagram</vt:lpstr>
      <vt:lpstr>ACS-DCV Use Case</vt:lpstr>
      <vt:lpstr>Use case Template for ACS-DCV</vt:lpstr>
      <vt:lpstr>Use case Template for ACS-DCV</vt:lpstr>
      <vt:lpstr>Use case Template for ACS-DCV</vt:lpstr>
      <vt:lpstr>Use case Template for ACS-DCV</vt:lpstr>
      <vt:lpstr>Use case Template for ACS-DCV</vt:lpstr>
      <vt:lpstr>Use case Template for ACS-DCV</vt:lpstr>
      <vt:lpstr>PowerPoint 演示文稿</vt:lpstr>
      <vt:lpstr>PowerPoint 演示文稿</vt:lpstr>
      <vt:lpstr>What is a Data Object? （补充）</vt:lpstr>
      <vt:lpstr>PowerPoint 演示文稿</vt:lpstr>
      <vt:lpstr>PowerPoint 演示文稿</vt:lpstr>
      <vt:lpstr>What is a Relationship? （补充）</vt:lpstr>
      <vt:lpstr>PowerPoint 演示文稿</vt:lpstr>
      <vt:lpstr>ERD Notation （补充）</vt:lpstr>
      <vt:lpstr>Building an ERD （补充）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Class-Based Modeling</vt:lpstr>
      <vt:lpstr>PowerPoint 演示文稿</vt:lpstr>
      <vt:lpstr>PowerPoint 演示文稿</vt:lpstr>
      <vt:lpstr>8.3.1 Identifying Analysis Classes</vt:lpstr>
      <vt:lpstr>PowerPoint 演示文稿</vt:lpstr>
      <vt:lpstr>PowerPoint 演示文稿</vt:lpstr>
      <vt:lpstr>Potential Classes （潜在类  候选准则）</vt:lpstr>
      <vt:lpstr>PowerPoint 演示文稿</vt:lpstr>
      <vt:lpstr>PowerPoint 演示文稿</vt:lpstr>
      <vt:lpstr>PowerPoint 演示文稿</vt:lpstr>
      <vt:lpstr>PowerPoint 演示文稿</vt:lpstr>
      <vt:lpstr>8.3.2  Defining Attributes </vt:lpstr>
      <vt:lpstr>PowerPoint 演示文稿</vt:lpstr>
      <vt:lpstr>PowerPoint 演示文稿</vt:lpstr>
      <vt:lpstr>8.3.2 Defining Operations</vt:lpstr>
      <vt:lpstr>PowerPoint 演示文稿</vt:lpstr>
      <vt:lpstr>8.3.4 Class-responsibility-collaborator (CRC) Models</vt:lpstr>
      <vt:lpstr>8.3.4 Class-responsibility-collaborator (CRC) Models </vt:lpstr>
      <vt:lpstr>PowerPoint 演示文稿</vt:lpstr>
      <vt:lpstr>PowerPoint 演示文稿</vt:lpstr>
      <vt:lpstr>PowerPoint 演示文稿</vt:lpstr>
      <vt:lpstr>PowerPoint 演示文稿</vt:lpstr>
      <vt:lpstr>PowerPoint 演示文稿</vt:lpstr>
      <vt:lpstr>8.4 Functional Modeling（参考）</vt:lpstr>
      <vt:lpstr>PowerPoint 演示文稿</vt:lpstr>
      <vt:lpstr>8.5 Behavioral Modeling</vt:lpstr>
      <vt:lpstr>PowerPoint 演示文稿</vt:lpstr>
      <vt:lpstr>8.5.1 Identifying Events</vt:lpstr>
      <vt:lpstr>8.5.2 UML State Diagrams</vt:lpstr>
      <vt:lpstr>UML State Diagrams:The States of a System</vt:lpstr>
      <vt:lpstr>UML State Diagrams</vt:lpstr>
      <vt:lpstr>state diagram  &amp;  sequence diagram 示例</vt:lpstr>
      <vt:lpstr>PowerPoint 演示文稿</vt:lpstr>
      <vt:lpstr>State Diagram</vt:lpstr>
      <vt:lpstr>Sequence Diagram 1</vt:lpstr>
      <vt:lpstr>Sequence Diagram 2</vt:lpstr>
      <vt:lpstr>状态图 vs 顺序图</vt:lpstr>
      <vt:lpstr>activity diagram</vt:lpstr>
      <vt:lpstr>Activity Diagram 2</vt:lpstr>
      <vt:lpstr>Swimlane Diagrams</vt:lpstr>
      <vt:lpstr>Swimlane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ACCESS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OPUS 10夏</dc:title>
  <dc:creator>ACCESS</dc:creator>
  <cp:lastModifiedBy>xbany</cp:lastModifiedBy>
  <cp:revision>760</cp:revision>
  <dcterms:created xsi:type="dcterms:W3CDTF">2009-05-24T08:36:00Z</dcterms:created>
  <dcterms:modified xsi:type="dcterms:W3CDTF">2024-10-10T05:45:18Z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A110EDCA648A4B49A2700F5BBE19C3FC_12</vt:lpwstr>
  </property>
</Properties>
</file>