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66" r:id="rId4"/>
    <p:sldId id="260" r:id="rId5"/>
    <p:sldId id="273" r:id="rId6"/>
    <p:sldId id="259" r:id="rId7"/>
    <p:sldId id="261" r:id="rId8"/>
    <p:sldId id="267" r:id="rId9"/>
    <p:sldId id="268" r:id="rId10"/>
    <p:sldId id="274" r:id="rId11"/>
    <p:sldId id="275" r:id="rId12"/>
    <p:sldId id="276" r:id="rId13"/>
    <p:sldId id="269" r:id="rId14"/>
    <p:sldId id="258" r:id="rId15"/>
    <p:sldId id="283" r:id="rId16"/>
    <p:sldId id="284" r:id="rId17"/>
    <p:sldId id="277" r:id="rId18"/>
    <p:sldId id="262" r:id="rId19"/>
    <p:sldId id="271" r:id="rId20"/>
    <p:sldId id="281" r:id="rId21"/>
    <p:sldId id="282" r:id="rId22"/>
    <p:sldId id="278" r:id="rId23"/>
    <p:sldId id="279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4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89FA8-C00A-4FE4-99EE-885DD6BDA367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35E3-CD18-4A7E-8DDC-9C96CF61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76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35E3-CD18-4A7E-8DDC-9C96CF615A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04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DNN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35E3-CD18-4A7E-8DDC-9C96CF615A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22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以图像分类任务为例，假设我们使用</a:t>
            </a:r>
            <a:r>
              <a:rPr lang="zh-CN" altLang="en-US" b="0" i="0" dirty="0">
                <a:solidFill>
                  <a:srgbClr val="4EA1DB"/>
                </a:solidFill>
                <a:effectLst/>
                <a:latin typeface="-apple-system"/>
              </a:rPr>
              <a:t>卷积神经网络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特征提取，在每个卷积层后面都加入一个池化层来减小特征图尺寸。然而，池化操作可能导致信息损失。通过添加一个跳跃连接，将原始输入直接与最后一个池化层输出相加或拼接起来，可以保留原始图像中更多的细节和语义信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35E3-CD18-4A7E-8DDC-9C96CF615A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997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上面我们解释了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skip connect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改善了反向传播过程中的梯度消散问题，因此可以使得训练深层网络变得容易，但研究者们表示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NoNoNo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，没这么简单。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残差连接并不有效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35E3-CD18-4A7E-8DDC-9C96CF615AB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014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8940D-9BB2-B8EF-0EB4-82D437BA7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3CFFE9-0A8C-0CA8-2449-4FBFE1D69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EB8230-07A2-042E-339B-B66865850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每个层中只有少量的隐藏单元对不同的输入改变它们的激活值，而大部分隐藏单元对不同的输入都是相同的反应，此时整个权重矩阵的秩不高。并且随着网络层数的增加，连乘后使得整个秩变的更低。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第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图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b),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输入对称的权重矩阵，那输出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一样不具备这两部分的鉴别能力，添加残差连接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蓝色部分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可打破对称性。总的来说一句话，打破了网络的对称性，提升了网络的表征能力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719FA-7388-32C9-1E5B-EF3262595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35E3-CD18-4A7E-8DDC-9C96CF615AB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67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它的核心思想是通过引入残差块（</a:t>
            </a:r>
            <a:r>
              <a:rPr lang="en-US" altLang="zh-CN" dirty="0"/>
              <a:t>residual blocks</a:t>
            </a:r>
            <a:r>
              <a:rPr lang="zh-CN" altLang="en-US" dirty="0"/>
              <a:t>）来构建网络，并通过跳跃连接将输入直接添加到层输出上。</a:t>
            </a:r>
            <a:r>
              <a:rPr lang="en-US" altLang="zh-CN" dirty="0"/>
              <a:t>(</a:t>
            </a:r>
            <a:r>
              <a:rPr lang="zh-CN" altLang="en-US" dirty="0"/>
              <a:t>残差块就是包含了跳跃连接的</a:t>
            </a:r>
            <a:r>
              <a:rPr lang="en-US" altLang="zh-CN" dirty="0"/>
              <a:t>block</a:t>
            </a:r>
            <a:r>
              <a:rPr lang="zh-CN" altLang="en-US" dirty="0"/>
              <a:t>，扑捉偏差（残差）</a:t>
            </a:r>
            <a:r>
              <a:rPr lang="en-US" altLang="zh-CN" dirty="0"/>
              <a:t>)</a:t>
            </a:r>
            <a:r>
              <a:rPr lang="zh-CN" altLang="en-US" dirty="0"/>
              <a:t>。具体而言，在每个块或子模块内部，输入被加到该块</a:t>
            </a:r>
            <a:r>
              <a:rPr lang="en-US" altLang="zh-CN" dirty="0"/>
              <a:t>/</a:t>
            </a:r>
            <a:r>
              <a:rPr lang="zh-CN" altLang="en-US" dirty="0"/>
              <a:t>子模块计算后得到的输出上，并且这两者尺寸必须相同。然后再将此结果送入下一个块</a:t>
            </a:r>
            <a:r>
              <a:rPr lang="en-US" altLang="zh-CN" dirty="0"/>
              <a:t>/</a:t>
            </a:r>
            <a:r>
              <a:rPr lang="zh-CN" altLang="en-US" dirty="0"/>
              <a:t>子模块进行处理。</a:t>
            </a:r>
          </a:p>
          <a:p>
            <a:r>
              <a:rPr lang="en-US" altLang="zh-CN" dirty="0"/>
              <a:t>————————————————</a:t>
            </a:r>
          </a:p>
          <a:p>
            <a:r>
              <a:rPr lang="en-US" altLang="zh-CN" dirty="0"/>
              <a:t>                            </a:t>
            </a:r>
            <a:r>
              <a:rPr lang="zh-CN" altLang="en-US" dirty="0"/>
              <a:t>版权声明：本文为博主原创文章，遵循 </a:t>
            </a:r>
            <a:r>
              <a:rPr lang="en-US" altLang="zh-CN" dirty="0"/>
              <a:t>CC 4.0 BY-SA </a:t>
            </a:r>
            <a:r>
              <a:rPr lang="zh-CN" altLang="en-US" dirty="0"/>
              <a:t>版权协议，转载请附上原文出处链接和本声明。                        </a:t>
            </a:r>
          </a:p>
          <a:p>
            <a:r>
              <a:rPr lang="zh-CN" altLang="en-US" dirty="0"/>
              <a:t>原文链接：</a:t>
            </a:r>
            <a:r>
              <a:rPr lang="en-US" altLang="zh-CN" dirty="0"/>
              <a:t>https://blog.csdn.net/weixin_66526635/article/details/132411168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235E3-CD18-4A7E-8DDC-9C96CF615AB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79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41476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9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71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62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10040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9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4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455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63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268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017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EAB2470-055F-4145-AE85-E8E89269CC16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4752CA5-9FC2-4AEA-AA96-4D34A94650B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935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weixin_44023658/article/details/105843701" TargetMode="External"/><Relationship Id="rId2" Type="http://schemas.openxmlformats.org/officeDocument/2006/relationships/hyperlink" Target="https://blog.csdn.net/ftimes/article/details/10583763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csdn.net/qq_29893385/article/details/81207203?ops_request_misc=%257B%2522request%255Fid%2522%253A%25220245BAFA-D773-4577-A7AF-13CBAEE90716%2522%252C%2522scm%2522%253A%252220140713.130102334.pc%255Fall.%2522%257D&amp;request_id=0245BAFA-D773-4577-A7AF-13CBAEE90716&amp;biz_id=0&amp;utm_medium=distribute.pc_search_result.none-task-blog-2~all~first_rank_ecpm_v1~hot_rank-2-81207203-null-null.142%5ev100%5epc_search_result_base8&amp;utm_term=resnet&amp;spm=1018.2226.3001.4187" TargetMode="External"/><Relationship Id="rId4" Type="http://schemas.openxmlformats.org/officeDocument/2006/relationships/hyperlink" Target="https://gitcode.csdn.net/65ec4f9c1a836825ed797d65.html?dp_token=eyJ0eXAiOiJKV1QiLCJhbGciOiJIUzI1NiJ9.eyJpZCI6NTkyMTAxNCwiZXhwIjoxNzMxNzczMjYwLCJpYXQiOjE3MzExNjg0NjAsInVzZXJuYW1lIjoiMjQwMV84Mzc0MDI5NCJ9.NN5eoqRMQWBvAgd907NBxHECzAMZuzlbH2oY53YRc70&amp;spm=1001.2101.3001.6650.15&amp;utm_medium=distribute.pc_relevant.none-task-blog-2%7Edefault%7EBlogCommendFromBaidu%7Eactivity-15-105886743-blog-124776229.235%5Ev43%5Epc_blog_bottom_relevance_base2&amp;depth_1-utm_source=distribute.pc_relevant.none-task-blog-2%7Edefault%7EBlogCommendFromBaidu%7Eactivity-15-105886743-blog-124776229.235%5Ev43%5Epc_blog_bottom_relevance_base2&amp;utm_relevant_index=2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2DCA6-3698-880B-D599-22A1392E7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残差连接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CC85D2-8495-2AB2-9209-B135C5EC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8421" y="3949701"/>
            <a:ext cx="6831673" cy="1086237"/>
          </a:xfrm>
        </p:spPr>
        <p:txBody>
          <a:bodyPr/>
          <a:lstStyle/>
          <a:p>
            <a:r>
              <a:rPr lang="en-US" altLang="zh-CN" dirty="0"/>
              <a:t>Residual Connection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27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4E7DF2-577E-43CA-9483-11DC93DA2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A158040-DFCC-BB9C-1FE3-4BBC8C84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241" y="247650"/>
            <a:ext cx="10493524" cy="1485900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以图像分类任务为例</a:t>
            </a:r>
            <a:endParaRPr lang="zh-CN" altLang="en-US" dirty="0"/>
          </a:p>
        </p:txBody>
      </p:sp>
      <p:sp>
        <p:nvSpPr>
          <p:cNvPr id="5127" name="Rectangle 5126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EB137-DF4B-A61D-AC85-C2E4D6DE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35" y="1038902"/>
            <a:ext cx="6997373" cy="3611278"/>
          </a:xfrm>
        </p:spPr>
        <p:txBody>
          <a:bodyPr>
            <a:norm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在每个卷积层后面都加入一个池化层来减小特征图尺寸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endParaRPr lang="zh-CN" altLang="en-US" dirty="0"/>
          </a:p>
        </p:txBody>
      </p:sp>
      <p:pic>
        <p:nvPicPr>
          <p:cNvPr id="5122" name="Picture 2" descr="图示, 工程绘图&#10;&#10;描述已自动生成">
            <a:extLst>
              <a:ext uri="{FF2B5EF4-FFF2-40B4-BE49-F238E27FC236}">
                <a16:creationId xmlns:a16="http://schemas.microsoft.com/office/drawing/2014/main" id="{0B572555-7B61-C1FB-B3DA-6278AB061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8034" y="1523862"/>
            <a:ext cx="5724313" cy="440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CEA0B2-982F-A8C0-17D3-23D4D7A19426}"/>
              </a:ext>
            </a:extLst>
          </p:cNvPr>
          <p:cNvSpPr txBox="1"/>
          <p:nvPr/>
        </p:nvSpPr>
        <p:spPr>
          <a:xfrm>
            <a:off x="6948553" y="2844541"/>
            <a:ext cx="60949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4D4D4D"/>
                </a:solidFill>
                <a:effectLst/>
                <a:latin typeface="-apple-system"/>
              </a:rPr>
              <a:t>然而，池化操作可能导致信息损失。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4376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0E686-4A89-5C29-050D-2247C1AB3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8B6E96-A789-940D-27CF-B620ED63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12" y="323987"/>
            <a:ext cx="9601200" cy="1485900"/>
          </a:xfrm>
        </p:spPr>
        <p:txBody>
          <a:bodyPr/>
          <a:lstStyle/>
          <a:p>
            <a:pPr algn="l" fontAlgn="base">
              <a:spcBef>
                <a:spcPts val="600"/>
              </a:spcBef>
              <a:spcAft>
                <a:spcPts val="1200"/>
              </a:spcAft>
            </a:pPr>
            <a:r>
              <a:rPr lang="en-US" altLang="zh-CN" b="1" dirty="0">
                <a:solidFill>
                  <a:srgbClr val="4F4F4F"/>
                </a:solidFill>
                <a:latin typeface="-apple-system"/>
              </a:rPr>
              <a:t>S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kip </a:t>
            </a:r>
            <a:r>
              <a:rPr lang="en-US" altLang="zh-CN" b="1" dirty="0">
                <a:solidFill>
                  <a:srgbClr val="4F4F4F"/>
                </a:solidFill>
                <a:latin typeface="-apple-system"/>
              </a:rPr>
              <a:t>C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onnect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-apple-system"/>
              </a:rPr>
              <a:t>就只是这样吗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-apple-system"/>
              </a:rPr>
              <a:t>?</a:t>
            </a:r>
            <a:endParaRPr lang="zh-CN" altLang="en-US" b="1" i="0" dirty="0">
              <a:solidFill>
                <a:srgbClr val="4F4F4F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2251D9-257E-0E47-44B4-09916219F462}"/>
              </a:ext>
            </a:extLst>
          </p:cNvPr>
          <p:cNvSpPr txBox="1"/>
          <p:nvPr/>
        </p:nvSpPr>
        <p:spPr>
          <a:xfrm>
            <a:off x="1251544" y="1316917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有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研究直接表明训练深度神经网络失败的原因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并不是梯度消失，而是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-apple-system"/>
              </a:rPr>
              <a:t>权重矩阵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的退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化</a:t>
            </a:r>
            <a:endParaRPr lang="zh-CN" altLang="en-US" dirty="0"/>
          </a:p>
        </p:txBody>
      </p:sp>
      <p:pic>
        <p:nvPicPr>
          <p:cNvPr id="6146" name="Picture 2" descr="在这里插入图片描述">
            <a:extLst>
              <a:ext uri="{FF2B5EF4-FFF2-40B4-BE49-F238E27FC236}">
                <a16:creationId xmlns:a16="http://schemas.microsoft.com/office/drawing/2014/main" id="{6E2F3731-9710-78FB-7E8C-419812EDB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634" y="2147221"/>
            <a:ext cx="8903888" cy="4451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38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0E14D-7490-E430-CEDE-0DF46787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A67FC-BD3B-5164-9210-AB4D2BE3C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442" y="4872413"/>
            <a:ext cx="4608181" cy="52298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残差连接正是强制打破了网络的对称性。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C1A88F1-174C-FFFB-164D-5E05CC09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83" y="247650"/>
            <a:ext cx="9601200" cy="1485900"/>
          </a:xfrm>
        </p:spPr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网络退化问题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6FFCCA-69CB-1C12-03BF-06C9D62A535D}"/>
              </a:ext>
            </a:extLst>
          </p:cNvPr>
          <p:cNvSpPr txBox="1"/>
          <p:nvPr/>
        </p:nvSpPr>
        <p:spPr>
          <a:xfrm>
            <a:off x="1103803" y="1339256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虽然是一个很高维的矩阵，但是大部分维度却没有信息，表达能力没有看起来那么强大。</a:t>
            </a:r>
            <a:endParaRPr lang="zh-CN" altLang="en-US" dirty="0"/>
          </a:p>
        </p:txBody>
      </p:sp>
      <p:pic>
        <p:nvPicPr>
          <p:cNvPr id="7170" name="Picture 2" descr="在这里插入图片描述">
            <a:extLst>
              <a:ext uri="{FF2B5EF4-FFF2-40B4-BE49-F238E27FC236}">
                <a16:creationId xmlns:a16="http://schemas.microsoft.com/office/drawing/2014/main" id="{9369A882-AB44-F039-7613-2B70E816C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90" y="2295525"/>
            <a:ext cx="1028700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51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936AA7-AAC7-4148-5500-01F65574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53477"/>
            <a:ext cx="9601200" cy="3694043"/>
          </a:xfrm>
        </p:spPr>
        <p:txBody>
          <a:bodyPr/>
          <a:lstStyle/>
          <a:p>
            <a:r>
              <a:rPr lang="zh-CN" altLang="en-US" dirty="0"/>
              <a:t>看起来这样更容易导致梯度的爆炸了。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但是在实际的网络中，并不是每一层都使用了残差连接。残差连接的输出也经过了激活函数，会达到平衡的效果。</a:t>
            </a:r>
            <a:r>
              <a:rPr lang="en-US" altLang="zh-CN" dirty="0"/>
              <a:t>(</a:t>
            </a:r>
            <a:r>
              <a:rPr lang="zh-CN" altLang="en-US" dirty="0"/>
              <a:t>下文的</a:t>
            </a:r>
            <a:r>
              <a:rPr lang="en-US" altLang="zh-CN" dirty="0" err="1"/>
              <a:t>ResNet</a:t>
            </a:r>
            <a:r>
              <a:rPr lang="zh-CN" altLang="en-US" dirty="0"/>
              <a:t>会讲到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D4C3FAD-577B-3836-74F2-D6074E3B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zh-CN" altLang="en-US" dirty="0"/>
              <a:t>为何不会导致梯度爆炸 ？</a:t>
            </a:r>
          </a:p>
        </p:txBody>
      </p:sp>
    </p:spTree>
    <p:extLst>
      <p:ext uri="{BB962C8B-B14F-4D97-AF65-F5344CB8AC3E}">
        <p14:creationId xmlns:p14="http://schemas.microsoft.com/office/powerpoint/2010/main" val="242654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4EBF6-2C03-B968-40C7-424B3ADC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97E558-F7B4-C7A4-0EB3-E92E53E58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8993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26B4-FB9E-DEDF-3309-4E0B3188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r>
              <a:rPr lang="zh-CN" altLang="en-US" dirty="0"/>
              <a:t>的出现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1063D-445D-C8FF-1CE7-DC968141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587" y="1909950"/>
            <a:ext cx="4673821" cy="2102069"/>
          </a:xfrm>
        </p:spPr>
        <p:txBody>
          <a:bodyPr>
            <a:normAutofit/>
          </a:bodyPr>
          <a:lstStyle/>
          <a:p>
            <a:r>
              <a:rPr lang="zh-CN" altLang="en-US" dirty="0"/>
              <a:t>源自于</a:t>
            </a:r>
            <a:r>
              <a:rPr lang="en-US" altLang="zh-CN" dirty="0"/>
              <a:t>ImageNet</a:t>
            </a:r>
            <a:r>
              <a:rPr lang="zh-CN" altLang="en-US" dirty="0"/>
              <a:t>竞赛（人工神经网络图像分类竞赛）。当时发现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层级的增加（深层网络）却导致训练精度的迅速下降（退化问题），</a:t>
            </a:r>
            <a:r>
              <a:rPr lang="zh-CN" altLang="en-US" dirty="0"/>
              <a:t>为了解决这一问题，残差神经网络（</a:t>
            </a:r>
            <a:r>
              <a:rPr lang="en-US" altLang="zh-CN" dirty="0" err="1"/>
              <a:t>ResNet</a:t>
            </a:r>
            <a:r>
              <a:rPr lang="zh-CN" altLang="en-US" dirty="0"/>
              <a:t>）被提出。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AF9DE6-EFF3-6196-E004-D2935E573243}"/>
              </a:ext>
            </a:extLst>
          </p:cNvPr>
          <p:cNvSpPr txBox="1"/>
          <p:nvPr/>
        </p:nvSpPr>
        <p:spPr>
          <a:xfrm>
            <a:off x="1123505" y="6393865"/>
            <a:ext cx="668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：狭义上的残差连接，实际上残差连接的思想在很久前就有了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BBBE2-6B5F-84AB-D773-48531C80E60B}"/>
              </a:ext>
            </a:extLst>
          </p:cNvPr>
          <p:cNvSpPr txBox="1"/>
          <p:nvPr/>
        </p:nvSpPr>
        <p:spPr>
          <a:xfrm>
            <a:off x="6530930" y="438194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按理来说，层数增多应当降低错误率；</a:t>
            </a:r>
            <a:endParaRPr lang="en-US" altLang="zh-CN" dirty="0"/>
          </a:p>
          <a:p>
            <a:r>
              <a:rPr lang="zh-CN" altLang="en-US" dirty="0"/>
              <a:t>而现实是，在某一阈值后，层数越多，错误率越高</a:t>
            </a:r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2536EC1D-364A-8737-F613-D9CB86C2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95" y="1089394"/>
            <a:ext cx="4795072" cy="31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575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626B4-FB9E-DEDF-3309-4E0B3188A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r>
              <a:rPr lang="zh-CN" altLang="en-US" dirty="0"/>
              <a:t>的出现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1063D-445D-C8FF-1CE7-DC968141C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587" y="1909950"/>
            <a:ext cx="4673821" cy="2102069"/>
          </a:xfrm>
        </p:spPr>
        <p:txBody>
          <a:bodyPr>
            <a:normAutofit/>
          </a:bodyPr>
          <a:lstStyle/>
          <a:p>
            <a:r>
              <a:rPr lang="zh-CN" altLang="en-US" dirty="0"/>
              <a:t>源自于</a:t>
            </a:r>
            <a:r>
              <a:rPr lang="en-US" altLang="zh-CN" dirty="0"/>
              <a:t>ImageNet</a:t>
            </a:r>
            <a:r>
              <a:rPr lang="zh-CN" altLang="en-US" dirty="0"/>
              <a:t>竞赛（人工神经网络图像分类竞赛）。当时发现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层级的增加（深层网络）却导致训练精度的迅速下降（退化问题），</a:t>
            </a:r>
            <a:r>
              <a:rPr lang="zh-CN" altLang="en-US" dirty="0"/>
              <a:t>为了解决这一问题，残差神经网络（</a:t>
            </a:r>
            <a:r>
              <a:rPr lang="en-US" altLang="zh-CN" dirty="0" err="1"/>
              <a:t>ResNet</a:t>
            </a:r>
            <a:r>
              <a:rPr lang="zh-CN" altLang="en-US" dirty="0"/>
              <a:t>）被提出。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AF9DE6-EFF3-6196-E004-D2935E573243}"/>
              </a:ext>
            </a:extLst>
          </p:cNvPr>
          <p:cNvSpPr txBox="1"/>
          <p:nvPr/>
        </p:nvSpPr>
        <p:spPr>
          <a:xfrm>
            <a:off x="1123505" y="6393865"/>
            <a:ext cx="668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：狭义上的残差连接，实际上残差连接的思想在很久前就有了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1BBBE2-6B5F-84AB-D773-48531C80E60B}"/>
              </a:ext>
            </a:extLst>
          </p:cNvPr>
          <p:cNvSpPr txBox="1"/>
          <p:nvPr/>
        </p:nvSpPr>
        <p:spPr>
          <a:xfrm>
            <a:off x="6530930" y="4381945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按理来说，层数增多应当降低错误率；</a:t>
            </a:r>
            <a:endParaRPr lang="en-US" altLang="zh-CN" dirty="0"/>
          </a:p>
          <a:p>
            <a:r>
              <a:rPr lang="zh-CN" altLang="en-US" dirty="0"/>
              <a:t>而现实是，在某一阈值后，层数越多，错误率越高</a:t>
            </a:r>
          </a:p>
        </p:txBody>
      </p:sp>
      <p:pic>
        <p:nvPicPr>
          <p:cNvPr id="9" name="图片 8" descr="图表, 折线图&#10;&#10;描述已自动生成">
            <a:extLst>
              <a:ext uri="{FF2B5EF4-FFF2-40B4-BE49-F238E27FC236}">
                <a16:creationId xmlns:a16="http://schemas.microsoft.com/office/drawing/2014/main" id="{2536EC1D-364A-8737-F613-D9CB86C2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595" y="1089394"/>
            <a:ext cx="4795072" cy="3193388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771063D-445D-C8FF-1CE7-DC968141CA98}"/>
              </a:ext>
            </a:extLst>
          </p:cNvPr>
          <p:cNvSpPr txBox="1">
            <a:spLocks/>
          </p:cNvSpPr>
          <p:nvPr/>
        </p:nvSpPr>
        <p:spPr>
          <a:xfrm>
            <a:off x="1294587" y="4381944"/>
            <a:ext cx="4673821" cy="2273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top5</a:t>
            </a:r>
            <a:r>
              <a:rPr lang="zh-CN" altLang="en-US"/>
              <a:t>上的错误率为</a:t>
            </a:r>
            <a:r>
              <a:rPr lang="en-US" altLang="zh-CN"/>
              <a:t>3.57%</a:t>
            </a:r>
          </a:p>
          <a:p>
            <a:r>
              <a:rPr lang="zh-CN" altLang="en-US"/>
              <a:t>残差连接也是在</a:t>
            </a:r>
            <a:r>
              <a:rPr lang="en-US" altLang="zh-CN"/>
              <a:t>ResNet</a:t>
            </a:r>
            <a:r>
              <a:rPr lang="zh-CN" altLang="en-US"/>
              <a:t>大获成功后</a:t>
            </a:r>
            <a:r>
              <a:rPr lang="en-US" altLang="zh-CN"/>
              <a:t>*</a:t>
            </a:r>
            <a:r>
              <a:rPr lang="zh-CN" altLang="en-US"/>
              <a:t>得到大规模应用。</a:t>
            </a:r>
            <a:r>
              <a:rPr lang="en-US" altLang="zh-CN"/>
              <a:t>(</a:t>
            </a:r>
            <a:r>
              <a:rPr lang="zh-CN" altLang="en-US"/>
              <a:t>当下火热的</a:t>
            </a:r>
            <a:r>
              <a:rPr lang="en-US" altLang="zh-CN"/>
              <a:t>Transformer</a:t>
            </a:r>
            <a:r>
              <a:rPr lang="zh-CN" altLang="en-US"/>
              <a:t>架构中也使用了</a:t>
            </a:r>
            <a:r>
              <a:rPr lang="en-US" altLang="zh-CN"/>
              <a:t>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91569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DACF9-6F8D-9D7C-B223-C8285B1C4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419A7-A648-D3A2-1DDE-D5CD98D1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ResNet</a:t>
            </a:r>
            <a:r>
              <a:rPr lang="zh-CN" altLang="en-US" dirty="0"/>
              <a:t>？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278EE72-9179-375E-4DE3-881FA9B7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残差网络（Residual Network）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，也被称为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 Unicode MS"/>
                <a:ea typeface="Source Code Pro" panose="020B0509030403020204" pitchFamily="49" charset="0"/>
              </a:rPr>
              <a:t>ResNet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ea typeface="-apple-system"/>
              </a:rPr>
              <a:t>，是一种深度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EA1DB"/>
                </a:solidFill>
                <a:effectLst/>
                <a:latin typeface="Arial" panose="020B0604020202020204" pitchFamily="34" charset="0"/>
                <a:ea typeface="-apple-system"/>
              </a:rPr>
              <a:t>神经网络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4D4D4D"/>
                </a:solidFill>
                <a:effectLst/>
                <a:latin typeface="Arial" panose="020B0604020202020204" pitchFamily="34" charset="0"/>
                <a:ea typeface="-apple-system"/>
              </a:rPr>
              <a:t>架构，旨在解决梯度消失和训练困难的问题。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它的核心思想是通过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引入残差块（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residual blocks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）来构建网络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635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E4E7DDE-8620-6ECA-EA8A-F6A1238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r>
              <a:rPr lang="zh-CN" altLang="en-US" dirty="0"/>
              <a:t>的单位结构：残差块</a:t>
            </a:r>
          </a:p>
        </p:txBody>
      </p:sp>
      <p:pic>
        <p:nvPicPr>
          <p:cNvPr id="3" name="Picture 2" descr="在这里插入图片描述">
            <a:extLst>
              <a:ext uri="{FF2B5EF4-FFF2-40B4-BE49-F238E27FC236}">
                <a16:creationId xmlns:a16="http://schemas.microsoft.com/office/drawing/2014/main" id="{0F8159AD-F50A-B31A-382C-29317C7161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67340"/>
            <a:ext cx="6462146" cy="371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211CB20-42AA-C248-119F-F9D1608E8052}"/>
              </a:ext>
            </a:extLst>
          </p:cNvPr>
          <p:cNvCxnSpPr/>
          <p:nvPr/>
        </p:nvCxnSpPr>
        <p:spPr>
          <a:xfrm flipH="1" flipV="1">
            <a:off x="4982817" y="5565913"/>
            <a:ext cx="2941983" cy="5035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A7D17C9-096C-6FE0-9A16-6A6EB0740D76}"/>
              </a:ext>
            </a:extLst>
          </p:cNvPr>
          <p:cNvSpPr txBox="1"/>
          <p:nvPr/>
        </p:nvSpPr>
        <p:spPr>
          <a:xfrm>
            <a:off x="8018145" y="5497394"/>
            <a:ext cx="41857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叠加了输入的输出</a:t>
            </a:r>
            <a:endParaRPr lang="en-US" altLang="zh-CN" sz="2400" dirty="0"/>
          </a:p>
          <a:p>
            <a:r>
              <a:rPr lang="zh-CN" altLang="en-US" sz="2400" dirty="0"/>
              <a:t>同样经过了激活函数</a:t>
            </a:r>
            <a:endParaRPr lang="en-US" altLang="zh-CN" sz="2400" dirty="0"/>
          </a:p>
          <a:p>
            <a:r>
              <a:rPr lang="zh-CN" altLang="en-US" sz="2400" dirty="0"/>
              <a:t>（作用之一是避免梯度爆炸）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DEB5BD-3209-9539-3B07-F71794F2CF6A}"/>
              </a:ext>
            </a:extLst>
          </p:cNvPr>
          <p:cNvCxnSpPr>
            <a:cxnSpLocks/>
          </p:cNvCxnSpPr>
          <p:nvPr/>
        </p:nvCxnSpPr>
        <p:spPr>
          <a:xfrm flipH="1">
            <a:off x="5261113" y="2690191"/>
            <a:ext cx="2882348" cy="10328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E001E8-4F99-3218-A219-D6ED8BCE67D9}"/>
                  </a:ext>
                </a:extLst>
              </p:cNvPr>
              <p:cNvSpPr txBox="1"/>
              <p:nvPr/>
            </p:nvSpPr>
            <p:spPr>
              <a:xfrm>
                <a:off x="8143460" y="1858551"/>
                <a:ext cx="3889513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一般是</m:t>
                    </m:r>
                  </m:oMath>
                </a14:m>
                <a:r>
                  <a:rPr lang="zh-CN" altLang="en-US" sz="2400" dirty="0"/>
                  <a:t>多层网络。</a:t>
                </a:r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如果</a:t>
                </a:r>
                <a:r>
                  <a:rPr lang="en-US" altLang="zh-CN" sz="2400" dirty="0"/>
                  <a:t>F(X)</a:t>
                </a:r>
                <a:r>
                  <a:rPr lang="zh-CN" altLang="en-US" sz="2400" dirty="0"/>
                  <a:t>只有一层，</a:t>
                </a:r>
                <a:endParaRPr lang="en-US" altLang="zh-CN" sz="2400" dirty="0"/>
              </a:p>
              <a:p>
                <a:r>
                  <a:rPr lang="zh-CN" altLang="en-US" sz="2400" dirty="0"/>
                  <a:t>跳跃连接几乎是毫无意义的</a:t>
                </a:r>
                <a:r>
                  <a:rPr lang="en-US" altLang="zh-CN" sz="2400" dirty="0"/>
                  <a:t>,</a:t>
                </a:r>
              </a:p>
              <a:p>
                <a:r>
                  <a:rPr lang="zh-CN" altLang="en-US" sz="2400" dirty="0"/>
                  <a:t>因为线性运算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矩阵乘法</a:t>
                </a:r>
                <a:r>
                  <a:rPr lang="en-US" altLang="zh-CN" sz="2400" dirty="0"/>
                  <a:t>)+</a:t>
                </a:r>
                <a:r>
                  <a:rPr lang="zh-CN" altLang="en-US" sz="2400" dirty="0"/>
                  <a:t>线性运算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残差连接</a:t>
                </a:r>
                <a:r>
                  <a:rPr lang="en-US" altLang="zh-CN" sz="2400" dirty="0"/>
                  <a:t>)=</a:t>
                </a:r>
                <a:r>
                  <a:rPr lang="zh-CN" altLang="en-US" sz="2400" dirty="0"/>
                  <a:t>线性运算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EE001E8-4F99-3218-A219-D6ED8BCE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460" y="1858551"/>
                <a:ext cx="3889513" cy="2677656"/>
              </a:xfrm>
              <a:prstGeom prst="rect">
                <a:avLst/>
              </a:prstGeom>
              <a:blipFill>
                <a:blip r:embed="rId3"/>
                <a:stretch>
                  <a:fillRect l="-2508" t="-1595" r="-2978" b="-4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88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EE892-02BD-E7AA-CB60-1BBF1255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061" y="381000"/>
            <a:ext cx="6366539" cy="1485900"/>
          </a:xfrm>
        </p:spPr>
        <p:txBody>
          <a:bodyPr/>
          <a:lstStyle/>
          <a:p>
            <a:r>
              <a:rPr lang="en-US" altLang="zh-CN" dirty="0" err="1"/>
              <a:t>ResNet</a:t>
            </a:r>
            <a:r>
              <a:rPr lang="zh-CN" altLang="en-US" dirty="0"/>
              <a:t>整体结构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C93D403C-372B-9A69-721E-691E9518927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1134">
            <a:off x="-543518" y="3307526"/>
            <a:ext cx="12188215" cy="23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2348C24-9545-1688-AF57-71E18D045254}"/>
              </a:ext>
            </a:extLst>
          </p:cNvPr>
          <p:cNvSpPr txBox="1"/>
          <p:nvPr/>
        </p:nvSpPr>
        <p:spPr>
          <a:xfrm>
            <a:off x="5419061" y="2122082"/>
            <a:ext cx="6353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/>
              <a:t>ResNet</a:t>
            </a:r>
            <a:r>
              <a:rPr lang="zh-CN" altLang="en-US" sz="2000" dirty="0"/>
              <a:t>用了利用残差块的堆积，搭建起了非常深的网络</a:t>
            </a:r>
          </a:p>
        </p:txBody>
      </p:sp>
    </p:spTree>
    <p:extLst>
      <p:ext uri="{BB962C8B-B14F-4D97-AF65-F5344CB8AC3E}">
        <p14:creationId xmlns:p14="http://schemas.microsoft.com/office/powerpoint/2010/main" val="428938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2E9A54A-11D8-858E-987F-B62047C1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梯度消失与梯度爆炸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C52641-E19B-A6F4-80DC-E88B1C05B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训练深度神经网络遇到的困难</a:t>
            </a:r>
          </a:p>
        </p:txBody>
      </p:sp>
    </p:spTree>
    <p:extLst>
      <p:ext uri="{BB962C8B-B14F-4D97-AF65-F5344CB8AC3E}">
        <p14:creationId xmlns:p14="http://schemas.microsoft.com/office/powerpoint/2010/main" val="17591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01A542-E5A9-67A2-7E01-467D342BB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大问题！</a:t>
            </a:r>
          </a:p>
        </p:txBody>
      </p:sp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E406ED0C-CD8D-4CAB-D9C1-5F41E18CF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67" y="2114993"/>
            <a:ext cx="5222533" cy="388177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519FF3-290C-A3B0-6FA3-FC08B24360C5}"/>
              </a:ext>
            </a:extLst>
          </p:cNvPr>
          <p:cNvSpPr txBox="1"/>
          <p:nvPr/>
        </p:nvSpPr>
        <p:spPr>
          <a:xfrm>
            <a:off x="6460920" y="597753"/>
            <a:ext cx="48002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维度不同时，无法进行矩阵加法，</a:t>
            </a:r>
            <a:endParaRPr lang="en-US" altLang="zh-CN" sz="2400" dirty="0"/>
          </a:p>
          <a:p>
            <a:r>
              <a:rPr lang="zh-CN" altLang="en-US" sz="2400" dirty="0"/>
              <a:t>跳跃连接应该如何实现？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D79961B-6EC1-5302-65F9-7BCF4FA167D2}"/>
              </a:ext>
            </a:extLst>
          </p:cNvPr>
          <p:cNvCxnSpPr>
            <a:cxnSpLocks/>
          </p:cNvCxnSpPr>
          <p:nvPr/>
        </p:nvCxnSpPr>
        <p:spPr>
          <a:xfrm flipH="1">
            <a:off x="5400043" y="1551110"/>
            <a:ext cx="1902638" cy="18778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192F47-3DBD-EFA4-A787-0FB9A43C2DFA}"/>
                  </a:ext>
                </a:extLst>
              </p:cNvPr>
              <p:cNvSpPr txBox="1"/>
              <p:nvPr/>
            </p:nvSpPr>
            <p:spPr>
              <a:xfrm>
                <a:off x="6351362" y="2932493"/>
                <a:ext cx="5738238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lphaUcPeriod"/>
                </a:pPr>
                <a:r>
                  <a:rPr lang="zh-CN" altLang="en-US" sz="2000" dirty="0"/>
                  <a:t>额外的维度看作</a:t>
                </a:r>
                <a:r>
                  <a:rPr lang="en-US" altLang="zh-CN" sz="2000" dirty="0"/>
                  <a:t>0 </a:t>
                </a:r>
              </a:p>
              <a:p>
                <a:pPr lvl="1"/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eg.</a:t>
                </a:r>
                <a:r>
                  <a:rPr lang="en-US" altLang="zh-CN" sz="2000" dirty="0"/>
                  <a:t> [19]+[19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810]=[19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0]+[19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810])</a:t>
                </a:r>
              </a:p>
              <a:p>
                <a:pPr marL="342900" indent="-342900">
                  <a:buAutoNum type="alphaUcPeriod"/>
                </a:pPr>
                <a:r>
                  <a:rPr lang="zh-CN" altLang="en-US" sz="2000" dirty="0"/>
                  <a:t>使用一个映射矩阵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eg.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利用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64×</m:t>
                    </m:r>
                  </m:oMath>
                </a14:m>
                <a:r>
                  <a:rPr lang="en-US" altLang="zh-CN" sz="2000" dirty="0"/>
                  <a:t>128</a:t>
                </a:r>
                <a:r>
                  <a:rPr lang="zh-CN" altLang="en-US" sz="2000" dirty="0"/>
                  <a:t>的矩阵将</a:t>
                </a:r>
                <a:r>
                  <a:rPr lang="en-US" altLang="zh-CN" sz="2000" dirty="0"/>
                  <a:t>64</a:t>
                </a:r>
                <a:r>
                  <a:rPr lang="zh-CN" altLang="en-US" sz="2000" dirty="0"/>
                  <a:t>维映射到</a:t>
                </a:r>
                <a:r>
                  <a:rPr lang="en-US" altLang="zh-CN" sz="2000" dirty="0"/>
                  <a:t>128</a:t>
                </a:r>
                <a:r>
                  <a:rPr lang="zh-CN" altLang="en-US" sz="2000" dirty="0"/>
                  <a:t>维</a:t>
                </a:r>
                <a:r>
                  <a:rPr lang="en-US" altLang="zh-CN" sz="2000" dirty="0"/>
                  <a:t>)</a:t>
                </a:r>
              </a:p>
              <a:p>
                <a:pPr marL="342900" indent="-342900">
                  <a:buFontTx/>
                  <a:buAutoNum type="alphaUcPeriod"/>
                </a:pPr>
                <a:r>
                  <a:rPr lang="zh-CN" altLang="en-US" sz="2000" dirty="0"/>
                  <a:t>钝角</a:t>
                </a:r>
                <a:endParaRPr lang="en-US" altLang="zh-CN" sz="2000" dirty="0"/>
              </a:p>
              <a:p>
                <a:pPr marL="342900" indent="-342900">
                  <a:buAutoNum type="alphaUcPeriod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1192F47-3DBD-EFA4-A787-0FB9A43C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62" y="2932493"/>
                <a:ext cx="5738238" cy="1938992"/>
              </a:xfrm>
              <a:prstGeom prst="rect">
                <a:avLst/>
              </a:prstGeom>
              <a:blipFill>
                <a:blip r:embed="rId3"/>
                <a:stretch>
                  <a:fillRect l="-956" t="-1887" r="-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3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241CC-E0DC-25AF-3AAB-19AF10AE6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增加维度的方法取决于模型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1E8071E-C555-BCD0-0D0B-1C2EADABB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论文中最终采用的方法是将额外的维度看作</a:t>
            </a:r>
            <a:r>
              <a:rPr lang="en-US" altLang="zh-CN" b="0" i="0" dirty="0">
                <a:effectLst/>
                <a:latin typeface="-apple-system"/>
              </a:rPr>
              <a:t>0</a:t>
            </a:r>
          </a:p>
          <a:p>
            <a:r>
              <a:rPr lang="zh-CN" altLang="en-US" dirty="0">
                <a:latin typeface="-apple-system"/>
              </a:rPr>
              <a:t>论文中提到，若利用投影矩阵映射，</a:t>
            </a:r>
            <a:r>
              <a:rPr lang="zh-CN" altLang="en-US" b="0" i="0" dirty="0">
                <a:effectLst/>
                <a:latin typeface="-apple-system"/>
              </a:rPr>
              <a:t>时间复杂度和模型大小将翻倍。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在进行设计的时候，也要考虑到实际算力问题。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8291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3BE488-6882-C06B-4C95-F31AFA043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D1601-F02F-637B-ADFA-79440022D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ResNet</a:t>
            </a:r>
            <a:r>
              <a:rPr lang="zh-CN" altLang="en-US" dirty="0"/>
              <a:t>与普通神经网络的区别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FFA9177-AB28-6F48-55A4-B74E17B4587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93" y="1718988"/>
            <a:ext cx="5067300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EA4029-E233-FCD1-AD4F-64070C9C61FE}"/>
              </a:ext>
            </a:extLst>
          </p:cNvPr>
          <p:cNvSpPr txBox="1"/>
          <p:nvPr/>
        </p:nvSpPr>
        <p:spPr>
          <a:xfrm>
            <a:off x="1360088" y="2482529"/>
            <a:ext cx="910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这并不是一个残差网络，而是一个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普通网络（</a:t>
            </a:r>
            <a:r>
              <a:rPr lang="en-US" altLang="zh-CN" b="1" i="0" dirty="0">
                <a:solidFill>
                  <a:srgbClr val="F33B45"/>
                </a:solidFill>
                <a:effectLst/>
                <a:latin typeface="-apple-system"/>
              </a:rPr>
              <a:t>Plain network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，这个术语来自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ResNet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论文。</a:t>
            </a:r>
            <a:endParaRPr lang="zh-CN" altLang="en-US" dirty="0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1703A6D5-2E31-FDC3-AD80-5B82B56A2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093" y="3124485"/>
            <a:ext cx="5334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BD7D7B1-C257-CFDB-B532-44C04A18206F}"/>
              </a:ext>
            </a:extLst>
          </p:cNvPr>
          <p:cNvSpPr txBox="1"/>
          <p:nvPr/>
        </p:nvSpPr>
        <p:spPr>
          <a:xfrm>
            <a:off x="1371600" y="4660176"/>
            <a:ext cx="609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把它变成</a:t>
            </a:r>
            <a:r>
              <a:rPr lang="en-US" altLang="zh-CN" b="1" i="0" dirty="0" err="1">
                <a:solidFill>
                  <a:srgbClr val="F33B45"/>
                </a:solidFill>
                <a:effectLst/>
                <a:latin typeface="-apple-system"/>
              </a:rPr>
              <a:t>ResNet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的方法是加上所有跳跃连接，每两层增加一个捷径，构成一个残差块。如图所示，</a:t>
            </a:r>
            <a:r>
              <a:rPr lang="en-US" altLang="zh-CN" b="0" i="0" dirty="0">
                <a:solidFill>
                  <a:srgbClr val="F33B45"/>
                </a:solidFill>
                <a:effectLst/>
                <a:latin typeface="-apple-system"/>
              </a:rPr>
              <a:t>5</a:t>
            </a:r>
            <a:r>
              <a:rPr lang="zh-CN" altLang="en-US" b="0" i="0" dirty="0">
                <a:solidFill>
                  <a:srgbClr val="F33B45"/>
                </a:solidFill>
                <a:effectLst/>
                <a:latin typeface="-apple-system"/>
              </a:rPr>
              <a:t>个残差块连接在一起构成一个残差网络。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3135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7A09B-A9DE-212E-9626-03657C652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F9D660-63F3-99ED-5CB6-1D9A74418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652" y="685800"/>
            <a:ext cx="9601200" cy="1485900"/>
          </a:xfrm>
        </p:spPr>
        <p:txBody>
          <a:bodyPr/>
          <a:lstStyle/>
          <a:p>
            <a:r>
              <a:rPr lang="zh-CN" altLang="en-US" dirty="0"/>
              <a:t>效果</a:t>
            </a:r>
          </a:p>
        </p:txBody>
      </p:sp>
      <p:pic>
        <p:nvPicPr>
          <p:cNvPr id="4" name="图片 3" descr="图表, 直方图&#10;&#10;描述已自动生成">
            <a:extLst>
              <a:ext uri="{FF2B5EF4-FFF2-40B4-BE49-F238E27FC236}">
                <a16:creationId xmlns:a16="http://schemas.microsoft.com/office/drawing/2014/main" id="{8A8CDEB1-FB55-0050-4B87-AFE3E221E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91" y="1693383"/>
            <a:ext cx="10561246" cy="3471233"/>
          </a:xfrm>
          <a:prstGeom prst="rect">
            <a:avLst/>
          </a:prstGeo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124F88-C8A2-C70D-5CD2-533AC7A9C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4652" y="5748965"/>
            <a:ext cx="9601200" cy="35814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左：普通神经网络（虚线：训练集；实线：测试集）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右：残差网络（虚线：训练集；实线：测试集）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5199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2B69-A2CE-7293-0D3A-F04DEBEC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38809"/>
          </a:xfrm>
        </p:spPr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1FB69-4CB3-FE29-E7BA-CD34E423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07704"/>
            <a:ext cx="9601200" cy="3859696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hlinkClick r:id="rId2"/>
              </a:rPr>
              <a:t>梯度爆炸与梯度消失是什么？有什么影响？如何解决？</a:t>
            </a:r>
            <a:r>
              <a:rPr lang="en-US" altLang="zh-CN" dirty="0">
                <a:hlinkClick r:id="rId2"/>
              </a:rPr>
              <a:t>_</a:t>
            </a:r>
            <a:r>
              <a:rPr lang="zh-CN" altLang="en-US" dirty="0">
                <a:hlinkClick r:id="rId2"/>
              </a:rPr>
              <a:t>梯度消失的影响</a:t>
            </a:r>
            <a:r>
              <a:rPr lang="en-US" altLang="zh-CN" dirty="0">
                <a:hlinkClick r:id="rId2"/>
              </a:rPr>
              <a:t>-CSDN</a:t>
            </a:r>
            <a:r>
              <a:rPr lang="zh-CN" altLang="en-US" dirty="0">
                <a:hlinkClick r:id="rId2"/>
              </a:rPr>
              <a:t>博客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ResNet</a:t>
            </a:r>
            <a:r>
              <a:rPr lang="en-US" altLang="zh-CN" dirty="0">
                <a:hlinkClick r:id="rId3"/>
              </a:rPr>
              <a:t>——CNN</a:t>
            </a:r>
            <a:r>
              <a:rPr lang="zh-CN" altLang="en-US" dirty="0">
                <a:hlinkClick r:id="rId3"/>
              </a:rPr>
              <a:t>经典网络模型详解</a:t>
            </a:r>
            <a:r>
              <a:rPr lang="en-US" altLang="zh-CN" dirty="0">
                <a:hlinkClick r:id="rId3"/>
              </a:rPr>
              <a:t>(</a:t>
            </a:r>
            <a:r>
              <a:rPr lang="en-US" altLang="zh-CN" dirty="0" err="1">
                <a:hlinkClick r:id="rId3"/>
              </a:rPr>
              <a:t>pytorch</a:t>
            </a:r>
            <a:r>
              <a:rPr lang="zh-CN" altLang="en-US" dirty="0">
                <a:hlinkClick r:id="rId3"/>
              </a:rPr>
              <a:t>实现</a:t>
            </a:r>
            <a:r>
              <a:rPr lang="en-US" altLang="zh-CN" dirty="0">
                <a:hlinkClick r:id="rId3"/>
              </a:rPr>
              <a:t>)_</a:t>
            </a:r>
            <a:r>
              <a:rPr lang="en-US" altLang="zh-CN" dirty="0" err="1">
                <a:hlinkClick r:id="rId3"/>
              </a:rPr>
              <a:t>resnet</a:t>
            </a:r>
            <a:r>
              <a:rPr lang="en-US" altLang="zh-CN" dirty="0">
                <a:hlinkClick r:id="rId3"/>
              </a:rPr>
              <a:t>-</a:t>
            </a:r>
            <a:r>
              <a:rPr lang="en-US" altLang="zh-CN" dirty="0" err="1">
                <a:hlinkClick r:id="rId3"/>
              </a:rPr>
              <a:t>cnn</a:t>
            </a:r>
            <a:r>
              <a:rPr lang="en-US" altLang="zh-CN" dirty="0">
                <a:hlinkClick r:id="rId3"/>
              </a:rPr>
              <a:t>-CSDN</a:t>
            </a:r>
            <a:r>
              <a:rPr lang="zh-CN" altLang="en-US" dirty="0">
                <a:hlinkClick r:id="rId3"/>
              </a:rPr>
              <a:t>博客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残差连接（</a:t>
            </a:r>
            <a:r>
              <a:rPr lang="en-US" altLang="zh-CN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skip connect</a:t>
            </a:r>
            <a:r>
              <a:rPr lang="zh-CN" altLang="en-US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）</a:t>
            </a:r>
            <a:r>
              <a:rPr lang="en-US" altLang="zh-CN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/</a:t>
            </a:r>
            <a:r>
              <a:rPr lang="zh-CN" altLang="en-US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（</a:t>
            </a:r>
            <a:r>
              <a:rPr lang="en-US" altLang="zh-CN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residual connections</a:t>
            </a:r>
            <a:r>
              <a:rPr lang="zh-CN" altLang="en-US" b="1" i="0" dirty="0">
                <a:solidFill>
                  <a:srgbClr val="1C1C28"/>
                </a:solidFill>
                <a:effectLst/>
                <a:latin typeface="PingFangSC-Regular"/>
                <a:hlinkClick r:id="rId4"/>
              </a:rPr>
              <a:t>）</a:t>
            </a:r>
            <a:endParaRPr lang="en-US" altLang="zh-CN" b="1" i="0" dirty="0">
              <a:solidFill>
                <a:srgbClr val="1C1C28"/>
              </a:solidFill>
              <a:effectLst/>
              <a:latin typeface="PingFangSC-Regular"/>
            </a:endParaRPr>
          </a:p>
          <a:p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  <a:hlinkClick r:id="rId5"/>
              </a:rPr>
              <a:t>深度学习笔记（七）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  <a:hlinkClick r:id="rId5"/>
              </a:rPr>
              <a:t>--</a:t>
            </a: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  <a:hlinkClick r:id="rId5"/>
              </a:rPr>
              <a:t>ResNet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  <a:hlinkClick r:id="rId5"/>
              </a:rPr>
              <a:t>（残差网络）</a:t>
            </a:r>
            <a:endParaRPr lang="zh-CN" altLang="en-US" b="1" i="0" dirty="0">
              <a:solidFill>
                <a:srgbClr val="222226"/>
              </a:solidFill>
              <a:effectLst/>
              <a:latin typeface="PingFang SC"/>
            </a:endParaRPr>
          </a:p>
          <a:p>
            <a:r>
              <a:rPr lang="en-US" altLang="zh-CN" dirty="0"/>
              <a:t>《</a:t>
            </a:r>
            <a:r>
              <a:rPr lang="en-US" altLang="zh-CN" dirty="0" err="1"/>
              <a:t>pytorch</a:t>
            </a:r>
            <a:r>
              <a:rPr lang="zh-CN" altLang="en-US" dirty="0"/>
              <a:t>深度学习实战</a:t>
            </a:r>
            <a:r>
              <a:rPr lang="en-US" altLang="zh-CN" dirty="0"/>
              <a:t>》</a:t>
            </a:r>
            <a:r>
              <a:rPr lang="zh-CN" altLang="en-US" dirty="0"/>
              <a:t>人民邮电出版社</a:t>
            </a:r>
            <a:endParaRPr lang="en-US" altLang="zh-CN" b="1" i="0" dirty="0">
              <a:solidFill>
                <a:srgbClr val="1C1C28"/>
              </a:solidFill>
              <a:effectLst/>
              <a:latin typeface="PingFangSC-Regular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Orhan A E,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Pitkow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X. Skip connections eliminate singularities[J].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arXiv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 preprint arXiv:1701.09175, 2017.</a:t>
            </a:r>
          </a:p>
          <a:p>
            <a:r>
              <a:rPr lang="en-US" altLang="zh-CN" b="0" i="0" dirty="0">
                <a:effectLst/>
                <a:latin typeface="-apple-system"/>
              </a:rPr>
              <a:t>He, K., Zhang, X., Ren, S., &amp; Sun, J. (2015). Deep Residual Learning for Image Recognition. </a:t>
            </a:r>
            <a:r>
              <a:rPr lang="en-US" altLang="zh-CN" b="0" i="0" dirty="0" err="1">
                <a:effectLst/>
                <a:latin typeface="-apple-system"/>
              </a:rPr>
              <a:t>arXiv</a:t>
            </a:r>
            <a:r>
              <a:rPr lang="en-US" altLang="zh-CN" b="0" i="0" dirty="0">
                <a:effectLst/>
                <a:latin typeface="-apple-system"/>
              </a:rPr>
              <a:t> preprint arXiv:1512.03385. </a:t>
            </a:r>
            <a:endParaRPr lang="zh-CN" altLang="en-US" b="1" i="0" dirty="0">
              <a:solidFill>
                <a:srgbClr val="1C1C28"/>
              </a:solidFill>
              <a:effectLst/>
              <a:latin typeface="PingFangSC-Regular"/>
            </a:endParaRP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102509-BF66-FF67-E3A6-5CD4B2E66EF6}"/>
              </a:ext>
            </a:extLst>
          </p:cNvPr>
          <p:cNvSpPr txBox="1"/>
          <p:nvPr/>
        </p:nvSpPr>
        <p:spPr>
          <a:xfrm>
            <a:off x="1371600" y="1531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参考资料</a:t>
            </a:r>
          </a:p>
        </p:txBody>
      </p:sp>
    </p:spTree>
    <p:extLst>
      <p:ext uri="{BB962C8B-B14F-4D97-AF65-F5344CB8AC3E}">
        <p14:creationId xmlns:p14="http://schemas.microsoft.com/office/powerpoint/2010/main" val="175089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56D57-5BE3-F55E-C022-9C8ED24A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神经网络的训练原理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66A814-5F4D-301A-9B7B-6C71D4D0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20126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en-US" sz="2400" dirty="0"/>
              <a:t>重复</a:t>
            </a:r>
            <a:r>
              <a:rPr lang="en-US" altLang="zh-CN" sz="2400" dirty="0"/>
              <a:t>iteration</a:t>
            </a:r>
            <a:r>
              <a:rPr lang="zh-CN" altLang="en-US" sz="2400" dirty="0"/>
              <a:t>次下面</a:t>
            </a:r>
            <a:r>
              <a:rPr lang="en-US" altLang="zh-CN" sz="2400" dirty="0"/>
              <a:t>4</a:t>
            </a:r>
            <a:r>
              <a:rPr lang="zh-CN" altLang="en-US" sz="2400" dirty="0"/>
              <a:t>步：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正向传播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计算</a:t>
            </a:r>
            <a:r>
              <a:rPr lang="en-US" altLang="zh-CN" sz="2400" dirty="0"/>
              <a:t>cost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反向传播，得到梯度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更新参数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FBF355-9DA5-9149-D293-FDA04BB8D8E7}"/>
              </a:ext>
            </a:extLst>
          </p:cNvPr>
          <p:cNvSpPr txBox="1"/>
          <p:nvPr/>
        </p:nvSpPr>
        <p:spPr>
          <a:xfrm>
            <a:off x="1371600" y="3650974"/>
            <a:ext cx="101874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如果梯度太小或者太大，参数更新非常缓慢（猛烈），则无法更新参数，训练发生错误。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052D53-863E-12E3-3243-DB5D85DD1B43}"/>
              </a:ext>
            </a:extLst>
          </p:cNvPr>
          <p:cNvSpPr txBox="1"/>
          <p:nvPr/>
        </p:nvSpPr>
        <p:spPr>
          <a:xfrm>
            <a:off x="1371600" y="4253085"/>
            <a:ext cx="86787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333333"/>
                </a:solidFill>
                <a:latin typeface="-apple-system"/>
              </a:rPr>
              <a:t>若激活函数的导数小于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，多次连乘后梯度越来越小，这就是梯度消失</a:t>
            </a:r>
            <a:endParaRPr lang="en-US" altLang="zh-CN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2000" dirty="0">
              <a:solidFill>
                <a:srgbClr val="333333"/>
              </a:solidFill>
              <a:latin typeface="-apple-system"/>
            </a:endParaRPr>
          </a:p>
          <a:p>
            <a:endParaRPr lang="en-US" altLang="zh-CN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200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zh-CN" sz="2000" kern="1200" dirty="0">
                <a:solidFill>
                  <a:srgbClr val="333333"/>
                </a:solidFill>
                <a:effectLst/>
                <a:latin typeface="-apple-system"/>
                <a:ea typeface="华文楷体" panose="02010600040101010101" pitchFamily="2" charset="-122"/>
                <a:cs typeface="+mn-cs"/>
              </a:rPr>
              <a:t>若激活函数的导数</a:t>
            </a:r>
            <a:r>
              <a:rPr lang="zh-CN" altLang="en-US" sz="2000" kern="1200" dirty="0">
                <a:solidFill>
                  <a:srgbClr val="333333"/>
                </a:solidFill>
                <a:effectLst/>
                <a:latin typeface="-apple-system"/>
                <a:ea typeface="华文楷体" panose="02010600040101010101" pitchFamily="2" charset="-122"/>
                <a:cs typeface="+mn-cs"/>
              </a:rPr>
              <a:t>大于</a:t>
            </a:r>
            <a:r>
              <a:rPr lang="en-US" altLang="zh-CN" sz="2000" dirty="0">
                <a:solidFill>
                  <a:srgbClr val="333333"/>
                </a:solidFill>
                <a:latin typeface="-apple-system"/>
                <a:ea typeface="华文楷体" panose="02010600040101010101" pitchFamily="2" charset="-122"/>
              </a:rPr>
              <a:t>1</a:t>
            </a:r>
            <a:r>
              <a:rPr lang="zh-CN" altLang="zh-CN" sz="2000" b="0" i="0" kern="1200" dirty="0">
                <a:solidFill>
                  <a:srgbClr val="333333"/>
                </a:solidFill>
                <a:effectLst/>
                <a:latin typeface="-apple-system"/>
                <a:ea typeface="华文楷体" panose="02010600040101010101" pitchFamily="2" charset="-122"/>
                <a:cs typeface="+mn-cs"/>
              </a:rPr>
              <a:t>，多次连乘后梯度越来越</a:t>
            </a:r>
            <a:r>
              <a:rPr lang="zh-CN" altLang="en-US" sz="2000" b="0" i="0" kern="1200" dirty="0">
                <a:solidFill>
                  <a:srgbClr val="333333"/>
                </a:solidFill>
                <a:effectLst/>
                <a:latin typeface="-apple-system"/>
                <a:ea typeface="华文楷体" panose="02010600040101010101" pitchFamily="2" charset="-122"/>
                <a:cs typeface="+mn-cs"/>
              </a:rPr>
              <a:t>大</a:t>
            </a:r>
            <a:r>
              <a:rPr lang="zh-CN" altLang="zh-CN" sz="2000" b="0" i="0" kern="1200" dirty="0">
                <a:solidFill>
                  <a:srgbClr val="333333"/>
                </a:solidFill>
                <a:effectLst/>
                <a:latin typeface="-apple-system"/>
                <a:ea typeface="华文楷体" panose="02010600040101010101" pitchFamily="2" charset="-122"/>
                <a:cs typeface="+mn-cs"/>
              </a:rPr>
              <a:t>，这就是梯度</a:t>
            </a:r>
            <a:r>
              <a:rPr lang="zh-CN" altLang="en-US" sz="2000" b="0" i="0" kern="1200" dirty="0">
                <a:solidFill>
                  <a:srgbClr val="333333"/>
                </a:solidFill>
                <a:effectLst/>
                <a:latin typeface="-apple-system"/>
                <a:ea typeface="华文楷体" panose="02010600040101010101" pitchFamily="2" charset="-122"/>
                <a:cs typeface="+mn-cs"/>
              </a:rPr>
              <a:t>爆炸</a:t>
            </a:r>
            <a:endParaRPr lang="en-US" altLang="zh-CN" sz="2000" dirty="0">
              <a:solidFill>
                <a:srgbClr val="333333"/>
              </a:solidFill>
              <a:latin typeface="-apple-system"/>
            </a:endParaRPr>
          </a:p>
          <a:p>
            <a:endParaRPr lang="en-US" altLang="zh-CN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zh-CN" altLang="en-US" sz="2000" dirty="0"/>
          </a:p>
        </p:txBody>
      </p:sp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8C797CB7-4F0C-5426-0E5F-CCE5460C8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839" y="2534114"/>
            <a:ext cx="3215919" cy="7544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B7CD8E-9403-12B2-FF8A-38B5447AC096}"/>
              </a:ext>
            </a:extLst>
          </p:cNvPr>
          <p:cNvSpPr txBox="1"/>
          <p:nvPr/>
        </p:nvSpPr>
        <p:spPr>
          <a:xfrm>
            <a:off x="7990779" y="2088306"/>
            <a:ext cx="3474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sigmoid</a:t>
            </a:r>
            <a:r>
              <a:rPr lang="zh-CN" altLang="en-US" dirty="0"/>
              <a:t>函数的导数位于区间</a:t>
            </a:r>
            <a:r>
              <a:rPr lang="en-US" altLang="zh-CN"/>
              <a:t>(0,1)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2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77DA90B-7A2A-833D-39A0-4432F4C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梯度消失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B0881CE-0C30-9F4D-5DAF-67DB9A73F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38668"/>
            <a:ext cx="96012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-apple-system"/>
            </a:endParaRPr>
          </a:p>
          <a:p>
            <a:r>
              <a:rPr lang="zh-CN" altLang="en-US" dirty="0">
                <a:latin typeface="-apple-system"/>
              </a:rPr>
              <a:t>在</a:t>
            </a:r>
            <a:r>
              <a:rPr lang="zh-CN" altLang="en-US" b="0" i="0" dirty="0">
                <a:effectLst/>
                <a:latin typeface="-apple-system"/>
              </a:rPr>
              <a:t>深层神经网络的训练过程中，当使用</a:t>
            </a:r>
            <a:r>
              <a:rPr lang="en-US" altLang="zh-CN" b="0" i="0" dirty="0">
                <a:effectLst/>
                <a:latin typeface="-apple-system"/>
              </a:rPr>
              <a:t>sigmoid</a:t>
            </a:r>
            <a:r>
              <a:rPr lang="zh-CN" altLang="en-US" b="0" i="0" dirty="0">
                <a:effectLst/>
                <a:latin typeface="-apple-system"/>
              </a:rPr>
              <a:t>等激活函数时。在反向传播过程中，梯度每次反向经过</a:t>
            </a:r>
            <a:r>
              <a:rPr lang="en-US" altLang="zh-CN" b="0" i="0" dirty="0">
                <a:effectLst/>
                <a:latin typeface="-apple-system"/>
              </a:rPr>
              <a:t>sigmoid</a:t>
            </a:r>
            <a:r>
              <a:rPr lang="zh-CN" altLang="en-US" b="0" i="0" dirty="0">
                <a:effectLst/>
                <a:latin typeface="-apple-system"/>
              </a:rPr>
              <a:t>激活函数时，梯度减小。</a:t>
            </a:r>
            <a:endParaRPr lang="en-US" altLang="zh-CN" b="0" i="0" dirty="0">
              <a:effectLst/>
              <a:latin typeface="-apple-system"/>
            </a:endParaRPr>
          </a:p>
          <a:p>
            <a:endParaRPr lang="en-US" altLang="zh-CN" dirty="0">
              <a:latin typeface="-apple-system"/>
            </a:endParaRPr>
          </a:p>
          <a:p>
            <a:endParaRPr lang="en-US" altLang="zh-CN" dirty="0"/>
          </a:p>
          <a:p>
            <a:r>
              <a:rPr lang="zh-CN" altLang="en-US" dirty="0"/>
              <a:t>并且由于计算机存储浮点数会导致精度丢失，计算机进行乘法运算时会导致乘积变小，若梯度等于</a:t>
            </a:r>
            <a:r>
              <a:rPr lang="en-US" altLang="zh-CN" dirty="0"/>
              <a:t>0</a:t>
            </a:r>
            <a:r>
              <a:rPr lang="zh-CN" altLang="en-US" dirty="0"/>
              <a:t>，则无法更新参数。</a:t>
            </a:r>
          </a:p>
        </p:txBody>
      </p:sp>
    </p:spTree>
    <p:extLst>
      <p:ext uri="{BB962C8B-B14F-4D97-AF65-F5344CB8AC3E}">
        <p14:creationId xmlns:p14="http://schemas.microsoft.com/office/powerpoint/2010/main" val="47789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5699-5C5D-91B3-0F8E-9D235F5F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0EA2EA-61F7-627B-D266-8DA22ADA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2012674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6B0F6C-DADC-B6F3-A756-59E99B423627}"/>
              </a:ext>
            </a:extLst>
          </p:cNvPr>
          <p:cNvSpPr txBox="1"/>
          <p:nvPr/>
        </p:nvSpPr>
        <p:spPr>
          <a:xfrm>
            <a:off x="1219200" y="976362"/>
            <a:ext cx="86414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但是如果使用了残差连接后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:</a:t>
            </a:r>
            <a:endParaRPr lang="en-US" altLang="zh-CN" sz="3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360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每一个导数加上了</a:t>
            </a:r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常数“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1</a:t>
            </a:r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”，以</a:t>
            </a:r>
            <a:r>
              <a:rPr lang="en-US" altLang="zh-CN" sz="3600" dirty="0" err="1">
                <a:solidFill>
                  <a:srgbClr val="333333"/>
                </a:solidFill>
                <a:latin typeface="-apple-system"/>
              </a:rPr>
              <a:t>dz</a:t>
            </a:r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计算为例子。</a:t>
            </a:r>
            <a:endParaRPr lang="en-US" altLang="zh-CN" sz="3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altLang="zh-CN" sz="360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这时</a:t>
            </a:r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，能够避免梯度值过小的问题。</a:t>
            </a:r>
            <a:endParaRPr lang="en-US" altLang="zh-CN" sz="3600" dirty="0">
              <a:solidFill>
                <a:srgbClr val="333333"/>
              </a:solidFill>
              <a:latin typeface="-apple-system"/>
            </a:endParaRPr>
          </a:p>
          <a:p>
            <a:endParaRPr lang="en-US" altLang="zh-CN" sz="3600" dirty="0">
              <a:solidFill>
                <a:srgbClr val="333333"/>
              </a:solidFill>
              <a:latin typeface="-apple-system"/>
            </a:endParaRPr>
          </a:p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这就是用 残差连接 解决 梯度消失的核心思想。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970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0990F-0949-D7B3-E86D-AB23B854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残差连接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D8BC9B-4D40-5733-A54F-517B069B8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-apple-system"/>
              </a:rPr>
              <a:t>改善信息流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074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C33D481-E92D-2205-C252-0D072D217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667" y="685800"/>
            <a:ext cx="3656419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普通神经网络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BEC9E7FA-3295-45ED-8253-D23F9E44E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2050" name="Picture 2" descr="图示, 示意图&#10;&#10;描述已自动生成">
            <a:extLst>
              <a:ext uri="{FF2B5EF4-FFF2-40B4-BE49-F238E27FC236}">
                <a16:creationId xmlns:a16="http://schemas.microsoft.com/office/drawing/2014/main" id="{1FF25F18-EF8E-A734-8646-3ECA7B68B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3561" y="1444201"/>
            <a:ext cx="6517065" cy="364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2CE4EA-7CC5-50CB-304F-BD12AAA53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0667" y="2286000"/>
                <a:ext cx="3656419" cy="3581400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神经网络的某一层输入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，记这层网络的映射关系为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那么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有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D2CE4EA-7CC5-50CB-304F-BD12AAA53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0667" y="2286000"/>
                <a:ext cx="3656419" cy="3581400"/>
              </a:xfrm>
              <a:blipFill>
                <a:blip r:embed="rId4"/>
                <a:stretch>
                  <a:fillRect l="-1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67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6336-4CBB-A09D-6498-F4A8D5CE0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562" y="527918"/>
            <a:ext cx="10493524" cy="1485900"/>
          </a:xfrm>
        </p:spPr>
        <p:txBody>
          <a:bodyPr>
            <a:normAutofit/>
          </a:bodyPr>
          <a:lstStyle/>
          <a:p>
            <a:r>
              <a:rPr lang="zh-CN" altLang="en-US" dirty="0"/>
              <a:t>残差连接</a:t>
            </a:r>
          </a:p>
        </p:txBody>
      </p:sp>
      <p:sp>
        <p:nvSpPr>
          <p:cNvPr id="3079" name="Rectangle 3078">
            <a:extLst>
              <a:ext uri="{FF2B5EF4-FFF2-40B4-BE49-F238E27FC236}">
                <a16:creationId xmlns:a16="http://schemas.microsoft.com/office/drawing/2014/main" id="{B9F89C22-0475-4427-B7C8-0269AD40E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8EE2D8-72A1-FFE6-2258-F0A3B6DAC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62" y="1360074"/>
                <a:ext cx="9047995" cy="4882844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神经网络的某一层输入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，输出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，记这层网络的映射关系为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那么有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endParaRPr lang="en-US" altLang="zh-CN" sz="1300" dirty="0"/>
              </a:p>
              <a:p>
                <a:r>
                  <a:rPr lang="zh-CN" altLang="en-US" dirty="0"/>
                  <a:t>输出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始终叠加了一个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对其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求导有：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en-US" altLang="zh-CN" sz="1300" dirty="0"/>
              </a:p>
              <a:p>
                <a:endParaRPr lang="en-US" altLang="zh-CN" sz="1300" dirty="0"/>
              </a:p>
              <a:p>
                <a:endParaRPr lang="en-US" altLang="zh-CN" sz="1300" dirty="0"/>
              </a:p>
              <a:p>
                <a:endParaRPr lang="en-US" altLang="zh-CN" sz="1300" dirty="0"/>
              </a:p>
              <a:p>
                <a:endParaRPr lang="en-US" altLang="zh-CN" sz="1300" dirty="0"/>
              </a:p>
              <a:p>
                <a:endParaRPr lang="en-US" altLang="zh-CN" sz="1300" dirty="0"/>
              </a:p>
              <a:p>
                <a:endParaRPr lang="en-US" altLang="zh-CN" sz="1300" dirty="0"/>
              </a:p>
              <a:p>
                <a:r>
                  <a:rPr lang="zh-CN" altLang="en-US" dirty="0"/>
                  <a:t>局部梯度不会消失。</a:t>
                </a:r>
                <a:endParaRPr lang="en-US" altLang="zh-CN" dirty="0"/>
              </a:p>
              <a:p>
                <a:endParaRPr lang="en-US" altLang="zh-CN" sz="13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8EE2D8-72A1-FFE6-2258-F0A3B6DAC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62" y="1360074"/>
                <a:ext cx="9047995" cy="4882844"/>
              </a:xfrm>
              <a:blipFill>
                <a:blip r:embed="rId2"/>
                <a:stretch>
                  <a:fillRect l="-606" t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96741CBA-2F5C-CE36-4F2A-F059B550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5556" y="2964386"/>
            <a:ext cx="5105445" cy="237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90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8BF3C-91C8-109F-2B86-F3BBFE420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可视化残差连接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7F5B4E-5D9F-B8B9-00CF-E6DEC867DB82}"/>
              </a:ext>
            </a:extLst>
          </p:cNvPr>
          <p:cNvSpPr txBox="1"/>
          <p:nvPr/>
        </p:nvSpPr>
        <p:spPr>
          <a:xfrm>
            <a:off x="8000158" y="2459504"/>
            <a:ext cx="3072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这就像是将前一层的数据跳过当前层（可以是多层），然后叠加到输出。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95C594-A753-FB57-3EC4-561832D513BD}"/>
              </a:ext>
            </a:extLst>
          </p:cNvPr>
          <p:cNvSpPr/>
          <p:nvPr/>
        </p:nvSpPr>
        <p:spPr>
          <a:xfrm>
            <a:off x="2011017" y="3372678"/>
            <a:ext cx="3021496" cy="8216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F(x):</a:t>
            </a:r>
            <a:r>
              <a:rPr lang="zh-CN" altLang="en-US" dirty="0"/>
              <a:t>比如全连接层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1DB37E05-8035-B4B8-61FF-6FB006AC89A9}"/>
              </a:ext>
            </a:extLst>
          </p:cNvPr>
          <p:cNvSpPr/>
          <p:nvPr/>
        </p:nvSpPr>
        <p:spPr>
          <a:xfrm>
            <a:off x="2994991" y="1754870"/>
            <a:ext cx="1152940" cy="1485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CC6586A-4CE9-E55B-3802-A9419CA4FF1F}"/>
              </a:ext>
            </a:extLst>
          </p:cNvPr>
          <p:cNvSpPr/>
          <p:nvPr/>
        </p:nvSpPr>
        <p:spPr>
          <a:xfrm>
            <a:off x="3025117" y="4326221"/>
            <a:ext cx="1107175" cy="192880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27" name="箭头: 右弧形 26">
            <a:extLst>
              <a:ext uri="{FF2B5EF4-FFF2-40B4-BE49-F238E27FC236}">
                <a16:creationId xmlns:a16="http://schemas.microsoft.com/office/drawing/2014/main" id="{4BE9FB03-FDE3-FAE4-704D-EB54BC3743EE}"/>
              </a:ext>
            </a:extLst>
          </p:cNvPr>
          <p:cNvSpPr/>
          <p:nvPr/>
        </p:nvSpPr>
        <p:spPr>
          <a:xfrm>
            <a:off x="4293704" y="2470703"/>
            <a:ext cx="1331844" cy="280283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7BAF1F7-6B83-B8B1-C38F-C2D38143F09B}"/>
              </a:ext>
            </a:extLst>
          </p:cNvPr>
          <p:cNvCxnSpPr>
            <a:cxnSpLocks/>
          </p:cNvCxnSpPr>
          <p:nvPr/>
        </p:nvCxnSpPr>
        <p:spPr>
          <a:xfrm flipH="1">
            <a:off x="5656600" y="3167270"/>
            <a:ext cx="2343558" cy="7764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499A77-9A03-C767-F745-1DA310BA7F70}"/>
                  </a:ext>
                </a:extLst>
              </p:cNvPr>
              <p:cNvSpPr txBox="1"/>
              <p:nvPr/>
            </p:nvSpPr>
            <p:spPr>
              <a:xfrm>
                <a:off x="853530" y="5096288"/>
                <a:ext cx="19414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6499A77-9A03-C767-F745-1DA310BA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530" y="5096288"/>
                <a:ext cx="194144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CA9DA4DA-A822-7BBE-8537-804F1DE4966C}"/>
              </a:ext>
            </a:extLst>
          </p:cNvPr>
          <p:cNvSpPr txBox="1"/>
          <p:nvPr/>
        </p:nvSpPr>
        <p:spPr>
          <a:xfrm>
            <a:off x="8000158" y="3680372"/>
            <a:ext cx="60949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因此，残差连接是一种</a:t>
            </a:r>
            <a:endParaRPr lang="en-US" altLang="zh-CN" sz="1800" dirty="0"/>
          </a:p>
          <a:p>
            <a:r>
              <a:rPr lang="zh-CN" altLang="en-US" sz="1800" dirty="0">
                <a:highlight>
                  <a:srgbClr val="FFFF00"/>
                </a:highlight>
              </a:rPr>
              <a:t>跳跃连接</a:t>
            </a:r>
            <a:r>
              <a:rPr lang="en-US" altLang="zh-CN" sz="1800" dirty="0">
                <a:highlight>
                  <a:srgbClr val="FFFF00"/>
                </a:highlight>
              </a:rPr>
              <a:t>(Skip Connection)</a:t>
            </a:r>
            <a:endParaRPr lang="zh-CN" altLang="en-US" sz="18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266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剪切">
  <a:themeElements>
    <a:clrScheme name="剪切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剪切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剪切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1601</Words>
  <Application>Microsoft Office PowerPoint</Application>
  <PresentationFormat>宽屏</PresentationFormat>
  <Paragraphs>147</Paragraphs>
  <Slides>24</Slides>
  <Notes>6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-apple-system</vt:lpstr>
      <vt:lpstr>Arial Unicode MS</vt:lpstr>
      <vt:lpstr>PingFang SC</vt:lpstr>
      <vt:lpstr>PingFangSC-Regular</vt:lpstr>
      <vt:lpstr>等线</vt:lpstr>
      <vt:lpstr>Arial</vt:lpstr>
      <vt:lpstr>Cambria Math</vt:lpstr>
      <vt:lpstr>Franklin Gothic Book</vt:lpstr>
      <vt:lpstr>剪切</vt:lpstr>
      <vt:lpstr>残差连接</vt:lpstr>
      <vt:lpstr>梯度消失与梯度爆炸 </vt:lpstr>
      <vt:lpstr>神经网络的训练原理</vt:lpstr>
      <vt:lpstr>梯度消失</vt:lpstr>
      <vt:lpstr>PowerPoint 演示文稿</vt:lpstr>
      <vt:lpstr>残差连接</vt:lpstr>
      <vt:lpstr>普通神经网络</vt:lpstr>
      <vt:lpstr>残差连接</vt:lpstr>
      <vt:lpstr>可视化残差连接</vt:lpstr>
      <vt:lpstr>以图像分类任务为例</vt:lpstr>
      <vt:lpstr>Skip Connect就只是这样吗?</vt:lpstr>
      <vt:lpstr>网络退化问题</vt:lpstr>
      <vt:lpstr>为何不会导致梯度爆炸 ？</vt:lpstr>
      <vt:lpstr>应用</vt:lpstr>
      <vt:lpstr>ResNet的出现</vt:lpstr>
      <vt:lpstr>ResNet的出现</vt:lpstr>
      <vt:lpstr>什么是ResNet？</vt:lpstr>
      <vt:lpstr>ResNet的单位结构：残差块</vt:lpstr>
      <vt:lpstr>ResNet整体结构</vt:lpstr>
      <vt:lpstr>大问题！</vt:lpstr>
      <vt:lpstr>增加维度的方法取决于模型</vt:lpstr>
      <vt:lpstr>ResNet与普通神经网络的区别</vt:lpstr>
      <vt:lpstr>效果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7U 5</dc:creator>
  <cp:lastModifiedBy>7U 5</cp:lastModifiedBy>
  <cp:revision>56</cp:revision>
  <dcterms:created xsi:type="dcterms:W3CDTF">2024-11-08T03:48:13Z</dcterms:created>
  <dcterms:modified xsi:type="dcterms:W3CDTF">2024-11-13T11:33:16Z</dcterms:modified>
</cp:coreProperties>
</file>