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1"/>
  </p:handout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12" r:id="rId48"/>
    <p:sldId id="314" r:id="rId49"/>
    <p:sldId id="315"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4690" name="Rectangle 2"/>
          <p:cNvSpPr>
            <a:spLocks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24930" name="Rectangle 2"/>
          <p:cNvSpPr>
            <a:spLocks noGrp="1" noRot="1" noChangeAspect="1" noTextEdit="1"/>
          </p:cNvSpPr>
          <p:nvPr>
            <p:ph type="sldImg"/>
          </p:nvPr>
        </p:nvSpPr>
        <p:spPr/>
      </p:sp>
      <p:sp>
        <p:nvSpPr>
          <p:cNvPr id="1249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0034" name="Rectangle 2"/>
          <p:cNvSpPr>
            <a:spLocks noGrp="1" noRot="1" noChangeAspect="1" noTextEdit="1"/>
          </p:cNvSpPr>
          <p:nvPr>
            <p:ph type="sldImg"/>
          </p:nvPr>
        </p:nvSpPr>
        <p:spPr/>
      </p:sp>
      <p:sp>
        <p:nvSpPr>
          <p:cNvPr id="3000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2082" name="Rectangle 2"/>
          <p:cNvSpPr>
            <a:spLocks noGrp="1" noRot="1" noChangeAspect="1" noTextEdit="1"/>
          </p:cNvSpPr>
          <p:nvPr>
            <p:ph type="sldImg"/>
          </p:nvPr>
        </p:nvSpPr>
        <p:spPr/>
      </p:sp>
      <p:sp>
        <p:nvSpPr>
          <p:cNvPr id="3020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4130" name="Rectangle 2"/>
          <p:cNvSpPr>
            <a:spLocks noGrp="1" noRot="1" noChangeAspect="1" noTextEdit="1"/>
          </p:cNvSpPr>
          <p:nvPr>
            <p:ph type="sldImg"/>
          </p:nvPr>
        </p:nvSpPr>
        <p:spPr/>
      </p:sp>
      <p:sp>
        <p:nvSpPr>
          <p:cNvPr id="3041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6178" name="Rectangle 2"/>
          <p:cNvSpPr>
            <a:spLocks noGrp="1" noRot="1" noChangeAspect="1" noTextEdit="1"/>
          </p:cNvSpPr>
          <p:nvPr>
            <p:ph type="sldImg"/>
          </p:nvPr>
        </p:nvSpPr>
        <p:spPr/>
      </p:sp>
      <p:sp>
        <p:nvSpPr>
          <p:cNvPr id="30617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8226" name="Rectangle 2"/>
          <p:cNvSpPr>
            <a:spLocks noGrp="1" noRot="1" noChangeAspect="1" noTextEdit="1"/>
          </p:cNvSpPr>
          <p:nvPr>
            <p:ph type="sldImg"/>
          </p:nvPr>
        </p:nvSpPr>
        <p:spPr/>
      </p:sp>
      <p:sp>
        <p:nvSpPr>
          <p:cNvPr id="3082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6738" name="Rectangle 2"/>
          <p:cNvSpPr>
            <a:spLocks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8786" name="Rectangle 2"/>
          <p:cNvSpPr>
            <a:spLocks noTextEdit="1"/>
          </p:cNvSpPr>
          <p:nvPr>
            <p:ph type="sldImg"/>
          </p:nvPr>
        </p:nvSpPr>
        <p:spPr/>
      </p:sp>
      <p:sp>
        <p:nvSpPr>
          <p:cNvPr id="1187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0834" name="Rectangle 2"/>
          <p:cNvSpPr>
            <a:spLocks noTextEdit="1"/>
          </p:cNvSpPr>
          <p:nvPr>
            <p:ph type="sldImg"/>
          </p:nvPr>
        </p:nvSpPr>
        <p:spPr/>
      </p:sp>
      <p:sp>
        <p:nvSpPr>
          <p:cNvPr id="1208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14690" name="Rectangle 2"/>
          <p:cNvSpPr>
            <a:spLocks noGrp="1" noRot="1" noChangeAspect="1"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16738" name="Rectangle 2"/>
          <p:cNvSpPr>
            <a:spLocks noGrp="1" noRot="1" noChangeAspect="1"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18786" name="Rectangle 2"/>
          <p:cNvSpPr>
            <a:spLocks noGrp="1" noRot="1" noChangeAspect="1" noTextEdit="1"/>
          </p:cNvSpPr>
          <p:nvPr>
            <p:ph type="sldImg"/>
          </p:nvPr>
        </p:nvSpPr>
        <p:spPr/>
      </p:sp>
      <p:sp>
        <p:nvSpPr>
          <p:cNvPr id="11878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20834" name="Rectangle 2"/>
          <p:cNvSpPr>
            <a:spLocks noGrp="1" noRot="1" noChangeAspect="1" noTextEdit="1"/>
          </p:cNvSpPr>
          <p:nvPr>
            <p:ph type="sldImg"/>
          </p:nvPr>
        </p:nvSpPr>
        <p:spPr/>
      </p:sp>
      <p:sp>
        <p:nvSpPr>
          <p:cNvPr id="1208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22882" name="Rectangle 2"/>
          <p:cNvSpPr>
            <a:spLocks noGrp="1" noRot="1" noChangeAspect="1" noTextEdit="1"/>
          </p:cNvSpPr>
          <p:nvPr>
            <p:ph type="sldImg"/>
          </p:nvPr>
        </p:nvSpPr>
        <p:spPr/>
      </p:sp>
      <p:sp>
        <p:nvSpPr>
          <p:cNvPr id="1228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EXERCISE</a:t>
            </a:r>
            <a:br>
              <a:rPr lang="en-US" altLang="zh-CN"/>
            </a:br>
            <a:r>
              <a:rPr lang="en-US" altLang="zh-CN" sz="2800"/>
              <a:t>2024.12 </a:t>
            </a:r>
            <a:r>
              <a:rPr lang="zh-CN" altLang="en-US" sz="2800"/>
              <a:t>软工</a:t>
            </a:r>
            <a:endParaRPr lang="zh-CN" altLang="en-US" sz="28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1122"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1123" name="Text Box 71"/>
          <p:cNvSpPr txBox="1"/>
          <p:nvPr/>
        </p:nvSpPr>
        <p:spPr>
          <a:xfrm>
            <a:off x="1524000" y="728663"/>
            <a:ext cx="9144000" cy="341503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incremental model of software development is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reasonable approach when requirements are well defined.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A good approach when a working core product is required quickly.</a:t>
            </a:r>
            <a:endParaRPr lang="en-US" altLang="ja-JP" sz="2400">
              <a:highlight>
                <a:srgbClr val="FFFF00"/>
              </a:highlight>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The best approach to use for projects with large development teams.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revolutionary model that is not used for commercial products.</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499717" name="矩形 499716"/>
          <p:cNvSpPr/>
          <p:nvPr/>
        </p:nvSpPr>
        <p:spPr>
          <a:xfrm>
            <a:off x="6240463" y="0"/>
            <a:ext cx="19100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3-b </a:t>
            </a:r>
            <a:endParaRPr lang="en-US" altLang="zh-CN">
              <a:latin typeface="Arial" panose="020B0604020202020204" pitchFamily="34" charset="0"/>
            </a:endParaRPr>
          </a:p>
        </p:txBody>
      </p:sp>
      <p:sp>
        <p:nvSpPr>
          <p:cNvPr id="2" name="文本框 1"/>
          <p:cNvSpPr txBox="1"/>
          <p:nvPr/>
        </p:nvSpPr>
        <p:spPr>
          <a:xfrm>
            <a:off x="1385570" y="1693545"/>
            <a:ext cx="4064000" cy="368300"/>
          </a:xfrm>
          <a:prstGeom prst="rect">
            <a:avLst/>
          </a:prstGeom>
          <a:no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charRg st="0" end="15"/>
                                            </p:txEl>
                                          </p:spTgt>
                                        </p:tgtEl>
                                        <p:attrNameLst>
                                          <p:attrName>style.visibility</p:attrName>
                                        </p:attrNameLst>
                                      </p:cBhvr>
                                      <p:to>
                                        <p:strVal val="visible"/>
                                      </p:to>
                                    </p:set>
                                    <p:animEffect transition="in" filter="blinds(horizontal)">
                                      <p:cBhvr>
                                        <p:cTn id="7" dur="500"/>
                                        <p:tgtEl>
                                          <p:spTgt spid="499717">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4"/>
          <p:cNvSpPr/>
          <p:nvPr/>
        </p:nvSpPr>
        <p:spPr>
          <a:xfrm>
            <a:off x="1630998" y="224790"/>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2147" name="Text Box 42"/>
          <p:cNvSpPr txBox="1"/>
          <p:nvPr/>
        </p:nvSpPr>
        <p:spPr>
          <a:xfrm>
            <a:off x="1544638" y="944563"/>
            <a:ext cx="9123362" cy="4892675"/>
          </a:xfrm>
          <a:prstGeom prst="rect">
            <a:avLst/>
          </a:prstGeom>
          <a:noFill/>
          <a:ln w="9525">
            <a:noFill/>
          </a:ln>
        </p:spPr>
        <p:txBody>
          <a:bodyPr>
            <a:spAutoFit/>
          </a:bodyPr>
          <a:p>
            <a:pPr marL="304800" indent="-304800" eaLnBrk="0" hangingPunct="0">
              <a:buNone/>
            </a:pPr>
            <a:r>
              <a:rPr lang="en-US" altLang="ja-JP" sz="2400">
                <a:latin typeface="Arial" panose="020B0604020202020204" pitchFamily="34" charset="0"/>
              </a:rPr>
              <a:t>5. Evolutionary software process models</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Are iterative in nature</a:t>
            </a:r>
            <a:endParaRPr lang="ja-JP" altLang="en-US" sz="2400" dirty="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Can easily accommodate product requirements changes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Do not generally produce throwaway systems</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All of the above</a:t>
            </a:r>
            <a:endParaRPr lang="ja-JP" altLang="en-US" sz="2400" dirty="0">
              <a:highlight>
                <a:srgbClr val="FFFF00"/>
              </a:highlight>
              <a:latin typeface="Arial" panose="020B0604020202020204" pitchFamily="34" charset="0"/>
            </a:endParaRPr>
          </a:p>
          <a:p>
            <a:pPr marL="304800" indent="-304800" eaLnBrk="0" hangingPunct="0">
              <a:buNone/>
            </a:pPr>
            <a:r>
              <a:rPr lang="en-US" altLang="ja-JP" sz="2400">
                <a:latin typeface="Arial" panose="020B0604020202020204" pitchFamily="34" charset="0"/>
              </a:rPr>
              <a:t>6. The prototyping model of software development is</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 reasonable approach when requirements are well defined. </a:t>
            </a:r>
            <a:endParaRPr lang="en-US" altLang="ja-JP" sz="2400">
              <a:latin typeface="Arial" panose="020B0604020202020204" pitchFamily="34" charset="0"/>
            </a:endParaRPr>
          </a:p>
          <a:p>
            <a:pPr marL="304800" indent="-304800" eaLnBrk="0" hangingPunct="0">
              <a:buNone/>
            </a:pPr>
            <a:r>
              <a:rPr lang="en-US" altLang="ja-JP" sz="2400">
                <a:highlight>
                  <a:srgbClr val="FFFF00"/>
                </a:highlight>
                <a:latin typeface="Arial" panose="020B0604020202020204" pitchFamily="34" charset="0"/>
              </a:rPr>
              <a:t>        b. A useful approach when a customer cannot define requirements clearly.</a:t>
            </a:r>
            <a:endParaRPr lang="en-US" altLang="ja-JP" sz="2400">
              <a:highlight>
                <a:srgbClr val="FFFF00"/>
              </a:highlight>
              <a:latin typeface="Arial" panose="020B0604020202020204" pitchFamily="34" charset="0"/>
            </a:endParaRPr>
          </a:p>
          <a:p>
            <a:pPr marL="304800" indent="-304800" eaLnBrk="0" hangingPunct="0">
              <a:buNone/>
            </a:pPr>
            <a:r>
              <a:rPr lang="en-US" altLang="ja-JP" sz="2400">
                <a:latin typeface="Arial" panose="020B0604020202020204" pitchFamily="34" charset="0"/>
              </a:rPr>
              <a:t>        c. The best approach to use for projects with large development teams.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d. A risky model that rarely produces a meaningful product.   </a:t>
            </a:r>
            <a:endParaRPr lang="en-US" altLang="ja-JP" sz="2400">
              <a:latin typeface="Arial" panose="020B0604020202020204" pitchFamily="34" charset="0"/>
            </a:endParaRPr>
          </a:p>
        </p:txBody>
      </p:sp>
      <p:sp>
        <p:nvSpPr>
          <p:cNvPr id="262148"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78888" name="矩形 378887"/>
          <p:cNvSpPr/>
          <p:nvPr/>
        </p:nvSpPr>
        <p:spPr>
          <a:xfrm>
            <a:off x="7391718" y="44133"/>
            <a:ext cx="1783080" cy="368300"/>
          </a:xfrm>
          <a:prstGeom prst="rect">
            <a:avLst/>
          </a:prstGeom>
          <a:noFill/>
          <a:ln w="9525">
            <a:noFill/>
          </a:ln>
        </p:spPr>
        <p:txBody>
          <a:bodyPr wrap="none">
            <a:spAutoFit/>
          </a:bodyPr>
          <a:p>
            <a:pPr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5-</a:t>
            </a:r>
            <a:r>
              <a:rPr lang="en-US" altLang="ja-JP">
                <a:latin typeface="Arial" panose="020B0604020202020204" pitchFamily="34" charset="0"/>
              </a:rPr>
              <a:t>d</a:t>
            </a:r>
            <a:r>
              <a:rPr lang="en-US" altLang="zh-CN">
                <a:latin typeface="Arial" panose="020B0604020202020204" pitchFamily="34" charset="0"/>
              </a:rPr>
              <a:t> 6-b</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blinds(horizontal)">
                                      <p:cBhvr>
                                        <p:cTn id="7" dur="500"/>
                                        <p:tgtEl>
                                          <p:spTgt spid="378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Rectangle 4"/>
          <p:cNvSpPr/>
          <p:nvPr/>
        </p:nvSpPr>
        <p:spPr>
          <a:xfrm>
            <a:off x="1630998" y="224790"/>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3171" name="Text Box 42"/>
          <p:cNvSpPr txBox="1"/>
          <p:nvPr/>
        </p:nvSpPr>
        <p:spPr>
          <a:xfrm>
            <a:off x="1544638" y="944563"/>
            <a:ext cx="9123362" cy="4523105"/>
          </a:xfrm>
          <a:prstGeom prst="rect">
            <a:avLst/>
          </a:prstGeom>
          <a:noFill/>
          <a:ln w="9525">
            <a:noFill/>
          </a:ln>
        </p:spPr>
        <p:txBody>
          <a:bodyPr>
            <a:spAutoFit/>
          </a:bodyPr>
          <a:p>
            <a:pPr marL="304800" indent="-304800" eaLnBrk="0" hangingPunct="0">
              <a:buNone/>
            </a:pP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Which of these is not one of the phase names defined by the Unified Process model for software development?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Inception phase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Elaboration phase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Construction phase</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Validation phase </a:t>
            </a:r>
            <a:endParaRPr lang="en-US" altLang="ja-JP" sz="2400">
              <a:highlight>
                <a:srgbClr val="FFFF00"/>
              </a:highlight>
              <a:latin typeface="Arial" panose="020B0604020202020204" pitchFamily="34" charset="0"/>
            </a:endParaRPr>
          </a:p>
          <a:p>
            <a:pPr marL="304800" indent="-304800" eaLnBrk="0" hangingPunct="0">
              <a:buNone/>
            </a:pPr>
            <a:r>
              <a:rPr lang="en-US" altLang="ja-JP" sz="2400">
                <a:latin typeface="Arial" panose="020B0604020202020204" pitchFamily="34" charset="0"/>
              </a:rPr>
              <a:t>8. In the Unified Process model requirements are determined iteratively and may span more than one phase of the process.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True</a:t>
            </a:r>
            <a:endParaRPr lang="en-US" altLang="ja-JP" sz="2400">
              <a:highlight>
                <a:srgbClr val="FFFF00"/>
              </a:highlight>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p:txBody>
      </p:sp>
      <p:sp>
        <p:nvSpPr>
          <p:cNvPr id="263172"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0742" name="矩形 500741"/>
          <p:cNvSpPr/>
          <p:nvPr/>
        </p:nvSpPr>
        <p:spPr>
          <a:xfrm>
            <a:off x="5843588" y="152400"/>
            <a:ext cx="22402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7-d 8-a</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2"/>
                                        </p:tgtEl>
                                        <p:attrNameLst>
                                          <p:attrName>style.visibility</p:attrName>
                                        </p:attrNameLst>
                                      </p:cBhvr>
                                      <p:to>
                                        <p:strVal val="visible"/>
                                      </p:to>
                                    </p:set>
                                    <p:animEffect transition="in" filter="blinds(horizontal)">
                                      <p:cBhvr>
                                        <p:cTn id="7"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340994" name="フッター プレースホルダ 3"/>
          <p:cNvSpPr txBox="1">
            <a:spLocks noGrp="1"/>
          </p:cNvSpPr>
          <p:nvPr/>
        </p:nvSpPr>
        <p:spPr>
          <a:xfrm>
            <a:off x="1524000" y="65532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0995" name="Text Box 71"/>
          <p:cNvSpPr txBox="1"/>
          <p:nvPr/>
        </p:nvSpPr>
        <p:spPr>
          <a:xfrm>
            <a:off x="1524000" y="804863"/>
            <a:ext cx="8640763" cy="3784600"/>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Agility is nothing more than the ability of a project team to respond rapidly to change.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False </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 of the following is </a:t>
            </a:r>
            <a:r>
              <a:rPr lang="en-US" altLang="ja-JP" sz="2400" u="sng">
                <a:latin typeface="Arial" panose="020B0604020202020204" pitchFamily="34" charset="0"/>
              </a:rPr>
              <a:t>not</a:t>
            </a:r>
            <a:r>
              <a:rPr lang="en-US" altLang="ja-JP" sz="2400">
                <a:latin typeface="Arial" panose="020B0604020202020204" pitchFamily="34" charset="0"/>
              </a:rPr>
              <a:t> necessary to apply agility to a software process?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Eliminate the use of project planning and testing</a:t>
            </a:r>
            <a:endParaRPr lang="en-US" altLang="ja-JP" sz="2400">
              <a:highlight>
                <a:srgbClr val="FFFF00"/>
              </a:highlight>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Only essential work products are produced</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Process allows team to streamline tasks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Uses incremental product delivery strategy</a:t>
            </a:r>
            <a:endParaRPr lang="ja-JP" altLang="en-US" sz="2400" dirty="0">
              <a:latin typeface="Arial" panose="020B0604020202020204" pitchFamily="34" charset="0"/>
            </a:endParaRPr>
          </a:p>
        </p:txBody>
      </p:sp>
      <p:sp>
        <p:nvSpPr>
          <p:cNvPr id="174098" name="Text Box 18"/>
          <p:cNvSpPr txBox="1"/>
          <p:nvPr/>
        </p:nvSpPr>
        <p:spPr>
          <a:xfrm>
            <a:off x="6959600" y="152400"/>
            <a:ext cx="3240088" cy="460375"/>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1-B 2-A</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342018" name="フッター プレースホルダ 3"/>
          <p:cNvSpPr txBox="1">
            <a:spLocks noGrp="1"/>
          </p:cNvSpPr>
          <p:nvPr/>
        </p:nvSpPr>
        <p:spPr>
          <a:xfrm>
            <a:off x="1524000" y="65532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2019" name="Text Box 71"/>
          <p:cNvSpPr txBox="1"/>
          <p:nvPr/>
        </p:nvSpPr>
        <p:spPr>
          <a:xfrm>
            <a:off x="1524000" y="804863"/>
            <a:ext cx="9144000" cy="563118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How do you create agile processes to manage unpredictability?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Requirements gathering must be conducted very carefully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Risk analysis must be conducted before planning takes place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Software increments must be delivered in short time periods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Software processes must adapt to changes incrementally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Both c and d</a:t>
            </a:r>
            <a:endParaRPr lang="en-US" altLang="zh-CN" sz="2400">
              <a:highlight>
                <a:srgbClr val="FFFF00"/>
              </a:highlight>
              <a:latin typeface="Arial" panose="020B0604020202020204" pitchFamily="34" charset="0"/>
            </a:endParaRP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Which of the following traits</a:t>
            </a:r>
            <a:r>
              <a:rPr lang="zh-CN" altLang="en-US" sz="2400">
                <a:latin typeface="Arial" panose="020B0604020202020204" pitchFamily="34" charset="0"/>
              </a:rPr>
              <a:t>（性状</a:t>
            </a:r>
            <a:r>
              <a:rPr lang="en-US" altLang="zh-CN" sz="2400">
                <a:latin typeface="Arial" panose="020B0604020202020204" pitchFamily="34" charset="0"/>
              </a:rPr>
              <a:t>-&gt;</a:t>
            </a:r>
            <a:r>
              <a:rPr lang="zh-CN" altLang="en-US" sz="2400">
                <a:latin typeface="Arial" panose="020B0604020202020204" pitchFamily="34" charset="0"/>
              </a:rPr>
              <a:t>品格）</a:t>
            </a:r>
            <a:r>
              <a:rPr lang="en-US" altLang="ja-JP" sz="2400">
                <a:latin typeface="Arial" panose="020B0604020202020204" pitchFamily="34" charset="0"/>
              </a:rPr>
              <a:t> need to exist among the members of an agile software team?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Competence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Decision-making ability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Mutual trust and respect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All of the above.</a:t>
            </a:r>
            <a:endParaRPr lang="en-US" altLang="ja-JP" sz="2400">
              <a:highlight>
                <a:srgbClr val="FFFF00"/>
              </a:highlight>
              <a:latin typeface="Arial" panose="020B0604020202020204" pitchFamily="34" charset="0"/>
            </a:endParaRPr>
          </a:p>
          <a:p>
            <a:pPr marL="762000" lvl="1" indent="-304800" eaLnBrk="0" hangingPunct="0">
              <a:buNone/>
            </a:pPr>
            <a:endParaRPr lang="en-US" altLang="ja-JP" sz="2400">
              <a:highlight>
                <a:srgbClr val="FFFF00"/>
              </a:highlight>
              <a:latin typeface="Arial" panose="020B0604020202020204" pitchFamily="34" charset="0"/>
            </a:endParaRPr>
          </a:p>
        </p:txBody>
      </p:sp>
      <p:sp>
        <p:nvSpPr>
          <p:cNvPr id="174098" name="Text Box 18"/>
          <p:cNvSpPr txBox="1"/>
          <p:nvPr/>
        </p:nvSpPr>
        <p:spPr>
          <a:xfrm>
            <a:off x="6708775" y="152400"/>
            <a:ext cx="3240088" cy="460375"/>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3-E 4-D</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1" name="フッター プレースホルダ 3"/>
          <p:cNvSpPr txBox="1">
            <a:spLocks noGrp="1"/>
          </p:cNvSpPr>
          <p:nvPr/>
        </p:nvSpPr>
        <p:spPr>
          <a:xfrm>
            <a:off x="1682750" y="6440488"/>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3042" name="Text Box 42"/>
          <p:cNvSpPr txBox="1"/>
          <p:nvPr/>
        </p:nvSpPr>
        <p:spPr>
          <a:xfrm>
            <a:off x="1703388" y="728663"/>
            <a:ext cx="9123362" cy="5262245"/>
          </a:xfrm>
          <a:prstGeom prst="rect">
            <a:avLst/>
          </a:prstGeom>
          <a:noFill/>
          <a:ln w="9525">
            <a:noFill/>
          </a:ln>
        </p:spPr>
        <p:txBody>
          <a:bodyPr>
            <a:spAutoFit/>
          </a:bodyPr>
          <a:p>
            <a:pPr marL="304800" indent="-304800" eaLnBrk="0" hangingPunct="0">
              <a:buNone/>
            </a:pPr>
            <a:r>
              <a:rPr lang="en-US" altLang="ja-JP" sz="2400">
                <a:latin typeface="Arial" panose="020B0604020202020204" pitchFamily="34" charset="0"/>
              </a:rPr>
              <a:t>5. All agile process models conform to a greater or lesser degree to the principles stated in the "Manifesto for Agile Software Development". </a:t>
            </a:r>
            <a:r>
              <a:rPr lang="en-US" altLang="zh-CN" sz="2400">
                <a:latin typeface="Arial" panose="020B0604020202020204" pitchFamily="34" charset="0"/>
              </a:rPr>
              <a:t> Answer: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True</a:t>
            </a:r>
            <a:endParaRPr lang="en-US" altLang="ja-JP" sz="2400">
              <a:highlight>
                <a:srgbClr val="FFFF00"/>
              </a:highlight>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6. What are the four framework activities found in the Extreme Programming (XP) process model?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analysis, design, coding, testing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b. planning, analysis, design, coding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c. planning, analysis, coding, testing  </a:t>
            </a:r>
            <a:endParaRPr lang="en-US" altLang="ja-JP" sz="2400">
              <a:latin typeface="Arial" panose="020B0604020202020204" pitchFamily="34" charset="0"/>
            </a:endParaRPr>
          </a:p>
          <a:p>
            <a:pPr marL="304800" indent="-304800" eaLnBrk="0" hangingPunct="0">
              <a:buNone/>
            </a:pPr>
            <a:r>
              <a:rPr lang="en-US" altLang="ja-JP" sz="2400">
                <a:highlight>
                  <a:srgbClr val="FFFF00"/>
                </a:highlight>
                <a:latin typeface="Arial" panose="020B0604020202020204" pitchFamily="34" charset="0"/>
              </a:rPr>
              <a:t>        d. planning, design, coding, testing    </a:t>
            </a:r>
            <a:endParaRPr lang="en-US" altLang="zh-CN"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34304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174098" name="Text Box 18"/>
          <p:cNvSpPr txBox="1"/>
          <p:nvPr/>
        </p:nvSpPr>
        <p:spPr>
          <a:xfrm>
            <a:off x="6456363" y="152400"/>
            <a:ext cx="3240087" cy="460375"/>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5-A 6-D</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3666"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3667"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13668" name="Text Box 71"/>
          <p:cNvSpPr txBox="1"/>
          <p:nvPr/>
        </p:nvSpPr>
        <p:spPr>
          <a:xfrm>
            <a:off x="1524000" y="728663"/>
            <a:ext cx="9144000" cy="4154170"/>
          </a:xfrm>
          <a:prstGeom prst="rect">
            <a:avLst/>
          </a:prstGeom>
          <a:noFill/>
          <a:ln w="9525">
            <a:noFill/>
          </a:ln>
        </p:spPr>
        <p:txBody>
          <a:bodyPr>
            <a:spAutoFit/>
          </a:bodyPr>
          <a:lstStyle/>
          <a:p>
            <a:pPr marL="304800" indent="-304800" eaLnBrk="0" hangingPunct="0">
              <a:buFont typeface="Arial" panose="020B0604020202020204" pitchFamily="34" charset="0"/>
              <a:buAutoNum type="arabicPeriod"/>
            </a:pPr>
            <a:r>
              <a:rPr lang="en-US" altLang="ja-JP" sz="2400">
                <a:latin typeface="Arial" panose="020B0604020202020204" pitchFamily="34" charset="0"/>
              </a:rPr>
              <a:t>In requirements validation the requirements model is reviewed to ensure its technical feasibility. </a:t>
            </a:r>
            <a:r>
              <a:rPr lang="zh-CN" altLang="en-US" sz="2400">
                <a:latin typeface="Arial" panose="020B0604020202020204" pitchFamily="34" charset="0"/>
              </a:rPr>
              <a:t>（技术可行性）</a:t>
            </a:r>
            <a:endParaRPr lang="zh-CN" altLang="en-US" sz="2400">
              <a:latin typeface="Arial" panose="020B0604020202020204" pitchFamily="34" charset="0"/>
            </a:endParaRPr>
          </a:p>
          <a:p>
            <a:pPr marL="2286000" lvl="5" indent="457200" eaLnBrk="0" hangingPunct="0">
              <a:buFont typeface="Arial" panose="020B0604020202020204" pitchFamily="34" charset="0"/>
              <a:buNone/>
            </a:pPr>
            <a:r>
              <a:rPr lang="en-US" altLang="zh-CN" sz="2400">
                <a:latin typeface="Arial" panose="020B0604020202020204" pitchFamily="34" charset="0"/>
              </a:rPr>
              <a:t>---</a:t>
            </a:r>
            <a:r>
              <a:rPr lang="zh-CN" altLang="en-US" sz="2400">
                <a:latin typeface="Arial" panose="020B0604020202020204" pitchFamily="34" charset="0"/>
              </a:rPr>
              <a:t>不应在验证时才检查</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highlight>
                  <a:srgbClr val="FFFF00"/>
                </a:highlight>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zh-CN" sz="2400">
              <a:latin typeface="Arial" panose="020B0604020202020204" pitchFamily="34" charset="0"/>
            </a:endParaRPr>
          </a:p>
          <a:p>
            <a:pPr marL="304800" indent="-304800" eaLnBrk="0" hangingPunct="0">
              <a:buFont typeface="Arial" panose="020B0604020202020204" pitchFamily="34" charset="0"/>
              <a:buAutoNum type="arabicPeriod"/>
            </a:pPr>
            <a:r>
              <a:rPr lang="en-US" altLang="ja-JP" sz="2400">
                <a:latin typeface="Arial" panose="020B0604020202020204" pitchFamily="34" charset="0"/>
              </a:rPr>
              <a:t>In win-win negotiation, the customer's needs are met even though the developer's need may not be.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highlight>
                  <a:srgbClr val="FFFF00"/>
                </a:highlight>
                <a:latin typeface="Arial" panose="020B0604020202020204" pitchFamily="34" charset="0"/>
              </a:rPr>
              <a:t>False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endParaRPr lang="en-US" altLang="zh-CN" sz="2400">
              <a:latin typeface="Arial" panose="020B0604020202020204" pitchFamily="34" charset="0"/>
            </a:endParaRPr>
          </a:p>
        </p:txBody>
      </p:sp>
      <p:sp>
        <p:nvSpPr>
          <p:cNvPr id="629768" name="Rectangle 8"/>
          <p:cNvSpPr/>
          <p:nvPr/>
        </p:nvSpPr>
        <p:spPr>
          <a:xfrm>
            <a:off x="5951538" y="188913"/>
            <a:ext cx="4140200" cy="460375"/>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1-b 2-b</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blinds(horizontal)">
                                      <p:cBhvr>
                                        <p:cTn id="7"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5714"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5715"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15716" name="Text Box 71"/>
          <p:cNvSpPr txBox="1"/>
          <p:nvPr/>
        </p:nvSpPr>
        <p:spPr>
          <a:xfrm>
            <a:off x="1524000" y="728663"/>
            <a:ext cx="9144000" cy="452310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Which of the following is not one of the</a:t>
            </a:r>
            <a:r>
              <a:rPr lang="en-US" altLang="zh-CN" sz="2400">
                <a:latin typeface="Arial" panose="020B0604020202020204" pitchFamily="34" charset="0"/>
              </a:rPr>
              <a:t> relevant</a:t>
            </a:r>
            <a:r>
              <a:rPr lang="en-US" altLang="ja-JP" sz="2400">
                <a:latin typeface="Arial" panose="020B0604020202020204" pitchFamily="34" charset="0"/>
              </a:rPr>
              <a:t> questions that would be used during project inception?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What will be the economic benefit from a good solution?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highlight>
                  <a:srgbClr val="FFFF00"/>
                </a:highlight>
                <a:latin typeface="Arial" panose="020B0604020202020204" pitchFamily="34" charset="0"/>
              </a:rPr>
              <a:t>Who is against this project? </a:t>
            </a:r>
            <a:endParaRPr lang="en-US" altLang="ja-JP"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will pay for the work?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will use the solution? </a:t>
            </a:r>
            <a:endParaRPr lang="en-US" altLang="zh-CN"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The use of traceability tables helps to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debug programs following the detection of run-time errors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determine the performance of algorithm implementations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highlight>
                  <a:srgbClr val="FFFF00"/>
                </a:highlight>
                <a:latin typeface="Arial" panose="020B0604020202020204" pitchFamily="34" charset="0"/>
              </a:rPr>
              <a:t>identify, control, and track requirements changes </a:t>
            </a:r>
            <a:endParaRPr lang="en-US" altLang="zh-CN"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none of the above </a:t>
            </a:r>
            <a:endParaRPr lang="en-US" altLang="zh-CN" sz="2400">
              <a:latin typeface="Arial" panose="020B0604020202020204" pitchFamily="34" charset="0"/>
            </a:endParaRPr>
          </a:p>
        </p:txBody>
      </p:sp>
      <p:sp>
        <p:nvSpPr>
          <p:cNvPr id="629768" name="Rectangle 8"/>
          <p:cNvSpPr/>
          <p:nvPr/>
        </p:nvSpPr>
        <p:spPr>
          <a:xfrm>
            <a:off x="5843588" y="188913"/>
            <a:ext cx="4140200" cy="460375"/>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3-b 4-c</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blinds(horizontal)">
                                      <p:cBhvr>
                                        <p:cTn id="7"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7762"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7763"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17764" name="Text Box 42"/>
          <p:cNvSpPr txBox="1"/>
          <p:nvPr/>
        </p:nvSpPr>
        <p:spPr>
          <a:xfrm>
            <a:off x="1544638" y="765175"/>
            <a:ext cx="9123362" cy="5631180"/>
          </a:xfrm>
          <a:prstGeom prst="rect">
            <a:avLst/>
          </a:prstGeom>
          <a:noFill/>
          <a:ln w="9525">
            <a:noFill/>
          </a:ln>
        </p:spPr>
        <p:txBody>
          <a:bodyPr>
            <a:spAutoFit/>
          </a:bodyPr>
          <a:lstStyle/>
          <a:p>
            <a:pPr marL="304800" indent="-304800" eaLnBrk="0" hangingPunct="0">
              <a:buNone/>
            </a:pPr>
            <a:r>
              <a:rPr lang="en-US" altLang="ja-JP" sz="2400">
                <a:latin typeface="Arial" panose="020B0604020202020204" pitchFamily="34" charset="0"/>
              </a:rPr>
              <a:t>5. The system specification describes the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highlight>
                  <a:srgbClr val="FFFF00"/>
                </a:highlight>
                <a:latin typeface="Arial" panose="020B0604020202020204" pitchFamily="34" charset="0"/>
              </a:rPr>
              <a:t>Function, performance and constraints of a computer-based system </a:t>
            </a:r>
            <a:endParaRPr lang="en-US" altLang="ja-JP"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implementation of each allocated system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element software architecture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time required for system simulation </a:t>
            </a:r>
            <a:endParaRPr lang="en-US" altLang="zh-CN"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6. Use-case actors are always people, never system devices.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t>
            </a:r>
            <a:r>
              <a:rPr lang="en-US" altLang="zh-CN" sz="2400">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highlight>
                  <a:srgbClr val="FFFF00"/>
                </a:highlight>
                <a:latin typeface="Arial" panose="020B0604020202020204" pitchFamily="34" charset="0"/>
              </a:rPr>
              <a:t>        </a:t>
            </a:r>
            <a:r>
              <a:rPr lang="en-US" altLang="zh-CN" sz="2400">
                <a:highlight>
                  <a:srgbClr val="FFFF00"/>
                </a:highlight>
                <a:latin typeface="Arial" panose="020B0604020202020204" pitchFamily="34" charset="0"/>
              </a:rPr>
              <a:t>b</a:t>
            </a:r>
            <a:r>
              <a:rPr lang="en-US" altLang="ja-JP" sz="2400">
                <a:highlight>
                  <a:srgbClr val="FFFF00"/>
                </a:highlight>
                <a:latin typeface="Arial" panose="020B0604020202020204" pitchFamily="34" charset="0"/>
              </a:rPr>
              <a:t>. </a:t>
            </a:r>
            <a:r>
              <a:rPr lang="en-US" altLang="zh-CN" sz="2400">
                <a:highlight>
                  <a:srgbClr val="FFFF00"/>
                </a:highlight>
                <a:latin typeface="Arial" panose="020B0604020202020204" pitchFamily="34" charset="0"/>
              </a:rPr>
              <a:t>False</a:t>
            </a:r>
            <a:endParaRPr lang="en-US" altLang="zh-CN"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Which of the following is not one of the requirement classifications used in Quality Function Deployment (QFD)?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exciting </a:t>
            </a:r>
            <a:r>
              <a:rPr lang="en-US" altLang="zh-CN" sz="2400">
                <a:latin typeface="Arial" panose="020B0604020202020204" pitchFamily="34" charset="0"/>
              </a:rPr>
              <a:t>                               b. </a:t>
            </a:r>
            <a:r>
              <a:rPr lang="en-US" altLang="ja-JP" sz="2400">
                <a:latin typeface="Arial" panose="020B0604020202020204" pitchFamily="34" charset="0"/>
              </a:rPr>
              <a:t>expected </a:t>
            </a:r>
            <a:endParaRPr lang="en-US" altLang="ja-JP" sz="2400">
              <a:latin typeface="Arial" panose="020B0604020202020204" pitchFamily="34" charset="0"/>
            </a:endParaRPr>
          </a:p>
          <a:p>
            <a:pPr marL="762000" lvl="1" indent="-304800" eaLnBrk="0" hangingPunct="0">
              <a:buNone/>
            </a:pPr>
            <a:r>
              <a:rPr lang="en-US" altLang="zh-CN" sz="2400">
                <a:highlight>
                  <a:srgbClr val="FFFF00"/>
                </a:highlight>
                <a:latin typeface="Arial" panose="020B0604020202020204" pitchFamily="34" charset="0"/>
              </a:rPr>
              <a:t>c. </a:t>
            </a:r>
            <a:r>
              <a:rPr lang="en-US" altLang="ja-JP" sz="2400">
                <a:highlight>
                  <a:srgbClr val="FFFF00"/>
                </a:highlight>
                <a:latin typeface="Arial" panose="020B0604020202020204" pitchFamily="34" charset="0"/>
              </a:rPr>
              <a:t>mandatory </a:t>
            </a:r>
            <a:r>
              <a:rPr lang="en-US" altLang="zh-CN" sz="2400">
                <a:latin typeface="Arial" panose="020B0604020202020204" pitchFamily="34" charset="0"/>
              </a:rPr>
              <a:t>                          d. </a:t>
            </a:r>
            <a:r>
              <a:rPr lang="en-US" altLang="ja-JP" sz="2400">
                <a:latin typeface="Arial" panose="020B0604020202020204" pitchFamily="34" charset="0"/>
              </a:rPr>
              <a:t>normal </a:t>
            </a:r>
            <a:endParaRPr lang="en-US" altLang="ja-JP" sz="1600">
              <a:latin typeface="Arial" panose="020B0604020202020204" pitchFamily="34" charset="0"/>
            </a:endParaRPr>
          </a:p>
        </p:txBody>
      </p:sp>
      <p:sp>
        <p:nvSpPr>
          <p:cNvPr id="631814" name="Rectangle 6"/>
          <p:cNvSpPr/>
          <p:nvPr/>
        </p:nvSpPr>
        <p:spPr>
          <a:xfrm>
            <a:off x="5951538" y="0"/>
            <a:ext cx="4140200" cy="460375"/>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5-a 6-b 7-c</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14"/>
                                        </p:tgtEl>
                                        <p:attrNameLst>
                                          <p:attrName>style.visibility</p:attrName>
                                        </p:attrNameLst>
                                      </p:cBhvr>
                                      <p:to>
                                        <p:strVal val="visible"/>
                                      </p:to>
                                    </p:set>
                                    <p:animEffect transition="in" filter="blinds(horizontal)">
                                      <p:cBhvr>
                                        <p:cTn id="7" dur="500"/>
                                        <p:tgtEl>
                                          <p:spTgt spid="63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9810"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9811"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19812"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19813"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19814" name="Text Box 42"/>
          <p:cNvSpPr txBox="1"/>
          <p:nvPr/>
        </p:nvSpPr>
        <p:spPr>
          <a:xfrm>
            <a:off x="1544638" y="765175"/>
            <a:ext cx="9123362" cy="1568450"/>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endParaRPr lang="en-US" altLang="zh-CN"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a:p>
            <a:pPr marL="762000" lvl="1" indent="-304800" eaLnBrk="0" hangingPunct="0">
              <a:buNone/>
            </a:pPr>
            <a:endParaRPr lang="en-US" altLang="zh-CN" sz="1600">
              <a:latin typeface="Arial" panose="020B0604020202020204" pitchFamily="34" charset="0"/>
            </a:endParaRPr>
          </a:p>
        </p:txBody>
      </p:sp>
      <p:sp>
        <p:nvSpPr>
          <p:cNvPr id="119815" name="Oval 18"/>
          <p:cNvSpPr/>
          <p:nvPr/>
        </p:nvSpPr>
        <p:spPr>
          <a:xfrm>
            <a:off x="7140575" y="2528888"/>
            <a:ext cx="250825" cy="287337"/>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19816" name="Line 19"/>
          <p:cNvSpPr/>
          <p:nvPr/>
        </p:nvSpPr>
        <p:spPr>
          <a:xfrm>
            <a:off x="7104063" y="2960688"/>
            <a:ext cx="323850" cy="0"/>
          </a:xfrm>
          <a:prstGeom prst="line">
            <a:avLst/>
          </a:prstGeom>
          <a:ln w="9525" cap="flat" cmpd="sng">
            <a:solidFill>
              <a:schemeClr val="tx1"/>
            </a:solidFill>
            <a:prstDash val="solid"/>
            <a:headEnd type="none" w="med" len="med"/>
            <a:tailEnd type="none" w="med" len="med"/>
          </a:ln>
        </p:spPr>
      </p:sp>
      <p:sp>
        <p:nvSpPr>
          <p:cNvPr id="119817" name="Line 20"/>
          <p:cNvSpPr/>
          <p:nvPr/>
        </p:nvSpPr>
        <p:spPr>
          <a:xfrm flipH="1">
            <a:off x="7175500" y="2816225"/>
            <a:ext cx="73025" cy="396875"/>
          </a:xfrm>
          <a:prstGeom prst="line">
            <a:avLst/>
          </a:prstGeom>
          <a:ln w="9525" cap="flat" cmpd="sng">
            <a:solidFill>
              <a:schemeClr val="tx1"/>
            </a:solidFill>
            <a:prstDash val="solid"/>
            <a:headEnd type="none" w="med" len="med"/>
            <a:tailEnd type="none" w="med" len="med"/>
          </a:ln>
        </p:spPr>
      </p:sp>
      <p:sp>
        <p:nvSpPr>
          <p:cNvPr id="119818" name="Line 21"/>
          <p:cNvSpPr/>
          <p:nvPr/>
        </p:nvSpPr>
        <p:spPr>
          <a:xfrm>
            <a:off x="7248525" y="2960688"/>
            <a:ext cx="179388" cy="252412"/>
          </a:xfrm>
          <a:prstGeom prst="line">
            <a:avLst/>
          </a:prstGeom>
          <a:ln w="9525" cap="flat" cmpd="sng">
            <a:solidFill>
              <a:schemeClr val="tx1"/>
            </a:solidFill>
            <a:prstDash val="solid"/>
            <a:headEnd type="none" w="med" len="med"/>
            <a:tailEnd type="none" w="med" len="med"/>
          </a:ln>
        </p:spPr>
      </p:sp>
      <p:sp>
        <p:nvSpPr>
          <p:cNvPr id="119819" name="Rectangle 22"/>
          <p:cNvSpPr/>
          <p:nvPr/>
        </p:nvSpPr>
        <p:spPr>
          <a:xfrm>
            <a:off x="8004175" y="2133600"/>
            <a:ext cx="1476375" cy="2411413"/>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19820" name="Oval 23"/>
          <p:cNvSpPr/>
          <p:nvPr/>
        </p:nvSpPr>
        <p:spPr>
          <a:xfrm>
            <a:off x="8183563" y="2457450"/>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Withdrawal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management</a:t>
            </a:r>
            <a:endParaRPr lang="en-US" altLang="ja-JP" sz="1400">
              <a:latin typeface="Arial" panose="020B0604020202020204" pitchFamily="34" charset="0"/>
            </a:endParaRPr>
          </a:p>
        </p:txBody>
      </p:sp>
      <p:sp>
        <p:nvSpPr>
          <p:cNvPr id="119821" name="Oval 24"/>
          <p:cNvSpPr/>
          <p:nvPr/>
        </p:nvSpPr>
        <p:spPr>
          <a:xfrm>
            <a:off x="8148638" y="3644900"/>
            <a:ext cx="1189037" cy="735013"/>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19822" name="Line 25"/>
          <p:cNvSpPr/>
          <p:nvPr/>
        </p:nvSpPr>
        <p:spPr>
          <a:xfrm>
            <a:off x="7500938" y="2781300"/>
            <a:ext cx="682625" cy="107950"/>
          </a:xfrm>
          <a:prstGeom prst="line">
            <a:avLst/>
          </a:prstGeom>
          <a:ln w="9525" cap="flat" cmpd="sng">
            <a:solidFill>
              <a:schemeClr val="tx1"/>
            </a:solidFill>
            <a:prstDash val="solid"/>
            <a:headEnd type="none" w="med" len="med"/>
            <a:tailEnd type="none" w="med" len="med"/>
          </a:ln>
        </p:spPr>
      </p:sp>
      <p:sp>
        <p:nvSpPr>
          <p:cNvPr id="119823" name="Line 26"/>
          <p:cNvSpPr/>
          <p:nvPr/>
        </p:nvSpPr>
        <p:spPr>
          <a:xfrm>
            <a:off x="7500938" y="2744788"/>
            <a:ext cx="755650" cy="1008062"/>
          </a:xfrm>
          <a:prstGeom prst="line">
            <a:avLst/>
          </a:prstGeom>
          <a:ln w="9525" cap="flat" cmpd="sng">
            <a:solidFill>
              <a:schemeClr val="tx1"/>
            </a:solidFill>
            <a:prstDash val="solid"/>
            <a:headEnd type="none" w="med" len="med"/>
            <a:tailEnd type="none" w="med" len="med"/>
          </a:ln>
        </p:spPr>
      </p:sp>
      <p:sp>
        <p:nvSpPr>
          <p:cNvPr id="119824" name="Rectangle 27"/>
          <p:cNvSpPr/>
          <p:nvPr/>
        </p:nvSpPr>
        <p:spPr>
          <a:xfrm>
            <a:off x="7032625" y="3573463"/>
            <a:ext cx="661988" cy="360362"/>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200">
                <a:latin typeface="Arial" panose="020B0604020202020204" pitchFamily="34" charset="0"/>
              </a:rPr>
              <a:t>bank</a:t>
            </a:r>
            <a:endParaRPr lang="en-US" altLang="zh-CN" sz="1200">
              <a:latin typeface="Arial" panose="020B0604020202020204" pitchFamily="34" charset="0"/>
            </a:endParaRPr>
          </a:p>
          <a:p>
            <a:pPr algn="ctr" eaLnBrk="0" hangingPunct="0"/>
            <a:r>
              <a:rPr lang="en-US" altLang="zh-CN" sz="1200">
                <a:latin typeface="Arial" panose="020B0604020202020204" pitchFamily="34" charset="0"/>
              </a:rPr>
              <a:t>card</a:t>
            </a:r>
            <a:endParaRPr lang="en-US" altLang="ja-JP" sz="1200">
              <a:latin typeface="Arial" panose="020B0604020202020204" pitchFamily="34" charset="0"/>
            </a:endParaRPr>
          </a:p>
        </p:txBody>
      </p:sp>
      <p:sp>
        <p:nvSpPr>
          <p:cNvPr id="119825" name="Line 28"/>
          <p:cNvSpPr/>
          <p:nvPr/>
        </p:nvSpPr>
        <p:spPr>
          <a:xfrm flipV="1">
            <a:off x="7716838" y="3105150"/>
            <a:ext cx="539750" cy="539750"/>
          </a:xfrm>
          <a:prstGeom prst="line">
            <a:avLst/>
          </a:prstGeom>
          <a:ln w="9525" cap="flat" cmpd="sng">
            <a:solidFill>
              <a:schemeClr val="tx1"/>
            </a:solidFill>
            <a:prstDash val="solid"/>
            <a:headEnd type="none" w="med" len="med"/>
            <a:tailEnd type="none" w="med" len="med"/>
          </a:ln>
        </p:spPr>
      </p:sp>
      <p:sp>
        <p:nvSpPr>
          <p:cNvPr id="119826" name="Line 29"/>
          <p:cNvSpPr/>
          <p:nvPr/>
        </p:nvSpPr>
        <p:spPr>
          <a:xfrm>
            <a:off x="7716838" y="3644900"/>
            <a:ext cx="539750" cy="144463"/>
          </a:xfrm>
          <a:prstGeom prst="line">
            <a:avLst/>
          </a:prstGeom>
          <a:ln w="9525" cap="flat" cmpd="sng">
            <a:solidFill>
              <a:schemeClr val="tx1"/>
            </a:solidFill>
            <a:prstDash val="solid"/>
            <a:headEnd type="none" w="med" len="med"/>
            <a:tailEnd type="none" w="med" len="med"/>
          </a:ln>
        </p:spPr>
      </p:sp>
      <p:sp>
        <p:nvSpPr>
          <p:cNvPr id="119827" name="AutoShape 30"/>
          <p:cNvSpPr/>
          <p:nvPr/>
        </p:nvSpPr>
        <p:spPr>
          <a:xfrm>
            <a:off x="9840913" y="2312988"/>
            <a:ext cx="611187" cy="684212"/>
          </a:xfrm>
          <a:prstGeom prst="flowChartPredefinedProcess">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ATM</a:t>
            </a:r>
            <a:endParaRPr lang="en-US" altLang="ja-JP" sz="1600">
              <a:latin typeface="Arial" panose="020B0604020202020204" pitchFamily="34" charset="0"/>
            </a:endParaRPr>
          </a:p>
        </p:txBody>
      </p:sp>
      <p:sp>
        <p:nvSpPr>
          <p:cNvPr id="119828" name="Line 31"/>
          <p:cNvSpPr/>
          <p:nvPr/>
        </p:nvSpPr>
        <p:spPr>
          <a:xfrm flipV="1">
            <a:off x="9336088" y="2565400"/>
            <a:ext cx="468312" cy="250825"/>
          </a:xfrm>
          <a:prstGeom prst="line">
            <a:avLst/>
          </a:prstGeom>
          <a:ln w="9525" cap="flat" cmpd="sng">
            <a:solidFill>
              <a:schemeClr val="tx1"/>
            </a:solidFill>
            <a:prstDash val="solid"/>
            <a:headEnd type="none" w="med" len="med"/>
            <a:tailEnd type="none" w="med" len="med"/>
          </a:ln>
        </p:spPr>
      </p:sp>
      <p:sp>
        <p:nvSpPr>
          <p:cNvPr id="119829" name="Line 32"/>
          <p:cNvSpPr/>
          <p:nvPr/>
        </p:nvSpPr>
        <p:spPr>
          <a:xfrm flipV="1">
            <a:off x="9299575" y="2565400"/>
            <a:ext cx="504825" cy="1295400"/>
          </a:xfrm>
          <a:prstGeom prst="line">
            <a:avLst/>
          </a:prstGeom>
          <a:ln w="9525" cap="flat" cmpd="sng">
            <a:solidFill>
              <a:schemeClr val="tx1"/>
            </a:solidFill>
            <a:prstDash val="solid"/>
            <a:headEnd type="none" w="med" len="med"/>
            <a:tailEnd type="none" w="med" len="med"/>
          </a:ln>
        </p:spPr>
      </p:sp>
      <p:sp>
        <p:nvSpPr>
          <p:cNvPr id="119830" name="Text Box 36"/>
          <p:cNvSpPr txBox="1"/>
          <p:nvPr/>
        </p:nvSpPr>
        <p:spPr>
          <a:xfrm>
            <a:off x="1703388" y="3141663"/>
            <a:ext cx="4787900" cy="245110"/>
          </a:xfrm>
          <a:prstGeom prst="rect">
            <a:avLst/>
          </a:prstGeom>
          <a:noFill/>
          <a:ln w="9525">
            <a:noFill/>
          </a:ln>
        </p:spPr>
        <p:txBody>
          <a:bodyPr>
            <a:spAutoFit/>
          </a:bodyPr>
          <a:lstStyle/>
          <a:p>
            <a:pPr eaLnBrk="0" hangingPunct="0">
              <a:spcBef>
                <a:spcPct val="50000"/>
              </a:spcBef>
            </a:pPr>
            <a:endParaRPr lang="zh-CN" altLang="en-US" sz="1000" dirty="0">
              <a:latin typeface="Arial" panose="020B0604020202020204" pitchFamily="34" charset="0"/>
            </a:endParaRPr>
          </a:p>
        </p:txBody>
      </p:sp>
      <p:sp>
        <p:nvSpPr>
          <p:cNvPr id="426021" name="Text Box 42"/>
          <p:cNvSpPr txBox="1"/>
          <p:nvPr/>
        </p:nvSpPr>
        <p:spPr>
          <a:xfrm>
            <a:off x="1544638" y="1881188"/>
            <a:ext cx="6388100" cy="4769485"/>
          </a:xfrm>
          <a:prstGeom prst="rect">
            <a:avLst/>
          </a:prstGeom>
          <a:noFill/>
          <a:ln w="9525">
            <a:noFill/>
          </a:ln>
        </p:spPr>
        <p:txBody>
          <a:bodyPr>
            <a:spAutoFit/>
          </a:bodyPr>
          <a:lstStyle/>
          <a:p>
            <a:pPr marL="304800" indent="-304800" eaLnBrk="0" hangingPunct="0"/>
            <a:r>
              <a:rPr lang="en-US" altLang="zh-CN" sz="1600">
                <a:latin typeface="Arial" panose="020B0604020202020204" pitchFamily="34" charset="0"/>
              </a:rPr>
              <a:t>Solution a</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withdrawal at an ATM</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Primary actor: customer, bank card, ATM</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Precondition: ATM is ready</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Trigger: customer decides to make a withdrawal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Scenario:</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insert bank card into ATM</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input password</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press the withdrawal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input the number of money</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gets the money</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takes out the bank card</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Exception:</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The bank card is not recognized – see abnormal process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Password is incorrect or not recognized – see abnormal process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Money does not get out – see abnormal process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The bank card can not be took out – see abnormal process</a:t>
            </a:r>
            <a:endParaRPr lang="en-US" altLang="ja-JP" sz="1600">
              <a:latin typeface="Arial" panose="020B0604020202020204" pitchFamily="34" charset="0"/>
            </a:endParaRPr>
          </a:p>
          <a:p>
            <a:pPr marL="762000" lvl="1" indent="-304800" eaLnBrk="0" hangingPunct="0"/>
            <a:endParaRPr lang="en-US" altLang="ja-JP" sz="1600">
              <a:latin typeface="Arial" panose="020B0604020202020204" pitchFamily="34" charset="0"/>
            </a:endParaRPr>
          </a:p>
          <a:p>
            <a:pPr marL="762000" lvl="1" indent="-304800" eaLnBrk="0" hangingPunct="0"/>
            <a:endParaRPr lang="en-US" altLang="zh-CN"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6021"/>
                                        </p:tgtEl>
                                        <p:attrNameLst>
                                          <p:attrName>style.visibility</p:attrName>
                                        </p:attrNameLst>
                                      </p:cBhvr>
                                      <p:to>
                                        <p:strVal val="visible"/>
                                      </p:to>
                                    </p:set>
                                    <p:anim calcmode="lin" valueType="num">
                                      <p:cBhvr additive="base">
                                        <p:cTn id="7" dur="500" fill="hold"/>
                                        <p:tgtEl>
                                          <p:spTgt spid="426021"/>
                                        </p:tgtEl>
                                        <p:attrNameLst>
                                          <p:attrName>ppt_x</p:attrName>
                                        </p:attrNameLst>
                                      </p:cBhvr>
                                      <p:tavLst>
                                        <p:tav tm="0">
                                          <p:val>
                                            <p:strVal val="#ppt_x"/>
                                          </p:val>
                                        </p:tav>
                                        <p:tav tm="100000">
                                          <p:val>
                                            <p:strVal val="#ppt_x"/>
                                          </p:val>
                                        </p:tav>
                                      </p:tavLst>
                                    </p:anim>
                                    <p:anim calcmode="lin" valueType="num">
                                      <p:cBhvr additive="base">
                                        <p:cTn id="8" dur="500" fill="hold"/>
                                        <p:tgtEl>
                                          <p:spTgt spid="426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366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3667" name="Rectangle 4"/>
          <p:cNvSpPr/>
          <p:nvPr/>
        </p:nvSpPr>
        <p:spPr>
          <a:xfrm>
            <a:off x="1703388" y="225425"/>
            <a:ext cx="30607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3668" name="Rectangle 7"/>
          <p:cNvSpPr/>
          <p:nvPr/>
        </p:nvSpPr>
        <p:spPr>
          <a:xfrm>
            <a:off x="1919288" y="944563"/>
            <a:ext cx="8424862" cy="526224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1. </a:t>
            </a:r>
            <a:r>
              <a:rPr lang="en-US" altLang="ja-JP" sz="2400">
                <a:latin typeface="Arial" panose="020B0604020202020204" pitchFamily="34" charset="0"/>
              </a:rPr>
              <a:t>Which question no longer concerns the modern software engineering</a:t>
            </a:r>
            <a:endParaRPr lang="en-US" altLang="ja-JP" sz="2400">
              <a:latin typeface="Arial" panose="020B0604020202020204" pitchFamily="34" charset="0"/>
            </a:endParaRPr>
          </a:p>
          <a:p>
            <a:pPr marL="1066800" lvl="1" indent="-609600" eaLnBrk="0" hangingPunct="0"/>
            <a:r>
              <a:rPr lang="en-US" altLang="zh-CN" sz="2400">
                <a:highlight>
                  <a:srgbClr val="FFFF00"/>
                </a:highlight>
                <a:latin typeface="Arial" panose="020B0604020202020204" pitchFamily="34" charset="0"/>
              </a:rPr>
              <a:t>a. </a:t>
            </a:r>
            <a:r>
              <a:rPr lang="en-US" altLang="ja-JP" sz="2400">
                <a:highlight>
                  <a:srgbClr val="FFFF00"/>
                </a:highlight>
                <a:latin typeface="Arial" panose="020B0604020202020204" pitchFamily="34" charset="0"/>
              </a:rPr>
              <a:t>Why does computer hardware cost so much? </a:t>
            </a:r>
            <a:endParaRPr lang="en-US" altLang="ja-JP" sz="2400">
              <a:highlight>
                <a:srgbClr val="FFFF00"/>
              </a:highlight>
              <a:latin typeface="Arial" panose="020B0604020202020204" pitchFamily="34" charset="0"/>
            </a:endParaRPr>
          </a:p>
          <a:p>
            <a:pPr marL="1066800" lvl="1" indent="-609600" eaLnBrk="0" hangingPunct="0"/>
            <a:r>
              <a:rPr lang="en-US" altLang="zh-CN" sz="2400">
                <a:latin typeface="Arial" panose="020B0604020202020204" pitchFamily="34" charset="0"/>
              </a:rPr>
              <a:t>b. </a:t>
            </a:r>
            <a:r>
              <a:rPr lang="en-US" altLang="ja-JP" sz="2400">
                <a:latin typeface="Arial" panose="020B0604020202020204" pitchFamily="34" charset="0"/>
              </a:rPr>
              <a:t>Why does software take a long time to finish?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c. </a:t>
            </a:r>
            <a:r>
              <a:rPr lang="en-US" altLang="ja-JP" sz="2400">
                <a:latin typeface="Arial" panose="020B0604020202020204" pitchFamily="34" charset="0"/>
              </a:rPr>
              <a:t>Why does it cost so much to develop a piece of software?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d. </a:t>
            </a:r>
            <a:r>
              <a:rPr lang="en-US" altLang="ja-JP" sz="2400">
                <a:latin typeface="Arial" panose="020B0604020202020204" pitchFamily="34" charset="0"/>
              </a:rPr>
              <a:t>Why can't software errors be removed from products prior to delivery?  </a:t>
            </a:r>
            <a:endParaRPr lang="en-US" altLang="zh-CN" sz="2400">
              <a:latin typeface="Arial" panose="020B0604020202020204" pitchFamily="34" charset="0"/>
            </a:endParaRPr>
          </a:p>
          <a:p>
            <a:pPr marL="1066800" lvl="1" indent="-609600" eaLnBrk="0" hangingPunct="0"/>
            <a:endParaRPr lang="en-US" altLang="ja-JP" sz="2400">
              <a:latin typeface="Arial" panose="020B0604020202020204" pitchFamily="34" charset="0"/>
            </a:endParaRPr>
          </a:p>
          <a:p>
            <a:pPr marL="609600" indent="-609600" eaLnBrk="0" hangingPunct="0"/>
            <a:r>
              <a:rPr lang="en-US" altLang="zh-CN" sz="2400">
                <a:latin typeface="Arial" panose="020B0604020202020204" pitchFamily="34" charset="0"/>
              </a:rPr>
              <a:t>2. </a:t>
            </a:r>
            <a:r>
              <a:rPr lang="en-US" altLang="ja-JP" sz="2400">
                <a:latin typeface="Arial" panose="020B0604020202020204" pitchFamily="34" charset="0"/>
              </a:rPr>
              <a:t>Today the increased power of the personal computer has brought about an abandonment</a:t>
            </a:r>
            <a:r>
              <a:rPr lang="zh-CN" altLang="en-US" sz="2400" dirty="0">
                <a:latin typeface="Arial" panose="020B0604020202020204" pitchFamily="34" charset="0"/>
              </a:rPr>
              <a:t>（放弃）</a:t>
            </a:r>
            <a:r>
              <a:rPr lang="ja-JP" altLang="en-US" sz="2400" dirty="0">
                <a:latin typeface="Arial" panose="020B0604020202020204" pitchFamily="34" charset="0"/>
              </a:rPr>
              <a:t> </a:t>
            </a:r>
            <a:r>
              <a:rPr lang="en-US" altLang="ja-JP" sz="2400">
                <a:latin typeface="Arial" panose="020B0604020202020204" pitchFamily="34" charset="0"/>
              </a:rPr>
              <a:t>of the practice of team development of software.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r>
              <a:rPr lang="en-US" altLang="zh-CN" sz="2400" err="1">
                <a:highlight>
                  <a:srgbClr val="FFFF00"/>
                </a:highlight>
                <a:latin typeface="Arial" panose="020B0604020202020204" pitchFamily="34" charset="0"/>
              </a:rPr>
              <a:t>b.</a:t>
            </a:r>
            <a:r>
              <a:rPr lang="en-US" altLang="ja-JP" sz="2400" err="1">
                <a:highlight>
                  <a:srgbClr val="FFFF00"/>
                </a:highlight>
                <a:latin typeface="Arial" panose="020B0604020202020204" pitchFamily="34" charset="0"/>
              </a:rPr>
              <a:t>False</a:t>
            </a:r>
            <a:r>
              <a:rPr lang="en-US" altLang="ja-JP" sz="2400">
                <a:highlight>
                  <a:srgbClr val="FFFF00"/>
                </a:highlight>
                <a:latin typeface="Arial" panose="020B0604020202020204" pitchFamily="34" charset="0"/>
              </a:rPr>
              <a:t> </a:t>
            </a:r>
            <a:endParaRPr lang="en-US" altLang="ja-JP" sz="2400">
              <a:highlight>
                <a:srgbClr val="FFFF00"/>
              </a:highlight>
              <a:latin typeface="Arial" panose="020B0604020202020204" pitchFamily="34" charset="0"/>
            </a:endParaRPr>
          </a:p>
        </p:txBody>
      </p:sp>
      <p:sp>
        <p:nvSpPr>
          <p:cNvPr id="58376" name="矩形 58375"/>
          <p:cNvSpPr/>
          <p:nvPr/>
        </p:nvSpPr>
        <p:spPr>
          <a:xfrm>
            <a:off x="6780213" y="115888"/>
            <a:ext cx="22529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 </a:t>
            </a:r>
            <a:r>
              <a:rPr lang="en-US" altLang="zh-CN">
                <a:latin typeface="Arial" panose="020B0604020202020204" pitchFamily="34" charset="0"/>
              </a:rPr>
              <a:t>1-a 2-b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6">
                                            <p:txEl>
                                              <p:charRg st="0" end="16"/>
                                            </p:txEl>
                                          </p:spTgt>
                                        </p:tgtEl>
                                        <p:attrNameLst>
                                          <p:attrName>style.visibility</p:attrName>
                                        </p:attrNameLst>
                                      </p:cBhvr>
                                      <p:to>
                                        <p:strVal val="visible"/>
                                      </p:to>
                                    </p:set>
                                    <p:animEffect transition="in" filter="blinds(horizontal)">
                                      <p:cBhvr>
                                        <p:cTn id="7" dur="500"/>
                                        <p:tgtEl>
                                          <p:spTgt spid="5837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21858"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1859"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21860" name="Picture 36" descr="spacer"/>
          <p:cNvPicPr>
            <a:picLocks noChangeAspect="1"/>
          </p:cNvPicPr>
          <p:nvPr/>
        </p:nvPicPr>
        <p:blipFill>
          <a:blip r:embed="rId1"/>
          <a:stretch>
            <a:fillRect/>
          </a:stretch>
        </p:blipFill>
        <p:spPr>
          <a:xfrm>
            <a:off x="6232525" y="439738"/>
            <a:ext cx="381000" cy="9525"/>
          </a:xfrm>
          <a:prstGeom prst="rect">
            <a:avLst/>
          </a:prstGeom>
          <a:noFill/>
          <a:ln w="9525">
            <a:noFill/>
          </a:ln>
        </p:spPr>
      </p:pic>
      <p:pic>
        <p:nvPicPr>
          <p:cNvPr id="121861"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21862" name="Text Box 42"/>
          <p:cNvSpPr txBox="1"/>
          <p:nvPr/>
        </p:nvSpPr>
        <p:spPr>
          <a:xfrm>
            <a:off x="1544638" y="709613"/>
            <a:ext cx="9123362" cy="1076325"/>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endParaRPr lang="en-US" altLang="zh-CN" sz="1600">
              <a:latin typeface="Arial" panose="020B0604020202020204" pitchFamily="34" charset="0"/>
            </a:endParaRPr>
          </a:p>
        </p:txBody>
      </p:sp>
      <p:sp>
        <p:nvSpPr>
          <p:cNvPr id="121863" name="Oval 18"/>
          <p:cNvSpPr/>
          <p:nvPr/>
        </p:nvSpPr>
        <p:spPr>
          <a:xfrm>
            <a:off x="7140575" y="2473325"/>
            <a:ext cx="250825" cy="287338"/>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64" name="Line 19"/>
          <p:cNvSpPr/>
          <p:nvPr/>
        </p:nvSpPr>
        <p:spPr>
          <a:xfrm>
            <a:off x="7104063" y="2905125"/>
            <a:ext cx="323850" cy="0"/>
          </a:xfrm>
          <a:prstGeom prst="line">
            <a:avLst/>
          </a:prstGeom>
          <a:ln w="9525" cap="flat" cmpd="sng">
            <a:solidFill>
              <a:schemeClr val="tx1"/>
            </a:solidFill>
            <a:prstDash val="solid"/>
            <a:headEnd type="none" w="med" len="med"/>
            <a:tailEnd type="none" w="med" len="med"/>
          </a:ln>
        </p:spPr>
      </p:sp>
      <p:sp>
        <p:nvSpPr>
          <p:cNvPr id="121865" name="Line 20"/>
          <p:cNvSpPr/>
          <p:nvPr/>
        </p:nvSpPr>
        <p:spPr>
          <a:xfrm flipH="1">
            <a:off x="7175500" y="2760663"/>
            <a:ext cx="73025" cy="396875"/>
          </a:xfrm>
          <a:prstGeom prst="line">
            <a:avLst/>
          </a:prstGeom>
          <a:ln w="9525" cap="flat" cmpd="sng">
            <a:solidFill>
              <a:schemeClr val="tx1"/>
            </a:solidFill>
            <a:prstDash val="solid"/>
            <a:headEnd type="none" w="med" len="med"/>
            <a:tailEnd type="none" w="med" len="med"/>
          </a:ln>
        </p:spPr>
      </p:sp>
      <p:sp>
        <p:nvSpPr>
          <p:cNvPr id="121866" name="Line 21"/>
          <p:cNvSpPr/>
          <p:nvPr/>
        </p:nvSpPr>
        <p:spPr>
          <a:xfrm>
            <a:off x="7248525" y="2905125"/>
            <a:ext cx="179388" cy="252413"/>
          </a:xfrm>
          <a:prstGeom prst="line">
            <a:avLst/>
          </a:prstGeom>
          <a:ln w="9525" cap="flat" cmpd="sng">
            <a:solidFill>
              <a:schemeClr val="tx1"/>
            </a:solidFill>
            <a:prstDash val="solid"/>
            <a:headEnd type="none" w="med" len="med"/>
            <a:tailEnd type="none" w="med" len="med"/>
          </a:ln>
        </p:spPr>
      </p:sp>
      <p:sp>
        <p:nvSpPr>
          <p:cNvPr id="121867" name="Rectangle 22"/>
          <p:cNvSpPr/>
          <p:nvPr/>
        </p:nvSpPr>
        <p:spPr>
          <a:xfrm>
            <a:off x="8004175" y="2078038"/>
            <a:ext cx="1476375" cy="2951162"/>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68" name="Oval 23"/>
          <p:cNvSpPr/>
          <p:nvPr/>
        </p:nvSpPr>
        <p:spPr>
          <a:xfrm>
            <a:off x="8183563" y="2401888"/>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Reading</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charge card</a:t>
            </a:r>
            <a:endParaRPr lang="en-US" altLang="zh-CN" sz="1400">
              <a:latin typeface="Arial" panose="020B0604020202020204" pitchFamily="34" charset="0"/>
            </a:endParaRPr>
          </a:p>
          <a:p>
            <a:pPr algn="ctr" eaLnBrk="0" hangingPunct="0"/>
            <a:endParaRPr lang="en-US" altLang="ja-JP" sz="1400">
              <a:latin typeface="Arial" panose="020B0604020202020204" pitchFamily="34" charset="0"/>
            </a:endParaRPr>
          </a:p>
        </p:txBody>
      </p:sp>
      <p:sp>
        <p:nvSpPr>
          <p:cNvPr id="121869" name="Oval 24"/>
          <p:cNvSpPr/>
          <p:nvPr/>
        </p:nvSpPr>
        <p:spPr>
          <a:xfrm>
            <a:off x="8183563" y="3949700"/>
            <a:ext cx="1189037" cy="735013"/>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21870" name="Line 25"/>
          <p:cNvSpPr/>
          <p:nvPr/>
        </p:nvSpPr>
        <p:spPr>
          <a:xfrm>
            <a:off x="7572375" y="2725738"/>
            <a:ext cx="611188" cy="107950"/>
          </a:xfrm>
          <a:prstGeom prst="line">
            <a:avLst/>
          </a:prstGeom>
          <a:ln w="9525" cap="flat" cmpd="sng">
            <a:solidFill>
              <a:schemeClr val="tx1"/>
            </a:solidFill>
            <a:prstDash val="solid"/>
            <a:headEnd type="none" w="med" len="med"/>
            <a:tailEnd type="none" w="med" len="med"/>
          </a:ln>
        </p:spPr>
      </p:sp>
      <p:sp>
        <p:nvSpPr>
          <p:cNvPr id="121871" name="Line 26"/>
          <p:cNvSpPr/>
          <p:nvPr/>
        </p:nvSpPr>
        <p:spPr>
          <a:xfrm>
            <a:off x="7535863" y="2689225"/>
            <a:ext cx="792162" cy="1404938"/>
          </a:xfrm>
          <a:prstGeom prst="line">
            <a:avLst/>
          </a:prstGeom>
          <a:ln w="9525" cap="flat" cmpd="sng">
            <a:solidFill>
              <a:schemeClr val="tx1"/>
            </a:solidFill>
            <a:prstDash val="solid"/>
            <a:headEnd type="none" w="med" len="med"/>
            <a:tailEnd type="none" w="med" len="med"/>
          </a:ln>
        </p:spPr>
      </p:sp>
      <p:sp>
        <p:nvSpPr>
          <p:cNvPr id="121872" name="Rectangle 27"/>
          <p:cNvSpPr/>
          <p:nvPr/>
        </p:nvSpPr>
        <p:spPr>
          <a:xfrm>
            <a:off x="7032625" y="3517900"/>
            <a:ext cx="661988" cy="360363"/>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200">
                <a:latin typeface="Arial" panose="020B0604020202020204" pitchFamily="34" charset="0"/>
              </a:rPr>
              <a:t>charge</a:t>
            </a:r>
            <a:endParaRPr lang="en-US" altLang="zh-CN" sz="1200">
              <a:latin typeface="Arial" panose="020B0604020202020204" pitchFamily="34" charset="0"/>
            </a:endParaRPr>
          </a:p>
          <a:p>
            <a:pPr algn="ctr" eaLnBrk="0" hangingPunct="0"/>
            <a:r>
              <a:rPr lang="en-US" altLang="zh-CN" sz="1200">
                <a:latin typeface="Arial" panose="020B0604020202020204" pitchFamily="34" charset="0"/>
              </a:rPr>
              <a:t>card</a:t>
            </a:r>
            <a:endParaRPr lang="en-US" altLang="ja-JP" sz="1200">
              <a:latin typeface="Arial" panose="020B0604020202020204" pitchFamily="34" charset="0"/>
            </a:endParaRPr>
          </a:p>
        </p:txBody>
      </p:sp>
      <p:sp>
        <p:nvSpPr>
          <p:cNvPr id="121873" name="Line 28"/>
          <p:cNvSpPr/>
          <p:nvPr/>
        </p:nvSpPr>
        <p:spPr>
          <a:xfrm flipV="1">
            <a:off x="7716838" y="3049588"/>
            <a:ext cx="539750" cy="539750"/>
          </a:xfrm>
          <a:prstGeom prst="line">
            <a:avLst/>
          </a:prstGeom>
          <a:ln w="9525" cap="flat" cmpd="sng">
            <a:solidFill>
              <a:schemeClr val="tx1"/>
            </a:solidFill>
            <a:prstDash val="solid"/>
            <a:headEnd type="none" w="med" len="med"/>
            <a:tailEnd type="none" w="med" len="med"/>
          </a:ln>
        </p:spPr>
      </p:sp>
      <p:sp>
        <p:nvSpPr>
          <p:cNvPr id="121874" name="Line 29"/>
          <p:cNvSpPr/>
          <p:nvPr/>
        </p:nvSpPr>
        <p:spPr>
          <a:xfrm>
            <a:off x="7716838" y="3589338"/>
            <a:ext cx="574675" cy="504825"/>
          </a:xfrm>
          <a:prstGeom prst="line">
            <a:avLst/>
          </a:prstGeom>
          <a:ln w="9525" cap="flat" cmpd="sng">
            <a:solidFill>
              <a:schemeClr val="tx1"/>
            </a:solidFill>
            <a:prstDash val="solid"/>
            <a:headEnd type="none" w="med" len="med"/>
            <a:tailEnd type="none" w="med" len="med"/>
          </a:ln>
        </p:spPr>
      </p:sp>
      <p:sp>
        <p:nvSpPr>
          <p:cNvPr id="121875" name="Line 31"/>
          <p:cNvSpPr/>
          <p:nvPr/>
        </p:nvSpPr>
        <p:spPr>
          <a:xfrm flipV="1">
            <a:off x="9336088" y="2436813"/>
            <a:ext cx="647700" cy="323850"/>
          </a:xfrm>
          <a:prstGeom prst="line">
            <a:avLst/>
          </a:prstGeom>
          <a:ln w="9525" cap="flat" cmpd="sng">
            <a:solidFill>
              <a:schemeClr val="tx1"/>
            </a:solidFill>
            <a:prstDash val="solid"/>
            <a:headEnd type="none" w="med" len="med"/>
            <a:tailEnd type="none" w="med" len="med"/>
          </a:ln>
        </p:spPr>
      </p:sp>
      <p:sp>
        <p:nvSpPr>
          <p:cNvPr id="121876" name="Oval 33"/>
          <p:cNvSpPr/>
          <p:nvPr/>
        </p:nvSpPr>
        <p:spPr>
          <a:xfrm>
            <a:off x="10091738" y="2041525"/>
            <a:ext cx="252412" cy="252413"/>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77" name="Line 34"/>
          <p:cNvSpPr/>
          <p:nvPr/>
        </p:nvSpPr>
        <p:spPr>
          <a:xfrm>
            <a:off x="10056813" y="2436813"/>
            <a:ext cx="287337" cy="0"/>
          </a:xfrm>
          <a:prstGeom prst="line">
            <a:avLst/>
          </a:prstGeom>
          <a:ln w="9525" cap="flat" cmpd="sng">
            <a:solidFill>
              <a:schemeClr val="tx1"/>
            </a:solidFill>
            <a:prstDash val="solid"/>
            <a:headEnd type="none" w="med" len="med"/>
            <a:tailEnd type="none" w="med" len="med"/>
          </a:ln>
        </p:spPr>
      </p:sp>
      <p:sp>
        <p:nvSpPr>
          <p:cNvPr id="121878" name="Line 35"/>
          <p:cNvSpPr/>
          <p:nvPr/>
        </p:nvSpPr>
        <p:spPr>
          <a:xfrm flipH="1">
            <a:off x="10164763" y="2293938"/>
            <a:ext cx="71437" cy="539750"/>
          </a:xfrm>
          <a:prstGeom prst="line">
            <a:avLst/>
          </a:prstGeom>
          <a:ln w="9525" cap="flat" cmpd="sng">
            <a:solidFill>
              <a:schemeClr val="tx1"/>
            </a:solidFill>
            <a:prstDash val="solid"/>
            <a:headEnd type="none" w="med" len="med"/>
            <a:tailEnd type="none" w="med" len="med"/>
          </a:ln>
        </p:spPr>
      </p:sp>
      <p:sp>
        <p:nvSpPr>
          <p:cNvPr id="121879" name="Line 36"/>
          <p:cNvSpPr/>
          <p:nvPr/>
        </p:nvSpPr>
        <p:spPr>
          <a:xfrm>
            <a:off x="10199688" y="2436813"/>
            <a:ext cx="109537" cy="360362"/>
          </a:xfrm>
          <a:prstGeom prst="line">
            <a:avLst/>
          </a:prstGeom>
          <a:ln w="9525" cap="flat" cmpd="sng">
            <a:solidFill>
              <a:schemeClr val="tx1"/>
            </a:solidFill>
            <a:prstDash val="solid"/>
            <a:headEnd type="none" w="med" len="med"/>
            <a:tailEnd type="none" w="med" len="med"/>
          </a:ln>
        </p:spPr>
      </p:sp>
      <p:sp>
        <p:nvSpPr>
          <p:cNvPr id="121880" name="AutoShape 37"/>
          <p:cNvSpPr/>
          <p:nvPr/>
        </p:nvSpPr>
        <p:spPr>
          <a:xfrm>
            <a:off x="6996113" y="4094163"/>
            <a:ext cx="828675" cy="539750"/>
          </a:xfrm>
          <a:prstGeom prst="bevel">
            <a:avLst>
              <a:gd name="adj" fmla="val 12500"/>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Card</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reader</a:t>
            </a:r>
            <a:endParaRPr lang="en-US" altLang="zh-CN" sz="1400">
              <a:latin typeface="Arial" panose="020B0604020202020204" pitchFamily="34" charset="0"/>
            </a:endParaRPr>
          </a:p>
        </p:txBody>
      </p:sp>
      <p:sp>
        <p:nvSpPr>
          <p:cNvPr id="121881" name="Line 38"/>
          <p:cNvSpPr/>
          <p:nvPr/>
        </p:nvSpPr>
        <p:spPr>
          <a:xfrm flipV="1">
            <a:off x="7824788" y="3302000"/>
            <a:ext cx="755650" cy="1008063"/>
          </a:xfrm>
          <a:prstGeom prst="line">
            <a:avLst/>
          </a:prstGeom>
          <a:ln w="9525" cap="flat" cmpd="sng">
            <a:solidFill>
              <a:schemeClr val="tx1"/>
            </a:solidFill>
            <a:prstDash val="solid"/>
            <a:headEnd type="none" w="med" len="med"/>
            <a:tailEnd type="none" w="med" len="med"/>
          </a:ln>
        </p:spPr>
      </p:sp>
      <p:sp>
        <p:nvSpPr>
          <p:cNvPr id="121882" name="Line 39"/>
          <p:cNvSpPr/>
          <p:nvPr/>
        </p:nvSpPr>
        <p:spPr>
          <a:xfrm>
            <a:off x="7824788" y="4344988"/>
            <a:ext cx="358775" cy="73025"/>
          </a:xfrm>
          <a:prstGeom prst="line">
            <a:avLst/>
          </a:prstGeom>
          <a:ln w="9525" cap="flat" cmpd="sng">
            <a:solidFill>
              <a:schemeClr val="tx1"/>
            </a:solidFill>
            <a:prstDash val="solid"/>
            <a:headEnd type="none" w="med" len="med"/>
            <a:tailEnd type="none" w="med" len="med"/>
          </a:ln>
        </p:spPr>
      </p:sp>
      <p:sp>
        <p:nvSpPr>
          <p:cNvPr id="121883" name="Text Box 40"/>
          <p:cNvSpPr txBox="1"/>
          <p:nvPr/>
        </p:nvSpPr>
        <p:spPr>
          <a:xfrm>
            <a:off x="6959442" y="3086100"/>
            <a:ext cx="795655" cy="306705"/>
          </a:xfrm>
          <a:prstGeom prst="rect">
            <a:avLst/>
          </a:prstGeom>
          <a:noFill/>
          <a:ln w="9525">
            <a:noFill/>
          </a:ln>
        </p:spPr>
        <p:txBody>
          <a:bodyPr wrap="none">
            <a:spAutoFit/>
          </a:bodyPr>
          <a:lstStyle/>
          <a:p>
            <a:pPr algn="ctr" eaLnBrk="0" hangingPunct="0"/>
            <a:r>
              <a:rPr lang="en-US" altLang="zh-CN" sz="1400">
                <a:latin typeface="Arial" panose="020B0604020202020204" pitchFamily="34" charset="0"/>
              </a:rPr>
              <a:t>Cashier</a:t>
            </a:r>
            <a:endParaRPr lang="en-US" altLang="ja-JP" sz="1400">
              <a:latin typeface="Arial" panose="020B0604020202020204" pitchFamily="34" charset="0"/>
            </a:endParaRPr>
          </a:p>
        </p:txBody>
      </p:sp>
      <p:sp>
        <p:nvSpPr>
          <p:cNvPr id="121884" name="Text Box 41"/>
          <p:cNvSpPr txBox="1"/>
          <p:nvPr/>
        </p:nvSpPr>
        <p:spPr>
          <a:xfrm>
            <a:off x="9714865" y="2833688"/>
            <a:ext cx="953770" cy="306705"/>
          </a:xfrm>
          <a:prstGeom prst="rect">
            <a:avLst/>
          </a:prstGeom>
          <a:noFill/>
          <a:ln w="9525">
            <a:noFill/>
          </a:ln>
        </p:spPr>
        <p:txBody>
          <a:bodyPr wrap="none">
            <a:spAutoFit/>
          </a:bodyPr>
          <a:lstStyle/>
          <a:p>
            <a:pPr algn="ctr" eaLnBrk="0" hangingPunct="0"/>
            <a:r>
              <a:rPr lang="en-US" altLang="zh-CN" sz="1400">
                <a:latin typeface="Arial" panose="020B0604020202020204" pitchFamily="34" charset="0"/>
              </a:rPr>
              <a:t>Customer</a:t>
            </a:r>
            <a:endParaRPr lang="en-US" altLang="ja-JP" sz="1400">
              <a:latin typeface="Arial" panose="020B0604020202020204" pitchFamily="34" charset="0"/>
            </a:endParaRPr>
          </a:p>
        </p:txBody>
      </p:sp>
      <p:sp>
        <p:nvSpPr>
          <p:cNvPr id="428074" name="Text Box 42"/>
          <p:cNvSpPr txBox="1"/>
          <p:nvPr/>
        </p:nvSpPr>
        <p:spPr>
          <a:xfrm>
            <a:off x="1524000" y="1752600"/>
            <a:ext cx="9123363" cy="4769485"/>
          </a:xfrm>
          <a:prstGeom prst="rect">
            <a:avLst/>
          </a:prstGeom>
          <a:noFill/>
          <a:ln w="9525">
            <a:noFill/>
          </a:ln>
        </p:spPr>
        <p:txBody>
          <a:bodyPr>
            <a:spAutoFit/>
          </a:bodyPr>
          <a:lstStyle/>
          <a:p>
            <a:pPr marL="304800" indent="-304800" eaLnBrk="0" hangingPunct="0">
              <a:buNone/>
            </a:pPr>
            <a:r>
              <a:rPr lang="en-US" altLang="zh-CN" sz="1600">
                <a:latin typeface="Arial" panose="020B0604020202020204" pitchFamily="34" charset="0"/>
              </a:rPr>
              <a:t>Solution b:</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using charge card at a restaurant</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Primary actor: customer, cashier, charge card, card reader</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Precondition: card reader is ready</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Trigger: customer decides to pay by charge card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Scenario:</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insert charge card into card reader</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password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input the number of money</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Card reader prints the receipt</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takes out the charge card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signs the receipt</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Exception:</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The charge card is not recognized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Password is incorrect or not recognized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receipt does not get out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The charge card can not be took out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Cannot complete the payment, Not enough money in charge card-…</a:t>
            </a:r>
            <a:endParaRPr lang="en-US" altLang="zh-CN" sz="1600">
              <a:latin typeface="Arial" panose="020B0604020202020204" pitchFamily="34" charset="0"/>
            </a:endParaRPr>
          </a:p>
          <a:p>
            <a:pPr marL="762000" lvl="1" indent="-304800" eaLnBrk="0" hangingPunct="0">
              <a:buFont typeface="Arial" panose="020B0604020202020204" pitchFamily="34" charset="0"/>
              <a:buNone/>
            </a:pPr>
            <a:endParaRPr lang="en-US" altLang="ja-JP"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8074"/>
                                        </p:tgtEl>
                                        <p:attrNameLst>
                                          <p:attrName>style.visibility</p:attrName>
                                        </p:attrNameLst>
                                      </p:cBhvr>
                                      <p:to>
                                        <p:strVal val="visible"/>
                                      </p:to>
                                    </p:set>
                                    <p:animEffect transition="in" filter="box(in)">
                                      <p:cBhvr>
                                        <p:cTn id="7" dur="500"/>
                                        <p:tgtEl>
                                          <p:spTgt spid="42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23906"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3907"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23908"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23909"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pic>
        <p:nvPicPr>
          <p:cNvPr id="123910"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23911"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23912" name="Text Box 42"/>
          <p:cNvSpPr txBox="1"/>
          <p:nvPr/>
        </p:nvSpPr>
        <p:spPr>
          <a:xfrm>
            <a:off x="1544638" y="765175"/>
            <a:ext cx="9123362" cy="1568450"/>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endParaRPr lang="en-US" altLang="zh-CN" sz="16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p:txBody>
      </p:sp>
      <p:sp>
        <p:nvSpPr>
          <p:cNvPr id="123913" name="Oval 18"/>
          <p:cNvSpPr/>
          <p:nvPr/>
        </p:nvSpPr>
        <p:spPr>
          <a:xfrm>
            <a:off x="7140575" y="2528888"/>
            <a:ext cx="250825" cy="287337"/>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3914" name="Line 19"/>
          <p:cNvSpPr/>
          <p:nvPr/>
        </p:nvSpPr>
        <p:spPr>
          <a:xfrm>
            <a:off x="7104063" y="2960688"/>
            <a:ext cx="323850" cy="0"/>
          </a:xfrm>
          <a:prstGeom prst="line">
            <a:avLst/>
          </a:prstGeom>
          <a:ln w="9525" cap="flat" cmpd="sng">
            <a:solidFill>
              <a:schemeClr val="tx1"/>
            </a:solidFill>
            <a:prstDash val="solid"/>
            <a:headEnd type="none" w="med" len="med"/>
            <a:tailEnd type="none" w="med" len="med"/>
          </a:ln>
        </p:spPr>
      </p:sp>
      <p:sp>
        <p:nvSpPr>
          <p:cNvPr id="123915" name="Line 20"/>
          <p:cNvSpPr/>
          <p:nvPr/>
        </p:nvSpPr>
        <p:spPr>
          <a:xfrm flipH="1">
            <a:off x="7175500" y="2816225"/>
            <a:ext cx="73025" cy="396875"/>
          </a:xfrm>
          <a:prstGeom prst="line">
            <a:avLst/>
          </a:prstGeom>
          <a:ln w="9525" cap="flat" cmpd="sng">
            <a:solidFill>
              <a:schemeClr val="tx1"/>
            </a:solidFill>
            <a:prstDash val="solid"/>
            <a:headEnd type="none" w="med" len="med"/>
            <a:tailEnd type="none" w="med" len="med"/>
          </a:ln>
        </p:spPr>
      </p:sp>
      <p:sp>
        <p:nvSpPr>
          <p:cNvPr id="123916" name="Line 21"/>
          <p:cNvSpPr/>
          <p:nvPr/>
        </p:nvSpPr>
        <p:spPr>
          <a:xfrm>
            <a:off x="7248525" y="2960688"/>
            <a:ext cx="179388" cy="252412"/>
          </a:xfrm>
          <a:prstGeom prst="line">
            <a:avLst/>
          </a:prstGeom>
          <a:ln w="9525" cap="flat" cmpd="sng">
            <a:solidFill>
              <a:schemeClr val="tx1"/>
            </a:solidFill>
            <a:prstDash val="solid"/>
            <a:headEnd type="none" w="med" len="med"/>
            <a:tailEnd type="none" w="med" len="med"/>
          </a:ln>
        </p:spPr>
      </p:sp>
      <p:sp>
        <p:nvSpPr>
          <p:cNvPr id="123917" name="Rectangle 22"/>
          <p:cNvSpPr/>
          <p:nvPr/>
        </p:nvSpPr>
        <p:spPr>
          <a:xfrm>
            <a:off x="8004175" y="2133600"/>
            <a:ext cx="1476375" cy="2951163"/>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3918" name="Oval 23"/>
          <p:cNvSpPr/>
          <p:nvPr/>
        </p:nvSpPr>
        <p:spPr>
          <a:xfrm>
            <a:off x="8183563" y="2457450"/>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online</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search</a:t>
            </a:r>
            <a:endParaRPr lang="en-US" altLang="ja-JP" sz="1400">
              <a:latin typeface="Arial" panose="020B0604020202020204" pitchFamily="34" charset="0"/>
            </a:endParaRPr>
          </a:p>
        </p:txBody>
      </p:sp>
      <p:sp>
        <p:nvSpPr>
          <p:cNvPr id="123919" name="Oval 24"/>
          <p:cNvSpPr/>
          <p:nvPr/>
        </p:nvSpPr>
        <p:spPr>
          <a:xfrm>
            <a:off x="8183563" y="4005263"/>
            <a:ext cx="1189037" cy="73501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23920" name="Line 25"/>
          <p:cNvSpPr/>
          <p:nvPr/>
        </p:nvSpPr>
        <p:spPr>
          <a:xfrm>
            <a:off x="7535863" y="2744788"/>
            <a:ext cx="647700" cy="144462"/>
          </a:xfrm>
          <a:prstGeom prst="line">
            <a:avLst/>
          </a:prstGeom>
          <a:ln w="9525" cap="flat" cmpd="sng">
            <a:solidFill>
              <a:schemeClr val="tx1"/>
            </a:solidFill>
            <a:prstDash val="solid"/>
            <a:headEnd type="none" w="med" len="med"/>
            <a:tailEnd type="none" w="med" len="med"/>
          </a:ln>
        </p:spPr>
      </p:sp>
      <p:sp>
        <p:nvSpPr>
          <p:cNvPr id="123921" name="Line 26"/>
          <p:cNvSpPr/>
          <p:nvPr/>
        </p:nvSpPr>
        <p:spPr>
          <a:xfrm>
            <a:off x="7535863" y="2744788"/>
            <a:ext cx="792162" cy="1404937"/>
          </a:xfrm>
          <a:prstGeom prst="line">
            <a:avLst/>
          </a:prstGeom>
          <a:ln w="9525" cap="flat" cmpd="sng">
            <a:solidFill>
              <a:schemeClr val="tx1"/>
            </a:solidFill>
            <a:prstDash val="solid"/>
            <a:headEnd type="none" w="med" len="med"/>
            <a:tailEnd type="none" w="med" len="med"/>
          </a:ln>
        </p:spPr>
      </p:sp>
      <p:sp>
        <p:nvSpPr>
          <p:cNvPr id="430120" name="Text Box 42"/>
          <p:cNvSpPr txBox="1"/>
          <p:nvPr/>
        </p:nvSpPr>
        <p:spPr>
          <a:xfrm>
            <a:off x="1544638" y="1989138"/>
            <a:ext cx="9123362" cy="3784600"/>
          </a:xfrm>
          <a:prstGeom prst="rect">
            <a:avLst/>
          </a:prstGeom>
          <a:noFill/>
          <a:ln w="9525">
            <a:noFill/>
          </a:ln>
        </p:spPr>
        <p:txBody>
          <a:bodyPr>
            <a:spAutoFit/>
          </a:bodyPr>
          <a:lstStyle/>
          <a:p>
            <a:pPr marL="304800" indent="-304800" eaLnBrk="0" hangingPunct="0">
              <a:buNone/>
            </a:pPr>
            <a:r>
              <a:rPr lang="en-US" altLang="zh-CN" sz="1600">
                <a:latin typeface="Arial" panose="020B0604020202020204" pitchFamily="34" charset="0"/>
              </a:rPr>
              <a:t>Solution c:</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searching for books</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Primary actor: customer</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Precondition: customer registration starts</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Trigger: customer decides to search for books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Scenario:</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ID and password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specific topic</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Book list is displayed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checks the books</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Exception:</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Password is incorrect or not recognized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Internet disconnect – see abnormal process</a:t>
            </a:r>
            <a:endParaRPr lang="en-US" altLang="zh-CN" sz="16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0"/>
                                        </p:tgtEl>
                                        <p:attrNameLst>
                                          <p:attrName>style.visibility</p:attrName>
                                        </p:attrNameLst>
                                      </p:cBhvr>
                                      <p:to>
                                        <p:strVal val="visible"/>
                                      </p:to>
                                    </p:set>
                                    <p:animEffect transition="in" filter="blinds(horizontal)">
                                      <p:cBhvr>
                                        <p:cTn id="7" dur="500"/>
                                        <p:tgtEl>
                                          <p:spTgt spid="43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9010"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9011"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9901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29901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299014" name="Text Box 71"/>
          <p:cNvSpPr txBox="1"/>
          <p:nvPr/>
        </p:nvSpPr>
        <p:spPr>
          <a:xfrm>
            <a:off x="1524000" y="728663"/>
            <a:ext cx="9144000" cy="5631180"/>
          </a:xfrm>
          <a:prstGeom prst="rect">
            <a:avLst/>
          </a:prstGeom>
          <a:noFill/>
          <a:ln w="9525">
            <a:noFill/>
          </a:ln>
        </p:spPr>
        <p:txBody>
          <a:bodyPr>
            <a:spAutoFit/>
          </a:bodyPr>
          <a:lstStyle/>
          <a:p>
            <a:pPr marL="304800" indent="-304800" eaLnBrk="0" hangingPunct="0">
              <a:buFont typeface="Arial" panose="020B0604020202020204" pitchFamily="34" charset="0"/>
              <a:buAutoNum type="arabicPeriod"/>
            </a:pPr>
            <a:r>
              <a:rPr lang="en-US" altLang="ja-JP" sz="2400">
                <a:latin typeface="Arial" panose="020B0604020202020204" pitchFamily="34" charset="0"/>
              </a:rPr>
              <a:t>Which of these is not an element of an object-oriented analysis model</a:t>
            </a:r>
            <a:r>
              <a:rPr lang="en-US" altLang="zh-CN" sz="2400">
                <a:latin typeface="Arial" panose="020B0604020202020204" pitchFamily="34" charset="0"/>
              </a:rPr>
              <a:t>?</a:t>
            </a:r>
            <a:r>
              <a:rPr lang="ja-JP" altLang="en-US" sz="2400" dirty="0">
                <a:latin typeface="Arial" panose="020B0604020202020204" pitchFamily="34" charset="0"/>
              </a:rPr>
              <a:t>　　　　　　　　</a:t>
            </a:r>
            <a:endParaRPr lang="ja-JP" altLang="en-US" sz="2400" dirty="0">
              <a:latin typeface="Arial" panose="020B0604020202020204" pitchFamily="34" charset="0"/>
            </a:endParaRPr>
          </a:p>
          <a:p>
            <a:pPr indent="0" eaLnBrk="0" hangingPunct="0">
              <a:buFont typeface="Arial" panose="020B0604020202020204" pitchFamily="34" charset="0"/>
              <a:buNone/>
            </a:pPr>
            <a:r>
              <a:rPr lang="en-US" altLang="ja-JP" sz="2400" dirty="0">
                <a:latin typeface="Arial" panose="020B0604020202020204" pitchFamily="34" charset="0"/>
              </a:rPr>
              <a:t>OOA</a:t>
            </a:r>
            <a:r>
              <a:rPr lang="zh-CN" altLang="en-US" sz="2400" dirty="0">
                <a:latin typeface="Arial" panose="020B0604020202020204" pitchFamily="34" charset="0"/>
              </a:rPr>
              <a:t>包括了大部分的</a:t>
            </a:r>
            <a:r>
              <a:rPr lang="en-US" altLang="zh-CN" sz="2400" dirty="0">
                <a:latin typeface="Arial" panose="020B0604020202020204" pitchFamily="34" charset="0"/>
              </a:rPr>
              <a:t>UML</a:t>
            </a:r>
            <a:r>
              <a:rPr lang="zh-CN" altLang="en-US" sz="2400" dirty="0">
                <a:latin typeface="Arial" panose="020B0604020202020204" pitchFamily="34" charset="0"/>
              </a:rPr>
              <a:t>图，如用例图、类图、对象图、序列图、协作图、活动图、状态图等</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Behavioral elements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Class-based elements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highlight>
                  <a:srgbClr val="FFFF00"/>
                </a:highlight>
                <a:latin typeface="Arial" panose="020B0604020202020204" pitchFamily="34" charset="0"/>
              </a:rPr>
              <a:t>Data elements</a:t>
            </a:r>
            <a:endParaRPr lang="en-US" altLang="zh-CN"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Scenario-based elements</a:t>
            </a:r>
            <a:endParaRPr lang="en-US" altLang="ja-JP" sz="2400">
              <a:latin typeface="Arial" panose="020B0604020202020204" pitchFamily="34" charset="0"/>
            </a:endParaRPr>
          </a:p>
          <a:p>
            <a:pPr marL="304800" indent="-304800" eaLnBrk="0" hangingPunct="0">
              <a:buFont typeface="Arial" panose="020B0604020202020204" pitchFamily="34" charset="0"/>
              <a:buAutoNum type="arabicPeriod"/>
            </a:pPr>
            <a:r>
              <a:rPr lang="en-US" altLang="ja-JP" sz="2400">
                <a:latin typeface="Arial" panose="020B0604020202020204" pitchFamily="34" charset="0"/>
              </a:rPr>
              <a:t>Which of the following is not an objective for building an analysis model</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define set of software requirements that can be validated</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describe customer requirements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highlight>
                  <a:srgbClr val="FFFF00"/>
                </a:highlight>
                <a:latin typeface="Arial" panose="020B0604020202020204" pitchFamily="34" charset="0"/>
              </a:rPr>
              <a:t>develop an abbreviated solution for the problem</a:t>
            </a:r>
            <a:endParaRPr lang="en-US" altLang="zh-CN"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establish basis for software design</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responsibilities</a:t>
            </a:r>
            <a:endParaRPr lang="en-US" altLang="ja-JP" sz="2400">
              <a:latin typeface="Arial" panose="020B0604020202020204" pitchFamily="34" charset="0"/>
            </a:endParaRPr>
          </a:p>
        </p:txBody>
      </p:sp>
      <p:sp>
        <p:nvSpPr>
          <p:cNvPr id="389129" name="Rectangle 9"/>
          <p:cNvSpPr/>
          <p:nvPr/>
        </p:nvSpPr>
        <p:spPr>
          <a:xfrm>
            <a:off x="5735638" y="152400"/>
            <a:ext cx="17703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1-c 2-c</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blinds(horizontal)">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1058"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1059"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106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106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1062" name="Text Box 71"/>
          <p:cNvSpPr txBox="1"/>
          <p:nvPr/>
        </p:nvSpPr>
        <p:spPr>
          <a:xfrm>
            <a:off x="1524000" y="728663"/>
            <a:ext cx="9144000" cy="452310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data flow diagram </a:t>
            </a:r>
            <a:r>
              <a:rPr lang="en-US" altLang="zh-CN" sz="2400">
                <a:latin typeface="Arial" panose="020B0604020202020204" pitchFamily="34" charset="0"/>
              </a:rPr>
              <a:t>    </a:t>
            </a:r>
            <a:r>
              <a:rPr lang="zh-CN" altLang="en-US" sz="2400" dirty="0">
                <a:latin typeface="Arial" panose="020B0604020202020204" pitchFamily="34" charset="0"/>
              </a:rPr>
              <a:t>                                                                    </a:t>
            </a:r>
            <a:endParaRPr lang="ja-JP" altLang="en-US" sz="2400" dirty="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depicts relationships between data objects</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depicts functions that transform the data flow</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indicates how data are transformed by the system</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indicates system reactions to external events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highlight>
                  <a:srgbClr val="FFFF00"/>
                </a:highlight>
                <a:latin typeface="Arial" panose="020B0604020202020204" pitchFamily="34" charset="0"/>
              </a:rPr>
              <a:t>both b and c</a:t>
            </a:r>
            <a:endParaRPr lang="en-US" altLang="ja-JP" sz="2400">
              <a:highlight>
                <a:srgbClr val="FFFF00"/>
              </a:highlight>
              <a:latin typeface="Arial" panose="020B0604020202020204" pitchFamily="34" charset="0"/>
            </a:endParaRP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Which of the following items does not appear on a CRC card?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class collaborators</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name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highlight>
                  <a:srgbClr val="FFFF00"/>
                </a:highlight>
                <a:latin typeface="Arial" panose="020B0604020202020204" pitchFamily="34" charset="0"/>
              </a:rPr>
              <a:t>class reliability</a:t>
            </a:r>
            <a:endParaRPr lang="en-US" altLang="zh-CN"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responsibilities</a:t>
            </a:r>
            <a:endParaRPr lang="en-US" altLang="ja-JP" sz="2400">
              <a:latin typeface="Arial" panose="020B0604020202020204" pitchFamily="34" charset="0"/>
            </a:endParaRPr>
          </a:p>
        </p:txBody>
      </p:sp>
      <p:sp>
        <p:nvSpPr>
          <p:cNvPr id="389129" name="Rectangle 9"/>
          <p:cNvSpPr/>
          <p:nvPr/>
        </p:nvSpPr>
        <p:spPr>
          <a:xfrm>
            <a:off x="5664200" y="152400"/>
            <a:ext cx="17830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3-e 4-c</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blinds(horizontal)">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3106"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3107"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3108"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3109"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3110" name="Text Box 42"/>
          <p:cNvSpPr txBox="1"/>
          <p:nvPr/>
        </p:nvSpPr>
        <p:spPr>
          <a:xfrm>
            <a:off x="1544638" y="765175"/>
            <a:ext cx="9123362" cy="4399915"/>
          </a:xfrm>
          <a:prstGeom prst="rect">
            <a:avLst/>
          </a:prstGeom>
          <a:noFill/>
          <a:ln w="9525">
            <a:noFill/>
          </a:ln>
        </p:spPr>
        <p:txBody>
          <a:bodyPr>
            <a:spAutoFit/>
          </a:bodyPr>
          <a:lstStyle/>
          <a:p>
            <a:pPr marL="304800" indent="-304800" eaLnBrk="0" hangingPunct="0">
              <a:buNone/>
            </a:pPr>
            <a:r>
              <a:rPr lang="en-US" altLang="ja-JP" sz="2400">
                <a:latin typeface="Arial" panose="020B0604020202020204" pitchFamily="34" charset="0"/>
              </a:rPr>
              <a:t>5. For purposes of behavior modeling a state is any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consumer or producer of data.</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data object hierarchy.</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highlight>
                  <a:srgbClr val="FFFF00"/>
                </a:highlight>
                <a:latin typeface="Arial" panose="020B0604020202020204" pitchFamily="34" charset="0"/>
              </a:rPr>
              <a:t>observable mode of behavior.</a:t>
            </a:r>
            <a:endParaRPr lang="en-US" altLang="zh-CN"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well defined process.</a:t>
            </a:r>
            <a:endParaRPr lang="en-US" altLang="zh-CN" sz="2400">
              <a:latin typeface="Arial" panose="020B0604020202020204" pitchFamily="34" charset="0"/>
            </a:endParaRPr>
          </a:p>
          <a:p>
            <a:pPr marL="762000" lvl="1" indent="-304800" eaLnBrk="0" hangingPunct="0">
              <a:buNone/>
            </a:pPr>
            <a:endParaRPr lang="en-US" altLang="zh-CN" sz="2400">
              <a:latin typeface="Arial" panose="020B0604020202020204" pitchFamily="34" charset="0"/>
            </a:endParaRPr>
          </a:p>
          <a:p>
            <a:pPr marL="304800" indent="-304800" eaLnBrk="0" hangingPunct="0">
              <a:buNone/>
            </a:pPr>
            <a:r>
              <a:rPr lang="en-US" altLang="ja-JP" sz="2400">
                <a:latin typeface="Arial" panose="020B0604020202020204" pitchFamily="34" charset="0"/>
              </a:rPr>
              <a:t>6. Attributes cannot be defined for a class until design has been completed.</a:t>
            </a: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t>
            </a:r>
            <a:r>
              <a:rPr lang="en-US" altLang="zh-CN" sz="2400">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highlight>
                  <a:srgbClr val="FFFF00"/>
                </a:highlight>
                <a:latin typeface="Arial" panose="020B0604020202020204" pitchFamily="34" charset="0"/>
              </a:rPr>
              <a:t>        </a:t>
            </a:r>
            <a:r>
              <a:rPr lang="en-US" altLang="zh-CN" sz="2400">
                <a:highlight>
                  <a:srgbClr val="FFFF00"/>
                </a:highlight>
                <a:latin typeface="Arial" panose="020B0604020202020204" pitchFamily="34" charset="0"/>
              </a:rPr>
              <a:t>b</a:t>
            </a:r>
            <a:r>
              <a:rPr lang="en-US" altLang="ja-JP" sz="2400">
                <a:highlight>
                  <a:srgbClr val="FFFF00"/>
                </a:highlight>
                <a:latin typeface="Arial" panose="020B0604020202020204" pitchFamily="34" charset="0"/>
              </a:rPr>
              <a:t>. </a:t>
            </a:r>
            <a:r>
              <a:rPr lang="en-US" altLang="zh-CN" sz="2400">
                <a:highlight>
                  <a:srgbClr val="FFFF00"/>
                </a:highlight>
                <a:latin typeface="Arial" panose="020B0604020202020204" pitchFamily="34" charset="0"/>
              </a:rPr>
              <a:t>False              </a:t>
            </a:r>
            <a:endParaRPr lang="en-US" altLang="zh-CN" sz="2400">
              <a:highlight>
                <a:srgbClr val="FFFF00"/>
              </a:highlight>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391176" name="Rectangle 8"/>
          <p:cNvSpPr/>
          <p:nvPr/>
        </p:nvSpPr>
        <p:spPr>
          <a:xfrm>
            <a:off x="5916613" y="0"/>
            <a:ext cx="17830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5-c 6-b</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animEffect transition="in" filter="blinds(horizontal)">
                                      <p:cBhvr>
                                        <p:cTn id="7" dur="500"/>
                                        <p:tgtEl>
                                          <p:spTgt spid="39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5154"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5155"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5156"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5157"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5158" name="Text Box 42"/>
          <p:cNvSpPr txBox="1"/>
          <p:nvPr/>
        </p:nvSpPr>
        <p:spPr>
          <a:xfrm>
            <a:off x="1544638" y="765175"/>
            <a:ext cx="9123362" cy="501586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Operations are object procedures that are invoked when an object receives a message.</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highlight>
                  <a:srgbClr val="FFFF00"/>
                </a:highlight>
                <a:latin typeface="Arial" panose="020B0604020202020204" pitchFamily="34" charset="0"/>
              </a:rPr>
              <a:t>True</a:t>
            </a:r>
            <a:r>
              <a:rPr lang="en-US" altLang="ja-JP" sz="2400">
                <a:highlight>
                  <a:srgbClr val="FFFF00"/>
                </a:highlight>
                <a:latin typeface="Arial" panose="020B0604020202020204" pitchFamily="34" charset="0"/>
              </a:rPr>
              <a:t> </a:t>
            </a:r>
            <a:endParaRPr lang="en-US" altLang="zh-CN" sz="2400">
              <a:highlight>
                <a:srgbClr val="FFFF00"/>
              </a:highlight>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a:t>
            </a:r>
            <a:r>
              <a:rPr lang="en-US" altLang="ja-JP" sz="2400">
                <a:latin typeface="Arial" panose="020B0604020202020204" pitchFamily="34" charset="0"/>
              </a:rPr>
              <a:t>UML </a:t>
            </a:r>
            <a:r>
              <a:rPr lang="en-US" altLang="ja-JP" sz="2400" u="sng">
                <a:latin typeface="Arial" panose="020B0604020202020204" pitchFamily="34" charset="0"/>
              </a:rPr>
              <a:t>activity diagrams</a:t>
            </a:r>
            <a:r>
              <a:rPr lang="en-US" altLang="ja-JP" sz="2400">
                <a:latin typeface="Arial" panose="020B0604020202020204" pitchFamily="34" charset="0"/>
              </a:rPr>
              <a:t> are useful in representing which analysis model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t>
            </a:r>
            <a:r>
              <a:rPr lang="en-US" altLang="ja-JP" sz="2400">
                <a:latin typeface="Arial" panose="020B0604020202020204" pitchFamily="34" charset="0"/>
              </a:rPr>
              <a:t>Behavioral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Class-based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Flow-based elements</a:t>
            </a:r>
            <a:endParaRPr lang="en-US" altLang="zh-CN" sz="2400">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d. </a:t>
            </a:r>
            <a:r>
              <a:rPr lang="en-US" altLang="ja-JP" sz="2400">
                <a:highlight>
                  <a:srgbClr val="FFFF00"/>
                </a:highlight>
                <a:latin typeface="Arial" panose="020B0604020202020204" pitchFamily="34" charset="0"/>
              </a:rPr>
              <a:t>Scenario-based elements</a:t>
            </a:r>
            <a:endParaRPr lang="en-US" altLang="zh-CN" sz="2400">
              <a:highlight>
                <a:srgbClr val="FFFF00"/>
              </a:highlight>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391176" name="Rectangle 8"/>
          <p:cNvSpPr/>
          <p:nvPr/>
        </p:nvSpPr>
        <p:spPr>
          <a:xfrm>
            <a:off x="5951538" y="0"/>
            <a:ext cx="17957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7-a 8-d</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animEffect transition="in" filter="blinds(horizontal)">
                                      <p:cBhvr>
                                        <p:cTn id="7" dur="500"/>
                                        <p:tgtEl>
                                          <p:spTgt spid="39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7202"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7203"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7204"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7205"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7206" name="Text Box 42"/>
          <p:cNvSpPr txBox="1"/>
          <p:nvPr/>
        </p:nvSpPr>
        <p:spPr>
          <a:xfrm>
            <a:off x="1544638" y="765175"/>
            <a:ext cx="9123362" cy="5262245"/>
          </a:xfrm>
          <a:prstGeom prst="rect">
            <a:avLst/>
          </a:prstGeom>
          <a:noFill/>
          <a:ln w="9525">
            <a:noFill/>
          </a:ln>
        </p:spPr>
        <p:txBody>
          <a:bodyPr>
            <a:spAutoFit/>
          </a:bodyPr>
          <a:lstStyle/>
          <a:p>
            <a:pPr marL="304800" indent="-304800" eaLnBrk="0" hangingPunct="0"/>
            <a:r>
              <a:rPr lang="en-US" altLang="zh-CN" sz="2400">
                <a:latin typeface="Arial" panose="020B0604020202020204" pitchFamily="34" charset="0"/>
              </a:rPr>
              <a:t>9. Which of the following should be considered as candidate objects in a problem space?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events         b. people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c. structure    </a:t>
            </a:r>
            <a:r>
              <a:rPr lang="en-US" altLang="zh-CN" sz="2400">
                <a:highlight>
                  <a:srgbClr val="FFFF00"/>
                </a:highlight>
                <a:latin typeface="Arial" panose="020B0604020202020204" pitchFamily="34" charset="0"/>
              </a:rPr>
              <a:t>  d. all of the above</a:t>
            </a:r>
            <a:endParaRPr lang="en-US" altLang="zh-CN" sz="2400">
              <a:highlight>
                <a:srgbClr val="FFFF00"/>
              </a:highlight>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10. In a few sentences, try to describe the primary differences between structured analysis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and object-oriented analysis.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Answer: </a:t>
            </a:r>
            <a:r>
              <a:rPr lang="en-US" altLang="ja-JP" sz="1600">
                <a:latin typeface="Arial" panose="020B0604020202020204" pitchFamily="34" charset="0"/>
              </a:rPr>
              <a:t>Structured analysis begins with a consideration of the </a:t>
            </a:r>
            <a:r>
              <a:rPr lang="en-US" altLang="ja-JP" sz="1600">
                <a:solidFill>
                  <a:srgbClr val="FF0000"/>
                </a:solidFill>
                <a:latin typeface="Arial" panose="020B0604020202020204" pitchFamily="34" charset="0"/>
              </a:rPr>
              <a:t>data objects</a:t>
            </a:r>
            <a:r>
              <a:rPr lang="en-US" altLang="ja-JP" sz="1600">
                <a:latin typeface="Arial" panose="020B0604020202020204" pitchFamily="34" charset="0"/>
              </a:rPr>
              <a:t> that the system must manipulate. In structured analysis the data objects are described with a data dictionary and the entity relation diagram (ERD) depicts relationships between data objects. The flow and transformation of data through a system are represented using the data f</a:t>
            </a:r>
            <a:r>
              <a:rPr lang="en-US" altLang="zh-CN" sz="1600">
                <a:latin typeface="Arial" panose="020B0604020202020204" pitchFamily="34" charset="0"/>
              </a:rPr>
              <a:t>l</a:t>
            </a:r>
            <a:r>
              <a:rPr lang="en-US" altLang="ja-JP" sz="1600">
                <a:latin typeface="Arial" panose="020B0604020202020204" pitchFamily="34" charset="0"/>
              </a:rPr>
              <a:t>ow diagram (DFD). The structured analysis also incorporates a behavioral modeling notation called the state transition diagram (STD). In the object oriented analysis model, </a:t>
            </a:r>
            <a:r>
              <a:rPr lang="en-US" altLang="ja-JP" sz="1600">
                <a:solidFill>
                  <a:srgbClr val="FF0000"/>
                </a:solidFill>
                <a:latin typeface="Arial" panose="020B0604020202020204" pitchFamily="34" charset="0"/>
              </a:rPr>
              <a:t>class-based elements model the objects</a:t>
            </a:r>
            <a:r>
              <a:rPr lang="en-US" altLang="ja-JP" sz="1600">
                <a:latin typeface="Arial" panose="020B0604020202020204" pitchFamily="34" charset="0"/>
              </a:rPr>
              <a:t> that the system will manipulate, the operations that will be applied to the objects to effect the manipulation, relationships (some hierarchical) between the objects, and the collaborations that occur between the classes that are defined. In addition the OO model represents the behavior of objects and the behavior of the system as a whole.</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endParaRPr lang="en-US" altLang="ja-JP" sz="1600">
              <a:latin typeface="Arial" panose="020B0604020202020204" pitchFamily="34" charset="0"/>
            </a:endParaRPr>
          </a:p>
        </p:txBody>
      </p:sp>
      <p:sp>
        <p:nvSpPr>
          <p:cNvPr id="393224" name="Rectangle 8"/>
          <p:cNvSpPr/>
          <p:nvPr/>
        </p:nvSpPr>
        <p:spPr>
          <a:xfrm>
            <a:off x="6348413" y="225425"/>
            <a:ext cx="14020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9-d</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24"/>
                                        </p:tgtEl>
                                        <p:attrNameLst>
                                          <p:attrName>style.visibility</p:attrName>
                                        </p:attrNameLst>
                                      </p:cBhvr>
                                      <p:to>
                                        <p:strVal val="visible"/>
                                      </p:to>
                                    </p:set>
                                    <p:animEffect transition="in" filter="blinds(horizontal)">
                                      <p:cBhvr>
                                        <p:cTn id="7" dur="500"/>
                                        <p:tgtEl>
                                          <p:spTgt spid="39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974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974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5974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5974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59750"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are areas of concern in the design model? </a:t>
            </a:r>
            <a:r>
              <a:rPr lang="en-US" altLang="zh-CN" sz="2400">
                <a:latin typeface="Arial" panose="020B0604020202020204" pitchFamily="34" charset="0"/>
              </a:rPr>
              <a:t>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data</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project scope</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a, b and c</a:t>
            </a:r>
            <a:endParaRPr lang="en-US" altLang="ja-JP" sz="2400">
              <a:highlight>
                <a:srgbClr val="FFFF00"/>
              </a:highlight>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 of these are characteristics of a good design?</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exhibits strong coupling between its modules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implements all requirements in the analysis model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includes test cases for all components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provides a complete picture of the software</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both b and d</a:t>
            </a:r>
            <a:endParaRPr lang="en-US" altLang="ja-JP" sz="2400">
              <a:highlight>
                <a:srgbClr val="FFFF00"/>
              </a:highlight>
              <a:latin typeface="Arial" panose="020B0604020202020204" pitchFamily="34" charset="0"/>
            </a:endParaRPr>
          </a:p>
        </p:txBody>
      </p:sp>
      <p:sp>
        <p:nvSpPr>
          <p:cNvPr id="5120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1-e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077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0771"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077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077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0774" name="Text Box 71"/>
          <p:cNvSpPr txBox="1"/>
          <p:nvPr/>
        </p:nvSpPr>
        <p:spPr>
          <a:xfrm>
            <a:off x="1774825" y="1089025"/>
            <a:ext cx="8712200" cy="452310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Information hiding makes program maintenance easier by hiding data and procedure from unaffected parts of the program.</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True</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FontTx/>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Cohesion is a qualitative indication of the degree to which a module</a:t>
            </a:r>
            <a:r>
              <a:rPr lang="zh-CN" altLang="en-US" sz="2400" dirty="0">
                <a:latin typeface="Arial" panose="020B0604020202020204" pitchFamily="34" charset="0"/>
              </a:rPr>
              <a:t>：          （定性）</a:t>
            </a:r>
            <a:endParaRPr lang="zh-CN" altLang="en-US" sz="2400" dirty="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can be written more compactly</a:t>
            </a:r>
            <a:r>
              <a:rPr lang="en-US" altLang="zh-CN" sz="2400">
                <a:latin typeface="Arial" panose="020B0604020202020204" pitchFamily="34" charset="0"/>
              </a:rPr>
              <a:t>.</a:t>
            </a:r>
            <a:endParaRPr lang="en-US" altLang="ja-JP"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focuses on just one thing.</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is able to complete its function in a timely manner.</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is connected to other modules and the outside world.</a:t>
            </a:r>
            <a:endParaRPr lang="en-US" altLang="ja-JP" sz="2400">
              <a:latin typeface="Arial" panose="020B0604020202020204" pitchFamily="34" charset="0"/>
            </a:endParaRPr>
          </a:p>
        </p:txBody>
      </p:sp>
      <p:sp>
        <p:nvSpPr>
          <p:cNvPr id="5120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3-a 4-b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179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179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179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179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1798"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Coupling is a qualitative indication of the degree to which a module</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can be written more compactly</a:t>
            </a:r>
            <a:r>
              <a:rPr lang="en-US" altLang="zh-CN" sz="2400">
                <a:latin typeface="Arial" panose="020B0604020202020204" pitchFamily="34" charset="0"/>
              </a:rPr>
              <a: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focuses on just one thing.</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is able to complete its function in a timely manner.</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is connected to other modules and the outside world.</a:t>
            </a:r>
            <a:endParaRPr lang="en-US" altLang="ja-JP"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Polymorphism reduces the effort required to extend an object system by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coupling objects together more tightly.</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enabling a number of different operations to share the same name</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making objects more dependent on one another.</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removing the barriers imposed by encapsulation.</a:t>
            </a:r>
            <a:endParaRPr lang="en-US" altLang="ja-JP" sz="2400">
              <a:latin typeface="Arial" panose="020B0604020202020204" pitchFamily="34" charset="0"/>
            </a:endParaRPr>
          </a:p>
        </p:txBody>
      </p:sp>
      <p:sp>
        <p:nvSpPr>
          <p:cNvPr id="52233"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5-d 6-b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blinds(horizontal)">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571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5715" name="Rectangle 4"/>
          <p:cNvSpPr/>
          <p:nvPr/>
        </p:nvSpPr>
        <p:spPr>
          <a:xfrm>
            <a:off x="1703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5716" name="Rectangle 7"/>
          <p:cNvSpPr/>
          <p:nvPr/>
        </p:nvSpPr>
        <p:spPr>
          <a:xfrm>
            <a:off x="1919288" y="944563"/>
            <a:ext cx="8424862" cy="5631180"/>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3.</a:t>
            </a:r>
            <a:r>
              <a:rPr lang="en-US" altLang="ja-JP" sz="2400">
                <a:latin typeface="Arial" panose="020B0604020202020204" pitchFamily="34" charset="0"/>
              </a:rPr>
              <a:t>Software is a product and can be manufactured using the same technologies used for other engineering artifacts.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r>
              <a:rPr lang="en-US" altLang="zh-CN" sz="2400" err="1">
                <a:highlight>
                  <a:srgbClr val="FFFF00"/>
                </a:highlight>
                <a:latin typeface="Arial" panose="020B0604020202020204" pitchFamily="34" charset="0"/>
              </a:rPr>
              <a:t>b.</a:t>
            </a:r>
            <a:r>
              <a:rPr lang="en-US" altLang="ja-JP" sz="2400" err="1">
                <a:highlight>
                  <a:srgbClr val="FFFF00"/>
                </a:highlight>
                <a:latin typeface="Arial" panose="020B0604020202020204" pitchFamily="34" charset="0"/>
              </a:rPr>
              <a:t>False</a:t>
            </a:r>
            <a:endParaRPr lang="en-US" altLang="zh-CN" sz="2400">
              <a:highlight>
                <a:srgbClr val="FFFF00"/>
              </a:highlight>
              <a:latin typeface="Arial" panose="020B0604020202020204" pitchFamily="34" charset="0"/>
            </a:endParaRPr>
          </a:p>
          <a:p>
            <a:pPr marL="1066800" lvl="1" indent="-609600" eaLnBrk="0" hangingPunct="0"/>
            <a:endParaRPr lang="en-US" altLang="ja-JP" sz="2400">
              <a:latin typeface="Arial" panose="020B0604020202020204" pitchFamily="34" charset="0"/>
            </a:endParaRPr>
          </a:p>
          <a:p>
            <a:pPr marL="609600" indent="-609600" eaLnBrk="0" hangingPunct="0"/>
            <a:r>
              <a:rPr lang="en-US" altLang="zh-CN" sz="2400">
                <a:latin typeface="Arial" panose="020B0604020202020204" pitchFamily="34" charset="0"/>
              </a:rPr>
              <a:t>4.</a:t>
            </a:r>
            <a:r>
              <a:rPr lang="en-US" altLang="ja-JP" sz="2400">
                <a:latin typeface="Arial" panose="020B0604020202020204" pitchFamily="34" charset="0"/>
              </a:rPr>
              <a:t>Software deteriorates</a:t>
            </a:r>
            <a:r>
              <a:rPr lang="zh-CN" altLang="en-US" sz="2400" dirty="0">
                <a:latin typeface="Arial" panose="020B0604020202020204" pitchFamily="34" charset="0"/>
              </a:rPr>
              <a:t>（恶化）</a:t>
            </a:r>
            <a:r>
              <a:rPr lang="ja-JP" altLang="en-US" sz="2400" dirty="0">
                <a:latin typeface="Arial" panose="020B0604020202020204" pitchFamily="34" charset="0"/>
              </a:rPr>
              <a:t> </a:t>
            </a:r>
            <a:r>
              <a:rPr lang="en-US" altLang="ja-JP" sz="2400">
                <a:latin typeface="Arial" panose="020B0604020202020204" pitchFamily="34" charset="0"/>
              </a:rPr>
              <a:t>rather than wears out because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Software</a:t>
            </a:r>
            <a:r>
              <a:rPr lang="en-US" altLang="ja-JP" sz="2400">
                <a:latin typeface="Arial" panose="020B0604020202020204" pitchFamily="34" charset="0"/>
              </a:rPr>
              <a:t> suffers from exposure to hostile environments.</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Defects</a:t>
            </a:r>
            <a:r>
              <a:rPr lang="en-US" altLang="ja-JP" sz="2400">
                <a:latin typeface="Arial" panose="020B0604020202020204" pitchFamily="34" charset="0"/>
              </a:rPr>
              <a:t> are more likely to arise after software has been used often.</a:t>
            </a:r>
            <a:endParaRPr lang="en-US" altLang="ja-JP" sz="2400">
              <a:latin typeface="Arial" panose="020B0604020202020204" pitchFamily="34" charset="0"/>
            </a:endParaRPr>
          </a:p>
          <a:p>
            <a:pPr marL="1066800" lvl="1" indent="-609600" eaLnBrk="0" hangingPunct="0"/>
            <a:r>
              <a:rPr lang="en-US" altLang="zh-CN" sz="2400" err="1">
                <a:highlight>
                  <a:srgbClr val="FFFF00"/>
                </a:highlight>
                <a:latin typeface="Arial" panose="020B0604020202020204" pitchFamily="34" charset="0"/>
              </a:rPr>
              <a:t>c.</a:t>
            </a:r>
            <a:r>
              <a:rPr lang="en-US" altLang="ja-JP" sz="2400" err="1">
                <a:highlight>
                  <a:srgbClr val="FFFF00"/>
                </a:highlight>
                <a:latin typeface="Arial" panose="020B0604020202020204" pitchFamily="34" charset="0"/>
              </a:rPr>
              <a:t>Multiple</a:t>
            </a:r>
            <a:r>
              <a:rPr lang="en-US" altLang="ja-JP" sz="2400">
                <a:highlight>
                  <a:srgbClr val="FFFF00"/>
                </a:highlight>
                <a:latin typeface="Arial" panose="020B0604020202020204" pitchFamily="34" charset="0"/>
              </a:rPr>
              <a:t> change requests introduce errors in component interactions.</a:t>
            </a:r>
            <a:endParaRPr lang="en-US" altLang="ja-JP" sz="2400">
              <a:highlight>
                <a:srgbClr val="FFFF00"/>
              </a:highlight>
              <a:latin typeface="Arial" panose="020B0604020202020204" pitchFamily="34" charset="0"/>
            </a:endParaRPr>
          </a:p>
          <a:p>
            <a:pPr marL="1066800" lvl="1" indent="-609600" eaLnBrk="0" hangingPunct="0"/>
            <a:r>
              <a:rPr lang="en-US" altLang="zh-CN" sz="2400" err="1">
                <a:latin typeface="Arial" panose="020B0604020202020204" pitchFamily="34" charset="0"/>
              </a:rPr>
              <a:t>d.</a:t>
            </a:r>
            <a:r>
              <a:rPr lang="en-US" altLang="ja-JP" sz="2400" err="1">
                <a:latin typeface="Arial" panose="020B0604020202020204" pitchFamily="34" charset="0"/>
              </a:rPr>
              <a:t>Software</a:t>
            </a:r>
            <a:r>
              <a:rPr lang="en-US" altLang="ja-JP" sz="2400">
                <a:latin typeface="Arial" panose="020B0604020202020204" pitchFamily="34" charset="0"/>
              </a:rPr>
              <a:t> spare parts</a:t>
            </a:r>
            <a:r>
              <a:rPr lang="zh-CN" altLang="en-US" sz="2400" dirty="0">
                <a:latin typeface="Arial" panose="020B0604020202020204" pitchFamily="34" charset="0"/>
              </a:rPr>
              <a:t>（备件）</a:t>
            </a:r>
            <a:r>
              <a:rPr lang="ja-JP" altLang="en-US" sz="2400" dirty="0">
                <a:latin typeface="Arial" panose="020B0604020202020204" pitchFamily="34" charset="0"/>
              </a:rPr>
              <a:t> </a:t>
            </a:r>
            <a:r>
              <a:rPr lang="en-US" altLang="ja-JP" sz="2400">
                <a:latin typeface="Arial" panose="020B0604020202020204" pitchFamily="34" charset="0"/>
              </a:rPr>
              <a:t>become harder to order.</a:t>
            </a:r>
            <a:endParaRPr lang="en-US" altLang="ja-JP" sz="2400">
              <a:latin typeface="Arial" panose="020B0604020202020204" pitchFamily="34" charset="0"/>
            </a:endParaRPr>
          </a:p>
          <a:p>
            <a:pPr marL="1066800" lvl="1" indent="-609600" eaLnBrk="0" hangingPunct="0"/>
            <a:endParaRPr lang="en-US" altLang="zh-CN" sz="2400">
              <a:latin typeface="Arial" panose="020B0604020202020204" pitchFamily="34" charset="0"/>
            </a:endParaRPr>
          </a:p>
        </p:txBody>
      </p:sp>
      <p:sp>
        <p:nvSpPr>
          <p:cNvPr id="491526" name="矩形 491525"/>
          <p:cNvSpPr/>
          <p:nvPr/>
        </p:nvSpPr>
        <p:spPr>
          <a:xfrm>
            <a:off x="6348413" y="115888"/>
            <a:ext cx="22402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 </a:t>
            </a:r>
            <a:r>
              <a:rPr lang="en-US" altLang="zh-CN">
                <a:latin typeface="Arial" panose="020B0604020202020204" pitchFamily="34" charset="0"/>
              </a:rPr>
              <a:t>3-b 4-</a:t>
            </a:r>
            <a:r>
              <a:rPr lang="en-US" altLang="ja-JP">
                <a:latin typeface="Arial" panose="020B0604020202020204" pitchFamily="34" charset="0"/>
              </a:rPr>
              <a:t>c</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6"/>
                                        </p:tgtEl>
                                        <p:attrNameLst>
                                          <p:attrName>style.visibility</p:attrName>
                                        </p:attrNameLst>
                                      </p:cBhvr>
                                      <p:to>
                                        <p:strVal val="visible"/>
                                      </p:to>
                                    </p:set>
                                    <p:animEffect transition="in" filter="blinds(horizontal)">
                                      <p:cBhvr>
                                        <p:cTn id="7"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28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28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28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28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282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7. </a:t>
            </a:r>
            <a:r>
              <a:rPr lang="en-US" altLang="ja-JP" sz="2400">
                <a:latin typeface="Arial" panose="020B0604020202020204" pitchFamily="34" charset="0"/>
              </a:rPr>
              <a:t>Which design model elements are used to depict a model of information represented from the user's view?</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Architectural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Data design elements</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762000" lvl="1" indent="-304800" eaLnBrk="0" hangingPunct="0">
              <a:buFontTx/>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a:t>
            </a:r>
            <a:r>
              <a:rPr lang="en-US" altLang="ja-JP" sz="2400">
                <a:latin typeface="Arial" panose="020B0604020202020204" pitchFamily="34" charset="0"/>
              </a:rPr>
              <a:t>Which design is analogous to the floor plan of a house?</a:t>
            </a: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a. Architectural design elements</a:t>
            </a:r>
            <a:endParaRPr lang="en-US" altLang="zh-CN"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Interface design elements</a:t>
            </a:r>
            <a:endParaRPr lang="en-US" altLang="ja-JP" sz="2400">
              <a:latin typeface="Arial" panose="020B0604020202020204" pitchFamily="34" charset="0"/>
            </a:endParaRPr>
          </a:p>
        </p:txBody>
      </p:sp>
      <p:sp>
        <p:nvSpPr>
          <p:cNvPr id="52233" name="Text Box 9"/>
          <p:cNvSpPr txBox="1"/>
          <p:nvPr/>
        </p:nvSpPr>
        <p:spPr>
          <a:xfrm>
            <a:off x="5735638" y="0"/>
            <a:ext cx="1719580" cy="368300"/>
          </a:xfrm>
          <a:prstGeom prst="rect">
            <a:avLst/>
          </a:prstGeom>
          <a:noFill/>
          <a:ln w="9525">
            <a:noFill/>
          </a:ln>
        </p:spPr>
        <p:txBody>
          <a:bodyPr wrap="none">
            <a:spAutoFit/>
          </a:bodyPr>
          <a:p>
            <a:pPr eaLnBrk="0" hangingPunct="0"/>
            <a:r>
              <a:rPr lang="en-US" altLang="zh-CN">
                <a:latin typeface="Arial" panose="020B0604020202020204" pitchFamily="34" charset="0"/>
              </a:rPr>
              <a:t>Answer 7-c 8-a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blinds(horizontal)">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384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384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384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384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3846"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9. </a:t>
            </a:r>
            <a:r>
              <a:rPr lang="en-US" altLang="ja-JP" sz="2400">
                <a:latin typeface="Arial" panose="020B0604020202020204" pitchFamily="34" charset="0"/>
              </a:rPr>
              <a:t>Which design model is analogous</a:t>
            </a:r>
            <a:r>
              <a:rPr lang="zh-CN" altLang="en-US" sz="2400">
                <a:latin typeface="Arial" panose="020B0604020202020204" pitchFamily="34" charset="0"/>
              </a:rPr>
              <a:t>类似</a:t>
            </a:r>
            <a:r>
              <a:rPr lang="en-US" altLang="ja-JP" sz="2400">
                <a:latin typeface="Arial" panose="020B0604020202020204" pitchFamily="34" charset="0"/>
              </a:rPr>
              <a:t> to the detailed drawings of the access points and external utilities for a house?</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Architectural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Interface design elements</a:t>
            </a:r>
            <a:endParaRPr lang="en-US" altLang="zh-CN" sz="2400">
              <a:highlight>
                <a:srgbClr val="FFFF00"/>
              </a:highlight>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10. Which design model is analogous to a set of detailed drawings for each room in a house?</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Architectural design elements</a:t>
            </a:r>
            <a:endParaRPr lang="en-US" altLang="zh-CN" sz="2400">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b. </a:t>
            </a:r>
            <a:r>
              <a:rPr lang="en-US" altLang="ja-JP" sz="2400">
                <a:highlight>
                  <a:srgbClr val="FFFF00"/>
                </a:highlight>
                <a:latin typeface="Arial" panose="020B0604020202020204" pitchFamily="34" charset="0"/>
              </a:rPr>
              <a:t>Component-level design elements</a:t>
            </a:r>
            <a:endParaRPr lang="en-US" altLang="zh-CN"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360456" name="Text Box 8"/>
          <p:cNvSpPr txBox="1"/>
          <p:nvPr/>
        </p:nvSpPr>
        <p:spPr>
          <a:xfrm>
            <a:off x="5340350" y="0"/>
            <a:ext cx="5403850" cy="368300"/>
          </a:xfrm>
          <a:prstGeom prst="rect">
            <a:avLst/>
          </a:prstGeom>
          <a:noFill/>
          <a:ln w="9525">
            <a:noFill/>
          </a:ln>
        </p:spPr>
        <p:txBody>
          <a:bodyPr>
            <a:spAutoFit/>
          </a:bodyPr>
          <a:p>
            <a:pPr eaLnBrk="0" hangingPunct="0"/>
            <a:r>
              <a:rPr lang="en-US" altLang="zh-CN">
                <a:latin typeface="Arial" panose="020B0604020202020204" pitchFamily="34" charset="0"/>
              </a:rPr>
              <a:t>Answer 9-d 10-b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linds(horizontal)">
                                      <p:cBhvr>
                                        <p:cTn id="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486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486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486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486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4870" name="Text Box 71"/>
          <p:cNvSpPr txBox="1"/>
          <p:nvPr/>
        </p:nvSpPr>
        <p:spPr>
          <a:xfrm>
            <a:off x="1524000" y="728663"/>
            <a:ext cx="9144000" cy="4399915"/>
          </a:xfrm>
          <a:prstGeom prst="rect">
            <a:avLst/>
          </a:prstGeom>
          <a:noFill/>
          <a:ln w="9525">
            <a:noFill/>
          </a:ln>
        </p:spPr>
        <p:txBody>
          <a:bodyPr>
            <a:spAutoFit/>
          </a:bodyPr>
          <a:p>
            <a:pPr marL="304800" indent="-304800" eaLnBrk="0" hangingPunct="0"/>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11. </a:t>
            </a:r>
            <a:r>
              <a:rPr lang="en-US" altLang="ja-JP" sz="2400">
                <a:latin typeface="Arial" panose="020B0604020202020204" pitchFamily="34" charset="0"/>
              </a:rPr>
              <a:t>The deployment design elements specify the build order for the software components.</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r>
              <a:rPr lang="en-US" altLang="zh-CN" sz="2400">
                <a:solidFill>
                  <a:srgbClr val="FF0000"/>
                </a:solidFill>
                <a:highlight>
                  <a:srgbClr val="FFFF00"/>
                </a:highlight>
                <a:latin typeface="Arial" panose="020B0604020202020204" pitchFamily="34" charset="0"/>
              </a:rPr>
              <a:t>        b. False  </a:t>
            </a:r>
            <a:r>
              <a:rPr lang="zh-CN" altLang="en-US" sz="2400">
                <a:solidFill>
                  <a:srgbClr val="FF0000"/>
                </a:solidFill>
                <a:highlight>
                  <a:srgbClr val="FFFF00"/>
                </a:highlight>
                <a:latin typeface="Arial" panose="020B0604020202020204" pitchFamily="34" charset="0"/>
                <a:ea typeface="宋体" panose="02010600030101010101" pitchFamily="2" charset="-122"/>
              </a:rPr>
              <a:t>部署设计仅表明构件的位置而非顺序</a:t>
            </a:r>
            <a:endParaRPr lang="en-US" altLang="zh-CN" sz="2400">
              <a:solidFill>
                <a:srgbClr val="FF0000"/>
              </a:solidFill>
              <a:highlight>
                <a:srgbClr val="FFFF00"/>
              </a:highlight>
              <a:latin typeface="Arial" panose="020B0604020202020204" pitchFamily="34" charset="0"/>
            </a:endParaRPr>
          </a:p>
          <a:p>
            <a:pPr marL="304800" indent="-304800" eaLnBrk="0" hangingPunct="0"/>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12. </a:t>
            </a:r>
            <a:r>
              <a:rPr lang="en-US" altLang="ja-JP" sz="2400">
                <a:latin typeface="Arial" panose="020B0604020202020204" pitchFamily="34" charset="0"/>
              </a:rPr>
              <a:t>One of the key problems in software reuse is the inability to find existing reusable design patterns when hundreds of candidates exist.</a:t>
            </a:r>
            <a:endParaRPr lang="en-US" altLang="zh-CN" sz="2400">
              <a:latin typeface="Arial" panose="020B0604020202020204" pitchFamily="34" charset="0"/>
            </a:endParaRPr>
          </a:p>
          <a:p>
            <a:pPr marL="304800" indent="-304800" eaLnBrk="0" hangingPunct="0"/>
            <a:r>
              <a:rPr lang="en-US" altLang="zh-CN" sz="2400">
                <a:highlight>
                  <a:srgbClr val="FFFF00"/>
                </a:highlight>
                <a:latin typeface="Arial" panose="020B0604020202020204" pitchFamily="34" charset="0"/>
              </a:rPr>
              <a:t>        a. True</a:t>
            </a:r>
            <a:endParaRPr lang="en-US" altLang="zh-CN" sz="2400">
              <a:highlight>
                <a:srgbClr val="FFFF00"/>
              </a:highlight>
              <a:latin typeface="Arial" panose="020B0604020202020204" pitchFamily="34" charset="0"/>
            </a:endParaRPr>
          </a:p>
          <a:p>
            <a:pPr marL="304800" indent="-304800" eaLnBrk="0" hangingPunct="0"/>
            <a:r>
              <a:rPr lang="en-US" altLang="zh-CN" sz="2400">
                <a:latin typeface="Arial" panose="020B0604020202020204" pitchFamily="34" charset="0"/>
              </a:rPr>
              <a:t>        b. False</a:t>
            </a:r>
            <a:endParaRPr lang="en-US" altLang="zh-CN" sz="2400">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360456" name="Text Box 8"/>
          <p:cNvSpPr txBox="1"/>
          <p:nvPr/>
        </p:nvSpPr>
        <p:spPr>
          <a:xfrm>
            <a:off x="5340350" y="0"/>
            <a:ext cx="5403850" cy="368300"/>
          </a:xfrm>
          <a:prstGeom prst="rect">
            <a:avLst/>
          </a:prstGeom>
          <a:noFill/>
          <a:ln w="9525">
            <a:noFill/>
          </a:ln>
        </p:spPr>
        <p:txBody>
          <a:bodyPr>
            <a:spAutoFit/>
          </a:bodyPr>
          <a:p>
            <a:pPr eaLnBrk="0" hangingPunct="0"/>
            <a:r>
              <a:rPr lang="en-US" altLang="zh-CN">
                <a:latin typeface="Arial" panose="020B0604020202020204" pitchFamily="34" charset="0"/>
              </a:rPr>
              <a:t>Answer 11-b 12-a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linds(horizontal)">
                                      <p:cBhvr>
                                        <p:cTn id="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931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6931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6931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26931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269318" name="Text Box 71"/>
          <p:cNvSpPr txBox="1"/>
          <p:nvPr/>
        </p:nvSpPr>
        <p:spPr>
          <a:xfrm>
            <a:off x="1524000" y="728663"/>
            <a:ext cx="9144000" cy="581596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An architectural style encompasses which of the following elements?</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constraints </a:t>
            </a:r>
            <a:r>
              <a:rPr lang="zh-CN" altLang="en-US" sz="2400">
                <a:latin typeface="Arial" panose="020B0604020202020204" pitchFamily="34" charset="0"/>
                <a:ea typeface="宋体" panose="02010600030101010101" pitchFamily="2" charset="-122"/>
              </a:rPr>
              <a:t>约束</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set of components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semantic models</a:t>
            </a:r>
            <a:r>
              <a:rPr lang="zh-CN" altLang="en-US" sz="2400" dirty="0">
                <a:latin typeface="Arial" panose="020B0604020202020204" pitchFamily="34" charset="0"/>
              </a:rPr>
              <a:t>语义模型</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syntactic models</a:t>
            </a:r>
            <a:r>
              <a:rPr lang="zh-CN" altLang="en-US" sz="2400" dirty="0">
                <a:latin typeface="Arial" panose="020B0604020202020204" pitchFamily="34" charset="0"/>
              </a:rPr>
              <a:t>语法模型</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a, b and c</a:t>
            </a:r>
            <a:endParaRPr lang="en-US" altLang="ja-JP" sz="2400">
              <a:highlight>
                <a:srgbClr val="FFFF00"/>
              </a:highlight>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During the process of modeling the system in context, systems that interact with the target system are </a:t>
            </a:r>
            <a:r>
              <a:rPr lang="en-US" altLang="zh-CN" sz="2400">
                <a:latin typeface="Arial" panose="020B0604020202020204" pitchFamily="34" charset="0"/>
              </a:rPr>
              <a:t>not </a:t>
            </a:r>
            <a:r>
              <a:rPr lang="en-US" altLang="ja-JP" sz="2400">
                <a:latin typeface="Arial" panose="020B0604020202020204" pitchFamily="34" charset="0"/>
              </a:rPr>
              <a:t>represented as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Peer-level systems </a:t>
            </a:r>
            <a:r>
              <a:rPr lang="zh-CN" altLang="en-US" sz="2400">
                <a:latin typeface="Arial" panose="020B0604020202020204" pitchFamily="34" charset="0"/>
              </a:rPr>
              <a:t>同级</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Subordinate systems </a:t>
            </a:r>
            <a:r>
              <a:rPr lang="zh-CN" altLang="en-US" sz="2400">
                <a:latin typeface="Arial" panose="020B0604020202020204" pitchFamily="34" charset="0"/>
              </a:rPr>
              <a:t>下级</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Super-ordinate systems </a:t>
            </a:r>
            <a:r>
              <a:rPr lang="zh-CN" altLang="en-US" sz="2400">
                <a:latin typeface="Arial" panose="020B0604020202020204" pitchFamily="34" charset="0"/>
              </a:rPr>
              <a:t>上级</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Working systems</a:t>
            </a:r>
            <a:endParaRPr lang="en-US" altLang="zh-CN" sz="2400">
              <a:highlight>
                <a:srgbClr val="FFFF00"/>
              </a:highlight>
              <a:latin typeface="Arial" panose="020B0604020202020204" pitchFamily="34" charset="0"/>
            </a:endParaRPr>
          </a:p>
          <a:p>
            <a:pPr marL="762000" lvl="1" indent="-304800" eaLnBrk="0" hangingPunct="0">
              <a:buFontTx/>
              <a:buAutoNum type="alphaLcPeriod"/>
            </a:pPr>
            <a:endParaRPr lang="en-US" altLang="zh-CN" sz="2400">
              <a:highlight>
                <a:srgbClr val="FFFF00"/>
              </a:highlight>
              <a:latin typeface="Arial" panose="020B0604020202020204" pitchFamily="34" charset="0"/>
            </a:endParaRPr>
          </a:p>
          <a:p>
            <a:pPr lvl="1" indent="0" eaLnBrk="0" hangingPunct="0">
              <a:buFontTx/>
              <a:buNone/>
            </a:pPr>
            <a:r>
              <a:rPr lang="zh-CN" altLang="en-US">
                <a:latin typeface="Arial" panose="020B0604020202020204" pitchFamily="34" charset="0"/>
              </a:rPr>
              <a:t>在进行系统上下文建模时，与目标系统交互的其他系统通常被表示为外部实体</a:t>
            </a:r>
            <a:endParaRPr lang="zh-CN" altLang="en-US">
              <a:latin typeface="Arial" panose="020B0604020202020204" pitchFamily="34" charset="0"/>
            </a:endParaRPr>
          </a:p>
          <a:p>
            <a:pPr lvl="1" indent="0" eaLnBrk="0" hangingPunct="0">
              <a:buFontTx/>
              <a:buNone/>
            </a:pPr>
            <a:r>
              <a:rPr lang="zh-CN" altLang="en-US">
                <a:latin typeface="Arial" panose="020B0604020202020204" pitchFamily="34" charset="0"/>
              </a:rPr>
              <a:t>（</a:t>
            </a:r>
            <a:r>
              <a:rPr lang="en-US" altLang="zh-CN">
                <a:latin typeface="Arial" panose="020B0604020202020204" pitchFamily="34" charset="0"/>
              </a:rPr>
              <a:t>External Entities</a:t>
            </a:r>
            <a:r>
              <a:rPr lang="zh-CN" altLang="en-US">
                <a:latin typeface="Arial" panose="020B0604020202020204" pitchFamily="34" charset="0"/>
              </a:rPr>
              <a:t>）或参与者（</a:t>
            </a:r>
            <a:r>
              <a:rPr lang="en-US" altLang="zh-CN">
                <a:latin typeface="Arial" panose="020B0604020202020204" pitchFamily="34" charset="0"/>
              </a:rPr>
              <a:t>Actors</a:t>
            </a:r>
            <a:r>
              <a:rPr lang="zh-CN" altLang="en-US">
                <a:latin typeface="Arial" panose="020B0604020202020204" pitchFamily="34" charset="0"/>
              </a:rPr>
              <a:t>）。</a:t>
            </a:r>
            <a:endParaRPr lang="zh-CN" altLang="en-US">
              <a:latin typeface="Arial" panose="020B0604020202020204" pitchFamily="34" charset="0"/>
            </a:endParaRPr>
          </a:p>
        </p:txBody>
      </p:sp>
      <p:sp>
        <p:nvSpPr>
          <p:cNvPr id="11776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1-e 2-d</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9"/>
                                        </p:tgtEl>
                                        <p:attrNameLst>
                                          <p:attrName>style.visibility</p:attrName>
                                        </p:attrNameLst>
                                      </p:cBhvr>
                                      <p:to>
                                        <p:strVal val="visible"/>
                                      </p:to>
                                    </p:set>
                                    <p:animEffect transition="in" filter="blinds(horizontal)">
                                      <p:cBhvr>
                                        <p:cTn id="7" dur="500"/>
                                        <p:tgtEl>
                                          <p:spTgt spid="11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7033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7033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7034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27034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270342" name="Text Box 71"/>
          <p:cNvSpPr txBox="1"/>
          <p:nvPr/>
        </p:nvSpPr>
        <p:spPr>
          <a:xfrm>
            <a:off x="1524000" y="728663"/>
            <a:ext cx="9144000" cy="415417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A successful application of transform or transaction mapping to create an architectural design is supplemented by</a:t>
            </a:r>
            <a:r>
              <a:rPr lang="en-US" altLang="zh-CN" sz="2400">
                <a:latin typeface="Arial" panose="020B0604020202020204" pitchFamily="34" charset="0"/>
              </a:rPr>
              <a:t>  </a:t>
            </a:r>
            <a:r>
              <a:rPr lang="zh-CN" altLang="en-US" sz="2400" dirty="0">
                <a:solidFill>
                  <a:srgbClr val="FF0000"/>
                </a:solidFill>
                <a:latin typeface="Arial" panose="020B0604020202020204" pitchFamily="34" charset="0"/>
              </a:rPr>
              <a:t>（不做）</a:t>
            </a:r>
            <a:endParaRPr lang="zh-CN" altLang="en-US" sz="2400" dirty="0">
              <a:solidFill>
                <a:srgbClr val="FF0000"/>
              </a:solidFill>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entity relationship diagram</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module interface descriptions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processing narratives for each module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test case for each module</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Both b and c </a:t>
            </a:r>
            <a:endParaRPr lang="en-US" altLang="ja-JP"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4. The best representation of system architecture is an operational software prototype. </a:t>
            </a:r>
            <a:r>
              <a:rPr lang="zh-CN" altLang="en-US" sz="2400">
                <a:latin typeface="Arial" panose="020B0604020202020204" pitchFamily="34" charset="0"/>
              </a:rPr>
              <a:t>（不完善，一个原型并不能代表全部架构）</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b. False</a:t>
            </a:r>
            <a:endParaRPr lang="en-US" altLang="zh-CN" sz="2400">
              <a:highlight>
                <a:srgbClr val="FFFF00"/>
              </a:highlight>
              <a:latin typeface="Arial" panose="020B0604020202020204" pitchFamily="34" charset="0"/>
            </a:endParaRPr>
          </a:p>
        </p:txBody>
      </p:sp>
      <p:sp>
        <p:nvSpPr>
          <p:cNvPr id="118793"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3-e 4-b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93"/>
                                        </p:tgtEl>
                                        <p:attrNameLst>
                                          <p:attrName>style.visibility</p:attrName>
                                        </p:attrNameLst>
                                      </p:cBhvr>
                                      <p:to>
                                        <p:strVal val="visible"/>
                                      </p:to>
                                    </p:set>
                                    <p:animEffect transition="in" filter="blinds(horizontal)">
                                      <p:cBhvr>
                                        <p:cTn id="7"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014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014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014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014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0150" name="Text Box 71"/>
          <p:cNvSpPr txBox="1"/>
          <p:nvPr/>
        </p:nvSpPr>
        <p:spPr>
          <a:xfrm>
            <a:off x="1524000" y="728663"/>
            <a:ext cx="9144000" cy="526224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In the context of object-oriented software engineering a component contains</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attributes and operations</a:t>
            </a:r>
            <a:r>
              <a:rPr lang="zh-CN" altLang="en-US" sz="2400">
                <a:solidFill>
                  <a:srgbClr val="FF0000"/>
                </a:solidFill>
                <a:latin typeface="Arial" panose="020B0604020202020204" pitchFamily="34" charset="0"/>
                <a:ea typeface="宋体" panose="02010600030101010101" pitchFamily="2" charset="-122"/>
              </a:rPr>
              <a:t>（一个类</a:t>
            </a:r>
            <a:endParaRPr lang="en-US" altLang="zh-CN" sz="2400">
              <a:solidFill>
                <a:srgbClr val="FF0000"/>
              </a:solidFill>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instances of each class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roles for each actor (device or user)</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a set of collaborating classes</a:t>
            </a:r>
            <a:r>
              <a:rPr lang="zh-CN" altLang="en-US" sz="2400">
                <a:solidFill>
                  <a:srgbClr val="FF0000"/>
                </a:solidFill>
                <a:highlight>
                  <a:srgbClr val="FFFF00"/>
                </a:highlight>
                <a:latin typeface="Arial" panose="020B0604020202020204" pitchFamily="34" charset="0"/>
                <a:ea typeface="宋体" panose="02010600030101010101" pitchFamily="2" charset="-122"/>
              </a:rPr>
              <a:t>（一组类</a:t>
            </a:r>
            <a:endParaRPr lang="en-US" altLang="zh-CN" sz="2400">
              <a:solidFill>
                <a:srgbClr val="FF0000"/>
              </a:solidFill>
              <a:highlight>
                <a:srgbClr val="FFFF00"/>
              </a:highlight>
              <a:latin typeface="Arial" panose="020B0604020202020204" pitchFamily="34" charset="0"/>
            </a:endParaRPr>
          </a:p>
          <a:p>
            <a:pPr marL="762000" lvl="1" indent="-304800" eaLnBrk="0" hangingPunct="0">
              <a:buFontTx/>
              <a:buNone/>
            </a:pPr>
            <a:endParaRPr lang="en-US" altLang="zh-CN"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In traditional software engineering, modules must serve in which of the following roles?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Control </a:t>
            </a:r>
            <a:r>
              <a:rPr lang="zh-CN" altLang="en-US" sz="2400">
                <a:latin typeface="Arial" panose="020B0604020202020204" pitchFamily="34" charset="0"/>
                <a:ea typeface="宋体" panose="02010600030101010101" pitchFamily="2" charset="-122"/>
              </a:rPr>
              <a:t>（控制域）</a:t>
            </a:r>
            <a:r>
              <a:rPr lang="en-US" altLang="zh-CN" sz="2400">
                <a:latin typeface="Arial" panose="020B0604020202020204" pitchFamily="34" charset="0"/>
              </a:rPr>
              <a:t>component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Infrastructure</a:t>
            </a:r>
            <a:r>
              <a:rPr lang="zh-CN" altLang="en-US" sz="2400">
                <a:latin typeface="Arial" panose="020B0604020202020204" pitchFamily="34" charset="0"/>
                <a:ea typeface="宋体" panose="02010600030101010101" pitchFamily="2" charset="-122"/>
              </a:rPr>
              <a:t>（基础设施域）</a:t>
            </a:r>
            <a:r>
              <a:rPr lang="en-US" altLang="zh-CN" sz="2400">
                <a:latin typeface="Arial" panose="020B0604020202020204" pitchFamily="34" charset="0"/>
              </a:rPr>
              <a:t> component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Problem domain </a:t>
            </a:r>
            <a:r>
              <a:rPr lang="zh-CN" altLang="en-US" sz="2400">
                <a:latin typeface="Arial" panose="020B0604020202020204" pitchFamily="34" charset="0"/>
                <a:ea typeface="宋体" panose="02010600030101010101" pitchFamily="2" charset="-122"/>
              </a:rPr>
              <a:t>（问题域）</a:t>
            </a:r>
            <a:r>
              <a:rPr lang="en-US" altLang="zh-CN" sz="2400">
                <a:latin typeface="Arial" panose="020B0604020202020204" pitchFamily="34" charset="0"/>
              </a:rPr>
              <a:t>component</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All of the above</a:t>
            </a:r>
            <a:endParaRPr lang="en-US" altLang="zh-CN" sz="2400">
              <a:highlight>
                <a:srgbClr val="FFFF00"/>
              </a:highlight>
              <a:latin typeface="Arial" panose="020B0604020202020204" pitchFamily="34" charset="0"/>
            </a:endParaRPr>
          </a:p>
          <a:p>
            <a:pPr marL="762000" lvl="1" indent="-304800" eaLnBrk="0" hangingPunct="0">
              <a:buFontTx/>
              <a:buNone/>
            </a:pPr>
            <a:endParaRPr lang="en-US" altLang="zh-CN" sz="2400">
              <a:highlight>
                <a:srgbClr val="FFFF00"/>
              </a:highlight>
              <a:latin typeface="Arial" panose="020B0604020202020204" pitchFamily="34" charset="0"/>
            </a:endParaRPr>
          </a:p>
        </p:txBody>
      </p:sp>
      <p:sp>
        <p:nvSpPr>
          <p:cNvPr id="200714" name="Text Box 10"/>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1-d 2-d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6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117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1171"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117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117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1174" name="Text Box 71"/>
          <p:cNvSpPr txBox="1"/>
          <p:nvPr/>
        </p:nvSpPr>
        <p:spPr>
          <a:xfrm>
            <a:off x="1524000" y="728663"/>
            <a:ext cx="9144000" cy="4892675"/>
          </a:xfrm>
          <a:prstGeom prst="rect">
            <a:avLst/>
          </a:prstGeom>
          <a:noFill/>
          <a:ln w="9525">
            <a:noFill/>
          </a:ln>
        </p:spPr>
        <p:txBody>
          <a:bodyPr>
            <a:spAutoFit/>
          </a:bodyPr>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Which of the following is not one of the four principles used to guide component-level design?</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Dependency Inversion Principle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Parsimonious Complexity Principle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Segregation Principle</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Open-Closed Principle</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Classes and components that exhibit functional, layer, or communicational cohesion are relatively easy to implement, test, and maintain.</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True</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0714" name="Text Box 10"/>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3-b 4-a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219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219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219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219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2198"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In component design, elaboration</a:t>
            </a:r>
            <a:r>
              <a:rPr lang="en-US" altLang="zh-CN" sz="2400">
                <a:latin typeface="Arial" panose="020B0604020202020204" pitchFamily="34" charset="0"/>
              </a:rPr>
              <a:t> does </a:t>
            </a:r>
            <a:r>
              <a:rPr lang="en-US" altLang="zh-CN" sz="2400" b="1">
                <a:solidFill>
                  <a:srgbClr val="FF0000"/>
                </a:solidFill>
                <a:latin typeface="Arial" panose="020B0604020202020204" pitchFamily="34" charset="0"/>
              </a:rPr>
              <a:t>not</a:t>
            </a:r>
            <a:r>
              <a:rPr lang="en-US" altLang="zh-CN" sz="2400">
                <a:latin typeface="Arial" panose="020B0604020202020204" pitchFamily="34" charset="0"/>
              </a:rPr>
              <a:t> </a:t>
            </a:r>
            <a:r>
              <a:rPr lang="en-US" altLang="ja-JP" sz="2400">
                <a:latin typeface="Arial" panose="020B0604020202020204" pitchFamily="34" charset="0"/>
              </a:rPr>
              <a:t>require which of the following elements to be described in detail?</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Source code</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Attributes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Operations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 c and d</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In component-level design "persistent data sources" refer to</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Component libraries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Databases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Files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All of the above</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Both b and c</a:t>
            </a:r>
            <a:endParaRPr lang="en-US" altLang="ja-JP" sz="2400">
              <a:highlight>
                <a:srgbClr val="FFFF00"/>
              </a:highlight>
              <a:latin typeface="Arial" panose="020B0604020202020204" pitchFamily="34" charset="0"/>
            </a:endParaRPr>
          </a:p>
          <a:p>
            <a:pPr marL="304800" indent="-304800" eaLnBrk="0" hangingPunct="0">
              <a:buNone/>
            </a:pPr>
            <a:endParaRPr lang="en-US" altLang="ja-JP" sz="2400">
              <a:highlight>
                <a:srgbClr val="FFFF00"/>
              </a:highlight>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5-a 6-e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32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32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32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32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3222" name="Text Box 71"/>
          <p:cNvSpPr txBox="1"/>
          <p:nvPr/>
        </p:nvSpPr>
        <p:spPr>
          <a:xfrm>
            <a:off x="1524000" y="728663"/>
            <a:ext cx="9144000" cy="501586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The object constraint language (OCL) complements UML by allowing a software engineer to use a formal grammar to construct unambiguous statements about design model elements.</a:t>
            </a:r>
            <a:r>
              <a:rPr lang="en-US" altLang="ja-JP"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True</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 </a:t>
            </a:r>
            <a:endParaRPr lang="en-US" altLang="zh-CN" sz="2400">
              <a:latin typeface="Arial" panose="020B0604020202020204" pitchFamily="34" charset="0"/>
            </a:endParaRPr>
          </a:p>
          <a:p>
            <a:pPr marL="762000" lvl="1" indent="-304800" eaLnBrk="0" hangingPunct="0">
              <a:buFontTx/>
              <a:buNone/>
            </a:pPr>
            <a:r>
              <a:rPr lang="en-US" altLang="zh-CN" sz="2400">
                <a:solidFill>
                  <a:srgbClr val="FF0000"/>
                </a:solidFill>
                <a:latin typeface="Arial" panose="020B0604020202020204" pitchFamily="34" charset="0"/>
              </a:rPr>
              <a:t>(PASS)</a:t>
            </a:r>
            <a:endParaRPr lang="en-US" altLang="zh-CN" sz="2400">
              <a:solidFill>
                <a:srgbClr val="FF0000"/>
              </a:solidFill>
              <a:latin typeface="Arial" panose="020B0604020202020204" pitchFamily="34" charset="0"/>
            </a:endParaRPr>
          </a:p>
          <a:p>
            <a:pPr marL="762000" lvl="1" indent="-304800" eaLnBrk="0" hangingPunct="0">
              <a:buFontTx/>
              <a:buNone/>
            </a:pPr>
            <a:endParaRPr lang="en-US" altLang="ja-JP" sz="2400">
              <a:solidFill>
                <a:srgbClr val="FF0000"/>
              </a:solidFill>
              <a:latin typeface="Arial" panose="020B0604020202020204" pitchFamily="34" charset="0"/>
            </a:endParaRPr>
          </a:p>
          <a:p>
            <a:pPr marL="304800" indent="-304800" eaLnBrk="0" hangingPunct="0">
              <a:buNone/>
            </a:pPr>
            <a:r>
              <a:rPr lang="en-US" altLang="zh-CN" sz="2400">
                <a:latin typeface="Arial" panose="020B0604020202020204" pitchFamily="34" charset="0"/>
              </a:rPr>
              <a:t>8. Which of these criteria are useful in assessing the effectiveness of a </a:t>
            </a:r>
            <a:r>
              <a:rPr lang="en-US" altLang="zh-CN" sz="2400" b="1" i="1">
                <a:solidFill>
                  <a:srgbClr val="FF0000"/>
                </a:solidFill>
                <a:latin typeface="Arial" panose="020B0604020202020204" pitchFamily="34" charset="0"/>
              </a:rPr>
              <a:t>particular design</a:t>
            </a:r>
            <a:r>
              <a:rPr lang="zh-CN" altLang="en-US" sz="2400" b="1" i="1">
                <a:solidFill>
                  <a:srgbClr val="FF0000"/>
                </a:solidFill>
                <a:latin typeface="Arial" panose="020B0604020202020204" pitchFamily="34" charset="0"/>
                <a:ea typeface="宋体" panose="02010600030101010101" pitchFamily="2" charset="-122"/>
              </a:rPr>
              <a:t>（详细设计）</a:t>
            </a:r>
            <a:r>
              <a:rPr lang="en-US" altLang="zh-CN" sz="2400">
                <a:latin typeface="Arial" panose="020B0604020202020204" pitchFamily="34" charset="0"/>
              </a:rPr>
              <a:t> notation?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maintainability                        b. modularity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simplicity           d. size           </a:t>
            </a:r>
            <a:r>
              <a:rPr lang="en-US" altLang="zh-CN" sz="2400">
                <a:highlight>
                  <a:srgbClr val="FFFF00"/>
                </a:highlight>
                <a:latin typeface="Arial" panose="020B0604020202020204" pitchFamily="34" charset="0"/>
              </a:rPr>
              <a:t>e. a, b, and c</a:t>
            </a:r>
            <a:endParaRPr lang="en-US" altLang="zh-CN" sz="2400">
              <a:highlight>
                <a:srgbClr val="FFFF00"/>
              </a:highlight>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7-a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483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483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4835"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483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483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4838"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interface design principles does not allow the user to remain in control of the interaction with a computer?</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allow interaction to interruptible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allow interaction to be undoable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hide technical internals from casual users</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only provide one defined method for accomplishing a task</a:t>
            </a:r>
            <a:endParaRPr lang="en-US" altLang="ja-JP" sz="2400">
              <a:highlight>
                <a:srgbClr val="FFFF00"/>
              </a:highlight>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a:t>
            </a:r>
            <a:r>
              <a:rPr lang="en-US" altLang="zh-CN" sz="2400">
                <a:latin typeface="Arial" panose="020B0604020202020204" pitchFamily="34" charset="0"/>
              </a:rPr>
              <a:t> one</a:t>
            </a:r>
            <a:r>
              <a:rPr lang="en-US" altLang="ja-JP" sz="2400">
                <a:latin typeface="Arial" panose="020B0604020202020204" pitchFamily="34" charset="0"/>
              </a:rPr>
              <a:t> of the following interface design principles</a:t>
            </a:r>
            <a:r>
              <a:rPr lang="en-US" altLang="zh-CN" sz="2400">
                <a:latin typeface="Arial" panose="020B0604020202020204" pitchFamily="34" charset="0"/>
              </a:rPr>
              <a:t> </a:t>
            </a:r>
            <a:r>
              <a:rPr lang="en-US" altLang="ja-JP" sz="2400">
                <a:latin typeface="Arial" panose="020B0604020202020204" pitchFamily="34" charset="0"/>
              </a:rPr>
              <a:t> </a:t>
            </a:r>
            <a:r>
              <a:rPr lang="en-US" altLang="zh-CN" sz="2400">
                <a:latin typeface="Arial" panose="020B0604020202020204" pitchFamily="34" charset="0"/>
              </a:rPr>
              <a:t>does Not reduce</a:t>
            </a:r>
            <a:r>
              <a:rPr lang="en-US" altLang="ja-JP" sz="2400">
                <a:latin typeface="Arial" panose="020B0604020202020204" pitchFamily="34" charset="0"/>
              </a:rPr>
              <a:t> the user's memory load?</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define intuitive shortcuts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disclose information in a progressive fashion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establish meaningful defaults</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provide an on-line tutorial</a:t>
            </a:r>
            <a:endParaRPr lang="en-US" altLang="zh-CN" sz="2400">
              <a:highlight>
                <a:srgbClr val="FFFF00"/>
              </a:highlight>
              <a:latin typeface="Arial" panose="020B0604020202020204" pitchFamily="34" charset="0"/>
            </a:endParaRPr>
          </a:p>
          <a:p>
            <a:pPr marL="304800" indent="-304800" eaLnBrk="0" hangingPunct="0">
              <a:buAutoNum type="alphaLcPeriod"/>
            </a:pPr>
            <a:endParaRPr lang="en-US" altLang="zh-CN" sz="2400" dirty="0">
              <a:highlight>
                <a:srgbClr val="FFFF00"/>
              </a:highlight>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1-d 2-d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776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7763" name="Rectangle 4"/>
          <p:cNvSpPr/>
          <p:nvPr/>
        </p:nvSpPr>
        <p:spPr>
          <a:xfrm>
            <a:off x="1703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7764" name="Rectangle 7"/>
          <p:cNvSpPr/>
          <p:nvPr/>
        </p:nvSpPr>
        <p:spPr>
          <a:xfrm>
            <a:off x="1919288" y="944563"/>
            <a:ext cx="8424862" cy="5631180"/>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5. </a:t>
            </a:r>
            <a:r>
              <a:rPr lang="en-US" altLang="ja-JP" sz="2400">
                <a:latin typeface="Arial" panose="020B0604020202020204" pitchFamily="34" charset="0"/>
              </a:rPr>
              <a:t>Most software continues to be custom built because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a. Component reuse is common in the software world.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b. Reusable components are too expensive to use.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c. Software is easier to build without using someone else's components.</a:t>
            </a:r>
            <a:endParaRPr lang="en-US" altLang="zh-CN" sz="2400">
              <a:latin typeface="Arial" panose="020B0604020202020204" pitchFamily="34" charset="0"/>
            </a:endParaRPr>
          </a:p>
          <a:p>
            <a:pPr marL="609600" indent="-609600" eaLnBrk="0" hangingPunct="0"/>
            <a:r>
              <a:rPr lang="en-US" altLang="zh-CN" sz="2400">
                <a:highlight>
                  <a:srgbClr val="FFFF00"/>
                </a:highlight>
                <a:latin typeface="Arial" panose="020B0604020202020204" pitchFamily="34" charset="0"/>
              </a:rPr>
              <a:t>   </a:t>
            </a:r>
            <a:r>
              <a:rPr lang="en-US" altLang="ja-JP" sz="2400">
                <a:highlight>
                  <a:srgbClr val="FFFF00"/>
                </a:highlight>
                <a:latin typeface="Arial" panose="020B0604020202020204" pitchFamily="34" charset="0"/>
              </a:rPr>
              <a:t>d. Off-the-shelf software components are unavailable in many application domains.   </a:t>
            </a:r>
            <a:endParaRPr lang="en-US" altLang="zh-CN" sz="2400">
              <a:highlight>
                <a:srgbClr val="FFFF00"/>
              </a:highlight>
              <a:latin typeface="Arial" panose="020B0604020202020204" pitchFamily="34" charset="0"/>
            </a:endParaRPr>
          </a:p>
          <a:p>
            <a:pPr marL="609600" indent="-609600" eaLnBrk="0" hangingPunct="0"/>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6. The nature of software applications can be characterized by their information</a:t>
            </a:r>
            <a:r>
              <a:rPr lang="en-US" altLang="ja-JP" sz="2400">
                <a:solidFill>
                  <a:srgbClr val="FF0000"/>
                </a:solidFill>
                <a:latin typeface="Arial" panose="020B0604020202020204" pitchFamily="34" charset="0"/>
              </a:rPr>
              <a:t> </a:t>
            </a:r>
            <a:r>
              <a:rPr lang="en-US" altLang="zh-CN" sz="2400">
                <a:solidFill>
                  <a:srgbClr val="FF0000"/>
                </a:solidFill>
                <a:latin typeface="Arial" panose="020B0604020202020204" pitchFamily="34" charset="0"/>
              </a:rPr>
              <a:t>(?)</a:t>
            </a:r>
            <a:endParaRPr lang="en-US" altLang="ja-JP" sz="2400">
              <a:solidFill>
                <a:srgbClr val="FF0000"/>
              </a:solidFill>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 a. complexity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a:t>
            </a:r>
            <a:r>
              <a:rPr lang="en-US" altLang="zh-CN" sz="2400">
                <a:latin typeface="Arial" panose="020B0604020202020204" pitchFamily="34" charset="0"/>
              </a:rPr>
              <a:t> </a:t>
            </a:r>
            <a:r>
              <a:rPr lang="en-US" altLang="ja-JP" sz="2400">
                <a:latin typeface="Arial" panose="020B0604020202020204" pitchFamily="34" charset="0"/>
              </a:rPr>
              <a:t>b. content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c. determinacy </a:t>
            </a:r>
            <a:endParaRPr lang="en-US" altLang="ja-JP" sz="2400">
              <a:latin typeface="Arial" panose="020B0604020202020204" pitchFamily="34" charset="0"/>
            </a:endParaRPr>
          </a:p>
          <a:p>
            <a:pPr marL="609600" indent="-609600" eaLnBrk="0" hangingPunct="0"/>
            <a:r>
              <a:rPr lang="en-US" altLang="ja-JP" sz="2400">
                <a:highlight>
                  <a:srgbClr val="FFFF00"/>
                </a:highlight>
                <a:latin typeface="Arial" panose="020B0604020202020204" pitchFamily="34" charset="0"/>
              </a:rPr>
              <a:t>   d. both b and c  </a:t>
            </a:r>
            <a:endParaRPr lang="en-US" altLang="ja-JP" sz="2400">
              <a:highlight>
                <a:srgbClr val="FFFF00"/>
              </a:highlight>
              <a:latin typeface="Arial" panose="020B0604020202020204" pitchFamily="34" charset="0"/>
            </a:endParaRPr>
          </a:p>
          <a:p>
            <a:pPr marL="609600" indent="-609600" eaLnBrk="0" hangingPunct="0"/>
            <a:endParaRPr lang="en-US" altLang="ja-JP" sz="2400" dirty="0">
              <a:highlight>
                <a:srgbClr val="FFFF00"/>
              </a:highlight>
              <a:latin typeface="Arial" panose="020B0604020202020204" pitchFamily="34" charset="0"/>
            </a:endParaRPr>
          </a:p>
        </p:txBody>
      </p:sp>
      <p:sp>
        <p:nvSpPr>
          <p:cNvPr id="493574" name="矩形 493573"/>
          <p:cNvSpPr/>
          <p:nvPr/>
        </p:nvSpPr>
        <p:spPr>
          <a:xfrm>
            <a:off x="5808663" y="0"/>
            <a:ext cx="1795780" cy="368300"/>
          </a:xfrm>
          <a:prstGeom prst="rect">
            <a:avLst/>
          </a:prstGeom>
          <a:noFill/>
          <a:ln w="9525">
            <a:noFill/>
          </a:ln>
        </p:spPr>
        <p:txBody>
          <a:bodyPr wrap="none">
            <a:spAutoFit/>
          </a:bodyPr>
          <a:p>
            <a:pPr eaLnBrk="0" hangingPunct="0"/>
            <a:r>
              <a:rPr lang="en-US" altLang="ja-JP">
                <a:latin typeface="Arial" panose="020B0604020202020204" pitchFamily="34" charset="0"/>
              </a:rPr>
              <a:t>Answer: </a:t>
            </a:r>
            <a:r>
              <a:rPr lang="en-US" altLang="zh-CN">
                <a:latin typeface="Arial" panose="020B0604020202020204" pitchFamily="34" charset="0"/>
              </a:rPr>
              <a:t>5-d 6-d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blinds(horizontal)">
                                      <p:cBhvr>
                                        <p:cTn id="7" dur="500"/>
                                        <p:tgtEl>
                                          <p:spTgt spid="4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585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585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5859"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586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586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586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Interface consistency implies that</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each application should have its own distinctive look and feel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input mechanisms remain the same throughout the application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navigational methods are context sensitive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visual information is organized according to a design standard</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both b and d</a:t>
            </a:r>
            <a:endParaRPr lang="en-US" altLang="ja-JP"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The reason for reducing the user‘s memory load is make his or her interaction with the computer quicker to complete</a:t>
            </a:r>
            <a:r>
              <a:rPr lang="en-US" altLang="zh-CN" sz="2400">
                <a:latin typeface="Arial" panose="020B0604020202020204" pitchFamily="34" charset="0"/>
              </a:rPr>
              <a:t>.     </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False</a:t>
            </a:r>
            <a:endParaRPr lang="en-US" altLang="zh-CN" sz="2400">
              <a:highlight>
                <a:srgbClr val="FFFF00"/>
              </a:highlight>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3-e 4-b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688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688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6883"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688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688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6886" name="Text Box 71"/>
          <p:cNvSpPr txBox="1"/>
          <p:nvPr/>
        </p:nvSpPr>
        <p:spPr>
          <a:xfrm>
            <a:off x="1524000" y="728663"/>
            <a:ext cx="9144000" cy="476948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Which model depicts the profile of the end users of a computer system?</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design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implementation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user model </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user's model</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Which of these framework activities is not normally associated with the user interface design processes?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cost estimation</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construction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validation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 and task analysis</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5-c 6-a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790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790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7907"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790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790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7910"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Which </a:t>
            </a:r>
            <a:r>
              <a:rPr lang="en-US" altLang="zh-CN" sz="2400" err="1">
                <a:latin typeface="Arial" panose="020B0604020202020204" pitchFamily="34" charset="0"/>
              </a:rPr>
              <a:t>approach(es</a:t>
            </a:r>
            <a:r>
              <a:rPr lang="en-US" altLang="zh-CN" sz="2400">
                <a:latin typeface="Arial" panose="020B0604020202020204" pitchFamily="34" charset="0"/>
              </a:rPr>
              <a:t>) to user </a:t>
            </a:r>
            <a:r>
              <a:rPr lang="en-US" altLang="zh-CN" sz="2400" b="1">
                <a:latin typeface="Arial" panose="020B0604020202020204" pitchFamily="34" charset="0"/>
              </a:rPr>
              <a:t>task analysis</a:t>
            </a:r>
            <a:r>
              <a:rPr lang="en-US" altLang="zh-CN" sz="2400">
                <a:latin typeface="Arial" panose="020B0604020202020204" pitchFamily="34" charset="0"/>
              </a:rPr>
              <a:t> can be useful in user interface design?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have users indicate their preferences on questionnaires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rely on the </a:t>
            </a:r>
            <a:r>
              <a:rPr lang="en-US" altLang="zh-CN" sz="2400" err="1">
                <a:latin typeface="Arial" panose="020B0604020202020204" pitchFamily="34" charset="0"/>
              </a:rPr>
              <a:t>judgement</a:t>
            </a:r>
            <a:r>
              <a:rPr lang="en-US" altLang="zh-CN" sz="2400">
                <a:latin typeface="Arial" panose="020B0604020202020204" pitchFamily="34" charset="0"/>
              </a:rPr>
              <a:t> of experienced programmers </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study existing computer-based solutions</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observe users performing tasks manually</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both c and 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Several usability measures can be collected while observing </a:t>
            </a:r>
            <a:r>
              <a:rPr lang="en-US" altLang="zh-CN" sz="2400">
                <a:solidFill>
                  <a:srgbClr val="FF0000"/>
                </a:solidFill>
                <a:latin typeface="Arial" panose="020B0604020202020204" pitchFamily="34" charset="0"/>
              </a:rPr>
              <a:t>users interacting</a:t>
            </a:r>
            <a:r>
              <a:rPr lang="en-US" altLang="zh-CN" sz="2400">
                <a:latin typeface="Arial" panose="020B0604020202020204" pitchFamily="34" charset="0"/>
              </a:rPr>
              <a:t> with a computer system including  </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down time for the application     </a:t>
            </a:r>
            <a:endParaRPr lang="en-US" altLang="zh-CN" sz="2400">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b. number of user errors</a:t>
            </a:r>
            <a:endParaRPr lang="en-US" altLang="zh-CN"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      c. software reliability   </a:t>
            </a:r>
            <a:endParaRPr lang="en-US" altLang="zh-CN" sz="2400">
              <a:latin typeface="Arial" panose="020B0604020202020204" pitchFamily="34" charset="0"/>
            </a:endParaRPr>
          </a:p>
          <a:p>
            <a:pPr marL="304800" indent="-304800" eaLnBrk="0" hangingPunct="0">
              <a:buNone/>
            </a:pPr>
            <a:r>
              <a:rPr lang="en-US" altLang="zh-CN" sz="2400">
                <a:highlight>
                  <a:srgbClr val="FFFF00"/>
                </a:highlight>
                <a:latin typeface="Arial" panose="020B0604020202020204" pitchFamily="34" charset="0"/>
              </a:rPr>
              <a:t>      d. time spent looking at help materials</a:t>
            </a:r>
            <a:endParaRPr lang="en-US" altLang="zh-CN"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      e. both b and d</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7-e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892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893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8931" name="Rectangle 4"/>
          <p:cNvSpPr/>
          <p:nvPr/>
        </p:nvSpPr>
        <p:spPr>
          <a:xfrm>
            <a:off x="1703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r>
              <a:rPr lang="en-US" altLang="zh-CN" sz="2800" b="1">
                <a:latin typeface="Arial" panose="020B0604020202020204" pitchFamily="34" charset="0"/>
              </a:rPr>
              <a:t> </a:t>
            </a:r>
            <a:endParaRPr lang="en-US" altLang="ja-JP" sz="2800" b="1">
              <a:latin typeface="Arial" panose="020B0604020202020204" pitchFamily="34" charset="0"/>
            </a:endParaRPr>
          </a:p>
        </p:txBody>
      </p:sp>
      <p:pic>
        <p:nvPicPr>
          <p:cNvPr id="50893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893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8934" name="Text Box 71"/>
          <p:cNvSpPr txBox="1"/>
          <p:nvPr/>
        </p:nvSpPr>
        <p:spPr>
          <a:xfrm>
            <a:off x="1524000" y="944563"/>
            <a:ext cx="9144000" cy="489267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9.It is sometimes possible that the interface designer is constrained by environmental factors that mitigate against ease of use for many users. </a:t>
            </a:r>
            <a:endParaRPr lang="en-US" altLang="ja-JP" sz="2400">
              <a:latin typeface="Arial" panose="020B0604020202020204" pitchFamily="34" charset="0"/>
            </a:endParaRPr>
          </a:p>
          <a:p>
            <a:pPr marL="1066800" lvl="1" indent="-609600" eaLnBrk="0" hangingPunct="0">
              <a:buFontTx/>
            </a:pPr>
            <a:r>
              <a:rPr lang="en-US" altLang="zh-CN" sz="2400">
                <a:highlight>
                  <a:srgbClr val="FFFF00"/>
                </a:highlight>
                <a:latin typeface="Arial" panose="020B0604020202020204" pitchFamily="34" charset="0"/>
              </a:rPr>
              <a:t>a. True        </a:t>
            </a:r>
            <a:endParaRPr lang="en-US" altLang="zh-CN" sz="2400">
              <a:highlight>
                <a:srgbClr val="FFFF00"/>
              </a:highlight>
              <a:latin typeface="Arial" panose="020B0604020202020204" pitchFamily="34" charset="0"/>
            </a:endParaRPr>
          </a:p>
          <a:p>
            <a:pPr marL="1066800" lvl="1" indent="-609600" eaLnBrk="0" hangingPunct="0">
              <a:buFontTx/>
            </a:pPr>
            <a:r>
              <a:rPr lang="en-US" altLang="zh-CN" sz="2400">
                <a:latin typeface="Arial" panose="020B0604020202020204" pitchFamily="34" charset="0"/>
              </a:rPr>
              <a:t>b. False</a:t>
            </a:r>
            <a:endParaRPr lang="en-US" altLang="zh-CN" sz="2400">
              <a:latin typeface="Arial" panose="020B0604020202020204" pitchFamily="34" charset="0"/>
            </a:endParaRPr>
          </a:p>
          <a:p>
            <a:pPr marL="1066800" lvl="1" indent="-609600" eaLnBrk="0" hangingPunct="0">
              <a:buFontTx/>
            </a:pP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10. </a:t>
            </a:r>
            <a:r>
              <a:rPr lang="en-US" altLang="ja-JP" sz="2400">
                <a:latin typeface="Arial" panose="020B0604020202020204" pitchFamily="34" charset="0"/>
              </a:rPr>
              <a:t>Which model depicts the image of a system that an end user creates in his or her head</a:t>
            </a:r>
            <a:r>
              <a:rPr lang="en-US" altLang="zh-CN" sz="2400">
                <a:latin typeface="Arial" panose="020B0604020202020204" pitchFamily="34" charset="0"/>
              </a:rPr>
              <a:t>?</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a. design model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b. user model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c. </a:t>
            </a:r>
            <a:r>
              <a:rPr lang="en-US" altLang="ja-JP" sz="2400">
                <a:latin typeface="Arial" panose="020B0604020202020204" pitchFamily="34" charset="0"/>
              </a:rPr>
              <a:t>system model</a:t>
            </a:r>
            <a:endParaRPr lang="en-US" altLang="zh-CN" sz="2400">
              <a:latin typeface="Arial" panose="020B0604020202020204" pitchFamily="34" charset="0"/>
            </a:endParaRPr>
          </a:p>
          <a:p>
            <a:pPr marL="609600" indent="-609600" eaLnBrk="0" hangingPunct="0"/>
            <a:r>
              <a:rPr lang="en-US" altLang="zh-CN" sz="2400">
                <a:highlight>
                  <a:srgbClr val="FFFF00"/>
                </a:highlight>
                <a:latin typeface="Arial" panose="020B0604020202020204" pitchFamily="34" charset="0"/>
              </a:rPr>
              <a:t>     d. </a:t>
            </a:r>
            <a:r>
              <a:rPr lang="en-US" altLang="ja-JP" sz="2400">
                <a:highlight>
                  <a:srgbClr val="FFFF00"/>
                </a:highlight>
                <a:latin typeface="Arial" panose="020B0604020202020204" pitchFamily="34" charset="0"/>
              </a:rPr>
              <a:t>system perception</a:t>
            </a:r>
            <a:r>
              <a:rPr lang="en-US" altLang="zh-CN" sz="2400">
                <a:highlight>
                  <a:srgbClr val="FFFF00"/>
                </a:highlight>
                <a:latin typeface="Arial" panose="020B0604020202020204" pitchFamily="34" charset="0"/>
              </a:rPr>
              <a:t> </a:t>
            </a:r>
            <a:r>
              <a:rPr lang="zh-CN" altLang="en-US" sz="2400">
                <a:highlight>
                  <a:srgbClr val="FFFF00"/>
                </a:highlight>
                <a:latin typeface="Arial" panose="020B0604020202020204" pitchFamily="34" charset="0"/>
              </a:rPr>
              <a:t>感知</a:t>
            </a:r>
            <a:r>
              <a:rPr lang="en-US" altLang="zh-CN" sz="2400">
                <a:highlight>
                  <a:srgbClr val="FFFF00"/>
                </a:highlight>
                <a:latin typeface="Arial" panose="020B0604020202020204" pitchFamily="34" charset="0"/>
              </a:rPr>
              <a:t>                                                                                     </a:t>
            </a:r>
            <a:endParaRPr lang="en-US" altLang="ja-JP" sz="2400">
              <a:highlight>
                <a:srgbClr val="FFFF00"/>
              </a:highlight>
              <a:latin typeface="Arial" panose="020B0604020202020204" pitchFamily="34" charset="0"/>
            </a:endParaRPr>
          </a:p>
          <a:p>
            <a:pPr marL="609600" indent="-609600" eaLnBrk="0" hangingPunct="0"/>
            <a:endParaRPr lang="en-US" altLang="ja-JP" sz="2400">
              <a:highlight>
                <a:srgbClr val="FFFF00"/>
              </a:highlight>
              <a:latin typeface="Arial" panose="020B0604020202020204" pitchFamily="34" charset="0"/>
            </a:endParaRPr>
          </a:p>
        </p:txBody>
      </p:sp>
      <p:sp>
        <p:nvSpPr>
          <p:cNvPr id="201737" name="Text Box 9"/>
          <p:cNvSpPr txBox="1"/>
          <p:nvPr/>
        </p:nvSpPr>
        <p:spPr>
          <a:xfrm>
            <a:off x="4908550" y="0"/>
            <a:ext cx="5543550" cy="368300"/>
          </a:xfrm>
          <a:prstGeom prst="rect">
            <a:avLst/>
          </a:prstGeom>
          <a:noFill/>
          <a:ln w="9525">
            <a:noFill/>
          </a:ln>
        </p:spPr>
        <p:txBody>
          <a:bodyPr>
            <a:spAutoFit/>
          </a:bodyPr>
          <a:p>
            <a:r>
              <a:rPr lang="en-US" altLang="zh-CN">
                <a:latin typeface="Arial" panose="020B0604020202020204" pitchFamily="34" charset="0"/>
              </a:rPr>
              <a:t>Answer: 9-a 10-d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995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995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9955" name="Rectangle 4"/>
          <p:cNvSpPr/>
          <p:nvPr/>
        </p:nvSpPr>
        <p:spPr>
          <a:xfrm>
            <a:off x="1703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r>
              <a:rPr lang="en-US" altLang="zh-CN" sz="2800" b="1">
                <a:latin typeface="Arial" panose="020B0604020202020204" pitchFamily="34" charset="0"/>
              </a:rPr>
              <a:t> </a:t>
            </a:r>
            <a:endParaRPr lang="en-US" altLang="ja-JP" sz="2800" b="1">
              <a:latin typeface="Arial" panose="020B0604020202020204" pitchFamily="34" charset="0"/>
            </a:endParaRPr>
          </a:p>
        </p:txBody>
      </p:sp>
      <p:pic>
        <p:nvPicPr>
          <p:cNvPr id="50995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995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9958" name="Text Box 71"/>
          <p:cNvSpPr txBox="1"/>
          <p:nvPr/>
        </p:nvSpPr>
        <p:spPr>
          <a:xfrm>
            <a:off x="1524000" y="765175"/>
            <a:ext cx="9144000" cy="464629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11.</a:t>
            </a:r>
            <a:r>
              <a:rPr lang="en-US" altLang="ja-JP" sz="2400">
                <a:latin typeface="Arial" panose="020B0604020202020204" pitchFamily="34" charset="0"/>
              </a:rPr>
              <a:t>If past interactive models have created certain user expectations it is not generally good to make </a:t>
            </a:r>
            <a:r>
              <a:rPr lang="en-US" altLang="zh-CN" sz="2400">
                <a:latin typeface="Arial" panose="020B0604020202020204" pitchFamily="34" charset="0"/>
              </a:rPr>
              <a:t>  </a:t>
            </a:r>
            <a:r>
              <a:rPr lang="en-US" altLang="ja-JP" sz="2400">
                <a:latin typeface="Arial" panose="020B0604020202020204" pitchFamily="34" charset="0"/>
              </a:rPr>
              <a:t>changes to the model.</a:t>
            </a:r>
            <a:r>
              <a:rPr lang="en-US" altLang="zh-CN"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     </a:t>
            </a:r>
            <a:r>
              <a:rPr lang="en-US" altLang="zh-CN" sz="2400">
                <a:highlight>
                  <a:srgbClr val="FFFF00"/>
                </a:highlight>
                <a:latin typeface="Arial" panose="020B0604020202020204" pitchFamily="34" charset="0"/>
              </a:rPr>
              <a:t>a. True </a:t>
            </a:r>
            <a:r>
              <a:rPr lang="en-US" altLang="zh-CN" sz="2400">
                <a:latin typeface="Arial" panose="020B0604020202020204" pitchFamily="34" charset="0"/>
              </a:rPr>
              <a:t>    b. False</a:t>
            </a:r>
            <a:endParaRPr lang="en-US" altLang="ja-JP" sz="2400">
              <a:latin typeface="Arial" panose="020B0604020202020204" pitchFamily="34" charset="0"/>
            </a:endParaRPr>
          </a:p>
          <a:p>
            <a:pPr marL="609600" indent="-609600" eaLnBrk="0" hangingPunct="0"/>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12. Several common design issues surface for almost every user interface including</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 adaptive user profiles    b. error handling resolution of graphics</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c. displays system             d. response time </a:t>
            </a:r>
            <a:endParaRPr lang="en-US" altLang="zh-CN" sz="2400">
              <a:latin typeface="Arial" panose="020B0604020202020204" pitchFamily="34" charset="0"/>
            </a:endParaRPr>
          </a:p>
          <a:p>
            <a:pPr marL="609600" indent="-609600" eaLnBrk="0" hangingPunct="0"/>
            <a:r>
              <a:rPr lang="en-US" altLang="zh-CN" sz="2400">
                <a:highlight>
                  <a:srgbClr val="FFFF00"/>
                </a:highlight>
                <a:latin typeface="Arial" panose="020B0604020202020204" pitchFamily="34" charset="0"/>
              </a:rPr>
              <a:t>  e. both b and d</a:t>
            </a:r>
            <a:endParaRPr lang="en-US" altLang="zh-CN" sz="2400">
              <a:highlight>
                <a:srgbClr val="FFFF00"/>
              </a:highlight>
              <a:latin typeface="Arial" panose="020B0604020202020204" pitchFamily="34" charset="0"/>
            </a:endParaRPr>
          </a:p>
          <a:p>
            <a:pPr marL="609600" indent="-6096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609600" indent="-609600" eaLnBrk="0" hangingPunct="0"/>
            <a:endParaRPr lang="en-US" altLang="zh-CN" sz="2400">
              <a:latin typeface="Arial" panose="020B0604020202020204" pitchFamily="34" charset="0"/>
            </a:endParaRPr>
          </a:p>
          <a:p>
            <a:pPr marL="609600" indent="-609600" eaLnBrk="0" hangingPunct="0"/>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4908550" y="0"/>
            <a:ext cx="5543550" cy="368300"/>
          </a:xfrm>
          <a:prstGeom prst="rect">
            <a:avLst/>
          </a:prstGeom>
          <a:noFill/>
          <a:ln w="9525">
            <a:noFill/>
          </a:ln>
        </p:spPr>
        <p:txBody>
          <a:bodyPr>
            <a:spAutoFit/>
          </a:bodyPr>
          <a:p>
            <a:r>
              <a:rPr lang="en-US" altLang="zh-CN">
                <a:latin typeface="Arial" panose="020B0604020202020204" pitchFamily="34" charset="0"/>
              </a:rPr>
              <a:t>Answer: 11-a 12-e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32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32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32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32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3222" name="Text Box 71"/>
          <p:cNvSpPr txBox="1"/>
          <p:nvPr/>
        </p:nvSpPr>
        <p:spPr>
          <a:xfrm>
            <a:off x="1524000" y="728663"/>
            <a:ext cx="9144000" cy="501586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The object constraint language (OCL) complements UML by allowing a software engineer to use a formal grammar to construct unambiguous statements about design model elements.</a:t>
            </a:r>
            <a:r>
              <a:rPr lang="en-US" altLang="ja-JP"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 </a:t>
            </a:r>
            <a:endParaRPr lang="en-US" altLang="zh-CN" sz="2400">
              <a:latin typeface="Arial" panose="020B0604020202020204" pitchFamily="34" charset="0"/>
            </a:endParaRPr>
          </a:p>
          <a:p>
            <a:pPr marL="762000" lvl="1" indent="-304800" eaLnBrk="0" hangingPunct="0">
              <a:buFontTx/>
              <a:buNone/>
            </a:pPr>
            <a:r>
              <a:rPr lang="en-US" altLang="zh-CN" sz="2400">
                <a:solidFill>
                  <a:srgbClr val="FF0000"/>
                </a:solidFill>
                <a:latin typeface="Arial" panose="020B0604020202020204" pitchFamily="34" charset="0"/>
              </a:rPr>
              <a:t>(PASS)</a:t>
            </a:r>
            <a:endParaRPr lang="en-US" altLang="zh-CN" sz="2400">
              <a:solidFill>
                <a:srgbClr val="FF0000"/>
              </a:solidFill>
              <a:latin typeface="Arial" panose="020B0604020202020204" pitchFamily="34" charset="0"/>
            </a:endParaRPr>
          </a:p>
          <a:p>
            <a:pPr marL="762000" lvl="1" indent="-304800" eaLnBrk="0" hangingPunct="0">
              <a:buFontTx/>
              <a:buNone/>
            </a:pPr>
            <a:endParaRPr lang="en-US" altLang="ja-JP" sz="2400">
              <a:solidFill>
                <a:srgbClr val="FF0000"/>
              </a:solidFill>
              <a:latin typeface="Arial" panose="020B0604020202020204" pitchFamily="34" charset="0"/>
            </a:endParaRPr>
          </a:p>
          <a:p>
            <a:pPr marL="304800" indent="-304800" eaLnBrk="0" hangingPunct="0">
              <a:buNone/>
            </a:pPr>
            <a:r>
              <a:rPr lang="en-US" altLang="zh-CN" sz="2400">
                <a:latin typeface="Arial" panose="020B0604020202020204" pitchFamily="34" charset="0"/>
              </a:rPr>
              <a:t>8. Which of these criteria are useful in assessing the effectiveness of a </a:t>
            </a:r>
            <a:r>
              <a:rPr lang="en-US" altLang="zh-CN" sz="2400" b="1" i="1">
                <a:solidFill>
                  <a:srgbClr val="FF0000"/>
                </a:solidFill>
                <a:latin typeface="Arial" panose="020B0604020202020204" pitchFamily="34" charset="0"/>
              </a:rPr>
              <a:t>particular design</a:t>
            </a:r>
            <a:r>
              <a:rPr lang="zh-CN" altLang="en-US" sz="2400" b="1" i="1">
                <a:solidFill>
                  <a:srgbClr val="FF0000"/>
                </a:solidFill>
                <a:latin typeface="Arial" panose="020B0604020202020204" pitchFamily="34" charset="0"/>
                <a:ea typeface="宋体" panose="02010600030101010101" pitchFamily="2" charset="-122"/>
              </a:rPr>
              <a:t>（详细设计）</a:t>
            </a:r>
            <a:r>
              <a:rPr lang="en-US" altLang="zh-CN" sz="2400">
                <a:latin typeface="Arial" panose="020B0604020202020204" pitchFamily="34" charset="0"/>
              </a:rPr>
              <a:t> notation?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maintainability                        b. modularity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simplicity           d. size          </a:t>
            </a:r>
            <a:r>
              <a:rPr lang="en-US" altLang="zh-CN" sz="2400">
                <a:highlight>
                  <a:srgbClr val="FFFF00"/>
                </a:highlight>
                <a:latin typeface="Arial" panose="020B0604020202020204" pitchFamily="34" charset="0"/>
              </a:rPr>
              <a:t> e. a, b, and c</a:t>
            </a:r>
            <a:endParaRPr lang="en-US" altLang="zh-CN" sz="2400">
              <a:highlight>
                <a:srgbClr val="FFFF00"/>
              </a:highlight>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7-a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585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585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5859"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586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586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586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Interface consistency implies that</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each application should have its own distinctive look and feel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input mechanisms remain the same throughout the application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navigational methods are context sensitive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visual information is organized according to a design standard</a:t>
            </a:r>
            <a:endParaRPr lang="en-US" altLang="zh-CN" sz="2400">
              <a:latin typeface="Arial" panose="020B0604020202020204" pitchFamily="34" charset="0"/>
            </a:endParaRPr>
          </a:p>
          <a:p>
            <a:pPr marL="762000" lvl="1" indent="-304800" eaLnBrk="0" hangingPunct="0">
              <a:buFontTx/>
              <a:buAutoNum type="alphaLcPeriod"/>
            </a:pPr>
            <a:r>
              <a:rPr lang="en-US" altLang="ja-JP" sz="2400">
                <a:highlight>
                  <a:srgbClr val="FFFF00"/>
                </a:highlight>
                <a:latin typeface="Arial" panose="020B0604020202020204" pitchFamily="34" charset="0"/>
              </a:rPr>
              <a:t>both b and d</a:t>
            </a:r>
            <a:endParaRPr lang="en-US" altLang="ja-JP" sz="2400">
              <a:highlight>
                <a:srgbClr val="FFFF00"/>
              </a:highlight>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The reason for reducing the user‘s memory load is make his or her interaction with the computer quicker to complete</a:t>
            </a:r>
            <a:r>
              <a:rPr lang="en-US" altLang="zh-CN" sz="2400">
                <a:latin typeface="Arial" panose="020B0604020202020204" pitchFamily="34" charset="0"/>
              </a:rPr>
              <a:t>.     </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3-e 4-b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688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688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6883"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688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688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6886" name="Text Box 71"/>
          <p:cNvSpPr txBox="1"/>
          <p:nvPr/>
        </p:nvSpPr>
        <p:spPr>
          <a:xfrm>
            <a:off x="1524000" y="728663"/>
            <a:ext cx="9144000" cy="476948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Which model depicts the profile of the end users of a computer system?</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design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implementation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user model </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user's model</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Which of these framework activities is not normally associated with the user interface design processes?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highlight>
                  <a:srgbClr val="FFFF00"/>
                </a:highlight>
                <a:latin typeface="Arial" panose="020B0604020202020204" pitchFamily="34" charset="0"/>
              </a:rPr>
              <a:t>cost estimation</a:t>
            </a:r>
            <a:endParaRPr lang="en-US" altLang="zh-CN" sz="2400">
              <a:highlight>
                <a:srgbClr val="FFFF00"/>
              </a:highlight>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construction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validation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 and task analysis</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5-c 6-a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981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9811" name="Rectangle 4"/>
          <p:cNvSpPr/>
          <p:nvPr/>
        </p:nvSpPr>
        <p:spPr>
          <a:xfrm>
            <a:off x="1703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9812" name="Rectangle 7"/>
          <p:cNvSpPr/>
          <p:nvPr/>
        </p:nvSpPr>
        <p:spPr>
          <a:xfrm>
            <a:off x="1919288" y="944563"/>
            <a:ext cx="8424862" cy="4523105"/>
          </a:xfrm>
          <a:prstGeom prst="rect">
            <a:avLst/>
          </a:prstGeom>
          <a:noFill/>
          <a:ln w="9525">
            <a:noFill/>
          </a:ln>
        </p:spPr>
        <p:txBody>
          <a:bodyPr>
            <a:spAutoFit/>
          </a:bodyPr>
          <a:p>
            <a:pPr marL="609600" indent="-609600" eaLnBrk="0" hangingPunct="0"/>
            <a:r>
              <a:rPr lang="en-US" altLang="ja-JP" sz="2400">
                <a:latin typeface="Arial" panose="020B0604020202020204" pitchFamily="34" charset="0"/>
              </a:rPr>
              <a:t>7. Change cannot be easily accommodated in most software systems, unless the system was designed with change in mind.  </a:t>
            </a:r>
            <a:endParaRPr lang="en-US" altLang="zh-CN" sz="2400">
              <a:latin typeface="Arial" panose="020B0604020202020204" pitchFamily="34" charset="0"/>
            </a:endParaRPr>
          </a:p>
          <a:p>
            <a:pPr marL="609600" indent="-609600" eaLnBrk="0" hangingPunct="0"/>
            <a:r>
              <a:rPr lang="en-US" altLang="zh-CN" sz="2400">
                <a:highlight>
                  <a:srgbClr val="FFFF00"/>
                </a:highlight>
                <a:latin typeface="Arial" panose="020B0604020202020204" pitchFamily="34" charset="0"/>
              </a:rPr>
              <a:t>   a. </a:t>
            </a:r>
            <a:r>
              <a:rPr lang="en-US" altLang="ja-JP" sz="2400">
                <a:highlight>
                  <a:srgbClr val="FFFF00"/>
                </a:highlight>
                <a:latin typeface="Arial" panose="020B0604020202020204" pitchFamily="34" charset="0"/>
              </a:rPr>
              <a:t>True </a:t>
            </a:r>
            <a:endParaRPr lang="en-US" altLang="zh-CN" sz="2400">
              <a:highlight>
                <a:srgbClr val="FFFF00"/>
              </a:highlight>
              <a:latin typeface="Arial" panose="020B0604020202020204" pitchFamily="34" charset="0"/>
            </a:endParaRPr>
          </a:p>
          <a:p>
            <a:pPr marL="609600" indent="-609600" eaLnBrk="0" hangingPunct="0"/>
            <a:r>
              <a:rPr lang="en-US" altLang="zh-CN" sz="2400">
                <a:latin typeface="Arial" panose="020B0604020202020204" pitchFamily="34" charset="0"/>
              </a:rPr>
              <a:t>   b. </a:t>
            </a:r>
            <a:r>
              <a:rPr lang="en-US" altLang="ja-JP" sz="2400">
                <a:latin typeface="Arial" panose="020B0604020202020204" pitchFamily="34" charset="0"/>
              </a:rPr>
              <a:t>False</a:t>
            </a:r>
            <a:endParaRPr lang="en-US" altLang="zh-CN" sz="2400">
              <a:latin typeface="Arial" panose="020B0604020202020204" pitchFamily="34" charset="0"/>
            </a:endParaRPr>
          </a:p>
          <a:p>
            <a:pPr marL="609600" indent="-609600" eaLnBrk="0" hangingPunct="0"/>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8. The functionality of most computer systems does not need to be enhanced the lifetime of the system.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zh-CN" sz="2400" err="1">
                <a:latin typeface="Arial" panose="020B0604020202020204" pitchFamily="34" charset="0"/>
              </a:rPr>
              <a:t>a.</a:t>
            </a:r>
            <a:r>
              <a:rPr lang="en-US" altLang="ja-JP" sz="2400" err="1">
                <a:latin typeface="Arial" panose="020B0604020202020204" pitchFamily="34" charset="0"/>
              </a:rPr>
              <a:t>True</a:t>
            </a:r>
            <a:endParaRPr lang="en-US" altLang="zh-CN" sz="2400">
              <a:latin typeface="Arial" panose="020B0604020202020204" pitchFamily="34" charset="0"/>
            </a:endParaRPr>
          </a:p>
          <a:p>
            <a:pPr marL="609600" indent="-609600" eaLnBrk="0" hangingPunct="0"/>
            <a:r>
              <a:rPr lang="en-US" altLang="zh-CN" sz="2400">
                <a:highlight>
                  <a:srgbClr val="FFFF00"/>
                </a:highlight>
                <a:latin typeface="Arial" panose="020B0604020202020204" pitchFamily="34" charset="0"/>
              </a:rPr>
              <a:t>   </a:t>
            </a:r>
            <a:r>
              <a:rPr lang="en-US" altLang="zh-CN" sz="2400" err="1">
                <a:highlight>
                  <a:srgbClr val="FFFF00"/>
                </a:highlight>
                <a:latin typeface="Arial" panose="020B0604020202020204" pitchFamily="34" charset="0"/>
              </a:rPr>
              <a:t>b.</a:t>
            </a:r>
            <a:r>
              <a:rPr lang="en-US" altLang="ja-JP" sz="2400" err="1">
                <a:highlight>
                  <a:srgbClr val="FFFF00"/>
                </a:highlight>
                <a:latin typeface="Arial" panose="020B0604020202020204" pitchFamily="34" charset="0"/>
              </a:rPr>
              <a:t>False</a:t>
            </a:r>
            <a:endParaRPr lang="en-US" altLang="ja-JP" sz="2400">
              <a:highlight>
                <a:srgbClr val="FFFF00"/>
              </a:highlight>
              <a:latin typeface="Arial" panose="020B0604020202020204" pitchFamily="34" charset="0"/>
            </a:endParaRPr>
          </a:p>
          <a:p>
            <a:pPr marL="1066800" lvl="1" indent="-609600" eaLnBrk="0" hangingPunct="0"/>
            <a:endParaRPr lang="en-US" altLang="zh-CN" sz="2400">
              <a:latin typeface="Arial" panose="020B0604020202020204" pitchFamily="34" charset="0"/>
            </a:endParaRPr>
          </a:p>
          <a:p>
            <a:pPr marL="1066800" lvl="1" indent="-609600" eaLnBrk="0" hangingPunct="0"/>
            <a:endParaRPr lang="zh-CN" altLang="zh-CN" sz="2400" dirty="0">
              <a:latin typeface="Arial" panose="020B0604020202020204" pitchFamily="34" charset="0"/>
            </a:endParaRPr>
          </a:p>
        </p:txBody>
      </p:sp>
      <p:sp>
        <p:nvSpPr>
          <p:cNvPr id="290822" name="矩形 290821"/>
          <p:cNvSpPr/>
          <p:nvPr/>
        </p:nvSpPr>
        <p:spPr>
          <a:xfrm>
            <a:off x="5808663" y="0"/>
            <a:ext cx="1795780" cy="368300"/>
          </a:xfrm>
          <a:prstGeom prst="rect">
            <a:avLst/>
          </a:prstGeom>
          <a:noFill/>
          <a:ln w="9525">
            <a:noFill/>
          </a:ln>
        </p:spPr>
        <p:txBody>
          <a:bodyPr wrap="none">
            <a:spAutoFit/>
          </a:bodyPr>
          <a:p>
            <a:pPr eaLnBrk="0" hangingPunct="0"/>
            <a:r>
              <a:rPr lang="en-US" altLang="ja-JP">
                <a:latin typeface="Arial" panose="020B0604020202020204" pitchFamily="34" charset="0"/>
              </a:rPr>
              <a:t>Answer: </a:t>
            </a:r>
            <a:r>
              <a:rPr lang="en-US" altLang="zh-CN">
                <a:latin typeface="Arial" panose="020B0604020202020204" pitchFamily="34" charset="0"/>
              </a:rPr>
              <a:t>7-a 8-</a:t>
            </a:r>
            <a:r>
              <a:rPr lang="en-US" altLang="ja-JP">
                <a:latin typeface="Arial" panose="020B0604020202020204" pitchFamily="34" charset="0"/>
              </a:rPr>
              <a:t>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animEffect transition="in" filter="blinds(horizontal)">
                                      <p:cBhvr>
                                        <p:cTn id="7"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idx="4294967295"/>
          </p:nvPr>
        </p:nvSpPr>
        <p:spPr>
          <a:xfrm>
            <a:off x="1811338" y="225425"/>
            <a:ext cx="8534400" cy="381000"/>
          </a:xfrm>
        </p:spPr>
        <p:txBody>
          <a:bodyPr vert="horz" wrap="square" lIns="91440" tIns="45720" rIns="91440" bIns="45720" anchor="ctr" anchorCtr="0">
            <a:normAutofit fontScale="90000"/>
          </a:bodyPr>
          <a:p>
            <a:r>
              <a:rPr lang="en-US" altLang="ja-JP"/>
              <a:t>Exercise</a:t>
            </a:r>
            <a:endParaRPr lang="zh-CN" altLang="en-US" dirty="0"/>
          </a:p>
        </p:txBody>
      </p:sp>
      <p:sp>
        <p:nvSpPr>
          <p:cNvPr id="495619" name="Rectangle 3"/>
          <p:cNvSpPr>
            <a:spLocks noGrp="1"/>
          </p:cNvSpPr>
          <p:nvPr>
            <p:ph type="body" idx="4294967295"/>
          </p:nvPr>
        </p:nvSpPr>
        <p:spPr>
          <a:xfrm>
            <a:off x="1882775" y="836613"/>
            <a:ext cx="8099425" cy="5040312"/>
          </a:xfrm>
        </p:spPr>
        <p:txBody>
          <a:bodyPr vert="horz" wrap="square" lIns="91440" tIns="45720" rIns="91440" bIns="45720" anchor="t" anchorCtr="0"/>
          <a:p>
            <a:pPr marL="457200" indent="-457200">
              <a:lnSpc>
                <a:spcPct val="80000"/>
              </a:lnSpc>
              <a:buNone/>
            </a:pPr>
            <a:r>
              <a:rPr lang="en-US" altLang="zh-CN" sz="2400">
                <a:solidFill>
                  <a:schemeClr val="tx1"/>
                </a:solidFill>
              </a:rPr>
              <a:t>1.</a:t>
            </a:r>
            <a:r>
              <a:rPr lang="en-US" altLang="ja-JP" sz="2400">
                <a:solidFill>
                  <a:schemeClr val="tx1"/>
                </a:solidFill>
              </a:rPr>
              <a:t>Which of the items listed below is not one of the software engineering layers? </a:t>
            </a:r>
            <a:endParaRPr lang="en-US" altLang="zh-CN" sz="2400">
              <a:solidFill>
                <a:schemeClr val="tx1"/>
              </a:solidFill>
            </a:endParaRPr>
          </a:p>
          <a:p>
            <a:pPr marL="457200" indent="-457200">
              <a:lnSpc>
                <a:spcPct val="80000"/>
              </a:lnSpc>
              <a:buNone/>
            </a:pPr>
            <a:r>
              <a:rPr lang="en-US" altLang="zh-CN" sz="2400">
                <a:solidFill>
                  <a:schemeClr val="tx1"/>
                </a:solidFill>
              </a:rPr>
              <a:t>  a. </a:t>
            </a:r>
            <a:r>
              <a:rPr lang="en-US" altLang="ja-JP" sz="2400">
                <a:solidFill>
                  <a:schemeClr val="tx1"/>
                </a:solidFill>
              </a:rPr>
              <a:t>Process</a:t>
            </a:r>
            <a:endParaRPr lang="en-US" altLang="zh-CN" sz="2400">
              <a:solidFill>
                <a:schemeClr val="tx1"/>
              </a:solidFill>
            </a:endParaRPr>
          </a:p>
          <a:p>
            <a:pPr marL="457200" indent="-457200">
              <a:lnSpc>
                <a:spcPct val="80000"/>
              </a:lnSpc>
              <a:buNone/>
            </a:pPr>
            <a:r>
              <a:rPr lang="en-US" altLang="zh-CN" sz="2400">
                <a:solidFill>
                  <a:schemeClr val="tx1"/>
                </a:solidFill>
                <a:highlight>
                  <a:srgbClr val="FFFF00"/>
                </a:highlight>
              </a:rPr>
              <a:t>  b. </a:t>
            </a:r>
            <a:r>
              <a:rPr lang="en-US" altLang="ja-JP" sz="2400">
                <a:solidFill>
                  <a:schemeClr val="tx1"/>
                </a:solidFill>
                <a:highlight>
                  <a:srgbClr val="FFFF00"/>
                </a:highlight>
              </a:rPr>
              <a:t>Manufacturing </a:t>
            </a:r>
            <a:endParaRPr lang="en-US" altLang="zh-CN" sz="2400">
              <a:solidFill>
                <a:schemeClr val="tx1"/>
              </a:solidFill>
              <a:highlight>
                <a:srgbClr val="FFFF00"/>
              </a:highlight>
            </a:endParaRPr>
          </a:p>
          <a:p>
            <a:pPr marL="457200" indent="-457200">
              <a:lnSpc>
                <a:spcPct val="80000"/>
              </a:lnSpc>
              <a:buNone/>
            </a:pPr>
            <a:r>
              <a:rPr lang="en-US" altLang="zh-CN" sz="2400">
                <a:solidFill>
                  <a:schemeClr val="tx1"/>
                </a:solidFill>
              </a:rPr>
              <a:t>  c. </a:t>
            </a:r>
            <a:r>
              <a:rPr lang="en-US" altLang="ja-JP" sz="2400">
                <a:solidFill>
                  <a:schemeClr val="tx1"/>
                </a:solidFill>
              </a:rPr>
              <a:t>Methods</a:t>
            </a:r>
            <a:endParaRPr lang="en-US" altLang="zh-CN" sz="2400">
              <a:solidFill>
                <a:schemeClr val="tx1"/>
              </a:solidFill>
            </a:endParaRPr>
          </a:p>
          <a:p>
            <a:pPr marL="457200" indent="-457200">
              <a:lnSpc>
                <a:spcPct val="80000"/>
              </a:lnSpc>
              <a:buNone/>
            </a:pPr>
            <a:r>
              <a:rPr lang="en-US" altLang="zh-CN" sz="2400">
                <a:solidFill>
                  <a:schemeClr val="tx1"/>
                </a:solidFill>
              </a:rPr>
              <a:t>  d. </a:t>
            </a:r>
            <a:r>
              <a:rPr lang="en-US" altLang="ja-JP" sz="2400">
                <a:solidFill>
                  <a:schemeClr val="tx1"/>
                </a:solidFill>
              </a:rPr>
              <a:t>Tools  </a:t>
            </a:r>
            <a:endParaRPr lang="en-US" altLang="ja-JP" sz="2400">
              <a:solidFill>
                <a:schemeClr val="tx1"/>
              </a:solidFill>
            </a:endParaRPr>
          </a:p>
          <a:p>
            <a:pPr marL="457200" indent="-457200">
              <a:lnSpc>
                <a:spcPct val="80000"/>
              </a:lnSpc>
              <a:buNone/>
            </a:pPr>
            <a:r>
              <a:rPr lang="en-US" altLang="zh-CN" sz="2400">
                <a:solidFill>
                  <a:schemeClr val="tx1"/>
                </a:solidFill>
              </a:rPr>
              <a:t>2.</a:t>
            </a:r>
            <a:r>
              <a:rPr lang="en-US" altLang="ja-JP" sz="2400">
                <a:solidFill>
                  <a:schemeClr val="tx1"/>
                </a:solidFill>
              </a:rPr>
              <a:t>Software engineering umbrella activities are only applied during the initial phases of software development projects. </a:t>
            </a:r>
            <a:endParaRPr lang="en-US" altLang="zh-CN" sz="2400">
              <a:solidFill>
                <a:schemeClr val="tx1"/>
              </a:solidFill>
            </a:endParaRPr>
          </a:p>
          <a:p>
            <a:pPr marL="457200" indent="-457200">
              <a:lnSpc>
                <a:spcPct val="80000"/>
              </a:lnSpc>
              <a:buNone/>
            </a:pPr>
            <a:r>
              <a:rPr lang="en-US" altLang="zh-CN" sz="2400">
                <a:solidFill>
                  <a:schemeClr val="tx1"/>
                </a:solidFill>
              </a:rPr>
              <a:t>  a. </a:t>
            </a:r>
            <a:r>
              <a:rPr lang="en-US" altLang="ja-JP" sz="2400">
                <a:solidFill>
                  <a:schemeClr val="tx1"/>
                </a:solidFill>
              </a:rPr>
              <a:t>True </a:t>
            </a:r>
            <a:endParaRPr lang="en-US" altLang="zh-CN" sz="2400">
              <a:solidFill>
                <a:schemeClr val="tx1"/>
              </a:solidFill>
            </a:endParaRPr>
          </a:p>
          <a:p>
            <a:pPr marL="457200" indent="-457200">
              <a:lnSpc>
                <a:spcPct val="80000"/>
              </a:lnSpc>
              <a:buNone/>
            </a:pPr>
            <a:r>
              <a:rPr lang="en-US" altLang="zh-CN" sz="2400">
                <a:solidFill>
                  <a:schemeClr val="tx1"/>
                </a:solidFill>
                <a:highlight>
                  <a:srgbClr val="FFFF00"/>
                </a:highlight>
              </a:rPr>
              <a:t>  b. </a:t>
            </a:r>
            <a:r>
              <a:rPr lang="en-US" altLang="ja-JP" sz="2400">
                <a:solidFill>
                  <a:schemeClr val="tx1"/>
                </a:solidFill>
                <a:highlight>
                  <a:srgbClr val="FFFF00"/>
                </a:highlight>
              </a:rPr>
              <a:t>False </a:t>
            </a:r>
            <a:endParaRPr lang="en-US" altLang="ja-JP" sz="2400">
              <a:solidFill>
                <a:schemeClr val="tx1"/>
              </a:solidFill>
              <a:highlight>
                <a:srgbClr val="FFFF00"/>
              </a:highlight>
            </a:endParaRPr>
          </a:p>
          <a:p>
            <a:pPr marL="457200" indent="-457200">
              <a:lnSpc>
                <a:spcPct val="80000"/>
              </a:lnSpc>
              <a:buNone/>
            </a:pPr>
            <a:endParaRPr lang="en-US" altLang="zh-CN" sz="2400">
              <a:solidFill>
                <a:schemeClr val="tx1"/>
              </a:solidFill>
            </a:endParaRPr>
          </a:p>
          <a:p>
            <a:pPr marL="457200" indent="-457200">
              <a:lnSpc>
                <a:spcPct val="80000"/>
              </a:lnSpc>
              <a:buNone/>
            </a:pPr>
            <a:r>
              <a:rPr lang="en-US" altLang="zh-CN" sz="2400">
                <a:solidFill>
                  <a:schemeClr val="tx1"/>
                </a:solidFill>
              </a:rPr>
              <a:t>Answer</a:t>
            </a:r>
            <a:r>
              <a:rPr lang="zh-CN" altLang="en-US" sz="2400" dirty="0">
                <a:solidFill>
                  <a:schemeClr val="tx1"/>
                </a:solidFill>
              </a:rPr>
              <a:t>： </a:t>
            </a:r>
            <a:r>
              <a:rPr lang="en-US" altLang="zh-CN" sz="2400">
                <a:solidFill>
                  <a:schemeClr val="tx1"/>
                </a:solidFill>
              </a:rPr>
              <a:t>1-b  2-b</a:t>
            </a:r>
            <a:endParaRPr lang="en-US" altLang="zh-CN" sz="2400" dirty="0">
              <a:solidFill>
                <a:schemeClr val="tx1"/>
              </a:solidFill>
            </a:endParaRPr>
          </a:p>
        </p:txBody>
      </p:sp>
      <p:sp>
        <p:nvSpPr>
          <p:cNvPr id="17408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5619">
                                            <p:txEl>
                                              <p:charRg st="286" end="303"/>
                                            </p:txEl>
                                          </p:spTgt>
                                        </p:tgtEl>
                                        <p:attrNameLst>
                                          <p:attrName>style.visibility</p:attrName>
                                        </p:attrNameLst>
                                      </p:cBhvr>
                                      <p:to>
                                        <p:strVal val="visible"/>
                                      </p:to>
                                    </p:set>
                                    <p:animEffect transition="in" filter="blinds(horizontal)">
                                      <p:cBhvr>
                                        <p:cTn id="7" dur="500"/>
                                        <p:tgtEl>
                                          <p:spTgt spid="495619">
                                            <p:txEl>
                                              <p:charRg st="286" end="3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idx="4294967295"/>
          </p:nvPr>
        </p:nvSpPr>
        <p:spPr>
          <a:xfrm>
            <a:off x="1811338" y="225425"/>
            <a:ext cx="8534400" cy="381000"/>
          </a:xfrm>
        </p:spPr>
        <p:txBody>
          <a:bodyPr vert="horz" wrap="square" lIns="91440" tIns="45720" rIns="91440" bIns="45720" anchor="ctr" anchorCtr="0">
            <a:normAutofit fontScale="90000"/>
          </a:bodyPr>
          <a:p>
            <a:r>
              <a:rPr lang="en-US" altLang="ja-JP"/>
              <a:t>Exercise</a:t>
            </a:r>
            <a:endParaRPr lang="zh-CN" altLang="en-US" dirty="0"/>
          </a:p>
        </p:txBody>
      </p:sp>
      <p:sp>
        <p:nvSpPr>
          <p:cNvPr id="376835" name="Rectangle 3"/>
          <p:cNvSpPr>
            <a:spLocks noGrp="1"/>
          </p:cNvSpPr>
          <p:nvPr>
            <p:ph type="body" idx="4294967295"/>
          </p:nvPr>
        </p:nvSpPr>
        <p:spPr>
          <a:xfrm>
            <a:off x="1882775" y="836930"/>
            <a:ext cx="8099425" cy="5575300"/>
          </a:xfrm>
        </p:spPr>
        <p:txBody>
          <a:bodyPr vert="horz" wrap="square" lIns="91440" tIns="45720" rIns="91440" bIns="45720" anchor="t" anchorCtr="0"/>
          <a:p>
            <a:pPr marL="457200" indent="-457200">
              <a:lnSpc>
                <a:spcPct val="80000"/>
              </a:lnSpc>
              <a:buNone/>
            </a:pPr>
            <a:r>
              <a:rPr lang="en-US" altLang="zh-CN" sz="2400">
                <a:solidFill>
                  <a:schemeClr val="tx1"/>
                </a:solidFill>
              </a:rPr>
              <a:t>3.</a:t>
            </a:r>
            <a:r>
              <a:rPr lang="en-US" altLang="ja-JP" sz="2400">
                <a:solidFill>
                  <a:schemeClr val="tx1"/>
                </a:solidFill>
              </a:rPr>
              <a:t>Which of these are the 5 generic software engineering framework activities? </a:t>
            </a:r>
            <a:endParaRPr lang="en-US" altLang="zh-CN" sz="2400">
              <a:solidFill>
                <a:schemeClr val="tx1"/>
              </a:solidFill>
            </a:endParaRPr>
          </a:p>
          <a:p>
            <a:pPr marL="457200" indent="-457200">
              <a:lnSpc>
                <a:spcPct val="80000"/>
              </a:lnSpc>
              <a:buNone/>
            </a:pPr>
            <a:r>
              <a:rPr lang="en-US" altLang="zh-CN" sz="2400">
                <a:solidFill>
                  <a:schemeClr val="tx1"/>
                </a:solidFill>
                <a:highlight>
                  <a:srgbClr val="FFFF00"/>
                </a:highlight>
              </a:rPr>
              <a:t>  a. </a:t>
            </a:r>
            <a:r>
              <a:rPr lang="en-US" altLang="ja-JP" sz="2400">
                <a:solidFill>
                  <a:schemeClr val="tx1"/>
                </a:solidFill>
                <a:highlight>
                  <a:srgbClr val="FFFF00"/>
                </a:highlight>
              </a:rPr>
              <a:t>communication, planning, modeling, construction, deployment </a:t>
            </a:r>
            <a:endParaRPr lang="en-US" altLang="zh-CN" sz="2400">
              <a:solidFill>
                <a:schemeClr val="tx1"/>
              </a:solidFill>
              <a:highlight>
                <a:srgbClr val="FFFF00"/>
              </a:highlight>
            </a:endParaRPr>
          </a:p>
          <a:p>
            <a:pPr marL="457200" indent="-457200">
              <a:lnSpc>
                <a:spcPct val="80000"/>
              </a:lnSpc>
              <a:buNone/>
            </a:pPr>
            <a:r>
              <a:rPr lang="en-US" altLang="zh-CN" sz="2400">
                <a:solidFill>
                  <a:schemeClr val="tx1"/>
                </a:solidFill>
              </a:rPr>
              <a:t>  b. </a:t>
            </a:r>
            <a:r>
              <a:rPr lang="en-US" altLang="ja-JP" sz="2400">
                <a:solidFill>
                  <a:schemeClr val="tx1"/>
                </a:solidFill>
              </a:rPr>
              <a:t>communication, risk management, measurement, production, reviewing </a:t>
            </a:r>
            <a:endParaRPr lang="en-US" altLang="zh-CN" sz="2400">
              <a:solidFill>
                <a:schemeClr val="tx1"/>
              </a:solidFill>
            </a:endParaRPr>
          </a:p>
          <a:p>
            <a:pPr marL="457200" indent="-457200">
              <a:lnSpc>
                <a:spcPct val="80000"/>
              </a:lnSpc>
              <a:buNone/>
            </a:pPr>
            <a:r>
              <a:rPr lang="en-US" altLang="zh-CN" sz="2400">
                <a:solidFill>
                  <a:schemeClr val="tx1"/>
                </a:solidFill>
              </a:rPr>
              <a:t>  c. </a:t>
            </a:r>
            <a:r>
              <a:rPr lang="en-US" altLang="ja-JP" sz="2400">
                <a:solidFill>
                  <a:schemeClr val="tx1"/>
                </a:solidFill>
              </a:rPr>
              <a:t>analysis, designing, programming, debugging, maintenance </a:t>
            </a:r>
            <a:endParaRPr lang="en-US" altLang="zh-CN" sz="2400">
              <a:solidFill>
                <a:schemeClr val="tx1"/>
              </a:solidFill>
            </a:endParaRPr>
          </a:p>
          <a:p>
            <a:pPr marL="457200" indent="-457200">
              <a:lnSpc>
                <a:spcPct val="80000"/>
              </a:lnSpc>
              <a:buNone/>
            </a:pPr>
            <a:r>
              <a:rPr lang="en-US" altLang="zh-CN" sz="2400">
                <a:solidFill>
                  <a:schemeClr val="tx1"/>
                </a:solidFill>
              </a:rPr>
              <a:t>  d. </a:t>
            </a:r>
            <a:r>
              <a:rPr lang="en-US" altLang="ja-JP" sz="2400">
                <a:solidFill>
                  <a:schemeClr val="tx1"/>
                </a:solidFill>
              </a:rPr>
              <a:t>analysis, planning, designing, programming, testing </a:t>
            </a:r>
            <a:endParaRPr lang="en-US" altLang="ja-JP" sz="2400">
              <a:solidFill>
                <a:schemeClr val="tx1"/>
              </a:solidFill>
            </a:endParaRPr>
          </a:p>
          <a:p>
            <a:pPr marL="457200" indent="-457200">
              <a:lnSpc>
                <a:spcPct val="80000"/>
              </a:lnSpc>
              <a:buNone/>
            </a:pPr>
            <a:r>
              <a:rPr lang="en-US" altLang="zh-CN" sz="2400">
                <a:solidFill>
                  <a:schemeClr val="tx1"/>
                </a:solidFill>
              </a:rPr>
              <a:t>4.</a:t>
            </a:r>
            <a:r>
              <a:rPr lang="en-US" altLang="ja-JP" sz="2400">
                <a:solidFill>
                  <a:schemeClr val="tx1"/>
                </a:solidFill>
                <a:sym typeface="+mn-ea"/>
              </a:rPr>
              <a:t>Process technology tools allow software organizations to compress schedules by skipping unimportant activities. </a:t>
            </a:r>
            <a:endParaRPr lang="en-US" altLang="ja-JP" sz="2400">
              <a:solidFill>
                <a:schemeClr val="tx1"/>
              </a:solidFill>
            </a:endParaRPr>
          </a:p>
          <a:p>
            <a:pPr marL="457200" indent="-457200">
              <a:lnSpc>
                <a:spcPct val="80000"/>
              </a:lnSpc>
              <a:buNone/>
            </a:pPr>
            <a:r>
              <a:rPr lang="en-US" altLang="ja-JP" sz="2400">
                <a:solidFill>
                  <a:schemeClr val="tx1"/>
                </a:solidFill>
                <a:sym typeface="+mn-ea"/>
              </a:rPr>
              <a:t>   a. True </a:t>
            </a:r>
            <a:endParaRPr lang="en-US" altLang="ja-JP" sz="2400">
              <a:solidFill>
                <a:schemeClr val="tx1"/>
              </a:solidFill>
            </a:endParaRPr>
          </a:p>
          <a:p>
            <a:pPr marL="457200" indent="-457200">
              <a:lnSpc>
                <a:spcPct val="80000"/>
              </a:lnSpc>
              <a:buNone/>
            </a:pPr>
            <a:r>
              <a:rPr lang="en-US" altLang="ja-JP" sz="2400">
                <a:solidFill>
                  <a:schemeClr val="tx1"/>
                </a:solidFill>
                <a:highlight>
                  <a:srgbClr val="FFFF00"/>
                </a:highlight>
                <a:sym typeface="+mn-ea"/>
              </a:rPr>
              <a:t>   b. False  </a:t>
            </a:r>
            <a:endParaRPr lang="en-US" altLang="ja-JP" sz="2400">
              <a:solidFill>
                <a:schemeClr val="tx1"/>
              </a:solidFill>
              <a:highlight>
                <a:srgbClr val="FFFF00"/>
              </a:highlight>
            </a:endParaRPr>
          </a:p>
          <a:p>
            <a:pPr marL="457200" indent="-457200">
              <a:lnSpc>
                <a:spcPct val="80000"/>
              </a:lnSpc>
              <a:buNone/>
            </a:pPr>
            <a:endParaRPr lang="en-US" altLang="ja-JP" sz="2400" dirty="0">
              <a:solidFill>
                <a:schemeClr val="tx1"/>
              </a:solidFill>
              <a:highlight>
                <a:srgbClr val="FFFF00"/>
              </a:highlight>
            </a:endParaRPr>
          </a:p>
        </p:txBody>
      </p:sp>
      <p:sp>
        <p:nvSpPr>
          <p:cNvPr id="17510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 name="文本框 1"/>
          <p:cNvSpPr txBox="1"/>
          <p:nvPr/>
        </p:nvSpPr>
        <p:spPr>
          <a:xfrm>
            <a:off x="6239510" y="44450"/>
            <a:ext cx="1860550" cy="368300"/>
          </a:xfrm>
          <a:prstGeom prst="rect">
            <a:avLst/>
          </a:prstGeom>
          <a:noFill/>
        </p:spPr>
        <p:txBody>
          <a:bodyPr wrap="none" rtlCol="0" anchor="t">
            <a:spAutoFit/>
          </a:bodyPr>
          <a:p>
            <a:r>
              <a:rPr lang="en-US" altLang="zh-CN">
                <a:sym typeface="+mn-ea"/>
              </a:rPr>
              <a:t>Answer</a:t>
            </a:r>
            <a:r>
              <a:rPr lang="zh-CN" altLang="en-US" dirty="0">
                <a:sym typeface="+mn-ea"/>
              </a:rPr>
              <a:t>： </a:t>
            </a:r>
            <a:r>
              <a:rPr lang="en-US" altLang="zh-CN">
                <a:sym typeface="+mn-ea"/>
              </a:rPr>
              <a:t>3-a  4-b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idx="4294967295"/>
          </p:nvPr>
        </p:nvSpPr>
        <p:spPr>
          <a:xfrm>
            <a:off x="1811338" y="225425"/>
            <a:ext cx="8534400" cy="381000"/>
          </a:xfrm>
        </p:spPr>
        <p:txBody>
          <a:bodyPr vert="horz" wrap="square" lIns="91440" tIns="45720" rIns="91440" bIns="45720" anchor="ctr" anchorCtr="0">
            <a:normAutofit fontScale="90000"/>
          </a:bodyPr>
          <a:p>
            <a:r>
              <a:rPr lang="en-US" altLang="ja-JP"/>
              <a:t>Exercise</a:t>
            </a:r>
            <a:endParaRPr lang="zh-CN" altLang="en-US" dirty="0"/>
          </a:p>
        </p:txBody>
      </p:sp>
      <p:sp>
        <p:nvSpPr>
          <p:cNvPr id="496643" name="Rectangle 3"/>
          <p:cNvSpPr>
            <a:spLocks noGrp="1"/>
          </p:cNvSpPr>
          <p:nvPr>
            <p:ph type="body" idx="4294967295"/>
          </p:nvPr>
        </p:nvSpPr>
        <p:spPr>
          <a:xfrm>
            <a:off x="1882775" y="836613"/>
            <a:ext cx="8099425" cy="5040312"/>
          </a:xfrm>
        </p:spPr>
        <p:txBody>
          <a:bodyPr vert="horz" wrap="square" lIns="91440" tIns="45720" rIns="91440" bIns="45720" anchor="t" anchorCtr="0"/>
          <a:p>
            <a:pPr marL="457200" indent="-457200">
              <a:lnSpc>
                <a:spcPct val="80000"/>
              </a:lnSpc>
              <a:buNone/>
            </a:pPr>
            <a:r>
              <a:rPr lang="en-US" altLang="ja-JP" sz="2400"/>
              <a:t>5. It is generally accepted that one cannot have weak software processes and create high quality end products. </a:t>
            </a:r>
            <a:endParaRPr lang="en-US" altLang="zh-CN" sz="2400"/>
          </a:p>
          <a:p>
            <a:pPr marL="457200" indent="-457200">
              <a:lnSpc>
                <a:spcPct val="80000"/>
              </a:lnSpc>
              <a:buNone/>
            </a:pPr>
            <a:r>
              <a:rPr lang="en-US" altLang="zh-CN" sz="2400">
                <a:highlight>
                  <a:srgbClr val="FFFF00"/>
                </a:highlight>
              </a:rPr>
              <a:t>   a. </a:t>
            </a:r>
            <a:r>
              <a:rPr lang="en-US" altLang="ja-JP" sz="2400">
                <a:highlight>
                  <a:srgbClr val="FFFF00"/>
                </a:highlight>
              </a:rPr>
              <a:t>True </a:t>
            </a:r>
            <a:endParaRPr lang="en-US" altLang="zh-CN" sz="2400">
              <a:highlight>
                <a:srgbClr val="FFFF00"/>
              </a:highlight>
            </a:endParaRPr>
          </a:p>
          <a:p>
            <a:pPr marL="457200" indent="-457200">
              <a:lnSpc>
                <a:spcPct val="80000"/>
              </a:lnSpc>
              <a:buNone/>
            </a:pPr>
            <a:r>
              <a:rPr lang="en-US" altLang="zh-CN" sz="2400"/>
              <a:t>   b. </a:t>
            </a:r>
            <a:r>
              <a:rPr lang="en-US" altLang="ja-JP" sz="2400"/>
              <a:t>False</a:t>
            </a:r>
            <a:endParaRPr lang="en-US" altLang="ja-JP" sz="2400"/>
          </a:p>
          <a:p>
            <a:pPr marL="457200" indent="-457200">
              <a:lnSpc>
                <a:spcPct val="80000"/>
              </a:lnSpc>
              <a:buNone/>
            </a:pPr>
            <a:r>
              <a:rPr lang="en-US" altLang="ja-JP" sz="2400"/>
              <a:t>6. The tasks for each activity are always unchanged. </a:t>
            </a:r>
            <a:endParaRPr lang="en-US" altLang="zh-CN" sz="2400"/>
          </a:p>
          <a:p>
            <a:pPr marL="457200" indent="-457200">
              <a:lnSpc>
                <a:spcPct val="80000"/>
              </a:lnSpc>
              <a:buNone/>
            </a:pPr>
            <a:r>
              <a:rPr lang="en-US" altLang="zh-CN" sz="2400"/>
              <a:t>   a.  </a:t>
            </a:r>
            <a:r>
              <a:rPr lang="en-US" altLang="ja-JP" sz="2400"/>
              <a:t>True</a:t>
            </a:r>
            <a:endParaRPr lang="en-US" altLang="zh-CN" sz="2400"/>
          </a:p>
          <a:p>
            <a:pPr marL="457200" indent="-457200">
              <a:lnSpc>
                <a:spcPct val="80000"/>
              </a:lnSpc>
              <a:buNone/>
            </a:pPr>
            <a:r>
              <a:rPr lang="en-US" altLang="zh-CN" sz="2400">
                <a:highlight>
                  <a:srgbClr val="FFFF00"/>
                </a:highlight>
              </a:rPr>
              <a:t>   b.  </a:t>
            </a:r>
            <a:r>
              <a:rPr lang="en-US" altLang="ja-JP" sz="2400">
                <a:highlight>
                  <a:srgbClr val="FFFF00"/>
                </a:highlight>
              </a:rPr>
              <a:t>False</a:t>
            </a:r>
            <a:endParaRPr lang="en-US" altLang="ja-JP" sz="2400">
              <a:highlight>
                <a:srgbClr val="FFFF00"/>
              </a:highlight>
            </a:endParaRPr>
          </a:p>
          <a:p>
            <a:pPr marL="457200" indent="-457200">
              <a:lnSpc>
                <a:spcPct val="80000"/>
              </a:lnSpc>
            </a:pPr>
            <a:endParaRPr lang="en-US" altLang="zh-CN" sz="2400"/>
          </a:p>
          <a:p>
            <a:pPr marL="457200" indent="-457200">
              <a:lnSpc>
                <a:spcPct val="80000"/>
              </a:lnSpc>
              <a:buNone/>
            </a:pPr>
            <a:r>
              <a:rPr lang="en-US" altLang="ja-JP" sz="2400"/>
              <a:t>Answer:</a:t>
            </a:r>
            <a:r>
              <a:rPr lang="en-US" altLang="zh-CN" sz="2400"/>
              <a:t> 5-a  6-b</a:t>
            </a:r>
            <a:r>
              <a:rPr lang="en-US" altLang="zh-CN" sz="1600"/>
              <a:t> </a:t>
            </a:r>
            <a:endParaRPr lang="en-US" altLang="ja-JP" sz="1600"/>
          </a:p>
        </p:txBody>
      </p:sp>
      <p:sp>
        <p:nvSpPr>
          <p:cNvPr id="17715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charRg st="216" end="234"/>
                                            </p:txEl>
                                          </p:spTgt>
                                        </p:tgtEl>
                                        <p:attrNameLst>
                                          <p:attrName>style.visibility</p:attrName>
                                        </p:attrNameLst>
                                      </p:cBhvr>
                                      <p:to>
                                        <p:strVal val="visible"/>
                                      </p:to>
                                    </p:set>
                                    <p:animEffect transition="in" filter="blinds(horizontal)">
                                      <p:cBhvr>
                                        <p:cTn id="7" dur="500"/>
                                        <p:tgtEl>
                                          <p:spTgt spid="496643">
                                            <p:txEl>
                                              <p:charRg st="216"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0098"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0099" name="Text Box 71"/>
          <p:cNvSpPr txBox="1"/>
          <p:nvPr/>
        </p:nvSpPr>
        <p:spPr>
          <a:xfrm>
            <a:off x="1524000" y="728663"/>
            <a:ext cx="9144000" cy="5631180"/>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The linear sequential model of software development is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A reasonable approach when requirements are well defined. </a:t>
            </a:r>
            <a:endParaRPr lang="en-US" altLang="ja-JP" sz="2400">
              <a:highlight>
                <a:srgbClr val="FFFF00"/>
              </a:highlight>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good approach when a working program is required quickly.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The best approach to use for projects with large development teams.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An old fashioned model that cannot be used in a modern context.  </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The linear sequential model of software development is also known as the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Classical life cycle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Fountain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Spiral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Waterfall model </a:t>
            </a:r>
            <a:endParaRPr lang="en-US" altLang="ja-JP" sz="2400">
              <a:latin typeface="Arial" panose="020B0604020202020204" pitchFamily="34" charset="0"/>
            </a:endParaRPr>
          </a:p>
          <a:p>
            <a:pPr marL="762000" lvl="1" indent="-304800" eaLnBrk="0" hangingPunct="0">
              <a:buAutoNum type="alphaLcPeriod"/>
            </a:pPr>
            <a:r>
              <a:rPr lang="en-US" altLang="ja-JP" sz="2400">
                <a:highlight>
                  <a:srgbClr val="FFFF00"/>
                </a:highlight>
                <a:latin typeface="Arial" panose="020B0604020202020204" pitchFamily="34" charset="0"/>
              </a:rPr>
              <a:t>both a and d</a:t>
            </a:r>
            <a:endParaRPr lang="en-US" altLang="ja-JP" sz="2400">
              <a:highlight>
                <a:srgbClr val="FFFF00"/>
              </a:highlight>
              <a:latin typeface="Arial" panose="020B0604020202020204" pitchFamily="34" charset="0"/>
            </a:endParaRPr>
          </a:p>
        </p:txBody>
      </p:sp>
      <p:sp>
        <p:nvSpPr>
          <p:cNvPr id="379911" name="矩形 379910"/>
          <p:cNvSpPr/>
          <p:nvPr/>
        </p:nvSpPr>
        <p:spPr>
          <a:xfrm>
            <a:off x="5303838" y="115888"/>
            <a:ext cx="22402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1-a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animEffect transition="in" filter="blinds(horizontal)">
                                      <p:cBhvr>
                                        <p:cTn id="7"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25076</Words>
  <Application>WPS 演示</Application>
  <PresentationFormat>宽屏</PresentationFormat>
  <Paragraphs>946</Paragraphs>
  <Slides>47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Arial</vt:lpstr>
      <vt:lpstr>宋体</vt:lpstr>
      <vt:lpstr>Wingdings</vt:lpstr>
      <vt:lpstr>Wingdings</vt:lpstr>
      <vt:lpstr>微软雅黑</vt:lpstr>
      <vt:lpstr>Arial Unicode MS</vt:lpstr>
      <vt:lpstr>Calibri</vt:lpstr>
      <vt:lpstr>MS PGothic</vt:lpstr>
      <vt:lpstr>WPS</vt:lpstr>
      <vt:lpstr>EXERCISE</vt:lpstr>
      <vt:lpstr>PowerPoint 演示文稿</vt:lpstr>
      <vt:lpstr>PowerPoint 演示文稿</vt:lpstr>
      <vt:lpstr>PowerPoint 演示文稿</vt:lpstr>
      <vt:lpstr>PowerPoint 演示文稿</vt:lpstr>
      <vt:lpstr>Exercise</vt:lpstr>
      <vt:lpstr>Exercise</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WPS_1561258228</cp:lastModifiedBy>
  <cp:revision>160</cp:revision>
  <dcterms:created xsi:type="dcterms:W3CDTF">2019-06-19T02:08:00Z</dcterms:created>
  <dcterms:modified xsi:type="dcterms:W3CDTF">2025-01-08T08:14:22Z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6A089D9627CC4B37ACCC6CA020B8342E_13</vt:lpwstr>
  </property>
</Properties>
</file>