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tiff" ContentType="image/tiff"/>
  <Default Extension="bmp" ContentType="image/bmp"/>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192"/>
  </p:handoutMasterIdLst>
  <p:sldIdLst>
    <p:sldId id="829" r:id="rId4"/>
    <p:sldId id="1046" r:id="rId6"/>
    <p:sldId id="1044" r:id="rId7"/>
    <p:sldId id="1040" r:id="rId8"/>
    <p:sldId id="1045" r:id="rId9"/>
    <p:sldId id="1042" r:id="rId10"/>
    <p:sldId id="1043" r:id="rId11"/>
    <p:sldId id="751" r:id="rId12"/>
    <p:sldId id="859" r:id="rId13"/>
    <p:sldId id="841" r:id="rId14"/>
    <p:sldId id="753" r:id="rId15"/>
    <p:sldId id="763" r:id="rId16"/>
    <p:sldId id="754" r:id="rId17"/>
    <p:sldId id="755" r:id="rId18"/>
    <p:sldId id="756" r:id="rId19"/>
    <p:sldId id="757" r:id="rId20"/>
    <p:sldId id="758" r:id="rId21"/>
    <p:sldId id="760" r:id="rId22"/>
    <p:sldId id="762" r:id="rId23"/>
    <p:sldId id="781" r:id="rId24"/>
    <p:sldId id="782" r:id="rId25"/>
    <p:sldId id="783" r:id="rId26"/>
    <p:sldId id="784" r:id="rId27"/>
    <p:sldId id="785" r:id="rId28"/>
    <p:sldId id="605" r:id="rId29"/>
    <p:sldId id="864" r:id="rId30"/>
    <p:sldId id="838" r:id="rId31"/>
    <p:sldId id="606" r:id="rId32"/>
    <p:sldId id="831" r:id="rId33"/>
    <p:sldId id="830" r:id="rId34"/>
    <p:sldId id="607" r:id="rId35"/>
    <p:sldId id="678" r:id="rId36"/>
    <p:sldId id="837" r:id="rId37"/>
    <p:sldId id="795" r:id="rId38"/>
    <p:sldId id="832" r:id="rId39"/>
    <p:sldId id="833" r:id="rId40"/>
    <p:sldId id="608" r:id="rId41"/>
    <p:sldId id="609" r:id="rId42"/>
    <p:sldId id="1047" r:id="rId43"/>
    <p:sldId id="677" r:id="rId44"/>
    <p:sldId id="1048" r:id="rId45"/>
    <p:sldId id="1049" r:id="rId46"/>
    <p:sldId id="610" r:id="rId47"/>
    <p:sldId id="1050" r:id="rId48"/>
    <p:sldId id="611" r:id="rId49"/>
    <p:sldId id="768" r:id="rId50"/>
    <p:sldId id="839" r:id="rId51"/>
    <p:sldId id="857" r:id="rId52"/>
    <p:sldId id="764" r:id="rId53"/>
    <p:sldId id="612" r:id="rId54"/>
    <p:sldId id="872" r:id="rId55"/>
    <p:sldId id="840" r:id="rId56"/>
    <p:sldId id="1090" r:id="rId57"/>
    <p:sldId id="1091" r:id="rId58"/>
    <p:sldId id="1092" r:id="rId59"/>
    <p:sldId id="614" r:id="rId60"/>
    <p:sldId id="1093" r:id="rId61"/>
    <p:sldId id="613" r:id="rId62"/>
    <p:sldId id="1094" r:id="rId63"/>
    <p:sldId id="641" r:id="rId64"/>
    <p:sldId id="1095" r:id="rId65"/>
    <p:sldId id="1096" r:id="rId66"/>
    <p:sldId id="1097" r:id="rId67"/>
    <p:sldId id="1098" r:id="rId68"/>
    <p:sldId id="640" r:id="rId69"/>
    <p:sldId id="1130" r:id="rId70"/>
    <p:sldId id="1131" r:id="rId71"/>
    <p:sldId id="1132" r:id="rId72"/>
    <p:sldId id="1133" r:id="rId73"/>
    <p:sldId id="1250" r:id="rId74"/>
    <p:sldId id="643" r:id="rId75"/>
    <p:sldId id="642" r:id="rId76"/>
    <p:sldId id="1127" r:id="rId77"/>
    <p:sldId id="1129" r:id="rId78"/>
    <p:sldId id="1128" r:id="rId79"/>
    <p:sldId id="803" r:id="rId80"/>
    <p:sldId id="848" r:id="rId81"/>
    <p:sldId id="644" r:id="rId82"/>
    <p:sldId id="811" r:id="rId83"/>
    <p:sldId id="812" r:id="rId84"/>
    <p:sldId id="646" r:id="rId85"/>
    <p:sldId id="647" r:id="rId86"/>
    <p:sldId id="648" r:id="rId87"/>
    <p:sldId id="689" r:id="rId88"/>
    <p:sldId id="1104" r:id="rId89"/>
    <p:sldId id="1101" r:id="rId90"/>
    <p:sldId id="1102" r:id="rId91"/>
    <p:sldId id="1103" r:id="rId92"/>
    <p:sldId id="1105" r:id="rId93"/>
    <p:sldId id="805" r:id="rId94"/>
    <p:sldId id="804" r:id="rId95"/>
    <p:sldId id="852" r:id="rId96"/>
    <p:sldId id="807" r:id="rId97"/>
    <p:sldId id="806" r:id="rId98"/>
    <p:sldId id="808" r:id="rId99"/>
    <p:sldId id="860" r:id="rId100"/>
    <p:sldId id="870" r:id="rId101"/>
    <p:sldId id="810" r:id="rId102"/>
    <p:sldId id="652" r:id="rId103"/>
    <p:sldId id="1100" r:id="rId104"/>
    <p:sldId id="688" r:id="rId105"/>
    <p:sldId id="653" r:id="rId106"/>
    <p:sldId id="814" r:id="rId107"/>
    <p:sldId id="1099" r:id="rId108"/>
    <p:sldId id="654" r:id="rId109"/>
    <p:sldId id="815" r:id="rId110"/>
    <p:sldId id="655" r:id="rId111"/>
    <p:sldId id="1106" r:id="rId112"/>
    <p:sldId id="657" r:id="rId113"/>
    <p:sldId id="816" r:id="rId114"/>
    <p:sldId id="819" r:id="rId115"/>
    <p:sldId id="820" r:id="rId116"/>
    <p:sldId id="658" r:id="rId117"/>
    <p:sldId id="659" r:id="rId118"/>
    <p:sldId id="817" r:id="rId119"/>
    <p:sldId id="1107" r:id="rId120"/>
    <p:sldId id="853" r:id="rId121"/>
    <p:sldId id="1108" r:id="rId122"/>
    <p:sldId id="1110" r:id="rId123"/>
    <p:sldId id="1111" r:id="rId124"/>
    <p:sldId id="1112" r:id="rId125"/>
    <p:sldId id="890" r:id="rId126"/>
    <p:sldId id="740" r:id="rId127"/>
    <p:sldId id="741" r:id="rId128"/>
    <p:sldId id="662" r:id="rId129"/>
    <p:sldId id="825" r:id="rId130"/>
    <p:sldId id="1114" r:id="rId131"/>
    <p:sldId id="1087" r:id="rId132"/>
    <p:sldId id="1088" r:id="rId133"/>
    <p:sldId id="1089" r:id="rId134"/>
    <p:sldId id="1134" r:id="rId135"/>
    <p:sldId id="1137" r:id="rId136"/>
    <p:sldId id="1135" r:id="rId137"/>
    <p:sldId id="1136" r:id="rId138"/>
    <p:sldId id="1052" r:id="rId139"/>
    <p:sldId id="1053" r:id="rId140"/>
    <p:sldId id="1054" r:id="rId141"/>
    <p:sldId id="1055" r:id="rId142"/>
    <p:sldId id="1056" r:id="rId143"/>
    <p:sldId id="1057" r:id="rId144"/>
    <p:sldId id="1058" r:id="rId145"/>
    <p:sldId id="1059" r:id="rId146"/>
    <p:sldId id="1060" r:id="rId147"/>
    <p:sldId id="1138" r:id="rId148"/>
    <p:sldId id="1143" r:id="rId149"/>
    <p:sldId id="1144" r:id="rId150"/>
    <p:sldId id="1140" r:id="rId151"/>
    <p:sldId id="1141" r:id="rId152"/>
    <p:sldId id="1061" r:id="rId153"/>
    <p:sldId id="1142" r:id="rId154"/>
    <p:sldId id="1062" r:id="rId155"/>
    <p:sldId id="1068" r:id="rId156"/>
    <p:sldId id="1069" r:id="rId157"/>
    <p:sldId id="1366" r:id="rId158"/>
    <p:sldId id="1070" r:id="rId159"/>
    <p:sldId id="1076" r:id="rId160"/>
    <p:sldId id="1071" r:id="rId161"/>
    <p:sldId id="1072" r:id="rId162"/>
    <p:sldId id="1146" r:id="rId163"/>
    <p:sldId id="1073" r:id="rId164"/>
    <p:sldId id="1074" r:id="rId165"/>
    <p:sldId id="1075" r:id="rId166"/>
    <p:sldId id="1077" r:id="rId167"/>
    <p:sldId id="1078" r:id="rId168"/>
    <p:sldId id="1079" r:id="rId169"/>
    <p:sldId id="1080" r:id="rId170"/>
    <p:sldId id="1081" r:id="rId171"/>
    <p:sldId id="1082" r:id="rId172"/>
    <p:sldId id="1083" r:id="rId173"/>
    <p:sldId id="1084" r:id="rId174"/>
    <p:sldId id="1085" r:id="rId175"/>
    <p:sldId id="1086" r:id="rId176"/>
    <p:sldId id="858" r:id="rId177"/>
    <p:sldId id="855" r:id="rId178"/>
    <p:sldId id="856" r:id="rId179"/>
    <p:sldId id="1399" r:id="rId180"/>
    <p:sldId id="744" r:id="rId181"/>
    <p:sldId id="868" r:id="rId182"/>
    <p:sldId id="747" r:id="rId183"/>
    <p:sldId id="1121" r:id="rId184"/>
    <p:sldId id="1122" r:id="rId185"/>
    <p:sldId id="1123" r:id="rId186"/>
    <p:sldId id="1124" r:id="rId187"/>
    <p:sldId id="1125" r:id="rId188"/>
    <p:sldId id="1126" r:id="rId189"/>
    <p:sldId id="871" r:id="rId190"/>
    <p:sldId id="1038" r:id="rId191"/>
  </p:sldIdLst>
  <p:sldSz cx="9144000" cy="6858000" type="screen4x3"/>
  <p:notesSz cx="6736080" cy="9866630"/>
  <p:custDataLst>
    <p:tags r:id="rId197"/>
  </p:custDataLst>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FF99"/>
    <a:srgbClr val="FF0000"/>
    <a:srgbClr val="4C4C4C"/>
    <a:srgbClr val="FF9999"/>
    <a:srgbClr val="99CCFF"/>
    <a:srgbClr val="66CC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464"/>
    <p:restoredTop sz="94677"/>
  </p:normalViewPr>
  <p:slideViewPr>
    <p:cSldViewPr showGuides="1">
      <p:cViewPr>
        <p:scale>
          <a:sx n="100" d="100"/>
          <a:sy n="100" d="100"/>
        </p:scale>
        <p:origin x="-13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4864"/>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7" Type="http://schemas.openxmlformats.org/officeDocument/2006/relationships/tags" Target="tags/tag2.xml"/><Relationship Id="rId196" Type="http://schemas.openxmlformats.org/officeDocument/2006/relationships/commentAuthors" Target="commentAuthors.xml"/><Relationship Id="rId195" Type="http://schemas.openxmlformats.org/officeDocument/2006/relationships/tableStyles" Target="tableStyles.xml"/><Relationship Id="rId194" Type="http://schemas.openxmlformats.org/officeDocument/2006/relationships/viewProps" Target="viewProps.xml"/><Relationship Id="rId193" Type="http://schemas.openxmlformats.org/officeDocument/2006/relationships/presProps" Target="presProps.xml"/><Relationship Id="rId192" Type="http://schemas.openxmlformats.org/officeDocument/2006/relationships/handoutMaster" Target="handoutMasters/handoutMaster1.xml"/><Relationship Id="rId191" Type="http://schemas.openxmlformats.org/officeDocument/2006/relationships/slide" Target="slides/slide187.xml"/><Relationship Id="rId190" Type="http://schemas.openxmlformats.org/officeDocument/2006/relationships/slide" Target="slides/slide186.xml"/><Relationship Id="rId19" Type="http://schemas.openxmlformats.org/officeDocument/2006/relationships/slide" Target="slides/slide15.xml"/><Relationship Id="rId189" Type="http://schemas.openxmlformats.org/officeDocument/2006/relationships/slide" Target="slides/slide185.xml"/><Relationship Id="rId188" Type="http://schemas.openxmlformats.org/officeDocument/2006/relationships/slide" Target="slides/slide184.xml"/><Relationship Id="rId187" Type="http://schemas.openxmlformats.org/officeDocument/2006/relationships/slide" Target="slides/slide183.xml"/><Relationship Id="rId186" Type="http://schemas.openxmlformats.org/officeDocument/2006/relationships/slide" Target="slides/slide182.xml"/><Relationship Id="rId185" Type="http://schemas.openxmlformats.org/officeDocument/2006/relationships/slide" Target="slides/slide181.xml"/><Relationship Id="rId184" Type="http://schemas.openxmlformats.org/officeDocument/2006/relationships/slide" Target="slides/slide180.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19413" cy="493713"/>
          </a:xfrm>
          <a:prstGeom prst="rect">
            <a:avLst/>
          </a:prstGeom>
          <a:noFill/>
          <a:ln w="9525">
            <a:noFill/>
            <a:miter lim="800000"/>
          </a:ln>
        </p:spPr>
        <p:txBody>
          <a:bodyPr vert="horz" wrap="square" lIns="91440" tIns="45720" rIns="91440" bIns="45720" numCol="1" anchor="t" anchorCtr="0" compatLnSpc="1"/>
          <a:p>
            <a:pPr lvl="0" fontAlgn="base"/>
            <a:endParaRPr lang="en-US" altLang="ja-JP" sz="1200" strike="noStrike" noProof="1"/>
          </a:p>
        </p:txBody>
      </p:sp>
      <p:sp>
        <p:nvSpPr>
          <p:cNvPr id="5123" name="Rectangle 3"/>
          <p:cNvSpPr>
            <a:spLocks noGrp="1" noChangeArrowheads="1"/>
          </p:cNvSpPr>
          <p:nvPr>
            <p:ph type="dt" sz="quarter" idx="1"/>
          </p:nvPr>
        </p:nvSpPr>
        <p:spPr bwMode="auto">
          <a:xfrm>
            <a:off x="3816350" y="0"/>
            <a:ext cx="2919413" cy="493713"/>
          </a:xfrm>
          <a:prstGeom prst="rect">
            <a:avLst/>
          </a:prstGeom>
          <a:noFill/>
          <a:ln w="9525">
            <a:noFill/>
            <a:miter lim="800000"/>
          </a:ln>
        </p:spPr>
        <p:txBody>
          <a:bodyPr vert="horz" wrap="square" lIns="91440" tIns="45720" rIns="91440" bIns="45720" numCol="1" anchor="t" anchorCtr="0" compatLnSpc="1"/>
          <a:p>
            <a:pPr lvl="0" algn="r" fontAlgn="base"/>
            <a:endParaRPr lang="en-US" altLang="ja-JP" sz="1200" strike="noStrike" noProof="1"/>
          </a:p>
        </p:txBody>
      </p:sp>
      <p:sp>
        <p:nvSpPr>
          <p:cNvPr id="5124" name="Rectangle 4"/>
          <p:cNvSpPr>
            <a:spLocks noGrp="1" noChangeArrowheads="1"/>
          </p:cNvSpPr>
          <p:nvPr>
            <p:ph type="ftr" sz="quarter" idx="2"/>
          </p:nvPr>
        </p:nvSpPr>
        <p:spPr bwMode="auto">
          <a:xfrm>
            <a:off x="0" y="9372600"/>
            <a:ext cx="2919413" cy="493713"/>
          </a:xfrm>
          <a:prstGeom prst="rect">
            <a:avLst/>
          </a:prstGeom>
          <a:noFill/>
          <a:ln w="9525">
            <a:noFill/>
            <a:miter lim="800000"/>
          </a:ln>
        </p:spPr>
        <p:txBody>
          <a:bodyPr vert="horz" wrap="square" lIns="91440" tIns="45720" rIns="91440" bIns="45720" numCol="1" anchor="b" anchorCtr="0" compatLnSpc="1"/>
          <a:p>
            <a:pPr lvl="0" fontAlgn="base"/>
            <a:endParaRPr lang="en-US" altLang="ja-JP" sz="1200" strike="noStrike" noProof="1"/>
          </a:p>
        </p:txBody>
      </p:sp>
      <p:sp>
        <p:nvSpPr>
          <p:cNvPr id="5125" name="Rectangle 5"/>
          <p:cNvSpPr>
            <a:spLocks noGrp="1" noChangeArrowheads="1"/>
          </p:cNvSpPr>
          <p:nvPr>
            <p:ph type="sldNum" sz="quarter" idx="3"/>
          </p:nvPr>
        </p:nvSpPr>
        <p:spPr bwMode="auto">
          <a:xfrm>
            <a:off x="3816350" y="9372600"/>
            <a:ext cx="2919413" cy="493713"/>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ja-JP" altLang="en-US" sz="1200" strike="noStrike" noProof="1" dirty="0">
                <a:latin typeface="Arial" panose="020B0604020202020204" pitchFamily="34" charset="0"/>
                <a:ea typeface="MS PGothic" panose="020B0600070205080204" pitchFamily="34" charset="-128"/>
                <a:cs typeface="+mn-cs"/>
              </a:rPr>
            </a:fld>
            <a:endParaRPr lang="ja-JP"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ln>
        </p:spPr>
        <p:txBody>
          <a:bodyPr vert="horz" wrap="square" lIns="91440" tIns="45720" rIns="91440" bIns="45720" numCol="1" anchor="t" anchorCtr="0" compatLnSpc="1"/>
          <a:p>
            <a:pPr lvl="0" fontAlgn="base"/>
            <a:endParaRPr lang="en-US" altLang="ja-JP" sz="1200" strike="noStrike" noProof="1" dirty="0"/>
          </a:p>
        </p:txBody>
      </p:sp>
      <p:sp>
        <p:nvSpPr>
          <p:cNvPr id="4099" name="Rectangle 3"/>
          <p:cNvSpPr>
            <a:spLocks noGrp="1" noChangeArrowheads="1"/>
          </p:cNvSpPr>
          <p:nvPr>
            <p:ph type="dt" idx="1"/>
          </p:nvPr>
        </p:nvSpPr>
        <p:spPr bwMode="auto">
          <a:xfrm>
            <a:off x="3816350" y="0"/>
            <a:ext cx="2919413" cy="493713"/>
          </a:xfrm>
          <a:prstGeom prst="rect">
            <a:avLst/>
          </a:prstGeom>
          <a:noFill/>
          <a:ln w="9525">
            <a:noFill/>
            <a:miter lim="800000"/>
          </a:ln>
        </p:spPr>
        <p:txBody>
          <a:bodyPr vert="horz" wrap="square" lIns="91440" tIns="45720" rIns="91440" bIns="45720" numCol="1" anchor="t" anchorCtr="0" compatLnSpc="1"/>
          <a:p>
            <a:pPr lvl="0" algn="r" fontAlgn="base"/>
            <a:endParaRPr lang="en-US" altLang="ja-JP" sz="1200" strike="noStrike" noProof="1" dirty="0"/>
          </a:p>
        </p:txBody>
      </p:sp>
      <p:sp>
        <p:nvSpPr>
          <p:cNvPr id="4100" name="Rectangle 4"/>
          <p:cNvSpPr>
            <a:spLocks noTextEdit="1"/>
          </p:cNvSpPr>
          <p:nvPr>
            <p:ph type="sldImg"/>
          </p:nvPr>
        </p:nvSpPr>
        <p:spPr>
          <a:xfrm>
            <a:off x="901700" y="739775"/>
            <a:ext cx="4933950" cy="3700463"/>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898525" y="4686300"/>
            <a:ext cx="4938713" cy="4440238"/>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2" name="Rectangle 6"/>
          <p:cNvSpPr>
            <a:spLocks noGrp="1" noChangeArrowheads="1"/>
          </p:cNvSpPr>
          <p:nvPr>
            <p:ph type="ftr" sz="quarter" idx="4"/>
          </p:nvPr>
        </p:nvSpPr>
        <p:spPr bwMode="auto">
          <a:xfrm>
            <a:off x="0" y="9372600"/>
            <a:ext cx="2919413" cy="493713"/>
          </a:xfrm>
          <a:prstGeom prst="rect">
            <a:avLst/>
          </a:prstGeom>
          <a:noFill/>
          <a:ln w="9525">
            <a:noFill/>
            <a:miter lim="800000"/>
          </a:ln>
        </p:spPr>
        <p:txBody>
          <a:bodyPr vert="horz" wrap="square" lIns="91440" tIns="45720" rIns="91440" bIns="45720" numCol="1" anchor="b" anchorCtr="0" compatLnSpc="1"/>
          <a:p>
            <a:pPr lvl="0" fontAlgn="base"/>
            <a:endParaRPr lang="en-US" altLang="ja-JP" sz="1200" strike="noStrike" noProof="1" dirty="0"/>
          </a:p>
        </p:txBody>
      </p:sp>
      <p:sp>
        <p:nvSpPr>
          <p:cNvPr id="4103" name="Rectangle 7"/>
          <p:cNvSpPr>
            <a:spLocks noGrp="1" noChangeArrowheads="1"/>
          </p:cNvSpPr>
          <p:nvPr>
            <p:ph type="sldNum" sz="quarter" idx="5"/>
          </p:nvPr>
        </p:nvSpPr>
        <p:spPr bwMode="auto">
          <a:xfrm>
            <a:off x="3816350" y="9372600"/>
            <a:ext cx="2919413" cy="493713"/>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ja-JP" altLang="en-US" sz="1200" strike="noStrike" noProof="1" dirty="0">
                <a:latin typeface="Arial" panose="020B0604020202020204" pitchFamily="34" charset="0"/>
                <a:ea typeface="MS PGothic" panose="020B0600070205080204" pitchFamily="34" charset="-128"/>
                <a:cs typeface="+mn-cs"/>
              </a:rPr>
            </a:fld>
            <a:endParaRPr lang="ja-JP"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146" name="Rectangle 2"/>
          <p:cNvSpPr>
            <a:spLocks noTextEdit="1"/>
          </p:cNvSpPr>
          <p:nvPr>
            <p:ph type="sldImg"/>
          </p:nvPr>
        </p:nvSpPr>
        <p:spPr/>
      </p:sp>
      <p:sp>
        <p:nvSpPr>
          <p:cNvPr id="614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53250" name="Rectangle 2"/>
          <p:cNvSpPr>
            <a:spLocks noTextEdit="1"/>
          </p:cNvSpPr>
          <p:nvPr>
            <p:ph type="sldImg"/>
          </p:nvPr>
        </p:nvSpPr>
        <p:spPr/>
      </p:sp>
      <p:sp>
        <p:nvSpPr>
          <p:cNvPr id="5325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55298" name="Rectangle 2"/>
          <p:cNvSpPr>
            <a:spLocks noTextEdit="1"/>
          </p:cNvSpPr>
          <p:nvPr>
            <p:ph type="sldImg"/>
          </p:nvPr>
        </p:nvSpPr>
        <p:spPr/>
      </p:sp>
      <p:sp>
        <p:nvSpPr>
          <p:cNvPr id="5529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57346" name="Rectangle 2"/>
          <p:cNvSpPr>
            <a:spLocks noTextEdit="1"/>
          </p:cNvSpPr>
          <p:nvPr>
            <p:ph type="sldImg"/>
          </p:nvPr>
        </p:nvSpPr>
        <p:spPr/>
      </p:sp>
      <p:sp>
        <p:nvSpPr>
          <p:cNvPr id="5734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0418" name="Rectangle 2"/>
          <p:cNvSpPr>
            <a:spLocks noTextEdit="1"/>
          </p:cNvSpPr>
          <p:nvPr>
            <p:ph type="sldImg"/>
          </p:nvPr>
        </p:nvSpPr>
        <p:spPr/>
      </p:sp>
      <p:sp>
        <p:nvSpPr>
          <p:cNvPr id="604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2466" name="Rectangle 2"/>
          <p:cNvSpPr>
            <a:spLocks noTextEdit="1"/>
          </p:cNvSpPr>
          <p:nvPr>
            <p:ph type="sldImg"/>
          </p:nvPr>
        </p:nvSpPr>
        <p:spPr/>
      </p:sp>
      <p:sp>
        <p:nvSpPr>
          <p:cNvPr id="624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4514" name="Rectangle 2"/>
          <p:cNvSpPr>
            <a:spLocks noTextEdit="1"/>
          </p:cNvSpPr>
          <p:nvPr>
            <p:ph type="sldImg"/>
          </p:nvPr>
        </p:nvSpPr>
        <p:spPr/>
      </p:sp>
      <p:sp>
        <p:nvSpPr>
          <p:cNvPr id="6451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6562" name="Rectangle 2"/>
          <p:cNvSpPr>
            <a:spLocks noTextEdit="1"/>
          </p:cNvSpPr>
          <p:nvPr>
            <p:ph type="sldImg"/>
          </p:nvPr>
        </p:nvSpPr>
        <p:spPr/>
      </p:sp>
      <p:sp>
        <p:nvSpPr>
          <p:cNvPr id="665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8610" name="Rectangle 2"/>
          <p:cNvSpPr>
            <a:spLocks noTextEdit="1"/>
          </p:cNvSpPr>
          <p:nvPr>
            <p:ph type="sldImg"/>
          </p:nvPr>
        </p:nvSpPr>
        <p:spPr/>
      </p:sp>
      <p:sp>
        <p:nvSpPr>
          <p:cNvPr id="686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72706" name="Rectangle 2"/>
          <p:cNvSpPr>
            <a:spLocks noTextEdit="1"/>
          </p:cNvSpPr>
          <p:nvPr>
            <p:ph type="sldImg"/>
          </p:nvPr>
        </p:nvSpPr>
        <p:spPr/>
      </p:sp>
      <p:sp>
        <p:nvSpPr>
          <p:cNvPr id="7270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70658" name="Rectangle 2"/>
          <p:cNvSpPr>
            <a:spLocks noTextEdit="1"/>
          </p:cNvSpPr>
          <p:nvPr>
            <p:ph type="sldImg"/>
          </p:nvPr>
        </p:nvSpPr>
        <p:spPr/>
      </p:sp>
      <p:sp>
        <p:nvSpPr>
          <p:cNvPr id="7065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5602" name="Rectangle 2"/>
          <p:cNvSpPr>
            <a:spLocks noTextEdit="1"/>
          </p:cNvSpPr>
          <p:nvPr>
            <p:ph type="sldImg"/>
          </p:nvPr>
        </p:nvSpPr>
        <p:spPr/>
      </p:sp>
      <p:sp>
        <p:nvSpPr>
          <p:cNvPr id="2560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56674" name="Rectangle 2"/>
          <p:cNvSpPr>
            <a:spLocks noTextEdit="1"/>
          </p:cNvSpPr>
          <p:nvPr>
            <p:ph type="sldImg"/>
          </p:nvPr>
        </p:nvSpPr>
        <p:spPr/>
      </p:sp>
      <p:sp>
        <p:nvSpPr>
          <p:cNvPr id="15667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54626" name="Rectangle 2"/>
          <p:cNvSpPr>
            <a:spLocks noTextEdit="1"/>
          </p:cNvSpPr>
          <p:nvPr>
            <p:ph type="sldImg"/>
          </p:nvPr>
        </p:nvSpPr>
        <p:spPr/>
      </p:sp>
      <p:sp>
        <p:nvSpPr>
          <p:cNvPr id="1546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0770" name="Rectangle 2"/>
          <p:cNvSpPr>
            <a:spLocks noTextEdit="1"/>
          </p:cNvSpPr>
          <p:nvPr>
            <p:ph type="sldImg"/>
          </p:nvPr>
        </p:nvSpPr>
        <p:spPr/>
      </p:sp>
      <p:sp>
        <p:nvSpPr>
          <p:cNvPr id="1607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58722" name="Rectangle 2"/>
          <p:cNvSpPr>
            <a:spLocks noTextEdit="1"/>
          </p:cNvSpPr>
          <p:nvPr>
            <p:ph type="sldImg"/>
          </p:nvPr>
        </p:nvSpPr>
        <p:spPr/>
      </p:sp>
      <p:sp>
        <p:nvSpPr>
          <p:cNvPr id="1587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2818" name="Rectangle 2"/>
          <p:cNvSpPr>
            <a:spLocks noTextEdit="1"/>
          </p:cNvSpPr>
          <p:nvPr>
            <p:ph type="sldImg"/>
          </p:nvPr>
        </p:nvSpPr>
        <p:spPr/>
      </p:sp>
      <p:sp>
        <p:nvSpPr>
          <p:cNvPr id="1628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4866" name="Rectangle 2"/>
          <p:cNvSpPr>
            <a:spLocks noTextEdit="1"/>
          </p:cNvSpPr>
          <p:nvPr>
            <p:ph type="sldImg"/>
          </p:nvPr>
        </p:nvSpPr>
        <p:spPr/>
      </p:sp>
      <p:sp>
        <p:nvSpPr>
          <p:cNvPr id="1648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6914" name="Rectangle 2"/>
          <p:cNvSpPr>
            <a:spLocks noTextEdit="1"/>
          </p:cNvSpPr>
          <p:nvPr>
            <p:ph type="sldImg"/>
          </p:nvPr>
        </p:nvSpPr>
        <p:spPr/>
      </p:sp>
      <p:sp>
        <p:nvSpPr>
          <p:cNvPr id="16691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8962" name="Rectangle 2"/>
          <p:cNvSpPr>
            <a:spLocks noTextEdit="1"/>
          </p:cNvSpPr>
          <p:nvPr>
            <p:ph type="sldImg"/>
          </p:nvPr>
        </p:nvSpPr>
        <p:spPr/>
      </p:sp>
      <p:sp>
        <p:nvSpPr>
          <p:cNvPr id="1689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71010" name="Rectangle 2"/>
          <p:cNvSpPr>
            <a:spLocks noTextEdit="1"/>
          </p:cNvSpPr>
          <p:nvPr>
            <p:ph type="sldImg"/>
          </p:nvPr>
        </p:nvSpPr>
        <p:spPr/>
      </p:sp>
      <p:sp>
        <p:nvSpPr>
          <p:cNvPr id="1710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73058" name="Rectangle 2"/>
          <p:cNvSpPr>
            <a:spLocks noTextEdit="1"/>
          </p:cNvSpPr>
          <p:nvPr>
            <p:ph type="sldImg"/>
          </p:nvPr>
        </p:nvSpPr>
        <p:spPr/>
      </p:sp>
      <p:sp>
        <p:nvSpPr>
          <p:cNvPr id="17305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7650" name="Rectangle 2"/>
          <p:cNvSpPr>
            <a:spLocks noTextEdit="1"/>
          </p:cNvSpPr>
          <p:nvPr>
            <p:ph type="sldImg"/>
          </p:nvPr>
        </p:nvSpPr>
        <p:spPr/>
      </p:sp>
      <p:sp>
        <p:nvSpPr>
          <p:cNvPr id="2765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75106" name="Rectangle 2"/>
          <p:cNvSpPr>
            <a:spLocks noTextEdit="1"/>
          </p:cNvSpPr>
          <p:nvPr>
            <p:ph type="sldImg"/>
          </p:nvPr>
        </p:nvSpPr>
        <p:spPr/>
      </p:sp>
      <p:sp>
        <p:nvSpPr>
          <p:cNvPr id="17510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77154" name="Rectangle 2"/>
          <p:cNvSpPr>
            <a:spLocks noTextEdit="1"/>
          </p:cNvSpPr>
          <p:nvPr>
            <p:ph type="sldImg"/>
          </p:nvPr>
        </p:nvSpPr>
        <p:spPr/>
      </p:sp>
      <p:sp>
        <p:nvSpPr>
          <p:cNvPr id="17715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86370" name="Rectangle 2"/>
          <p:cNvSpPr>
            <a:spLocks noTextEdit="1"/>
          </p:cNvSpPr>
          <p:nvPr>
            <p:ph type="sldImg"/>
          </p:nvPr>
        </p:nvSpPr>
        <p:spPr/>
      </p:sp>
      <p:sp>
        <p:nvSpPr>
          <p:cNvPr id="186371" name="Rectangle 3"/>
          <p:cNvSpPr>
            <a:spLocks noGrp="1"/>
          </p:cNvSpPr>
          <p:nvPr>
            <p:ph type="body"/>
          </p:nvPr>
        </p:nvSpPr>
        <p:spPr>
          <a:xfrm>
            <a:off x="673100" y="4686300"/>
            <a:ext cx="5389563" cy="4440238"/>
          </a:xfrm>
        </p:spPr>
        <p:txBody>
          <a:bodyPr wrap="square" lIns="91440" tIns="45720" rIns="91440" bIns="45720" anchor="t" anchorCtr="0"/>
          <a:p>
            <a:pPr lvl="0"/>
            <a:endParaRPr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0466" name="Rectangle 2"/>
          <p:cNvSpPr>
            <a:spLocks noTextEdit="1"/>
          </p:cNvSpPr>
          <p:nvPr>
            <p:ph type="sldImg"/>
          </p:nvPr>
        </p:nvSpPr>
        <p:spPr/>
      </p:sp>
      <p:sp>
        <p:nvSpPr>
          <p:cNvPr id="1904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4562" name="Rectangle 2"/>
          <p:cNvSpPr>
            <a:spLocks noTextEdit="1"/>
          </p:cNvSpPr>
          <p:nvPr>
            <p:ph type="sldImg"/>
          </p:nvPr>
        </p:nvSpPr>
        <p:spPr/>
      </p:sp>
      <p:sp>
        <p:nvSpPr>
          <p:cNvPr id="1945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7634" name="Rectangle 2"/>
          <p:cNvSpPr>
            <a:spLocks noTextEdit="1"/>
          </p:cNvSpPr>
          <p:nvPr>
            <p:ph type="sldImg"/>
          </p:nvPr>
        </p:nvSpPr>
        <p:spPr/>
      </p:sp>
      <p:sp>
        <p:nvSpPr>
          <p:cNvPr id="1976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9682" name="Rectangle 2"/>
          <p:cNvSpPr>
            <a:spLocks noTextEdit="1"/>
          </p:cNvSpPr>
          <p:nvPr>
            <p:ph type="sldImg"/>
          </p:nvPr>
        </p:nvSpPr>
        <p:spPr/>
      </p:sp>
      <p:sp>
        <p:nvSpPr>
          <p:cNvPr id="19968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01730" name="Rectangle 2"/>
          <p:cNvSpPr>
            <a:spLocks noTextEdit="1"/>
          </p:cNvSpPr>
          <p:nvPr>
            <p:ph type="sldImg"/>
          </p:nvPr>
        </p:nvSpPr>
        <p:spPr/>
      </p:sp>
      <p:sp>
        <p:nvSpPr>
          <p:cNvPr id="2017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03778" name="Rectangle 2"/>
          <p:cNvSpPr>
            <a:spLocks noTextEdit="1"/>
          </p:cNvSpPr>
          <p:nvPr>
            <p:ph type="sldImg"/>
          </p:nvPr>
        </p:nvSpPr>
        <p:spPr/>
      </p:sp>
      <p:sp>
        <p:nvSpPr>
          <p:cNvPr id="2037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05826" name="Rectangle 2"/>
          <p:cNvSpPr>
            <a:spLocks noTextEdit="1"/>
          </p:cNvSpPr>
          <p:nvPr>
            <p:ph type="sldImg"/>
          </p:nvPr>
        </p:nvSpPr>
        <p:spPr/>
      </p:sp>
      <p:sp>
        <p:nvSpPr>
          <p:cNvPr id="2058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0722" name="Rectangle 2"/>
          <p:cNvSpPr>
            <a:spLocks noTextEdit="1"/>
          </p:cNvSpPr>
          <p:nvPr>
            <p:ph type="sldImg"/>
          </p:nvPr>
        </p:nvSpPr>
        <p:spPr/>
      </p:sp>
      <p:sp>
        <p:nvSpPr>
          <p:cNvPr id="307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07874" name="Rectangle 2"/>
          <p:cNvSpPr>
            <a:spLocks noTextEdit="1"/>
          </p:cNvSpPr>
          <p:nvPr>
            <p:ph type="sldImg"/>
          </p:nvPr>
        </p:nvSpPr>
        <p:spPr/>
      </p:sp>
      <p:sp>
        <p:nvSpPr>
          <p:cNvPr id="20787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12994" name="Rectangle 2"/>
          <p:cNvSpPr>
            <a:spLocks noTextEdit="1"/>
          </p:cNvSpPr>
          <p:nvPr>
            <p:ph type="sldImg"/>
          </p:nvPr>
        </p:nvSpPr>
        <p:spPr/>
      </p:sp>
      <p:sp>
        <p:nvSpPr>
          <p:cNvPr id="21299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15042" name="Rectangle 2"/>
          <p:cNvSpPr>
            <a:spLocks noTextEdit="1"/>
          </p:cNvSpPr>
          <p:nvPr>
            <p:ph type="sldImg"/>
          </p:nvPr>
        </p:nvSpPr>
        <p:spPr/>
      </p:sp>
      <p:sp>
        <p:nvSpPr>
          <p:cNvPr id="21504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35522" name="Rectangle 2"/>
          <p:cNvSpPr>
            <a:spLocks noTextEdit="1"/>
          </p:cNvSpPr>
          <p:nvPr>
            <p:ph type="sldImg"/>
          </p:nvPr>
        </p:nvSpPr>
        <p:spPr/>
      </p:sp>
      <p:sp>
        <p:nvSpPr>
          <p:cNvPr id="2355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7218" name="Rectangle 2"/>
          <p:cNvSpPr>
            <a:spLocks noTextEdit="1"/>
          </p:cNvSpPr>
          <p:nvPr>
            <p:ph type="sldImg"/>
          </p:nvPr>
        </p:nvSpPr>
        <p:spPr/>
      </p:sp>
      <p:sp>
        <p:nvSpPr>
          <p:cNvPr id="1372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5410" name="Rectangle 2"/>
          <p:cNvSpPr>
            <a:spLocks noTextEdit="1"/>
          </p:cNvSpPr>
          <p:nvPr>
            <p:ph type="sldImg"/>
          </p:nvPr>
        </p:nvSpPr>
        <p:spPr/>
      </p:sp>
      <p:sp>
        <p:nvSpPr>
          <p:cNvPr id="1454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7458" name="Rectangle 2"/>
          <p:cNvSpPr>
            <a:spLocks noTextEdit="1"/>
          </p:cNvSpPr>
          <p:nvPr>
            <p:ph type="sldImg"/>
          </p:nvPr>
        </p:nvSpPr>
        <p:spPr/>
      </p:sp>
      <p:sp>
        <p:nvSpPr>
          <p:cNvPr id="14745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9506" name="Rectangle 2"/>
          <p:cNvSpPr>
            <a:spLocks noTextEdit="1"/>
          </p:cNvSpPr>
          <p:nvPr>
            <p:ph type="sldImg"/>
          </p:nvPr>
        </p:nvSpPr>
        <p:spPr/>
      </p:sp>
      <p:sp>
        <p:nvSpPr>
          <p:cNvPr id="14950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74754" name="Rectangle 2"/>
          <p:cNvSpPr>
            <a:spLocks noTextEdit="1"/>
          </p:cNvSpPr>
          <p:nvPr>
            <p:ph type="sldImg"/>
          </p:nvPr>
        </p:nvSpPr>
        <p:spPr/>
      </p:sp>
      <p:sp>
        <p:nvSpPr>
          <p:cNvPr id="7475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76802" name="Rectangle 2"/>
          <p:cNvSpPr>
            <a:spLocks noTextEdit="1"/>
          </p:cNvSpPr>
          <p:nvPr>
            <p:ph type="sldImg"/>
          </p:nvPr>
        </p:nvSpPr>
        <p:spPr/>
      </p:sp>
      <p:sp>
        <p:nvSpPr>
          <p:cNvPr id="7680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2770" name="Rectangle 2"/>
          <p:cNvSpPr>
            <a:spLocks noTextEdit="1"/>
          </p:cNvSpPr>
          <p:nvPr>
            <p:ph type="sldImg"/>
          </p:nvPr>
        </p:nvSpPr>
        <p:spPr/>
      </p:sp>
      <p:sp>
        <p:nvSpPr>
          <p:cNvPr id="327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78850" name="Rectangle 2"/>
          <p:cNvSpPr>
            <a:spLocks noTextEdit="1"/>
          </p:cNvSpPr>
          <p:nvPr>
            <p:ph type="sldImg"/>
          </p:nvPr>
        </p:nvSpPr>
        <p:spPr/>
      </p:sp>
      <p:sp>
        <p:nvSpPr>
          <p:cNvPr id="7885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82946" name="Rectangle 2"/>
          <p:cNvSpPr>
            <a:spLocks noTextEdit="1"/>
          </p:cNvSpPr>
          <p:nvPr>
            <p:ph type="sldImg"/>
          </p:nvPr>
        </p:nvSpPr>
        <p:spPr/>
      </p:sp>
      <p:sp>
        <p:nvSpPr>
          <p:cNvPr id="8294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86018" name="Rectangle 2"/>
          <p:cNvSpPr>
            <a:spLocks noTextEdit="1"/>
          </p:cNvSpPr>
          <p:nvPr>
            <p:ph type="sldImg"/>
          </p:nvPr>
        </p:nvSpPr>
        <p:spPr/>
      </p:sp>
      <p:sp>
        <p:nvSpPr>
          <p:cNvPr id="860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88066" name="Rectangle 2"/>
          <p:cNvSpPr>
            <a:spLocks noTextEdit="1"/>
          </p:cNvSpPr>
          <p:nvPr>
            <p:ph type="sldImg"/>
          </p:nvPr>
        </p:nvSpPr>
        <p:spPr/>
      </p:sp>
      <p:sp>
        <p:nvSpPr>
          <p:cNvPr id="880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5234" name="Rectangle 2"/>
          <p:cNvSpPr>
            <a:spLocks noTextEdit="1"/>
          </p:cNvSpPr>
          <p:nvPr>
            <p:ph type="sldImg"/>
          </p:nvPr>
        </p:nvSpPr>
        <p:spPr/>
      </p:sp>
      <p:sp>
        <p:nvSpPr>
          <p:cNvPr id="952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7282" name="Rectangle 2"/>
          <p:cNvSpPr>
            <a:spLocks noTextEdit="1"/>
          </p:cNvSpPr>
          <p:nvPr>
            <p:ph type="sldImg"/>
          </p:nvPr>
        </p:nvSpPr>
        <p:spPr/>
      </p:sp>
      <p:sp>
        <p:nvSpPr>
          <p:cNvPr id="9728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0114" name="Rectangle 2"/>
          <p:cNvSpPr>
            <a:spLocks noTextEdit="1"/>
          </p:cNvSpPr>
          <p:nvPr>
            <p:ph type="sldImg"/>
          </p:nvPr>
        </p:nvSpPr>
        <p:spPr/>
      </p:sp>
      <p:sp>
        <p:nvSpPr>
          <p:cNvPr id="9011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2162" name="Rectangle 2"/>
          <p:cNvSpPr>
            <a:spLocks noTextEdit="1"/>
          </p:cNvSpPr>
          <p:nvPr>
            <p:ph type="sldImg"/>
          </p:nvPr>
        </p:nvSpPr>
        <p:spPr/>
      </p:sp>
      <p:sp>
        <p:nvSpPr>
          <p:cNvPr id="921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2402" name="Rectangle 2"/>
          <p:cNvSpPr>
            <a:spLocks noTextEdit="1"/>
          </p:cNvSpPr>
          <p:nvPr>
            <p:ph type="sldImg"/>
          </p:nvPr>
        </p:nvSpPr>
        <p:spPr/>
      </p:sp>
      <p:sp>
        <p:nvSpPr>
          <p:cNvPr id="10240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4450" name="Rectangle 2"/>
          <p:cNvSpPr>
            <a:spLocks noTextEdit="1"/>
          </p:cNvSpPr>
          <p:nvPr>
            <p:ph type="sldImg"/>
          </p:nvPr>
        </p:nvSpPr>
        <p:spPr/>
      </p:sp>
      <p:sp>
        <p:nvSpPr>
          <p:cNvPr id="10445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4818" name="Rectangle 2"/>
          <p:cNvSpPr>
            <a:spLocks noTextEdit="1"/>
          </p:cNvSpPr>
          <p:nvPr>
            <p:ph type="sldImg"/>
          </p:nvPr>
        </p:nvSpPr>
        <p:spPr/>
      </p:sp>
      <p:sp>
        <p:nvSpPr>
          <p:cNvPr id="348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6498" name="Rectangle 2"/>
          <p:cNvSpPr>
            <a:spLocks noTextEdit="1"/>
          </p:cNvSpPr>
          <p:nvPr>
            <p:ph type="sldImg"/>
          </p:nvPr>
        </p:nvSpPr>
        <p:spPr/>
      </p:sp>
      <p:sp>
        <p:nvSpPr>
          <p:cNvPr id="10649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6498" name="Rectangle 2"/>
          <p:cNvSpPr>
            <a:spLocks noTextEdit="1"/>
          </p:cNvSpPr>
          <p:nvPr>
            <p:ph type="sldImg"/>
          </p:nvPr>
        </p:nvSpPr>
        <p:spPr/>
      </p:sp>
      <p:sp>
        <p:nvSpPr>
          <p:cNvPr id="10649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8546" name="Rectangle 2"/>
          <p:cNvSpPr>
            <a:spLocks noTextEdit="1"/>
          </p:cNvSpPr>
          <p:nvPr>
            <p:ph type="sldImg"/>
          </p:nvPr>
        </p:nvSpPr>
        <p:spPr/>
      </p:sp>
      <p:sp>
        <p:nvSpPr>
          <p:cNvPr id="10854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0594" name="Rectangle 2"/>
          <p:cNvSpPr>
            <a:spLocks noTextEdit="1"/>
          </p:cNvSpPr>
          <p:nvPr>
            <p:ph type="sldImg"/>
          </p:nvPr>
        </p:nvSpPr>
        <p:spPr/>
      </p:sp>
      <p:sp>
        <p:nvSpPr>
          <p:cNvPr id="11059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2642" name="Rectangle 2"/>
          <p:cNvSpPr>
            <a:spLocks noTextEdit="1"/>
          </p:cNvSpPr>
          <p:nvPr>
            <p:ph type="sldImg"/>
          </p:nvPr>
        </p:nvSpPr>
        <p:spPr/>
      </p:sp>
      <p:sp>
        <p:nvSpPr>
          <p:cNvPr id="11264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4690" name="Rectangle 2"/>
          <p:cNvSpPr>
            <a:spLocks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6738" name="Rectangle 2"/>
          <p:cNvSpPr>
            <a:spLocks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9810" name="Rectangle 2"/>
          <p:cNvSpPr>
            <a:spLocks noTextEdit="1"/>
          </p:cNvSpPr>
          <p:nvPr>
            <p:ph type="sldImg"/>
          </p:nvPr>
        </p:nvSpPr>
        <p:spPr/>
      </p:sp>
      <p:sp>
        <p:nvSpPr>
          <p:cNvPr id="1198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1858" name="Rectangle 2"/>
          <p:cNvSpPr>
            <a:spLocks noTextEdit="1"/>
          </p:cNvSpPr>
          <p:nvPr>
            <p:ph type="sldImg"/>
          </p:nvPr>
        </p:nvSpPr>
        <p:spPr/>
      </p:sp>
      <p:sp>
        <p:nvSpPr>
          <p:cNvPr id="12185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4930" name="Rectangle 2"/>
          <p:cNvSpPr>
            <a:spLocks noTextEdit="1"/>
          </p:cNvSpPr>
          <p:nvPr>
            <p:ph type="sldImg"/>
          </p:nvPr>
        </p:nvSpPr>
        <p:spPr/>
      </p:sp>
      <p:sp>
        <p:nvSpPr>
          <p:cNvPr id="1249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6866" name="Rectangle 2"/>
          <p:cNvSpPr>
            <a:spLocks noTextEdit="1"/>
          </p:cNvSpPr>
          <p:nvPr>
            <p:ph type="sldImg"/>
          </p:nvPr>
        </p:nvSpPr>
        <p:spPr/>
      </p:sp>
      <p:sp>
        <p:nvSpPr>
          <p:cNvPr id="368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6978" name="Rectangle 2"/>
          <p:cNvSpPr>
            <a:spLocks noTextEdit="1"/>
          </p:cNvSpPr>
          <p:nvPr>
            <p:ph type="sldImg"/>
          </p:nvPr>
        </p:nvSpPr>
        <p:spPr/>
      </p:sp>
      <p:sp>
        <p:nvSpPr>
          <p:cNvPr id="1269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9026" name="Rectangle 2"/>
          <p:cNvSpPr>
            <a:spLocks noTextEdit="1"/>
          </p:cNvSpPr>
          <p:nvPr>
            <p:ph type="sldImg"/>
          </p:nvPr>
        </p:nvSpPr>
        <p:spPr/>
      </p:sp>
      <p:sp>
        <p:nvSpPr>
          <p:cNvPr id="1290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1074" name="Rectangle 2"/>
          <p:cNvSpPr>
            <a:spLocks noTextEdit="1"/>
          </p:cNvSpPr>
          <p:nvPr>
            <p:ph type="sldImg"/>
          </p:nvPr>
        </p:nvSpPr>
        <p:spPr/>
      </p:sp>
      <p:sp>
        <p:nvSpPr>
          <p:cNvPr id="13107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3122" name="Rectangle 2"/>
          <p:cNvSpPr>
            <a:spLocks noTextEdit="1"/>
          </p:cNvSpPr>
          <p:nvPr>
            <p:ph type="sldImg"/>
          </p:nvPr>
        </p:nvSpPr>
        <p:spPr/>
      </p:sp>
      <p:sp>
        <p:nvSpPr>
          <p:cNvPr id="1331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45762" name="Rectangle 2"/>
          <p:cNvSpPr>
            <a:spLocks noTextEdit="1"/>
          </p:cNvSpPr>
          <p:nvPr>
            <p:ph type="sldImg"/>
          </p:nvPr>
        </p:nvSpPr>
        <p:spPr/>
      </p:sp>
      <p:sp>
        <p:nvSpPr>
          <p:cNvPr id="2457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47810" name="Rectangle 2"/>
          <p:cNvSpPr>
            <a:spLocks noTextEdit="1"/>
          </p:cNvSpPr>
          <p:nvPr>
            <p:ph type="sldImg"/>
          </p:nvPr>
        </p:nvSpPr>
        <p:spPr/>
      </p:sp>
      <p:sp>
        <p:nvSpPr>
          <p:cNvPr id="2478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49858" name="Rectangle 2"/>
          <p:cNvSpPr>
            <a:spLocks noTextEdit="1"/>
          </p:cNvSpPr>
          <p:nvPr>
            <p:ph type="sldImg"/>
          </p:nvPr>
        </p:nvSpPr>
        <p:spPr/>
      </p:sp>
      <p:sp>
        <p:nvSpPr>
          <p:cNvPr id="24985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7218" name="Rectangle 2"/>
          <p:cNvSpPr>
            <a:spLocks noTextEdit="1"/>
          </p:cNvSpPr>
          <p:nvPr>
            <p:ph type="sldImg"/>
          </p:nvPr>
        </p:nvSpPr>
        <p:spPr/>
      </p:sp>
      <p:sp>
        <p:nvSpPr>
          <p:cNvPr id="1372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48130" name="Rectangle 2"/>
          <p:cNvSpPr>
            <a:spLocks noTextEdit="1"/>
          </p:cNvSpPr>
          <p:nvPr>
            <p:ph type="sldImg"/>
          </p:nvPr>
        </p:nvSpPr>
        <p:spPr/>
      </p:sp>
      <p:sp>
        <p:nvSpPr>
          <p:cNvPr id="481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50178" name="Rectangle 2"/>
          <p:cNvSpPr>
            <a:spLocks noTextEdit="1"/>
          </p:cNvSpPr>
          <p:nvPr>
            <p:ph type="sldImg"/>
          </p:nvPr>
        </p:nvSpPr>
        <p:spPr/>
      </p:sp>
      <p:sp>
        <p:nvSpPr>
          <p:cNvPr id="501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bg>
      <p:bgPr>
        <a:solidFill>
          <a:schemeClr val="bg1"/>
        </a:solidFill>
        <a:effectLst/>
      </p:bgPr>
    </p:bg>
    <p:spTree>
      <p:nvGrpSpPr>
        <p:cNvPr id="1" name=""/>
        <p:cNvGrpSpPr/>
        <p:nvPr/>
      </p:nvGrpSpPr>
      <p:grpSpPr>
        <a:xfrm>
          <a:off x="0" y="0"/>
          <a:ext cx="0" cy="0"/>
          <a:chOff x="0" y="0"/>
          <a:chExt cx="0" cy="0"/>
        </a:xfrm>
      </p:grpSpPr>
      <p:pic>
        <p:nvPicPr>
          <p:cNvPr id="2050" name="Picture 17" descr="waves2"/>
          <p:cNvPicPr>
            <a:picLocks noChangeAspect="1"/>
          </p:cNvPicPr>
          <p:nvPr/>
        </p:nvPicPr>
        <p:blipFill>
          <a:blip r:embed="rId2"/>
          <a:stretch>
            <a:fillRect/>
          </a:stretch>
        </p:blipFill>
        <p:spPr>
          <a:xfrm>
            <a:off x="0" y="3579813"/>
            <a:ext cx="9140825" cy="3278187"/>
          </a:xfrm>
          <a:prstGeom prst="rect">
            <a:avLst/>
          </a:prstGeom>
          <a:noFill/>
          <a:ln w="9525">
            <a:noFill/>
          </a:ln>
        </p:spPr>
      </p:pic>
      <p:sp>
        <p:nvSpPr>
          <p:cNvPr id="2051" name="Text Box 11"/>
          <p:cNvSpPr txBox="1"/>
          <p:nvPr/>
        </p:nvSpPr>
        <p:spPr>
          <a:xfrm>
            <a:off x="0" y="6629400"/>
            <a:ext cx="5486400" cy="228600"/>
          </a:xfrm>
          <a:prstGeom prst="rect">
            <a:avLst/>
          </a:prstGeom>
          <a:noFill/>
          <a:ln w="9525">
            <a:noFill/>
          </a:ln>
        </p:spPr>
        <p:txBody>
          <a:bodyPr>
            <a:spAutoFit/>
          </a:bodyPr>
          <a:p>
            <a:pPr lvl="0">
              <a:lnSpc>
                <a:spcPct val="90000"/>
              </a:lnSpc>
            </a:pPr>
            <a:r>
              <a:rPr lang="en-US" altLang="ja-JP" sz="1000">
                <a:solidFill>
                  <a:schemeClr val="bg1"/>
                </a:solidFill>
                <a:latin typeface="Arial" panose="020B0604020202020204" pitchFamily="34" charset="0"/>
              </a:rPr>
              <a:t>© 2010</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endParaRPr lang="ja-JP" altLang="en-US" strike="noStrike" noProof="1"/>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endParaRPr lang="ja-JP"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bg>
      <p:bgPr>
        <a:solidFill>
          <a:schemeClr val="bg1"/>
        </a:solidFill>
        <a:effectLst/>
      </p:bgPr>
    </p:bg>
    <p:spTree>
      <p:nvGrpSpPr>
        <p:cNvPr id="1" name=""/>
        <p:cNvGrpSpPr/>
        <p:nvPr/>
      </p:nvGrpSpPr>
      <p:grpSpPr>
        <a:xfrm>
          <a:off x="0" y="0"/>
          <a:ext cx="0" cy="0"/>
          <a:chOff x="0" y="0"/>
          <a:chExt cx="0" cy="0"/>
        </a:xfrm>
      </p:grpSpPr>
      <p:pic>
        <p:nvPicPr>
          <p:cNvPr id="2050" name="Picture 17" descr="waves2"/>
          <p:cNvPicPr>
            <a:picLocks noChangeAspect="1"/>
          </p:cNvPicPr>
          <p:nvPr/>
        </p:nvPicPr>
        <p:blipFill>
          <a:blip r:embed="rId2"/>
          <a:stretch>
            <a:fillRect/>
          </a:stretch>
        </p:blipFill>
        <p:spPr>
          <a:xfrm>
            <a:off x="0" y="3579813"/>
            <a:ext cx="9140825" cy="3278187"/>
          </a:xfrm>
          <a:prstGeom prst="rect">
            <a:avLst/>
          </a:prstGeom>
          <a:noFill/>
          <a:ln w="9525">
            <a:noFill/>
          </a:ln>
        </p:spPr>
      </p:pic>
      <p:sp>
        <p:nvSpPr>
          <p:cNvPr id="2051" name="Text Box 11"/>
          <p:cNvSpPr txBox="1"/>
          <p:nvPr/>
        </p:nvSpPr>
        <p:spPr>
          <a:xfrm>
            <a:off x="0" y="6629400"/>
            <a:ext cx="5486400" cy="228600"/>
          </a:xfrm>
          <a:prstGeom prst="rect">
            <a:avLst/>
          </a:prstGeom>
          <a:noFill/>
          <a:ln w="9525">
            <a:noFill/>
          </a:ln>
        </p:spPr>
        <p:txBody>
          <a:bodyPr>
            <a:spAutoFit/>
          </a:bodyPr>
          <a:p>
            <a:pPr lvl="0">
              <a:lnSpc>
                <a:spcPct val="90000"/>
              </a:lnSpc>
            </a:pPr>
            <a:r>
              <a:rPr lang="en-US" altLang="ja-JP" sz="1000">
                <a:solidFill>
                  <a:schemeClr val="bg1"/>
                </a:solidFill>
                <a:latin typeface="Arial" panose="020B0604020202020204" pitchFamily="34" charset="0"/>
              </a:rPr>
              <a:t>© 2010</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endParaRPr lang="ja-JP" altLang="en-US" strike="noStrike" noProof="1"/>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endParaRPr lang="ja-JP"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smtClean="0"/>
              <a:t>マスタ テキストの書式設定</a:t>
            </a:r>
            <a:endParaRPr lang="ja-JP" altLang="en-US" strike="noStrike" noProof="1" smtClean="0"/>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7" name="页脚占位符 6"/>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页脚占位符 2"/>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smtClean="0"/>
              <a:t>マスタ テキストの書式設定</a:t>
            </a:r>
            <a:endParaRPr lang="ja-JP" altLang="en-US" strike="noStrike" noProof="1" smtClean="0"/>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7" name="页脚占位符 6"/>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页脚占位符 2"/>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image" Target="../media/image2.jpeg"/><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descr="wave_bar"/>
          <p:cNvPicPr>
            <a:picLocks noChangeAspect="1"/>
          </p:cNvPicPr>
          <p:nvPr/>
        </p:nvPicPr>
        <p:blipFill>
          <a:blip r:embed="rId18"/>
          <a:stretch>
            <a:fillRect/>
          </a:stretch>
        </p:blipFill>
        <p:spPr>
          <a:xfrm>
            <a:off x="3175" y="6186488"/>
            <a:ext cx="9140825" cy="671512"/>
          </a:xfrm>
          <a:prstGeom prst="rect">
            <a:avLst/>
          </a:prstGeom>
          <a:noFill/>
          <a:ln w="9525">
            <a:noFill/>
          </a:ln>
        </p:spPr>
      </p:pic>
      <p:sp>
        <p:nvSpPr>
          <p:cNvPr id="1027" name="Rectangle 2"/>
          <p:cNvSpPr>
            <a:spLocks noGrp="1"/>
          </p:cNvSpPr>
          <p:nvPr>
            <p:ph type="title"/>
          </p:nvPr>
        </p:nvSpPr>
        <p:spPr>
          <a:xfrm>
            <a:off x="304800" y="228600"/>
            <a:ext cx="8534400" cy="381000"/>
          </a:xfrm>
          <a:prstGeom prst="rect">
            <a:avLst/>
          </a:prstGeom>
          <a:noFill/>
          <a:ln w="9525">
            <a:noFill/>
          </a:ln>
        </p:spPr>
        <p:txBody>
          <a:bodyPr anchor="ctr" anchorCtr="0"/>
          <a:p>
            <a:pPr lvl="0"/>
            <a:r>
              <a:rPr lang="ja-JP" altLang="en-US" dirty="0"/>
              <a:t>マスタ タイトルの書式設定</a:t>
            </a:r>
            <a:endParaRPr lang="ja-JP" altLang="en-US" dirty="0"/>
          </a:p>
        </p:txBody>
      </p:sp>
      <p:sp>
        <p:nvSpPr>
          <p:cNvPr id="1028" name="Rectangle 3"/>
          <p:cNvSpPr>
            <a:spLocks noGrp="1"/>
          </p:cNvSpPr>
          <p:nvPr>
            <p:ph type="body"/>
          </p:nvPr>
        </p:nvSpPr>
        <p:spPr>
          <a:xfrm>
            <a:off x="685800" y="1066800"/>
            <a:ext cx="7772400" cy="4419600"/>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latin typeface="Arial" panose="020B0604020202020204" pitchFamily="34" charset="0"/>
                <a:ea typeface="MS PGothic" panose="020B0600070205080204" pitchFamily="34" charset="-128"/>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pic>
        <p:nvPicPr>
          <p:cNvPr id="1031" name="Picture 12" descr="wave_bar"/>
          <p:cNvPicPr/>
          <p:nvPr/>
        </p:nvPicPr>
        <p:blipFill>
          <a:blip r:embed="rId18"/>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descr="wave_bar"/>
          <p:cNvPicPr>
            <a:picLocks noChangeAspect="1"/>
          </p:cNvPicPr>
          <p:nvPr/>
        </p:nvPicPr>
        <p:blipFill>
          <a:blip r:embed="rId17"/>
          <a:stretch>
            <a:fillRect/>
          </a:stretch>
        </p:blipFill>
        <p:spPr>
          <a:xfrm>
            <a:off x="3175" y="6186488"/>
            <a:ext cx="9140825" cy="671512"/>
          </a:xfrm>
          <a:prstGeom prst="rect">
            <a:avLst/>
          </a:prstGeom>
          <a:noFill/>
          <a:ln w="9525">
            <a:noFill/>
          </a:ln>
        </p:spPr>
      </p:pic>
      <p:sp>
        <p:nvSpPr>
          <p:cNvPr id="1027" name="Rectangle 2"/>
          <p:cNvSpPr>
            <a:spLocks noGrp="1"/>
          </p:cNvSpPr>
          <p:nvPr>
            <p:ph type="title"/>
          </p:nvPr>
        </p:nvSpPr>
        <p:spPr>
          <a:xfrm>
            <a:off x="304800" y="228600"/>
            <a:ext cx="8534400" cy="381000"/>
          </a:xfrm>
          <a:prstGeom prst="rect">
            <a:avLst/>
          </a:prstGeom>
          <a:noFill/>
          <a:ln w="9525">
            <a:noFill/>
          </a:ln>
        </p:spPr>
        <p:txBody>
          <a:bodyPr anchor="ctr" anchorCtr="0"/>
          <a:p>
            <a:pPr lvl="0"/>
            <a:r>
              <a:rPr lang="ja-JP" altLang="en-US" dirty="0"/>
              <a:t>マスタ タイトルの書式設定</a:t>
            </a:r>
            <a:endParaRPr lang="ja-JP" altLang="en-US" dirty="0"/>
          </a:p>
        </p:txBody>
      </p:sp>
      <p:sp>
        <p:nvSpPr>
          <p:cNvPr id="1028" name="Rectangle 3"/>
          <p:cNvSpPr>
            <a:spLocks noGrp="1"/>
          </p:cNvSpPr>
          <p:nvPr>
            <p:ph type="body"/>
          </p:nvPr>
        </p:nvSpPr>
        <p:spPr>
          <a:xfrm>
            <a:off x="685800" y="1066800"/>
            <a:ext cx="7772400" cy="4419600"/>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latin typeface="Arial" panose="020B0604020202020204" pitchFamily="34" charset="0"/>
                <a:ea typeface="MS PGothic" panose="020B0600070205080204" pitchFamily="34" charset="-128"/>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pic>
        <p:nvPicPr>
          <p:cNvPr id="1031" name="Picture 12" descr="wave_bar"/>
          <p:cNvPicPr/>
          <p:nvPr/>
        </p:nvPicPr>
        <p:blipFill>
          <a:blip r:embed="rId17"/>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38.xml"/><Relationship Id="rId1" Type="http://schemas.openxmlformats.org/officeDocument/2006/relationships/image" Target="../media/image25.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39.xml"/><Relationship Id="rId1" Type="http://schemas.openxmlformats.org/officeDocument/2006/relationships/image" Target="../media/image26.jpe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4.xml"/><Relationship Id="rId1" Type="http://schemas.openxmlformats.org/officeDocument/2006/relationships/image" Target="../media/image5.jpe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4.xml"/><Relationship Id="rId1" Type="http://schemas.openxmlformats.org/officeDocument/2006/relationships/image" Target="../media/image28.wmf"/></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4.xml"/><Relationship Id="rId1" Type="http://schemas.openxmlformats.org/officeDocument/2006/relationships/image" Target="../media/image29.wmf"/></Relationships>
</file>

<file path=ppt/slides/_rels/slide164.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24.xml"/><Relationship Id="rId3" Type="http://schemas.openxmlformats.org/officeDocument/2006/relationships/image" Target="../media/image16.wmf"/><Relationship Id="rId2" Type="http://schemas.openxmlformats.org/officeDocument/2006/relationships/image" Target="../media/image7.wmf"/><Relationship Id="rId1" Type="http://schemas.openxmlformats.org/officeDocument/2006/relationships/image" Target="../media/image15.wmf"/></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0.jpeg"/></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1.png"/></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1.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1.png"/></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1.png"/></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1.png"/></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1.png"/></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1.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34.xml"/><Relationship Id="rId1" Type="http://schemas.openxmlformats.org/officeDocument/2006/relationships/image" Target="../media/image1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tif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16.wmf"/><Relationship Id="rId2" Type="http://schemas.openxmlformats.org/officeDocument/2006/relationships/image" Target="../media/image7.wmf"/><Relationship Id="rId1" Type="http://schemas.openxmlformats.org/officeDocument/2006/relationships/image" Target="../media/image15.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35.xml"/><Relationship Id="rId1" Type="http://schemas.openxmlformats.org/officeDocument/2006/relationships/image" Target="../media/image17.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36.xml"/><Relationship Id="rId1" Type="http://schemas.openxmlformats.org/officeDocument/2006/relationships/image" Target="../media/image18.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hyperlink" Target="mailto:XX@XX.com"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9.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21.bmp"/></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2.jpeg"/><Relationship Id="rId1" Type="http://schemas.openxmlformats.org/officeDocument/2006/relationships/slide" Target="slide3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Picture 11" descr="question"/>
          <p:cNvPicPr>
            <a:picLocks noChangeAspect="1"/>
          </p:cNvPicPr>
          <p:nvPr/>
        </p:nvPicPr>
        <p:blipFill>
          <a:blip r:embed="rId1"/>
          <a:stretch>
            <a:fillRect/>
          </a:stretch>
        </p:blipFill>
        <p:spPr>
          <a:xfrm>
            <a:off x="7224713" y="4005263"/>
            <a:ext cx="1847850" cy="2124075"/>
          </a:xfrm>
          <a:prstGeom prst="rect">
            <a:avLst/>
          </a:prstGeom>
          <a:noFill/>
          <a:ln w="9525">
            <a:noFill/>
          </a:ln>
        </p:spPr>
      </p:pic>
      <p:sp>
        <p:nvSpPr>
          <p:cNvPr id="512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123"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124"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Part </a:t>
            </a:r>
            <a:r>
              <a:rPr lang="en-US" altLang="zh-CN" b="1">
                <a:latin typeface="Arial" panose="020B0604020202020204" pitchFamily="34" charset="0"/>
              </a:rPr>
              <a:t>Three</a:t>
            </a:r>
            <a:r>
              <a:rPr lang="en-US" altLang="ja-JP" b="1">
                <a:latin typeface="Arial" panose="020B0604020202020204" pitchFamily="34" charset="0"/>
              </a:rPr>
              <a:t>: </a:t>
            </a:r>
            <a:r>
              <a:rPr lang="en-US" altLang="zh-CN" b="1">
                <a:latin typeface="Arial" panose="020B0604020202020204" pitchFamily="34" charset="0"/>
              </a:rPr>
              <a:t>Quality Management</a:t>
            </a:r>
            <a:endParaRPr lang="en-US" altLang="ja-JP" b="1">
              <a:latin typeface="Arial" panose="020B0604020202020204" pitchFamily="34" charset="0"/>
            </a:endParaRPr>
          </a:p>
        </p:txBody>
      </p:sp>
      <p:sp>
        <p:nvSpPr>
          <p:cNvPr id="5125" name="Rectangle 7"/>
          <p:cNvSpPr/>
          <p:nvPr/>
        </p:nvSpPr>
        <p:spPr>
          <a:xfrm>
            <a:off x="395288" y="944563"/>
            <a:ext cx="8461375" cy="5151438"/>
          </a:xfrm>
          <a:prstGeom prst="rect">
            <a:avLst/>
          </a:prstGeom>
          <a:noFill/>
          <a:ln w="9525">
            <a:noFill/>
          </a:ln>
        </p:spPr>
        <p:txBody>
          <a:bodyPr anchor="t">
            <a:spAutoFit/>
          </a:bodyPr>
          <a:p>
            <a:pPr eaLnBrk="0" hangingPunct="0">
              <a:buClr>
                <a:schemeClr val="folHlink"/>
              </a:buClr>
              <a:buFont typeface="Wingdings" panose="05000000000000000000" pitchFamily="2" charset="2"/>
              <a:buChar char="n"/>
            </a:pPr>
            <a:r>
              <a:rPr lang="en-US" altLang="zh-CN" sz="2000">
                <a:latin typeface="Arial" panose="020B0604020202020204" pitchFamily="34" charset="0"/>
              </a:rPr>
              <a:t> SQA-Software Quality Assurance</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endParaRPr lang="zh-CN" altLang="en-US" sz="2000" dirty="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What </a:t>
            </a:r>
            <a:r>
              <a:rPr lang="en-US" altLang="zh-CN" sz="2000">
                <a:latin typeface="Arial" panose="020B0604020202020204" pitchFamily="34" charset="0"/>
              </a:rPr>
              <a:t>strategies are applicable to software testing</a:t>
            </a:r>
            <a:r>
              <a:rPr lang="en-US" altLang="ja-JP" sz="2000">
                <a:latin typeface="Arial" panose="020B0604020202020204" pitchFamily="34" charset="0"/>
              </a:rPr>
              <a:t>?</a:t>
            </a:r>
            <a:endParaRPr lang="en-US" altLang="ja-JP"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a:t>
            </a:r>
            <a:r>
              <a:rPr lang="en-US" altLang="zh-CN" sz="2000">
                <a:latin typeface="Arial" panose="020B0604020202020204" pitchFamily="34" charset="0"/>
              </a:rPr>
              <a:t>hat methods are used to design effective test cases</a:t>
            </a:r>
            <a:r>
              <a:rPr lang="en-US" altLang="ja-JP" sz="2000">
                <a:latin typeface="Arial" panose="020B0604020202020204" pitchFamily="34" charset="0"/>
              </a:rPr>
              <a:t>?</a:t>
            </a:r>
            <a:endParaRPr lang="en-US" altLang="ja-JP"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What </a:t>
            </a:r>
            <a:r>
              <a:rPr lang="en-US" altLang="zh-CN" sz="2000">
                <a:latin typeface="Arial" panose="020B0604020202020204" pitchFamily="34" charset="0"/>
              </a:rPr>
              <a:t>measures and metrics can be used to assess the quality of analysis  and design models, source code, and test cases</a:t>
            </a:r>
            <a:r>
              <a:rPr lang="en-US" altLang="ja-JP" sz="2000">
                <a:latin typeface="Arial" panose="020B0604020202020204" pitchFamily="34" charset="0"/>
              </a:rPr>
              <a:t>? </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 Testing&amp; debug</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 Black-box &amp; white-box testing</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000">
              <a:latin typeface="Arial" panose="020B0604020202020204" pitchFamily="34" charset="0"/>
            </a:endParaRPr>
          </a:p>
          <a:p>
            <a:pPr eaLnBrk="0" hangingPunct="0">
              <a:buClr>
                <a:schemeClr val="folHlink"/>
              </a:buClr>
              <a:buFont typeface="Wingdings" panose="05000000000000000000" pitchFamily="2" charset="2"/>
            </a:pPr>
            <a:r>
              <a:rPr lang="en-US" altLang="zh-CN" sz="2000">
                <a:latin typeface="Palatino" pitchFamily="-128" charset="0"/>
                <a:ea typeface="宋体" panose="02010600030101010101" pitchFamily="2" charset="-122"/>
              </a:rPr>
              <a:t>adequately  executive execution </a:t>
            </a:r>
            <a:endParaRPr lang="en-US" altLang="zh-CN" sz="2000">
              <a:latin typeface="Palatino" pitchFamily="-128" charset="0"/>
              <a:ea typeface="宋体" panose="02010600030101010101" pitchFamily="2" charset="-122"/>
            </a:endParaRPr>
          </a:p>
          <a:p>
            <a:pPr eaLnBrk="0" hangingPunct="0">
              <a:buClr>
                <a:schemeClr val="folHlink"/>
              </a:buClr>
              <a:buFont typeface="Wingdings" panose="05000000000000000000" pitchFamily="2" charset="2"/>
            </a:pPr>
            <a:r>
              <a:rPr lang="en-US" altLang="zh-CN" sz="2000">
                <a:latin typeface="Arial" panose="020B0604020202020204" pitchFamily="34" charset="0"/>
              </a:rPr>
              <a:t>boundary </a:t>
            </a:r>
            <a:r>
              <a:rPr lang="en-US" altLang="ja-JP" sz="2000">
                <a:latin typeface="Arial" panose="020B0604020202020204" pitchFamily="34" charset="0"/>
              </a:rPr>
              <a:t>redundant  </a:t>
            </a:r>
            <a:r>
              <a:rPr lang="en-US" altLang="ja-JP" sz="2000">
                <a:effectLst>
                  <a:outerShdw blurRad="38100" dist="38100" dir="2700000">
                    <a:srgbClr val="C0C0C0"/>
                  </a:outerShdw>
                </a:effectLst>
                <a:latin typeface="Helvetica" charset="0"/>
              </a:rPr>
              <a:t>Guarantee</a:t>
            </a:r>
            <a:endParaRPr lang="en-US" altLang="ja-JP" sz="2000">
              <a:effectLst>
                <a:outerShdw blurRad="38100" dist="38100" dir="2700000">
                  <a:srgbClr val="C0C0C0"/>
                </a:outerShdw>
              </a:effectLst>
              <a:latin typeface="Helvetica" charset="0"/>
            </a:endParaRPr>
          </a:p>
          <a:p>
            <a:pPr eaLnBrk="0" hangingPunct="0">
              <a:buClr>
                <a:schemeClr val="folHlink"/>
              </a:buClr>
              <a:buFont typeface="Wingdings" panose="05000000000000000000" pitchFamily="2" charset="2"/>
            </a:pPr>
            <a:r>
              <a:rPr lang="en-US" altLang="ja-JP" sz="2000" b="1">
                <a:latin typeface="Arial" panose="020B0604020202020204" pitchFamily="34" charset="0"/>
              </a:rPr>
              <a:t>Equivalence Partitioning,Boundary Value Analysis</a:t>
            </a:r>
            <a:endParaRPr lang="en-US" altLang="zh-CN" sz="2000" b="1">
              <a:latin typeface="Arial" panose="020B0604020202020204" pitchFamily="34" charset="0"/>
            </a:endParaRPr>
          </a:p>
          <a:p>
            <a:pPr eaLnBrk="0" hangingPunct="0">
              <a:buClr>
                <a:schemeClr val="folHlink"/>
              </a:buClr>
              <a:buFont typeface="Wingdings" panose="05000000000000000000" pitchFamily="2" charset="2"/>
            </a:pPr>
            <a:r>
              <a:rPr lang="en-US" altLang="zh-CN" sz="2000">
                <a:latin typeface="Palatino" pitchFamily="-128" charset="0"/>
                <a:ea typeface="宋体" panose="02010600030101010101" pitchFamily="2" charset="-122"/>
              </a:rPr>
              <a:t>propagated unintended side effects</a:t>
            </a:r>
            <a:r>
              <a:rPr lang="en-US" altLang="zh-CN">
                <a:latin typeface="Arial" panose="020B0604020202020204" pitchFamily="34" charset="0"/>
              </a:rPr>
              <a:t>.</a:t>
            </a:r>
            <a:endParaRPr lang="en-US" altLang="zh-CN">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a:solidFill>
                  <a:srgbClr val="FF0000"/>
                </a:solidFill>
                <a:latin typeface="Palatino" pitchFamily="-128" charset="0"/>
                <a:ea typeface="宋体" panose="02010600030101010101" pitchFamily="2" charset="-122"/>
              </a:rPr>
              <a:t>SQA- </a:t>
            </a:r>
            <a:r>
              <a:rPr lang="en-US" altLang="zh-CN">
                <a:solidFill>
                  <a:srgbClr val="FF0000"/>
                </a:solidFill>
              </a:rPr>
              <a:t>Software Quality Assurance</a:t>
            </a:r>
            <a:r>
              <a:rPr lang="zh-CN" altLang="en-US" dirty="0">
                <a:solidFill>
                  <a:srgbClr val="FF0000"/>
                </a:solidFill>
              </a:rPr>
              <a:t>（同上页）</a:t>
            </a:r>
            <a:endParaRPr lang="zh-CN" altLang="en-US" dirty="0">
              <a:solidFill>
                <a:srgbClr val="FF0000"/>
              </a:solidFill>
            </a:endParaRPr>
          </a:p>
        </p:txBody>
      </p:sp>
      <p:sp>
        <p:nvSpPr>
          <p:cNvPr id="9218" name="Rectangle 3"/>
          <p:cNvSpPr>
            <a:spLocks noGrp="1"/>
          </p:cNvSpPr>
          <p:nvPr>
            <p:ph type="body"/>
          </p:nvPr>
        </p:nvSpPr>
        <p:spPr>
          <a:xfrm>
            <a:off x="287338" y="873125"/>
            <a:ext cx="8316912" cy="5040313"/>
          </a:xfrm>
        </p:spPr>
        <p:txBody>
          <a:bodyPr vert="horz" wrap="square" lIns="91440" tIns="45720" rIns="91440" bIns="45720" anchor="t" anchorCtr="0"/>
          <a:p>
            <a:pPr>
              <a:lnSpc>
                <a:spcPct val="80000"/>
              </a:lnSpc>
              <a:buFont typeface="Wingdings" panose="05000000000000000000" pitchFamily="2" charset="2"/>
              <a:buNone/>
            </a:pPr>
            <a:r>
              <a:rPr lang="en-US" altLang="zh-CN" sz="2400">
                <a:latin typeface="Palatino" pitchFamily="-128" charset="0"/>
                <a:ea typeface="宋体" panose="02010600030101010101" pitchFamily="2" charset="-122"/>
              </a:rPr>
              <a:t>SQA</a:t>
            </a:r>
            <a:r>
              <a:rPr lang="zh-CN" altLang="en-US" sz="2400" dirty="0">
                <a:latin typeface="Palatino" pitchFamily="-128" charset="0"/>
                <a:ea typeface="宋体" panose="02010600030101010101" pitchFamily="2" charset="-122"/>
              </a:rPr>
              <a:t>软件质量保证包括：</a:t>
            </a:r>
            <a:endParaRPr lang="zh-CN" altLang="en-US" sz="2400" dirty="0">
              <a:latin typeface="Palatino" pitchFamily="-128" charset="0"/>
              <a:ea typeface="宋体" panose="02010600030101010101" pitchFamily="2" charset="-122"/>
            </a:endParaRPr>
          </a:p>
          <a:p>
            <a:pPr>
              <a:lnSpc>
                <a:spcPct val="80000"/>
              </a:lnSpc>
              <a:buFont typeface="Wingdings" panose="05000000000000000000" pitchFamily="2" charset="2"/>
              <a:buChar char="n"/>
            </a:pPr>
            <a:r>
              <a:rPr lang="en-US" altLang="zh-CN" sz="2400" b="1">
                <a:latin typeface="Palatino" pitchFamily="-128" charset="0"/>
                <a:ea typeface="宋体" panose="02010600030101010101" pitchFamily="2" charset="-122"/>
              </a:rPr>
              <a:t>SQA</a:t>
            </a:r>
            <a:r>
              <a:rPr lang="zh-CN" altLang="en-US" sz="2400" b="1" dirty="0">
                <a:latin typeface="Palatino" pitchFamily="-128" charset="0"/>
                <a:ea typeface="宋体" panose="02010600030101010101" pitchFamily="2" charset="-122"/>
              </a:rPr>
              <a:t>是适用于整个软件过程的一种活动</a:t>
            </a:r>
            <a:r>
              <a:rPr lang="zh-CN" altLang="en-US" sz="2400" dirty="0">
                <a:latin typeface="Palatino" pitchFamily="-128" charset="0"/>
                <a:ea typeface="宋体" panose="02010600030101010101" pitchFamily="2" charset="-122"/>
              </a:rPr>
              <a:t>（在整个软件生命周期内，无时不进行软件质量保证与控制）</a:t>
            </a:r>
            <a:endParaRPr lang="zh-CN" altLang="en-US" sz="2400" dirty="0">
              <a:latin typeface="Palatino" pitchFamily="-128" charset="0"/>
              <a:ea typeface="宋体" panose="02010600030101010101" pitchFamily="2" charset="-122"/>
            </a:endParaRPr>
          </a:p>
          <a:p>
            <a:pPr>
              <a:lnSpc>
                <a:spcPct val="80000"/>
              </a:lnSpc>
              <a:buFont typeface="Wingdings" panose="05000000000000000000" pitchFamily="2" charset="2"/>
              <a:buChar char="n"/>
            </a:pPr>
            <a:r>
              <a:rPr lang="zh-CN" altLang="en-US" sz="2400" dirty="0">
                <a:ea typeface="宋体" panose="02010600030101010101" pitchFamily="2" charset="-122"/>
              </a:rPr>
              <a:t>具体的质量保证和质量控制任务（包括技术评审和多层次测试策略）</a:t>
            </a:r>
            <a:endParaRPr lang="zh-CN" altLang="en-US" sz="2400" dirty="0">
              <a:ea typeface="宋体" panose="02010600030101010101" pitchFamily="2" charset="-122"/>
            </a:endParaRPr>
          </a:p>
          <a:p>
            <a:pPr>
              <a:lnSpc>
                <a:spcPct val="80000"/>
              </a:lnSpc>
              <a:buFont typeface="Wingdings" panose="05000000000000000000" pitchFamily="2" charset="2"/>
              <a:buChar char="n"/>
            </a:pPr>
            <a:r>
              <a:rPr lang="zh-CN" altLang="en-US" sz="2400" dirty="0">
                <a:ea typeface="宋体" panose="02010600030101010101" pitchFamily="2" charset="-122"/>
              </a:rPr>
              <a:t>有效的软件工程实践（方法和工具）</a:t>
            </a:r>
            <a:endParaRPr lang="zh-CN" altLang="en-US" sz="2400" dirty="0">
              <a:ea typeface="宋体" panose="02010600030101010101" pitchFamily="2" charset="-122"/>
            </a:endParaRPr>
          </a:p>
          <a:p>
            <a:pPr>
              <a:lnSpc>
                <a:spcPct val="80000"/>
              </a:lnSpc>
              <a:buFont typeface="Wingdings" panose="05000000000000000000" pitchFamily="2" charset="2"/>
              <a:buChar char="n"/>
            </a:pPr>
            <a:r>
              <a:rPr lang="zh-CN" altLang="en-US" sz="2400" dirty="0">
                <a:ea typeface="宋体" panose="02010600030101010101" pitchFamily="2" charset="-122"/>
              </a:rPr>
              <a:t>对所有软件工作产品及其变更的控制</a:t>
            </a:r>
            <a:endParaRPr lang="zh-CN" altLang="en-US" sz="2400" dirty="0">
              <a:ea typeface="宋体" panose="02010600030101010101" pitchFamily="2" charset="-122"/>
            </a:endParaRPr>
          </a:p>
          <a:p>
            <a:pPr>
              <a:lnSpc>
                <a:spcPct val="80000"/>
              </a:lnSpc>
              <a:buFont typeface="Wingdings" panose="05000000000000000000" pitchFamily="2" charset="2"/>
              <a:buChar char="n"/>
            </a:pPr>
            <a:r>
              <a:rPr lang="zh-CN" altLang="en-US" sz="2400" dirty="0">
                <a:ea typeface="宋体" panose="02010600030101010101" pitchFamily="2" charset="-122"/>
              </a:rPr>
              <a:t>保证复合软件开发标准的规程</a:t>
            </a:r>
            <a:endParaRPr lang="zh-CN" altLang="en-US" sz="2400" dirty="0">
              <a:ea typeface="宋体" panose="02010600030101010101" pitchFamily="2" charset="-122"/>
            </a:endParaRPr>
          </a:p>
          <a:p>
            <a:pPr>
              <a:lnSpc>
                <a:spcPct val="80000"/>
              </a:lnSpc>
              <a:buFont typeface="Wingdings" panose="05000000000000000000" pitchFamily="2" charset="2"/>
              <a:buChar char="n"/>
            </a:pPr>
            <a:r>
              <a:rPr lang="zh-CN" altLang="en-US" sz="2400" dirty="0">
                <a:ea typeface="宋体" panose="02010600030101010101" pitchFamily="2" charset="-122"/>
              </a:rPr>
              <a:t>测量和报告机制</a:t>
            </a:r>
            <a:endParaRPr lang="zh-CN" altLang="en-US" sz="2400" dirty="0">
              <a:ea typeface="宋体" panose="02010600030101010101" pitchFamily="2" charset="-122"/>
            </a:endParaRPr>
          </a:p>
          <a:p>
            <a:pPr>
              <a:lnSpc>
                <a:spcPct val="80000"/>
              </a:lnSpc>
              <a:buFont typeface="Wingdings" panose="05000000000000000000" pitchFamily="2" charset="2"/>
              <a:buChar char="n"/>
            </a:pPr>
            <a:endParaRPr lang="en-US" altLang="zh-CN" sz="2400">
              <a:ea typeface="宋体" panose="02010600030101010101" pitchFamily="2" charset="-122"/>
            </a:endParaRPr>
          </a:p>
          <a:p>
            <a:pPr>
              <a:lnSpc>
                <a:spcPct val="80000"/>
              </a:lnSpc>
              <a:buFont typeface="Wingdings" panose="05000000000000000000" pitchFamily="2" charset="2"/>
              <a:buNone/>
            </a:pPr>
            <a:r>
              <a:rPr lang="en-US" altLang="zh-CN" sz="2400">
                <a:ea typeface="宋体" panose="02010600030101010101" pitchFamily="2" charset="-122"/>
              </a:rPr>
              <a:t>SQA</a:t>
            </a:r>
            <a:r>
              <a:rPr lang="zh-CN" altLang="en-US" sz="2400" dirty="0">
                <a:ea typeface="宋体" panose="02010600030101010101" pitchFamily="2" charset="-122"/>
              </a:rPr>
              <a:t>就是为了保证软件质量而必须的“有计划、系统化的行动模式”</a:t>
            </a:r>
            <a:endParaRPr lang="zh-CN" altLang="en-US" sz="2400" dirty="0">
              <a:ea typeface="宋体" panose="02010600030101010101" pitchFamily="2" charset="-122"/>
            </a:endParaRPr>
          </a:p>
          <a:p>
            <a:pPr>
              <a:lnSpc>
                <a:spcPct val="80000"/>
              </a:lnSpc>
              <a:buFont typeface="Wingdings" panose="05000000000000000000" pitchFamily="2" charset="2"/>
              <a:buNone/>
            </a:pPr>
            <a:r>
              <a:rPr lang="en-US" altLang="zh-CN" sz="2400">
                <a:ea typeface="宋体" panose="02010600030101010101" pitchFamily="2" charset="-122"/>
              </a:rPr>
              <a:t>SQA</a:t>
            </a:r>
            <a:r>
              <a:rPr lang="zh-CN" altLang="en-US" sz="2400" dirty="0">
                <a:ea typeface="宋体" panose="02010600030101010101" pitchFamily="2" charset="-122"/>
              </a:rPr>
              <a:t>就是将质量保证的管理规则和设计规范应用到软件工程管理中</a:t>
            </a:r>
            <a:endParaRPr lang="zh-CN" altLang="en-US" sz="2400" dirty="0">
              <a:ea typeface="宋体" panose="02010600030101010101" pitchFamily="2" charset="-122"/>
            </a:endParaRPr>
          </a:p>
        </p:txBody>
      </p:sp>
      <p:sp>
        <p:nvSpPr>
          <p:cNvPr id="921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22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Classes of Loops</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Picture 5" descr="The diagram shows the difference between simple and nested loops.&#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0643" y="1292881"/>
            <a:ext cx="5262714" cy="4833209"/>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2"/>
          <p:cNvSpPr>
            <a:spLocks noGrp="1"/>
          </p:cNvSpPr>
          <p:nvPr>
            <p:ph type="title"/>
          </p:nvPr>
        </p:nvSpPr>
        <p:spPr>
          <a:xfrm>
            <a:off x="142875" y="12700"/>
            <a:ext cx="6508750" cy="760413"/>
          </a:xfrm>
          <a:ln w="12700"/>
        </p:spPr>
        <p:txBody>
          <a:bodyPr vert="horz" wrap="square" lIns="90487" tIns="44450" rIns="90487" bIns="44450" anchor="ctr" anchorCtr="0"/>
          <a:p>
            <a:r>
              <a:rPr lang="en-US" altLang="zh-CN">
                <a:ea typeface="宋体" panose="02010600030101010101" pitchFamily="2" charset="-122"/>
              </a:rPr>
              <a:t>Loop Testing: Simple Loops</a:t>
            </a:r>
            <a:endParaRPr lang="en-US" altLang="zh-CN">
              <a:ea typeface="宋体" panose="02010600030101010101" pitchFamily="2" charset="-122"/>
            </a:endParaRPr>
          </a:p>
        </p:txBody>
      </p:sp>
      <p:sp>
        <p:nvSpPr>
          <p:cNvPr id="188419" name="Rectangle 3"/>
          <p:cNvSpPr>
            <a:spLocks noChangeArrowheads="1"/>
          </p:cNvSpPr>
          <p:nvPr/>
        </p:nvSpPr>
        <p:spPr bwMode="auto">
          <a:xfrm>
            <a:off x="555625" y="1268413"/>
            <a:ext cx="54467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1" u="sng" strike="noStrike" kern="1200" cap="none" spc="0" normalizeH="0" baseline="0" noProof="0" dirty="0">
                <a:ln>
                  <a:noFill/>
                </a:ln>
                <a:solidFill>
                  <a:schemeClr val="tx1"/>
                </a:solidFill>
                <a:effectLst>
                  <a:outerShdw blurRad="38100" dist="38100" dir="2700000" algn="tl">
                    <a:srgbClr val="FFFFFF"/>
                  </a:outerShdw>
                </a:effectLst>
                <a:uLnTx/>
                <a:uFillTx/>
                <a:latin typeface="Helvetica" charset="0"/>
                <a:ea typeface="宋体" panose="02010600030101010101" pitchFamily="2" charset="-122"/>
                <a:cs typeface="+mn-cs"/>
              </a:rPr>
              <a:t>Minimum conditions—Simple Loops</a:t>
            </a:r>
            <a:endParaRPr kumimoji="0" lang="en-US" altLang="zh-CN" sz="3200" b="1" i="1" u="sng" strike="noStrike" kern="1200" cap="none" spc="0" normalizeH="0" baseline="0" noProof="0" dirty="0">
              <a:ln>
                <a:noFill/>
              </a:ln>
              <a:solidFill>
                <a:schemeClr val="tx1"/>
              </a:solidFill>
              <a:effectLst>
                <a:outerShdw blurRad="38100" dist="38100" dir="2700000" algn="tl">
                  <a:srgbClr val="FFFFFF"/>
                </a:outerShdw>
              </a:effectLst>
              <a:uLnTx/>
              <a:uFillTx/>
              <a:latin typeface="Helvetica" charset="0"/>
              <a:ea typeface="宋体" panose="02010600030101010101" pitchFamily="2" charset="-122"/>
              <a:cs typeface="+mn-cs"/>
            </a:endParaRPr>
          </a:p>
        </p:txBody>
      </p:sp>
      <p:sp>
        <p:nvSpPr>
          <p:cNvPr id="115716" name="Rectangle 4"/>
          <p:cNvSpPr/>
          <p:nvPr/>
        </p:nvSpPr>
        <p:spPr>
          <a:xfrm>
            <a:off x="611188" y="1808163"/>
            <a:ext cx="6769100" cy="2644775"/>
          </a:xfrm>
          <a:prstGeom prst="rect">
            <a:avLst/>
          </a:prstGeom>
          <a:noFill/>
          <a:ln w="12700">
            <a:noFill/>
          </a:ln>
        </p:spPr>
        <p:txBody>
          <a:bodyPr lIns="90487" tIns="44450" rIns="90487" bIns="44450">
            <a:spAutoFit/>
          </a:bodyPr>
          <a:p>
            <a:pPr marL="609600" marR="0" indent="-609600" algn="l" defTabSz="914400" rtl="0" eaLnBrk="0" fontAlgn="base" latinLnBrk="0" hangingPunct="0">
              <a:lnSpc>
                <a:spcPct val="100000"/>
              </a:lnSpc>
              <a:spcBef>
                <a:spcPct val="0"/>
              </a:spcBef>
              <a:spcAft>
                <a:spcPct val="0"/>
              </a:spcAft>
              <a:buClrTx/>
              <a:buSzTx/>
              <a:buFontTx/>
              <a:buAutoNum type="arabicPeriod"/>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Helvetica" charset="0"/>
                <a:ea typeface="宋体" panose="02010600030101010101" pitchFamily="2" charset="-122"/>
                <a:cs typeface="+mn-cs"/>
              </a:rPr>
              <a:t>skip the loop entirely</a:t>
            </a:r>
            <a:endPar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609600" marR="0" indent="-609600" algn="l" defTabSz="914400" rtl="0" eaLnBrk="0" fontAlgn="base" latinLnBrk="0" hangingPunct="0">
              <a:lnSpc>
                <a:spcPct val="100000"/>
              </a:lnSpc>
              <a:spcBef>
                <a:spcPct val="0"/>
              </a:spcBef>
              <a:spcAft>
                <a:spcPct val="0"/>
              </a:spcAft>
              <a:buClrTx/>
              <a:buSzTx/>
              <a:buFontTx/>
              <a:buAutoNum type="arabicPeriod"/>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only one pass through the loop</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609600" marR="0" indent="-609600" algn="l" defTabSz="914400" rtl="0" eaLnBrk="0" fontAlgn="base" latinLnBrk="0" hangingPunct="0">
              <a:lnSpc>
                <a:spcPct val="100000"/>
              </a:lnSpc>
              <a:spcBef>
                <a:spcPct val="0"/>
              </a:spcBef>
              <a:spcAft>
                <a:spcPct val="0"/>
              </a:spcAft>
              <a:buClrTx/>
              <a:buSzTx/>
              <a:buFontTx/>
              <a:buAutoNum type="arabicPeriod"/>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two passes through the loop</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609600" marR="0" indent="-609600" algn="l" defTabSz="914400" rtl="0" eaLnBrk="0" fontAlgn="base" latinLnBrk="0" hangingPunct="0">
              <a:lnSpc>
                <a:spcPct val="100000"/>
              </a:lnSpc>
              <a:spcBef>
                <a:spcPct val="0"/>
              </a:spcBef>
              <a:spcAft>
                <a:spcPct val="0"/>
              </a:spcAft>
              <a:buClrTx/>
              <a:buSzTx/>
              <a:buFontTx/>
              <a:buAutoNum type="arabicPeriod"/>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 passes through the loop  m &lt; n</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609600" marR="0" indent="-609600" algn="l" defTabSz="914400" rtl="0" eaLnBrk="0" fontAlgn="base" latinLnBrk="0" hangingPunct="0">
              <a:lnSpc>
                <a:spcPct val="100000"/>
              </a:lnSpc>
              <a:spcBef>
                <a:spcPct val="0"/>
              </a:spcBef>
              <a:spcAft>
                <a:spcPct val="0"/>
              </a:spcAft>
              <a:buClrTx/>
              <a:buSzTx/>
              <a:buFontTx/>
              <a:buAutoNum type="arabicPeriod"/>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(n-1), n, and (n+1) passes through</a:t>
            </a:r>
            <a:r>
              <a:rPr kumimoji="0" lang="en-US" altLang="zh-CN" sz="24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 </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 loop</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609600" marR="0" indent="-6096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n = maximum number of allowable passes</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609600" marR="0" indent="-609600" algn="l" defTabSz="914400" rtl="0" eaLnBrk="0" fontAlgn="base" latinLnBrk="0" hangingPunct="0">
              <a:lnSpc>
                <a:spcPct val="100000"/>
              </a:lnSpc>
              <a:spcBef>
                <a:spcPct val="0"/>
              </a:spcBef>
              <a:spcAft>
                <a:spcPct val="0"/>
              </a:spcAft>
              <a:buClrTx/>
              <a:buSzTx/>
              <a:buFontTx/>
              <a:buAutoNum type="arabicPeriod"/>
            </a:pP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sp>
        <p:nvSpPr>
          <p:cNvPr id="188421" name="Rectangle 5"/>
          <p:cNvSpPr>
            <a:spLocks noChangeArrowheads="1"/>
          </p:cNvSpPr>
          <p:nvPr/>
        </p:nvSpPr>
        <p:spPr bwMode="auto">
          <a:xfrm>
            <a:off x="936625" y="1939925"/>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charset="0"/>
              <a:ea typeface="宋体" panose="02010600030101010101" pitchFamily="2" charset="-122"/>
              <a:cs typeface="+mn-cs"/>
            </a:endParaRPr>
          </a:p>
        </p:txBody>
      </p:sp>
      <p:sp>
        <p:nvSpPr>
          <p:cNvPr id="1955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55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5591" name="文本框 115730"/>
          <p:cNvSpPr txBox="1"/>
          <p:nvPr/>
        </p:nvSpPr>
        <p:spPr>
          <a:xfrm>
            <a:off x="7993063" y="1808163"/>
            <a:ext cx="701675" cy="2647950"/>
          </a:xfrm>
          <a:prstGeom prst="rect">
            <a:avLst/>
          </a:prstGeom>
          <a:noFill/>
          <a:ln w="9525">
            <a:noFill/>
          </a:ln>
        </p:spPr>
        <p:txBody>
          <a:bodyPr wrap="none">
            <a:spAutoFit/>
          </a:bodyPr>
          <a:p>
            <a:pPr eaLnBrk="0" hangingPunct="0"/>
            <a:r>
              <a:rPr lang="en-US" altLang="zh-CN" sz="2400">
                <a:latin typeface="Arial" panose="020B0604020202020204" pitchFamily="34" charset="0"/>
              </a:rPr>
              <a:t>0</a:t>
            </a:r>
            <a:endParaRPr lang="en-US" altLang="zh-CN" sz="2400">
              <a:latin typeface="Arial" panose="020B0604020202020204" pitchFamily="34" charset="0"/>
            </a:endParaRPr>
          </a:p>
          <a:p>
            <a:pPr eaLnBrk="0" hangingPunct="0"/>
            <a:r>
              <a:rPr lang="en-US" altLang="zh-CN" sz="2400">
                <a:latin typeface="Arial" panose="020B0604020202020204" pitchFamily="34" charset="0"/>
              </a:rPr>
              <a:t>1</a:t>
            </a:r>
            <a:endParaRPr lang="en-US" altLang="zh-CN" sz="2400">
              <a:latin typeface="Arial" panose="020B0604020202020204" pitchFamily="34" charset="0"/>
            </a:endParaRPr>
          </a:p>
          <a:p>
            <a:pPr eaLnBrk="0" hangingPunct="0"/>
            <a:r>
              <a:rPr lang="en-US" altLang="zh-CN" sz="2400">
                <a:latin typeface="Arial" panose="020B0604020202020204" pitchFamily="34" charset="0"/>
              </a:rPr>
              <a:t>2</a:t>
            </a:r>
            <a:endParaRPr lang="en-US" altLang="zh-CN" sz="2400">
              <a:latin typeface="Arial" panose="020B0604020202020204" pitchFamily="34" charset="0"/>
            </a:endParaRPr>
          </a:p>
          <a:p>
            <a:pPr eaLnBrk="0" hangingPunct="0"/>
            <a:r>
              <a:rPr lang="en-US" altLang="zh-CN" sz="2400">
                <a:latin typeface="Arial" panose="020B0604020202020204" pitchFamily="34" charset="0"/>
              </a:rPr>
              <a:t>m</a:t>
            </a:r>
            <a:endParaRPr lang="en-US" altLang="zh-CN" sz="2400">
              <a:latin typeface="Arial" panose="020B0604020202020204" pitchFamily="34" charset="0"/>
            </a:endParaRPr>
          </a:p>
          <a:p>
            <a:pPr eaLnBrk="0" hangingPunct="0"/>
            <a:r>
              <a:rPr lang="en-US" altLang="zh-CN" sz="2400">
                <a:latin typeface="Arial" panose="020B0604020202020204" pitchFamily="34" charset="0"/>
              </a:rPr>
              <a:t>n-1</a:t>
            </a:r>
            <a:endParaRPr lang="en-US" altLang="zh-CN" sz="2400">
              <a:latin typeface="Arial" panose="020B0604020202020204" pitchFamily="34" charset="0"/>
            </a:endParaRPr>
          </a:p>
          <a:p>
            <a:pPr eaLnBrk="0" hangingPunct="0"/>
            <a:r>
              <a:rPr lang="en-US" altLang="zh-CN" sz="2400">
                <a:latin typeface="Arial" panose="020B0604020202020204" pitchFamily="34" charset="0"/>
              </a:rPr>
              <a:t>n</a:t>
            </a:r>
            <a:endParaRPr lang="en-US" altLang="zh-CN" sz="2400">
              <a:latin typeface="Arial" panose="020B0604020202020204" pitchFamily="34" charset="0"/>
            </a:endParaRPr>
          </a:p>
          <a:p>
            <a:pPr eaLnBrk="0" hangingPunct="0"/>
            <a:r>
              <a:rPr lang="en-US" altLang="zh-CN" sz="2400">
                <a:latin typeface="Arial" panose="020B0604020202020204" pitchFamily="34" charset="0"/>
              </a:rPr>
              <a:t>n+1</a:t>
            </a:r>
            <a:endParaRPr lang="en-US" altLang="zh-CN" sz="2400">
              <a:latin typeface="Arial" panose="020B0604020202020204" pitchFamily="34"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661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6611" name="Rectangle 55"/>
          <p:cNvSpPr>
            <a:spLocks noRot="1"/>
          </p:cNvSpPr>
          <p:nvPr/>
        </p:nvSpPr>
        <p:spPr>
          <a:xfrm>
            <a:off x="0" y="188913"/>
            <a:ext cx="6450013" cy="268287"/>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Loop Testing: Nested Loops</a:t>
            </a:r>
            <a:endParaRPr lang="en-US" altLang="ja-JP" b="1">
              <a:latin typeface="Arial" panose="020B0604020202020204" pitchFamily="34" charset="0"/>
            </a:endParaRPr>
          </a:p>
        </p:txBody>
      </p:sp>
      <p:sp>
        <p:nvSpPr>
          <p:cNvPr id="798776" name="Rectangle 56"/>
          <p:cNvSpPr>
            <a:spLocks noChangeArrowheads="1"/>
          </p:cNvSpPr>
          <p:nvPr/>
        </p:nvSpPr>
        <p:spPr bwMode="auto">
          <a:xfrm>
            <a:off x="287338" y="692150"/>
            <a:ext cx="8640763" cy="557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Nested Loops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嵌套循环</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Start at the innermost loop. Set all outer loops to their</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minimum iteration parameter values.</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Test the min+1, typical, max-1 and max for the</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innermost loop, while holding the outer loops at their</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minimum values.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Move out one loop and set it up as in step 2, holding all</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other loops at typical values. Continue this step until</a:t>
            </a: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 outermost loop has been tested.</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1.</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从最内层循环开始，本嵌套的外层循环为最小值（如果有：其他的循环为“典型”值）。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2.</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对本循环使用简单循环测试（并对范围以外或不包含在内的值增加其他测试）。 </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3.</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由内向外构造下一个循环的测试，已测试的循环为“典型”值；同样，本嵌套的外层循环为最小值</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如果有：其他的循环为“典型”值）。 </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4.</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继续直到测试完所有的循环。</a:t>
            </a:r>
            <a:r>
              <a:rPr kumimoji="0" lang="zh-CN" altLang="en-US"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endParaRPr kumimoji="0" lang="en-US" altLang="ja-JP" sz="20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865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8659" name="Rectangle 55"/>
          <p:cNvSpPr>
            <a:spLocks noRot="1"/>
          </p:cNvSpPr>
          <p:nvPr/>
        </p:nvSpPr>
        <p:spPr>
          <a:xfrm>
            <a:off x="0" y="188913"/>
            <a:ext cx="6450013" cy="268287"/>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Loop Testing</a:t>
            </a:r>
            <a:endParaRPr lang="en-US" altLang="ja-JP" b="1">
              <a:latin typeface="Arial" panose="020B0604020202020204" pitchFamily="34" charset="0"/>
            </a:endParaRPr>
          </a:p>
        </p:txBody>
      </p:sp>
      <p:sp>
        <p:nvSpPr>
          <p:cNvPr id="798776" name="Rectangle 56"/>
          <p:cNvSpPr>
            <a:spLocks noChangeArrowheads="1"/>
          </p:cNvSpPr>
          <p:nvPr/>
        </p:nvSpPr>
        <p:spPr bwMode="auto">
          <a:xfrm>
            <a:off x="287338" y="844550"/>
            <a:ext cx="8461375" cy="3746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Concatenated Loops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串接循环</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If the loops are independent of one another</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then </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treat each as a simple loop</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16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两个循环独立，使用简单循环测试方法</a:t>
            </a:r>
            <a:endParaRPr kumimoji="0" lang="zh-CN" altLang="en-US" sz="16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else*</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treat as nested loops</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16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两个循环不独立，使用嵌套循环测试方法</a:t>
            </a:r>
            <a:endParaRPr kumimoji="0" lang="en-US" altLang="zh-CN" sz="1600" b="0" i="0" u="none" strike="noStrike" kern="120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err="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endif</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for example, the final loop counter value of loop 1 is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1"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used to initialize loop 2.</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（但是这种情况在程序设计原则上，不允许出现）</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U</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nstructured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Loops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非结构化循环</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重新设计！</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Loop Testing(</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r>
              <a:rPr lang="en-US" sz="4000" noProof="0" dirty="0">
                <a:latin typeface="Times New Roman" panose="02020603050405020304" pitchFamily="18" charset="0"/>
                <a:cs typeface="Times New Roman" panose="02020603050405020304" pitchFamily="18" charset="0"/>
              </a:rPr>
              <a:t>)</a:t>
            </a:r>
            <a:endParaRPr lang="en-US" sz="4000" noProof="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sz="quarter" idx="11"/>
          </p:nvPr>
        </p:nvSpPr>
        <p:spPr>
          <a:xfrm>
            <a:off x="342900" y="1276710"/>
            <a:ext cx="3777155" cy="4756538"/>
          </a:xfrm>
        </p:spPr>
        <p:txBody>
          <a:bodyPr/>
          <a:lstStyle/>
          <a:p>
            <a:r>
              <a:rPr lang="en-US" noProof="0" dirty="0">
                <a:latin typeface="Times New Roman" panose="02020603050405020304" pitchFamily="18" charset="0"/>
                <a:cs typeface="Times New Roman" panose="02020603050405020304" pitchFamily="18" charset="0"/>
              </a:rPr>
              <a:t>Test cases for simple loops</a:t>
            </a:r>
            <a:r>
              <a:rPr lang="en-US" sz="2400" noProof="0" dirty="0">
                <a:latin typeface="Times New Roman" panose="02020603050405020304" pitchFamily="18" charset="0"/>
                <a:cs typeface="Times New Roman" panose="02020603050405020304" pitchFamily="18" charset="0"/>
              </a:rPr>
              <a: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Skip the loop entirely.</a:t>
            </a:r>
            <a:endParaRPr lang="en-US" sz="18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Only one pass through the loop.</a:t>
            </a:r>
            <a:endParaRPr lang="en-US" sz="18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Two passes through the loop.</a:t>
            </a:r>
            <a:endParaRPr lang="en-US" sz="18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passes through the loop where </a:t>
            </a: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&lt; </a:t>
            </a:r>
            <a:r>
              <a:rPr lang="en-US" sz="1800" i="1" noProof="0" dirty="0">
                <a:latin typeface="Times New Roman" panose="02020603050405020304" pitchFamily="18" charset="0"/>
                <a:cs typeface="Times New Roman" panose="02020603050405020304" pitchFamily="18" charset="0"/>
              </a:rPr>
              <a:t>n.</a:t>
            </a:r>
            <a:endParaRPr lang="en-US" sz="1800" i="1"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n </a:t>
            </a:r>
            <a:r>
              <a:rPr lang="en-US" sz="1800" noProof="0" dirty="0">
                <a:latin typeface="Times New Roman" panose="02020603050405020304" pitchFamily="18" charset="0"/>
                <a:cs typeface="Times New Roman" panose="02020603050405020304" pitchFamily="18" charset="0"/>
              </a:rPr>
              <a:t>− 1, </a:t>
            </a:r>
            <a:r>
              <a:rPr lang="en-US" sz="1800" i="1" noProof="0" dirty="0">
                <a:latin typeface="Times New Roman" panose="02020603050405020304" pitchFamily="18" charset="0"/>
                <a:cs typeface="Times New Roman" panose="02020603050405020304" pitchFamily="18" charset="0"/>
              </a:rPr>
              <a:t>n, n </a:t>
            </a:r>
            <a:r>
              <a:rPr lang="en-US" sz="1800" noProof="0" dirty="0">
                <a:latin typeface="Times New Roman" panose="02020603050405020304" pitchFamily="18" charset="0"/>
                <a:cs typeface="Times New Roman" panose="02020603050405020304" pitchFamily="18" charset="0"/>
              </a:rPr>
              <a:t>+ 1 passes through the loop.</a:t>
            </a:r>
            <a:endParaRPr lang="en-US" sz="1800" noProof="0" dirty="0">
              <a:latin typeface="Times New Roman" panose="02020603050405020304" pitchFamily="18" charset="0"/>
              <a:cs typeface="Times New Roman" panose="02020603050405020304" pitchFamily="18" charset="0"/>
            </a:endParaRPr>
          </a:p>
        </p:txBody>
      </p:sp>
      <p:sp>
        <p:nvSpPr>
          <p:cNvPr id="20" name="Content Placeholder 19"/>
          <p:cNvSpPr>
            <a:spLocks noGrp="1"/>
          </p:cNvSpPr>
          <p:nvPr>
            <p:ph sz="quarter" idx="14"/>
          </p:nvPr>
        </p:nvSpPr>
        <p:spPr>
          <a:xfrm>
            <a:off x="4456386" y="1257300"/>
            <a:ext cx="4344714" cy="5217072"/>
          </a:xfrm>
        </p:spPr>
        <p:txBody>
          <a:bodyPr>
            <a:normAutofit fontScale="62500" lnSpcReduction="20000"/>
          </a:bodyPr>
          <a:lstStyle/>
          <a:p>
            <a:r>
              <a:rPr lang="en-US" sz="3200" noProof="0" dirty="0">
                <a:latin typeface="Times New Roman" panose="02020603050405020304" pitchFamily="18" charset="0"/>
                <a:cs typeface="Times New Roman" panose="02020603050405020304" pitchFamily="18" charset="0"/>
              </a:rPr>
              <a:t>Test cases for nested loops:</a:t>
            </a:r>
            <a:endParaRPr lang="en-US" sz="32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Start at the innermost loop. Set all other loops to minimum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Conduct simple loop tests for the innermost loop while holding the outer loops at their minimum iteration parameter (for example, loop counter)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Add other tests for out-of-range or excluded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Work outward, conducting tests for the next loop, but</a:t>
            </a:r>
            <a:r>
              <a:rPr lang="en-US" sz="2900" noProof="0" dirty="0">
                <a:solidFill>
                  <a:srgbClr val="FF0000"/>
                </a:solidFill>
                <a:latin typeface="Times New Roman" panose="02020603050405020304" pitchFamily="18" charset="0"/>
                <a:cs typeface="Times New Roman" panose="02020603050405020304" pitchFamily="18" charset="0"/>
              </a:rPr>
              <a:t> keeping all other outer loops at minimum values and other nested loops to “typical”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Continue until all loops have been tested.</a:t>
            </a:r>
            <a:endParaRPr lang="en-US" sz="29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007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00707" name="Rectangle 6"/>
          <p:cNvSpPr>
            <a:spLocks noRot="1"/>
          </p:cNvSpPr>
          <p:nvPr/>
        </p:nvSpPr>
        <p:spPr>
          <a:xfrm>
            <a:off x="0" y="225425"/>
            <a:ext cx="6430963" cy="268288"/>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19.5</a:t>
            </a:r>
            <a:r>
              <a:rPr lang="en-US" altLang="zh-CN" b="1">
                <a:latin typeface="Arial" panose="020B0604020202020204" pitchFamily="34" charset="0"/>
              </a:rPr>
              <a:t> </a:t>
            </a:r>
            <a:r>
              <a:rPr lang="en-US" altLang="ja-JP" b="1">
                <a:latin typeface="Arial" panose="020B0604020202020204" pitchFamily="34" charset="0"/>
              </a:rPr>
              <a:t>Black-Box Testing</a:t>
            </a:r>
            <a:endParaRPr lang="en-US" altLang="ja-JP" b="1">
              <a:latin typeface="Arial" panose="020B0604020202020204" pitchFamily="34" charset="0"/>
            </a:endParaRPr>
          </a:p>
        </p:txBody>
      </p:sp>
      <p:grpSp>
        <p:nvGrpSpPr>
          <p:cNvPr id="200708" name="Group 37"/>
          <p:cNvGrpSpPr/>
          <p:nvPr/>
        </p:nvGrpSpPr>
        <p:grpSpPr>
          <a:xfrm>
            <a:off x="1727200" y="1520825"/>
            <a:ext cx="5318125" cy="3719513"/>
            <a:chOff x="1592" y="1000"/>
            <a:chExt cx="3350" cy="2343"/>
          </a:xfrm>
        </p:grpSpPr>
        <p:grpSp>
          <p:nvGrpSpPr>
            <p:cNvPr id="200709" name="Group 7"/>
            <p:cNvGrpSpPr/>
            <p:nvPr/>
          </p:nvGrpSpPr>
          <p:grpSpPr>
            <a:xfrm>
              <a:off x="3921" y="1276"/>
              <a:ext cx="760" cy="730"/>
              <a:chOff x="3808" y="1163"/>
              <a:chExt cx="760" cy="730"/>
            </a:xfrm>
          </p:grpSpPr>
          <p:sp>
            <p:nvSpPr>
              <p:cNvPr id="200710" name="Freeform 8"/>
              <p:cNvSpPr/>
              <p:nvPr/>
            </p:nvSpPr>
            <p:spPr>
              <a:xfrm>
                <a:off x="4340" y="1598"/>
                <a:ext cx="94" cy="228"/>
              </a:xfrm>
              <a:custGeom>
                <a:avLst/>
                <a:gdLst/>
                <a:ahLst/>
                <a:cxnLst>
                  <a:cxn ang="0">
                    <a:pos x="93" y="227"/>
                  </a:cxn>
                  <a:cxn ang="0">
                    <a:pos x="93" y="65"/>
                  </a:cxn>
                  <a:cxn ang="0">
                    <a:pos x="0" y="0"/>
                  </a:cxn>
                  <a:cxn ang="0">
                    <a:pos x="0" y="162"/>
                  </a:cxn>
                  <a:cxn ang="0">
                    <a:pos x="93" y="227"/>
                  </a:cxn>
                </a:cxnLst>
                <a:pathLst>
                  <a:path w="94" h="228">
                    <a:moveTo>
                      <a:pt x="93" y="227"/>
                    </a:moveTo>
                    <a:lnTo>
                      <a:pt x="93" y="65"/>
                    </a:lnTo>
                    <a:lnTo>
                      <a:pt x="0" y="0"/>
                    </a:lnTo>
                    <a:lnTo>
                      <a:pt x="0" y="162"/>
                    </a:lnTo>
                    <a:lnTo>
                      <a:pt x="93" y="227"/>
                    </a:lnTo>
                  </a:path>
                </a:pathLst>
              </a:custGeom>
              <a:solidFill>
                <a:srgbClr val="009F9F"/>
              </a:solidFill>
              <a:ln w="12700">
                <a:noFill/>
              </a:ln>
            </p:spPr>
            <p:txBody>
              <a:bodyPr/>
              <a:p>
                <a:endParaRPr lang="zh-CN" altLang="en-US"/>
              </a:p>
            </p:txBody>
          </p:sp>
          <p:sp>
            <p:nvSpPr>
              <p:cNvPr id="200711" name="Freeform 9"/>
              <p:cNvSpPr/>
              <p:nvPr/>
            </p:nvSpPr>
            <p:spPr>
              <a:xfrm>
                <a:off x="3907" y="1230"/>
                <a:ext cx="661" cy="663"/>
              </a:xfrm>
              <a:custGeom>
                <a:avLst/>
                <a:gdLst/>
                <a:ahLst/>
                <a:cxnLst>
                  <a:cxn ang="0">
                    <a:pos x="528" y="165"/>
                  </a:cxn>
                  <a:cxn ang="0">
                    <a:pos x="0" y="364"/>
                  </a:cxn>
                  <a:cxn ang="0">
                    <a:pos x="0" y="662"/>
                  </a:cxn>
                  <a:cxn ang="0">
                    <a:pos x="528" y="430"/>
                  </a:cxn>
                  <a:cxn ang="0">
                    <a:pos x="528" y="596"/>
                  </a:cxn>
                  <a:cxn ang="0">
                    <a:pos x="660" y="265"/>
                  </a:cxn>
                  <a:cxn ang="0">
                    <a:pos x="528" y="0"/>
                  </a:cxn>
                  <a:cxn ang="0">
                    <a:pos x="528" y="165"/>
                  </a:cxn>
                </a:cxnLst>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w="12700">
                <a:noFill/>
              </a:ln>
            </p:spPr>
            <p:txBody>
              <a:bodyPr/>
              <a:p>
                <a:endParaRPr lang="zh-CN" altLang="en-US"/>
              </a:p>
            </p:txBody>
          </p:sp>
          <p:sp>
            <p:nvSpPr>
              <p:cNvPr id="200712" name="Freeform 10"/>
              <p:cNvSpPr/>
              <p:nvPr/>
            </p:nvSpPr>
            <p:spPr>
              <a:xfrm>
                <a:off x="3808" y="1531"/>
                <a:ext cx="92" cy="362"/>
              </a:xfrm>
              <a:custGeom>
                <a:avLst/>
                <a:gdLst/>
                <a:ahLst/>
                <a:cxnLst>
                  <a:cxn ang="0">
                    <a:pos x="91" y="66"/>
                  </a:cxn>
                  <a:cxn ang="0">
                    <a:pos x="91" y="361"/>
                  </a:cxn>
                  <a:cxn ang="0">
                    <a:pos x="0" y="295"/>
                  </a:cxn>
                  <a:cxn ang="0">
                    <a:pos x="0" y="0"/>
                  </a:cxn>
                  <a:cxn ang="0">
                    <a:pos x="91" y="66"/>
                  </a:cxn>
                </a:cxnLst>
                <a:pathLst>
                  <a:path w="92" h="362">
                    <a:moveTo>
                      <a:pt x="91" y="66"/>
                    </a:moveTo>
                    <a:lnTo>
                      <a:pt x="91" y="361"/>
                    </a:lnTo>
                    <a:lnTo>
                      <a:pt x="0" y="295"/>
                    </a:lnTo>
                    <a:lnTo>
                      <a:pt x="0" y="0"/>
                    </a:lnTo>
                    <a:lnTo>
                      <a:pt x="91" y="66"/>
                    </a:lnTo>
                  </a:path>
                </a:pathLst>
              </a:custGeom>
              <a:solidFill>
                <a:srgbClr val="00DFBF"/>
              </a:solidFill>
              <a:ln w="12700">
                <a:noFill/>
              </a:ln>
            </p:spPr>
            <p:txBody>
              <a:bodyPr/>
              <a:p>
                <a:endParaRPr lang="zh-CN" altLang="en-US"/>
              </a:p>
            </p:txBody>
          </p:sp>
          <p:sp>
            <p:nvSpPr>
              <p:cNvPr id="200713" name="Freeform 11"/>
              <p:cNvSpPr/>
              <p:nvPr/>
            </p:nvSpPr>
            <p:spPr>
              <a:xfrm>
                <a:off x="3808" y="1330"/>
                <a:ext cx="626" cy="261"/>
              </a:xfrm>
              <a:custGeom>
                <a:avLst/>
                <a:gdLst/>
                <a:ahLst/>
                <a:cxnLst>
                  <a:cxn ang="0">
                    <a:pos x="0" y="195"/>
                  </a:cxn>
                  <a:cxn ang="0">
                    <a:pos x="98" y="260"/>
                  </a:cxn>
                  <a:cxn ang="0">
                    <a:pos x="625" y="65"/>
                  </a:cxn>
                  <a:cxn ang="0">
                    <a:pos x="525" y="0"/>
                  </a:cxn>
                  <a:cxn ang="0">
                    <a:pos x="0" y="195"/>
                  </a:cxn>
                </a:cxnLst>
                <a:pathLst>
                  <a:path w="626" h="261">
                    <a:moveTo>
                      <a:pt x="0" y="195"/>
                    </a:moveTo>
                    <a:lnTo>
                      <a:pt x="98" y="260"/>
                    </a:lnTo>
                    <a:lnTo>
                      <a:pt x="625" y="65"/>
                    </a:lnTo>
                    <a:lnTo>
                      <a:pt x="525" y="0"/>
                    </a:lnTo>
                    <a:lnTo>
                      <a:pt x="0" y="195"/>
                    </a:lnTo>
                  </a:path>
                </a:pathLst>
              </a:custGeom>
              <a:solidFill>
                <a:srgbClr val="7FFFDF"/>
              </a:solidFill>
              <a:ln w="12700">
                <a:noFill/>
              </a:ln>
            </p:spPr>
            <p:txBody>
              <a:bodyPr/>
              <a:p>
                <a:endParaRPr lang="zh-CN" altLang="en-US"/>
              </a:p>
            </p:txBody>
          </p:sp>
          <p:sp>
            <p:nvSpPr>
              <p:cNvPr id="200714" name="Freeform 12"/>
              <p:cNvSpPr/>
              <p:nvPr/>
            </p:nvSpPr>
            <p:spPr>
              <a:xfrm>
                <a:off x="4340" y="1163"/>
                <a:ext cx="94" cy="227"/>
              </a:xfrm>
              <a:custGeom>
                <a:avLst/>
                <a:gdLst/>
                <a:ahLst/>
                <a:cxnLst>
                  <a:cxn ang="0">
                    <a:pos x="93" y="65"/>
                  </a:cxn>
                  <a:cxn ang="0">
                    <a:pos x="0" y="0"/>
                  </a:cxn>
                  <a:cxn ang="0">
                    <a:pos x="0" y="161"/>
                  </a:cxn>
                  <a:cxn ang="0">
                    <a:pos x="93" y="226"/>
                  </a:cxn>
                  <a:cxn ang="0">
                    <a:pos x="93" y="65"/>
                  </a:cxn>
                </a:cxnLst>
                <a:pathLst>
                  <a:path w="94" h="227">
                    <a:moveTo>
                      <a:pt x="93" y="65"/>
                    </a:moveTo>
                    <a:lnTo>
                      <a:pt x="0" y="0"/>
                    </a:lnTo>
                    <a:lnTo>
                      <a:pt x="0" y="161"/>
                    </a:lnTo>
                    <a:lnTo>
                      <a:pt x="93" y="226"/>
                    </a:lnTo>
                    <a:lnTo>
                      <a:pt x="93" y="65"/>
                    </a:lnTo>
                  </a:path>
                </a:pathLst>
              </a:custGeom>
              <a:solidFill>
                <a:srgbClr val="00DFBF"/>
              </a:solidFill>
              <a:ln w="12700">
                <a:noFill/>
              </a:ln>
            </p:spPr>
            <p:txBody>
              <a:bodyPr/>
              <a:p>
                <a:endParaRPr lang="zh-CN" altLang="en-US"/>
              </a:p>
            </p:txBody>
          </p:sp>
        </p:grpSp>
        <p:grpSp>
          <p:nvGrpSpPr>
            <p:cNvPr id="200715" name="Group 13"/>
            <p:cNvGrpSpPr/>
            <p:nvPr/>
          </p:nvGrpSpPr>
          <p:grpSpPr>
            <a:xfrm>
              <a:off x="2989" y="2545"/>
              <a:ext cx="560" cy="798"/>
              <a:chOff x="2876" y="2432"/>
              <a:chExt cx="560" cy="798"/>
            </a:xfrm>
          </p:grpSpPr>
          <p:sp>
            <p:nvSpPr>
              <p:cNvPr id="200716" name="Freeform 14"/>
              <p:cNvSpPr/>
              <p:nvPr/>
            </p:nvSpPr>
            <p:spPr>
              <a:xfrm>
                <a:off x="3010" y="2734"/>
                <a:ext cx="60" cy="496"/>
              </a:xfrm>
              <a:custGeom>
                <a:avLst/>
                <a:gdLst/>
                <a:ahLst/>
                <a:cxnLst>
                  <a:cxn ang="0">
                    <a:pos x="59" y="495"/>
                  </a:cxn>
                  <a:cxn ang="0">
                    <a:pos x="59" y="33"/>
                  </a:cxn>
                  <a:cxn ang="0">
                    <a:pos x="0" y="0"/>
                  </a:cxn>
                  <a:cxn ang="0">
                    <a:pos x="0" y="429"/>
                  </a:cxn>
                  <a:cxn ang="0">
                    <a:pos x="59" y="495"/>
                  </a:cxn>
                </a:cxnLst>
                <a:pathLst>
                  <a:path w="60" h="496">
                    <a:moveTo>
                      <a:pt x="59" y="495"/>
                    </a:moveTo>
                    <a:lnTo>
                      <a:pt x="59" y="33"/>
                    </a:lnTo>
                    <a:lnTo>
                      <a:pt x="0" y="0"/>
                    </a:lnTo>
                    <a:lnTo>
                      <a:pt x="0" y="429"/>
                    </a:lnTo>
                    <a:lnTo>
                      <a:pt x="59" y="495"/>
                    </a:lnTo>
                  </a:path>
                </a:pathLst>
              </a:custGeom>
              <a:solidFill>
                <a:srgbClr val="008080"/>
              </a:solidFill>
              <a:ln w="12700">
                <a:noFill/>
              </a:ln>
            </p:spPr>
            <p:txBody>
              <a:bodyPr/>
              <a:p>
                <a:endParaRPr lang="zh-CN" altLang="en-US"/>
              </a:p>
            </p:txBody>
          </p:sp>
          <p:sp>
            <p:nvSpPr>
              <p:cNvPr id="200717" name="Freeform 15"/>
              <p:cNvSpPr/>
              <p:nvPr/>
            </p:nvSpPr>
            <p:spPr>
              <a:xfrm>
                <a:off x="2943" y="2466"/>
                <a:ext cx="493" cy="764"/>
              </a:xfrm>
              <a:custGeom>
                <a:avLst/>
                <a:gdLst/>
                <a:ahLst/>
                <a:cxnLst>
                  <a:cxn ang="0">
                    <a:pos x="230" y="0"/>
                  </a:cxn>
                  <a:cxn ang="0">
                    <a:pos x="492" y="133"/>
                  </a:cxn>
                  <a:cxn ang="0">
                    <a:pos x="362" y="198"/>
                  </a:cxn>
                  <a:cxn ang="0">
                    <a:pos x="362" y="663"/>
                  </a:cxn>
                  <a:cxn ang="0">
                    <a:pos x="132" y="763"/>
                  </a:cxn>
                  <a:cxn ang="0">
                    <a:pos x="132" y="299"/>
                  </a:cxn>
                  <a:cxn ang="0">
                    <a:pos x="0" y="365"/>
                  </a:cxn>
                  <a:cxn ang="0">
                    <a:pos x="230" y="0"/>
                  </a:cxn>
                </a:cxnLst>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w="12700">
                <a:noFill/>
              </a:ln>
            </p:spPr>
            <p:txBody>
              <a:bodyPr/>
              <a:p>
                <a:endParaRPr lang="zh-CN" altLang="en-US"/>
              </a:p>
            </p:txBody>
          </p:sp>
          <p:sp>
            <p:nvSpPr>
              <p:cNvPr id="200718" name="Freeform 16"/>
              <p:cNvSpPr/>
              <p:nvPr/>
            </p:nvSpPr>
            <p:spPr>
              <a:xfrm>
                <a:off x="2876" y="2432"/>
                <a:ext cx="294" cy="396"/>
              </a:xfrm>
              <a:custGeom>
                <a:avLst/>
                <a:gdLst/>
                <a:ahLst/>
                <a:cxnLst>
                  <a:cxn ang="0">
                    <a:pos x="65" y="395"/>
                  </a:cxn>
                  <a:cxn ang="0">
                    <a:pos x="0" y="362"/>
                  </a:cxn>
                  <a:cxn ang="0">
                    <a:pos x="228" y="0"/>
                  </a:cxn>
                  <a:cxn ang="0">
                    <a:pos x="293" y="33"/>
                  </a:cxn>
                  <a:cxn ang="0">
                    <a:pos x="65" y="395"/>
                  </a:cxn>
                </a:cxnLst>
                <a:pathLst>
                  <a:path w="294" h="396">
                    <a:moveTo>
                      <a:pt x="65" y="395"/>
                    </a:moveTo>
                    <a:lnTo>
                      <a:pt x="0" y="362"/>
                    </a:lnTo>
                    <a:lnTo>
                      <a:pt x="228" y="0"/>
                    </a:lnTo>
                    <a:lnTo>
                      <a:pt x="293" y="33"/>
                    </a:lnTo>
                    <a:lnTo>
                      <a:pt x="65" y="395"/>
                    </a:lnTo>
                  </a:path>
                </a:pathLst>
              </a:custGeom>
              <a:solidFill>
                <a:srgbClr val="00BF9F"/>
              </a:solidFill>
              <a:ln w="12700">
                <a:noFill/>
              </a:ln>
            </p:spPr>
            <p:txBody>
              <a:bodyPr/>
              <a:p>
                <a:endParaRPr lang="zh-CN" altLang="en-US"/>
              </a:p>
            </p:txBody>
          </p:sp>
        </p:grpSp>
        <p:grpSp>
          <p:nvGrpSpPr>
            <p:cNvPr id="200719" name="Group 17"/>
            <p:cNvGrpSpPr/>
            <p:nvPr/>
          </p:nvGrpSpPr>
          <p:grpSpPr>
            <a:xfrm>
              <a:off x="2107" y="1401"/>
              <a:ext cx="1929" cy="1468"/>
              <a:chOff x="1994" y="1288"/>
              <a:chExt cx="1929" cy="1468"/>
            </a:xfrm>
          </p:grpSpPr>
          <p:sp>
            <p:nvSpPr>
              <p:cNvPr id="200720" name="Freeform 18"/>
              <p:cNvSpPr/>
              <p:nvPr/>
            </p:nvSpPr>
            <p:spPr>
              <a:xfrm>
                <a:off x="1994" y="1858"/>
                <a:ext cx="394" cy="898"/>
              </a:xfrm>
              <a:custGeom>
                <a:avLst/>
                <a:gdLst/>
                <a:ahLst/>
                <a:cxnLst>
                  <a:cxn ang="0">
                    <a:pos x="0" y="0"/>
                  </a:cxn>
                  <a:cxn ang="0">
                    <a:pos x="393" y="232"/>
                  </a:cxn>
                  <a:cxn ang="0">
                    <a:pos x="393" y="897"/>
                  </a:cxn>
                  <a:cxn ang="0">
                    <a:pos x="0" y="664"/>
                  </a:cxn>
                  <a:cxn ang="0">
                    <a:pos x="0" y="0"/>
                  </a:cxn>
                </a:cxnLst>
                <a:pathLst>
                  <a:path w="394" h="898">
                    <a:moveTo>
                      <a:pt x="0" y="0"/>
                    </a:moveTo>
                    <a:lnTo>
                      <a:pt x="393" y="232"/>
                    </a:lnTo>
                    <a:lnTo>
                      <a:pt x="393" y="897"/>
                    </a:lnTo>
                    <a:lnTo>
                      <a:pt x="0" y="664"/>
                    </a:lnTo>
                    <a:lnTo>
                      <a:pt x="0" y="0"/>
                    </a:lnTo>
                  </a:path>
                </a:pathLst>
              </a:custGeom>
              <a:solidFill>
                <a:srgbClr val="800000"/>
              </a:solidFill>
              <a:ln w="12700">
                <a:noFill/>
              </a:ln>
            </p:spPr>
            <p:txBody>
              <a:bodyPr/>
              <a:p>
                <a:endParaRPr lang="zh-CN" altLang="en-US"/>
              </a:p>
            </p:txBody>
          </p:sp>
          <p:sp>
            <p:nvSpPr>
              <p:cNvPr id="200721" name="Freeform 19"/>
              <p:cNvSpPr/>
              <p:nvPr/>
            </p:nvSpPr>
            <p:spPr>
              <a:xfrm>
                <a:off x="1994" y="1288"/>
                <a:ext cx="1929" cy="797"/>
              </a:xfrm>
              <a:custGeom>
                <a:avLst/>
                <a:gdLst/>
                <a:ahLst/>
                <a:cxnLst>
                  <a:cxn ang="0">
                    <a:pos x="0" y="564"/>
                  </a:cxn>
                  <a:cxn ang="0">
                    <a:pos x="399" y="796"/>
                  </a:cxn>
                  <a:cxn ang="0">
                    <a:pos x="1928" y="200"/>
                  </a:cxn>
                  <a:cxn ang="0">
                    <a:pos x="1594" y="0"/>
                  </a:cxn>
                  <a:cxn ang="0">
                    <a:pos x="0" y="564"/>
                  </a:cxn>
                </a:cxnLst>
                <a:pathLst>
                  <a:path w="1929" h="797">
                    <a:moveTo>
                      <a:pt x="0" y="564"/>
                    </a:moveTo>
                    <a:lnTo>
                      <a:pt x="399" y="796"/>
                    </a:lnTo>
                    <a:lnTo>
                      <a:pt x="1928" y="200"/>
                    </a:lnTo>
                    <a:lnTo>
                      <a:pt x="1594" y="0"/>
                    </a:lnTo>
                    <a:lnTo>
                      <a:pt x="0" y="564"/>
                    </a:lnTo>
                  </a:path>
                </a:pathLst>
              </a:custGeom>
              <a:solidFill>
                <a:srgbClr val="FF5F7F"/>
              </a:solidFill>
              <a:ln w="12700">
                <a:noFill/>
              </a:ln>
            </p:spPr>
            <p:txBody>
              <a:bodyPr/>
              <a:p>
                <a:endParaRPr lang="zh-CN" altLang="en-US"/>
              </a:p>
            </p:txBody>
          </p:sp>
          <p:sp>
            <p:nvSpPr>
              <p:cNvPr id="200722" name="Freeform 20"/>
              <p:cNvSpPr/>
              <p:nvPr/>
            </p:nvSpPr>
            <p:spPr>
              <a:xfrm>
                <a:off x="2395" y="1490"/>
                <a:ext cx="1528" cy="1266"/>
              </a:xfrm>
              <a:custGeom>
                <a:avLst/>
                <a:gdLst/>
                <a:ahLst/>
                <a:cxnLst>
                  <a:cxn ang="0">
                    <a:pos x="0" y="598"/>
                  </a:cxn>
                  <a:cxn ang="0">
                    <a:pos x="0" y="1265"/>
                  </a:cxn>
                  <a:cxn ang="0">
                    <a:pos x="1527" y="565"/>
                  </a:cxn>
                  <a:cxn ang="0">
                    <a:pos x="1527" y="0"/>
                  </a:cxn>
                  <a:cxn ang="0">
                    <a:pos x="0" y="598"/>
                  </a:cxn>
                </a:cxnLst>
                <a:pathLst>
                  <a:path w="1528" h="1266">
                    <a:moveTo>
                      <a:pt x="0" y="598"/>
                    </a:moveTo>
                    <a:lnTo>
                      <a:pt x="0" y="1265"/>
                    </a:lnTo>
                    <a:lnTo>
                      <a:pt x="1527" y="565"/>
                    </a:lnTo>
                    <a:lnTo>
                      <a:pt x="1527" y="0"/>
                    </a:lnTo>
                    <a:lnTo>
                      <a:pt x="0" y="598"/>
                    </a:lnTo>
                  </a:path>
                </a:pathLst>
              </a:custGeom>
              <a:solidFill>
                <a:srgbClr val="FF0000"/>
              </a:solidFill>
              <a:ln w="12700">
                <a:noFill/>
              </a:ln>
            </p:spPr>
            <p:txBody>
              <a:bodyPr/>
              <a:p>
                <a:endParaRPr lang="zh-CN" altLang="en-US"/>
              </a:p>
            </p:txBody>
          </p:sp>
        </p:grpSp>
        <p:sp>
          <p:nvSpPr>
            <p:cNvPr id="200723" name="Freeform 21"/>
            <p:cNvSpPr/>
            <p:nvPr/>
          </p:nvSpPr>
          <p:spPr>
            <a:xfrm>
              <a:off x="2941" y="1000"/>
              <a:ext cx="294" cy="93"/>
            </a:xfrm>
            <a:custGeom>
              <a:avLst/>
              <a:gdLst/>
              <a:ahLst/>
              <a:cxnLst>
                <a:cxn ang="0">
                  <a:pos x="0" y="61"/>
                </a:cxn>
                <a:cxn ang="0">
                  <a:pos x="65" y="92"/>
                </a:cxn>
                <a:cxn ang="0">
                  <a:pos x="293" y="30"/>
                </a:cxn>
                <a:cxn ang="0">
                  <a:pos x="228" y="0"/>
                </a:cxn>
                <a:cxn ang="0">
                  <a:pos x="0" y="61"/>
                </a:cxn>
              </a:cxnLst>
              <a:pathLst>
                <a:path w="294" h="93">
                  <a:moveTo>
                    <a:pt x="0" y="61"/>
                  </a:moveTo>
                  <a:lnTo>
                    <a:pt x="65" y="92"/>
                  </a:lnTo>
                  <a:lnTo>
                    <a:pt x="293" y="30"/>
                  </a:lnTo>
                  <a:lnTo>
                    <a:pt x="228" y="0"/>
                  </a:lnTo>
                  <a:lnTo>
                    <a:pt x="0" y="61"/>
                  </a:lnTo>
                </a:path>
              </a:pathLst>
            </a:custGeom>
            <a:solidFill>
              <a:srgbClr val="7FFFDF"/>
            </a:solidFill>
            <a:ln w="12700">
              <a:noFill/>
            </a:ln>
          </p:spPr>
          <p:txBody>
            <a:bodyPr/>
            <a:p>
              <a:endParaRPr lang="zh-CN" altLang="en-US"/>
            </a:p>
          </p:txBody>
        </p:sp>
        <p:grpSp>
          <p:nvGrpSpPr>
            <p:cNvPr id="200724" name="Group 22"/>
            <p:cNvGrpSpPr/>
            <p:nvPr/>
          </p:nvGrpSpPr>
          <p:grpSpPr>
            <a:xfrm>
              <a:off x="2758" y="1033"/>
              <a:ext cx="649" cy="663"/>
              <a:chOff x="2645" y="920"/>
              <a:chExt cx="649" cy="663"/>
            </a:xfrm>
          </p:grpSpPr>
          <p:sp>
            <p:nvSpPr>
              <p:cNvPr id="200725" name="Freeform 23"/>
              <p:cNvSpPr/>
              <p:nvPr/>
            </p:nvSpPr>
            <p:spPr>
              <a:xfrm>
                <a:off x="3066" y="1246"/>
                <a:ext cx="228" cy="86"/>
              </a:xfrm>
              <a:custGeom>
                <a:avLst/>
                <a:gdLst/>
                <a:ahLst/>
                <a:cxnLst>
                  <a:cxn ang="0">
                    <a:pos x="64" y="85"/>
                  </a:cxn>
                  <a:cxn ang="0">
                    <a:pos x="227" y="27"/>
                  </a:cxn>
                  <a:cxn ang="0">
                    <a:pos x="156" y="0"/>
                  </a:cxn>
                  <a:cxn ang="0">
                    <a:pos x="0" y="58"/>
                  </a:cxn>
                  <a:cxn ang="0">
                    <a:pos x="64" y="85"/>
                  </a:cxn>
                </a:cxnLst>
                <a:pathLst>
                  <a:path w="228" h="86">
                    <a:moveTo>
                      <a:pt x="64" y="85"/>
                    </a:moveTo>
                    <a:lnTo>
                      <a:pt x="227" y="27"/>
                    </a:lnTo>
                    <a:lnTo>
                      <a:pt x="156" y="0"/>
                    </a:lnTo>
                    <a:lnTo>
                      <a:pt x="0" y="58"/>
                    </a:lnTo>
                    <a:lnTo>
                      <a:pt x="64" y="85"/>
                    </a:lnTo>
                  </a:path>
                </a:pathLst>
              </a:custGeom>
              <a:solidFill>
                <a:srgbClr val="00DFBF"/>
              </a:solidFill>
              <a:ln w="12700">
                <a:noFill/>
              </a:ln>
            </p:spPr>
            <p:txBody>
              <a:bodyPr/>
              <a:p>
                <a:endParaRPr lang="zh-CN" altLang="en-US"/>
              </a:p>
            </p:txBody>
          </p:sp>
          <p:sp>
            <p:nvSpPr>
              <p:cNvPr id="200726" name="Freeform 24"/>
              <p:cNvSpPr/>
              <p:nvPr/>
            </p:nvSpPr>
            <p:spPr>
              <a:xfrm>
                <a:off x="2717" y="920"/>
                <a:ext cx="577" cy="663"/>
              </a:xfrm>
              <a:custGeom>
                <a:avLst/>
                <a:gdLst/>
                <a:ahLst/>
                <a:cxnLst>
                  <a:cxn ang="0">
                    <a:pos x="183" y="66"/>
                  </a:cxn>
                  <a:cxn ang="0">
                    <a:pos x="414" y="0"/>
                  </a:cxn>
                  <a:cxn ang="0">
                    <a:pos x="414" y="411"/>
                  </a:cxn>
                  <a:cxn ang="0">
                    <a:pos x="576" y="351"/>
                  </a:cxn>
                  <a:cxn ang="0">
                    <a:pos x="316" y="662"/>
                  </a:cxn>
                  <a:cxn ang="0">
                    <a:pos x="0" y="562"/>
                  </a:cxn>
                  <a:cxn ang="0">
                    <a:pos x="183" y="496"/>
                  </a:cxn>
                  <a:cxn ang="0">
                    <a:pos x="183" y="66"/>
                  </a:cxn>
                </a:cxnLst>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w="12700">
                <a:noFill/>
              </a:ln>
            </p:spPr>
            <p:txBody>
              <a:bodyPr/>
              <a:p>
                <a:endParaRPr lang="zh-CN" altLang="en-US"/>
              </a:p>
            </p:txBody>
          </p:sp>
          <p:sp>
            <p:nvSpPr>
              <p:cNvPr id="200727" name="Freeform 25"/>
              <p:cNvSpPr/>
              <p:nvPr/>
            </p:nvSpPr>
            <p:spPr>
              <a:xfrm>
                <a:off x="2645" y="1389"/>
                <a:ext cx="251" cy="93"/>
              </a:xfrm>
              <a:custGeom>
                <a:avLst/>
                <a:gdLst/>
                <a:ahLst/>
                <a:cxnLst>
                  <a:cxn ang="0">
                    <a:pos x="70" y="92"/>
                  </a:cxn>
                  <a:cxn ang="0">
                    <a:pos x="0" y="59"/>
                  </a:cxn>
                  <a:cxn ang="0">
                    <a:pos x="185" y="0"/>
                  </a:cxn>
                  <a:cxn ang="0">
                    <a:pos x="250" y="30"/>
                  </a:cxn>
                  <a:cxn ang="0">
                    <a:pos x="70" y="92"/>
                  </a:cxn>
                </a:cxnLst>
                <a:pathLst>
                  <a:path w="251" h="93">
                    <a:moveTo>
                      <a:pt x="70" y="92"/>
                    </a:moveTo>
                    <a:lnTo>
                      <a:pt x="0" y="59"/>
                    </a:lnTo>
                    <a:lnTo>
                      <a:pt x="185" y="0"/>
                    </a:lnTo>
                    <a:lnTo>
                      <a:pt x="250" y="30"/>
                    </a:lnTo>
                    <a:lnTo>
                      <a:pt x="70" y="92"/>
                    </a:lnTo>
                  </a:path>
                </a:pathLst>
              </a:custGeom>
              <a:solidFill>
                <a:srgbClr val="00DFBF"/>
              </a:solidFill>
              <a:ln w="12700">
                <a:noFill/>
              </a:ln>
            </p:spPr>
            <p:txBody>
              <a:bodyPr/>
              <a:p>
                <a:endParaRPr lang="zh-CN" altLang="en-US"/>
              </a:p>
            </p:txBody>
          </p:sp>
          <p:sp>
            <p:nvSpPr>
              <p:cNvPr id="200728" name="Freeform 26"/>
              <p:cNvSpPr/>
              <p:nvPr/>
            </p:nvSpPr>
            <p:spPr>
              <a:xfrm>
                <a:off x="2836" y="953"/>
                <a:ext cx="60" cy="462"/>
              </a:xfrm>
              <a:custGeom>
                <a:avLst/>
                <a:gdLst/>
                <a:ahLst/>
                <a:cxnLst>
                  <a:cxn ang="0">
                    <a:pos x="0" y="429"/>
                  </a:cxn>
                  <a:cxn ang="0">
                    <a:pos x="59" y="461"/>
                  </a:cxn>
                  <a:cxn ang="0">
                    <a:pos x="59" y="33"/>
                  </a:cxn>
                  <a:cxn ang="0">
                    <a:pos x="0" y="0"/>
                  </a:cxn>
                  <a:cxn ang="0">
                    <a:pos x="0" y="429"/>
                  </a:cxn>
                </a:cxnLst>
                <a:pathLst>
                  <a:path w="60" h="462">
                    <a:moveTo>
                      <a:pt x="0" y="429"/>
                    </a:moveTo>
                    <a:lnTo>
                      <a:pt x="59" y="461"/>
                    </a:lnTo>
                    <a:lnTo>
                      <a:pt x="59" y="33"/>
                    </a:lnTo>
                    <a:lnTo>
                      <a:pt x="0" y="0"/>
                    </a:lnTo>
                    <a:lnTo>
                      <a:pt x="0" y="429"/>
                    </a:lnTo>
                  </a:path>
                </a:pathLst>
              </a:custGeom>
              <a:solidFill>
                <a:srgbClr val="00BF9F"/>
              </a:solidFill>
              <a:ln w="12700">
                <a:noFill/>
              </a:ln>
            </p:spPr>
            <p:txBody>
              <a:bodyPr/>
              <a:p>
                <a:endParaRPr lang="zh-CN" altLang="en-US"/>
              </a:p>
            </p:txBody>
          </p:sp>
        </p:grpSp>
        <p:grpSp>
          <p:nvGrpSpPr>
            <p:cNvPr id="200729" name="Group 27"/>
            <p:cNvGrpSpPr/>
            <p:nvPr/>
          </p:nvGrpSpPr>
          <p:grpSpPr>
            <a:xfrm>
              <a:off x="1641" y="2172"/>
              <a:ext cx="760" cy="730"/>
              <a:chOff x="1528" y="2059"/>
              <a:chExt cx="760" cy="730"/>
            </a:xfrm>
          </p:grpSpPr>
          <p:sp>
            <p:nvSpPr>
              <p:cNvPr id="200730" name="Freeform 28"/>
              <p:cNvSpPr/>
              <p:nvPr/>
            </p:nvSpPr>
            <p:spPr>
              <a:xfrm>
                <a:off x="2060" y="2494"/>
                <a:ext cx="94" cy="228"/>
              </a:xfrm>
              <a:custGeom>
                <a:avLst/>
                <a:gdLst/>
                <a:ahLst/>
                <a:cxnLst>
                  <a:cxn ang="0">
                    <a:pos x="93" y="227"/>
                  </a:cxn>
                  <a:cxn ang="0">
                    <a:pos x="93" y="65"/>
                  </a:cxn>
                  <a:cxn ang="0">
                    <a:pos x="0" y="0"/>
                  </a:cxn>
                  <a:cxn ang="0">
                    <a:pos x="0" y="162"/>
                  </a:cxn>
                  <a:cxn ang="0">
                    <a:pos x="93" y="227"/>
                  </a:cxn>
                </a:cxnLst>
                <a:pathLst>
                  <a:path w="94" h="228">
                    <a:moveTo>
                      <a:pt x="93" y="227"/>
                    </a:moveTo>
                    <a:lnTo>
                      <a:pt x="93" y="65"/>
                    </a:lnTo>
                    <a:lnTo>
                      <a:pt x="0" y="0"/>
                    </a:lnTo>
                    <a:lnTo>
                      <a:pt x="0" y="162"/>
                    </a:lnTo>
                    <a:lnTo>
                      <a:pt x="93" y="227"/>
                    </a:lnTo>
                  </a:path>
                </a:pathLst>
              </a:custGeom>
              <a:solidFill>
                <a:srgbClr val="009F9F"/>
              </a:solidFill>
              <a:ln w="12700">
                <a:noFill/>
              </a:ln>
            </p:spPr>
            <p:txBody>
              <a:bodyPr/>
              <a:p>
                <a:endParaRPr lang="zh-CN" altLang="en-US"/>
              </a:p>
            </p:txBody>
          </p:sp>
          <p:sp>
            <p:nvSpPr>
              <p:cNvPr id="200731" name="Freeform 29"/>
              <p:cNvSpPr/>
              <p:nvPr/>
            </p:nvSpPr>
            <p:spPr>
              <a:xfrm>
                <a:off x="1627" y="2126"/>
                <a:ext cx="661" cy="663"/>
              </a:xfrm>
              <a:custGeom>
                <a:avLst/>
                <a:gdLst/>
                <a:ahLst/>
                <a:cxnLst>
                  <a:cxn ang="0">
                    <a:pos x="528" y="165"/>
                  </a:cxn>
                  <a:cxn ang="0">
                    <a:pos x="0" y="364"/>
                  </a:cxn>
                  <a:cxn ang="0">
                    <a:pos x="0" y="662"/>
                  </a:cxn>
                  <a:cxn ang="0">
                    <a:pos x="528" y="430"/>
                  </a:cxn>
                  <a:cxn ang="0">
                    <a:pos x="528" y="596"/>
                  </a:cxn>
                  <a:cxn ang="0">
                    <a:pos x="660" y="265"/>
                  </a:cxn>
                  <a:cxn ang="0">
                    <a:pos x="528" y="0"/>
                  </a:cxn>
                  <a:cxn ang="0">
                    <a:pos x="528" y="165"/>
                  </a:cxn>
                </a:cxnLst>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w="12700">
                <a:noFill/>
              </a:ln>
            </p:spPr>
            <p:txBody>
              <a:bodyPr/>
              <a:p>
                <a:endParaRPr lang="zh-CN" altLang="en-US"/>
              </a:p>
            </p:txBody>
          </p:sp>
          <p:sp>
            <p:nvSpPr>
              <p:cNvPr id="200732" name="Freeform 30"/>
              <p:cNvSpPr/>
              <p:nvPr/>
            </p:nvSpPr>
            <p:spPr>
              <a:xfrm>
                <a:off x="1528" y="2427"/>
                <a:ext cx="92" cy="362"/>
              </a:xfrm>
              <a:custGeom>
                <a:avLst/>
                <a:gdLst/>
                <a:ahLst/>
                <a:cxnLst>
                  <a:cxn ang="0">
                    <a:pos x="91" y="66"/>
                  </a:cxn>
                  <a:cxn ang="0">
                    <a:pos x="91" y="361"/>
                  </a:cxn>
                  <a:cxn ang="0">
                    <a:pos x="0" y="295"/>
                  </a:cxn>
                  <a:cxn ang="0">
                    <a:pos x="0" y="0"/>
                  </a:cxn>
                  <a:cxn ang="0">
                    <a:pos x="91" y="66"/>
                  </a:cxn>
                </a:cxnLst>
                <a:pathLst>
                  <a:path w="92" h="362">
                    <a:moveTo>
                      <a:pt x="91" y="66"/>
                    </a:moveTo>
                    <a:lnTo>
                      <a:pt x="91" y="361"/>
                    </a:lnTo>
                    <a:lnTo>
                      <a:pt x="0" y="295"/>
                    </a:lnTo>
                    <a:lnTo>
                      <a:pt x="0" y="0"/>
                    </a:lnTo>
                    <a:lnTo>
                      <a:pt x="91" y="66"/>
                    </a:lnTo>
                  </a:path>
                </a:pathLst>
              </a:custGeom>
              <a:solidFill>
                <a:srgbClr val="00DFBF"/>
              </a:solidFill>
              <a:ln w="12700">
                <a:noFill/>
              </a:ln>
            </p:spPr>
            <p:txBody>
              <a:bodyPr/>
              <a:p>
                <a:endParaRPr lang="zh-CN" altLang="en-US"/>
              </a:p>
            </p:txBody>
          </p:sp>
          <p:sp>
            <p:nvSpPr>
              <p:cNvPr id="200733" name="Freeform 31"/>
              <p:cNvSpPr/>
              <p:nvPr/>
            </p:nvSpPr>
            <p:spPr>
              <a:xfrm>
                <a:off x="1528" y="2226"/>
                <a:ext cx="626" cy="261"/>
              </a:xfrm>
              <a:custGeom>
                <a:avLst/>
                <a:gdLst/>
                <a:ahLst/>
                <a:cxnLst>
                  <a:cxn ang="0">
                    <a:pos x="0" y="195"/>
                  </a:cxn>
                  <a:cxn ang="0">
                    <a:pos x="98" y="260"/>
                  </a:cxn>
                  <a:cxn ang="0">
                    <a:pos x="625" y="65"/>
                  </a:cxn>
                  <a:cxn ang="0">
                    <a:pos x="525" y="0"/>
                  </a:cxn>
                  <a:cxn ang="0">
                    <a:pos x="0" y="195"/>
                  </a:cxn>
                </a:cxnLst>
                <a:pathLst>
                  <a:path w="626" h="261">
                    <a:moveTo>
                      <a:pt x="0" y="195"/>
                    </a:moveTo>
                    <a:lnTo>
                      <a:pt x="98" y="260"/>
                    </a:lnTo>
                    <a:lnTo>
                      <a:pt x="625" y="65"/>
                    </a:lnTo>
                    <a:lnTo>
                      <a:pt x="525" y="0"/>
                    </a:lnTo>
                    <a:lnTo>
                      <a:pt x="0" y="195"/>
                    </a:lnTo>
                  </a:path>
                </a:pathLst>
              </a:custGeom>
              <a:solidFill>
                <a:srgbClr val="7FFFDF"/>
              </a:solidFill>
              <a:ln w="12700">
                <a:noFill/>
              </a:ln>
            </p:spPr>
            <p:txBody>
              <a:bodyPr/>
              <a:p>
                <a:endParaRPr lang="zh-CN" altLang="en-US"/>
              </a:p>
            </p:txBody>
          </p:sp>
          <p:sp>
            <p:nvSpPr>
              <p:cNvPr id="200734" name="Freeform 32"/>
              <p:cNvSpPr/>
              <p:nvPr/>
            </p:nvSpPr>
            <p:spPr>
              <a:xfrm>
                <a:off x="2060" y="2059"/>
                <a:ext cx="94" cy="227"/>
              </a:xfrm>
              <a:custGeom>
                <a:avLst/>
                <a:gdLst/>
                <a:ahLst/>
                <a:cxnLst>
                  <a:cxn ang="0">
                    <a:pos x="93" y="65"/>
                  </a:cxn>
                  <a:cxn ang="0">
                    <a:pos x="0" y="0"/>
                  </a:cxn>
                  <a:cxn ang="0">
                    <a:pos x="0" y="161"/>
                  </a:cxn>
                  <a:cxn ang="0">
                    <a:pos x="93" y="226"/>
                  </a:cxn>
                  <a:cxn ang="0">
                    <a:pos x="93" y="65"/>
                  </a:cxn>
                </a:cxnLst>
                <a:pathLst>
                  <a:path w="94" h="227">
                    <a:moveTo>
                      <a:pt x="93" y="65"/>
                    </a:moveTo>
                    <a:lnTo>
                      <a:pt x="0" y="0"/>
                    </a:lnTo>
                    <a:lnTo>
                      <a:pt x="0" y="161"/>
                    </a:lnTo>
                    <a:lnTo>
                      <a:pt x="93" y="226"/>
                    </a:lnTo>
                    <a:lnTo>
                      <a:pt x="93" y="65"/>
                    </a:lnTo>
                  </a:path>
                </a:pathLst>
              </a:custGeom>
              <a:solidFill>
                <a:srgbClr val="00DFBF"/>
              </a:solidFill>
              <a:ln w="12700">
                <a:noFill/>
              </a:ln>
            </p:spPr>
            <p:txBody>
              <a:bodyPr/>
              <a:p>
                <a:endParaRPr lang="zh-CN" altLang="en-US"/>
              </a:p>
            </p:txBody>
          </p:sp>
        </p:grpSp>
        <p:sp>
          <p:nvSpPr>
            <p:cNvPr id="800801" name="Rectangle 33"/>
            <p:cNvSpPr>
              <a:spLocks noChangeArrowheads="1"/>
            </p:cNvSpPr>
            <p:nvPr/>
          </p:nvSpPr>
          <p:spPr bwMode="auto">
            <a:xfrm>
              <a:off x="1592" y="1104"/>
              <a:ext cx="1331"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requirements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0802" name="Rectangle 34"/>
            <p:cNvSpPr>
              <a:spLocks noChangeArrowheads="1"/>
            </p:cNvSpPr>
            <p:nvPr/>
          </p:nvSpPr>
          <p:spPr bwMode="auto">
            <a:xfrm>
              <a:off x="3416" y="2928"/>
              <a:ext cx="723"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events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0803" name="Rectangle 35"/>
            <p:cNvSpPr>
              <a:spLocks noChangeArrowheads="1"/>
            </p:cNvSpPr>
            <p:nvPr/>
          </p:nvSpPr>
          <p:spPr bwMode="auto">
            <a:xfrm>
              <a:off x="1712" y="2888"/>
              <a:ext cx="582"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input</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0804" name="Rectangle 36"/>
            <p:cNvSpPr>
              <a:spLocks noChangeArrowheads="1"/>
            </p:cNvSpPr>
            <p:nvPr/>
          </p:nvSpPr>
          <p:spPr bwMode="auto">
            <a:xfrm>
              <a:off x="4232" y="1992"/>
              <a:ext cx="710"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output</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027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02755" name="Rectangle 36"/>
          <p:cNvSpPr>
            <a:spLocks noRot="1"/>
          </p:cNvSpPr>
          <p:nvPr/>
        </p:nvSpPr>
        <p:spPr>
          <a:xfrm>
            <a:off x="0" y="0"/>
            <a:ext cx="5103813" cy="800100"/>
          </a:xfrm>
          <a:prstGeom prst="rect">
            <a:avLst/>
          </a:prstGeom>
          <a:noFill/>
          <a:ln w="9525">
            <a:noFill/>
          </a:ln>
        </p:spPr>
        <p:txBody>
          <a:bodyPr anchor="ctr" anchorCtr="0"/>
          <a:p>
            <a:pPr eaLnBrk="0" hangingPunct="0"/>
            <a:r>
              <a:rPr lang="en-US" altLang="ja-JP" b="1">
                <a:latin typeface="Arial" panose="020B0604020202020204" pitchFamily="34" charset="0"/>
              </a:rPr>
              <a:t>Black-Box Testing</a:t>
            </a:r>
            <a:endParaRPr lang="en-US" altLang="ja-JP" b="1">
              <a:latin typeface="Arial" panose="020B0604020202020204" pitchFamily="34" charset="0"/>
            </a:endParaRPr>
          </a:p>
        </p:txBody>
      </p:sp>
      <p:sp>
        <p:nvSpPr>
          <p:cNvPr id="202756" name="Rectangle 37"/>
          <p:cNvSpPr>
            <a:spLocks noRot="1"/>
          </p:cNvSpPr>
          <p:nvPr/>
        </p:nvSpPr>
        <p:spPr>
          <a:xfrm>
            <a:off x="250825" y="728663"/>
            <a:ext cx="8640763" cy="5221287"/>
          </a:xfrm>
          <a:prstGeom prst="rect">
            <a:avLst/>
          </a:prstGeom>
          <a:noFill/>
          <a:ln w="9525">
            <a:noFill/>
          </a:ln>
        </p:spPr>
        <p:txBody>
          <a:bodyPr/>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Black-box testing</a:t>
            </a:r>
            <a:r>
              <a:rPr lang="zh-CN" altLang="en-US" sz="2400" dirty="0">
                <a:latin typeface="Arial" panose="020B0604020202020204" pitchFamily="34" charset="0"/>
              </a:rPr>
              <a:t>， </a:t>
            </a:r>
            <a:r>
              <a:rPr lang="en-US" altLang="zh-CN" sz="2400">
                <a:latin typeface="Arial" panose="020B0604020202020204" pitchFamily="34" charset="0"/>
              </a:rPr>
              <a:t>also called behavioral testing</a:t>
            </a:r>
            <a:r>
              <a:rPr lang="zh-CN" altLang="en-US" sz="2400" dirty="0">
                <a:latin typeface="Arial" panose="020B0604020202020204" pitchFamily="34" charset="0"/>
              </a:rPr>
              <a:t>， </a:t>
            </a:r>
            <a:r>
              <a:rPr lang="en-US" altLang="zh-CN" sz="2400">
                <a:latin typeface="Arial" panose="020B0604020202020204" pitchFamily="34" charset="0"/>
              </a:rPr>
              <a:t>focus on the functional requirements of the software</a:t>
            </a:r>
            <a:endParaRPr lang="en-US" altLang="zh-CN" sz="2400">
              <a:latin typeface="Arial" panose="020B0604020202020204" pitchFamily="34" charset="0"/>
            </a:endParaRPr>
          </a:p>
          <a:p>
            <a:pPr marL="342900" indent="-342900" algn="ctr" eaLnBrk="0" hangingPunct="0">
              <a:lnSpc>
                <a:spcPct val="90000"/>
              </a:lnSpc>
              <a:spcBef>
                <a:spcPts val="300"/>
              </a:spcBef>
              <a:buClr>
                <a:srgbClr val="52A930"/>
              </a:buClr>
              <a:buFont typeface="Wingdings" panose="05000000000000000000" pitchFamily="2" charset="2"/>
            </a:pPr>
            <a:r>
              <a:rPr lang="zh-CN" altLang="en-US" sz="2400" dirty="0">
                <a:latin typeface="宋体" panose="02010600030101010101" pitchFamily="2" charset="-122"/>
                <a:ea typeface="宋体" panose="02010600030101010101" pitchFamily="2" charset="-122"/>
              </a:rPr>
              <a:t>黑盒测试，也称行为测试，侧重于软件功能的测试</a:t>
            </a:r>
            <a:endParaRPr lang="zh-CN" altLang="en-US" sz="2400" dirty="0">
              <a:latin typeface="宋体" panose="02010600030101010101" pitchFamily="2" charset="-122"/>
              <a:ea typeface="宋体" panose="02010600030101010101" pitchFamily="2" charset="-122"/>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Black-box testing is not an alternative to white-box testing. Rather, it is a complementary approach that is likely to uncover a different class of errors than white-box methods.</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Attempts to find errors in the following categories:</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Incorrect or missing function</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Interface errors</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Errors in data structures or external database access</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Behavior or performance errors</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Initialization and termination errors</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pP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White-box testing – </a:t>
            </a:r>
            <a:r>
              <a:rPr lang="en-US" altLang="zh-CN" sz="2400">
                <a:solidFill>
                  <a:srgbClr val="FF0000"/>
                </a:solidFill>
                <a:latin typeface="Arial" panose="020B0604020202020204" pitchFamily="34" charset="0"/>
              </a:rPr>
              <a:t>early</a:t>
            </a:r>
            <a:r>
              <a:rPr lang="en-US" altLang="zh-CN" sz="2400">
                <a:latin typeface="Arial" panose="020B0604020202020204" pitchFamily="34" charset="0"/>
              </a:rPr>
              <a:t> in the testing process </a:t>
            </a:r>
            <a:r>
              <a:rPr lang="zh-CN" altLang="en-US" sz="2400" dirty="0">
                <a:latin typeface="Arial" panose="020B0604020202020204" pitchFamily="34" charset="0"/>
              </a:rPr>
              <a:t>（</a:t>
            </a:r>
            <a:r>
              <a:rPr lang="en-US" altLang="zh-CN" sz="2400">
                <a:latin typeface="Arial" panose="020B0604020202020204" pitchFamily="34" charset="0"/>
              </a:rPr>
              <a:t>internal</a:t>
            </a:r>
            <a:r>
              <a:rPr lang="zh-CN" altLang="en-US" sz="2400" dirty="0">
                <a:latin typeface="Arial" panose="020B0604020202020204" pitchFamily="34" charset="0"/>
              </a:rPr>
              <a:t>）</a:t>
            </a:r>
            <a:endParaRPr lang="zh-CN" altLang="en-US" sz="2400" dirty="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Black-box testing -- </a:t>
            </a:r>
            <a:r>
              <a:rPr lang="en-US" altLang="zh-CN" sz="2400">
                <a:solidFill>
                  <a:srgbClr val="FF0000"/>
                </a:solidFill>
                <a:latin typeface="Arial" panose="020B0604020202020204" pitchFamily="34" charset="0"/>
              </a:rPr>
              <a:t>later</a:t>
            </a:r>
            <a:r>
              <a:rPr lang="en-US" altLang="zh-CN" sz="2400">
                <a:latin typeface="Arial" panose="020B0604020202020204" pitchFamily="34" charset="0"/>
              </a:rPr>
              <a:t> in the testing process  (external)</a:t>
            </a:r>
            <a:endParaRPr lang="en-US" altLang="zh-CN" sz="2400">
              <a:latin typeface="Arial" panose="020B0604020202020204" pitchFamily="34" charset="0"/>
            </a:endParaRPr>
          </a:p>
          <a:p>
            <a:pPr marL="742950" lvl="1" indent="-285750" eaLnBrk="0" hangingPunct="0">
              <a:lnSpc>
                <a:spcPct val="90000"/>
              </a:lnSpc>
              <a:spcBef>
                <a:spcPts val="300"/>
              </a:spcBef>
              <a:buClr>
                <a:srgbClr val="52A930"/>
              </a:buClr>
              <a:buFont typeface="Wingdings" panose="05000000000000000000" pitchFamily="2" charset="2"/>
              <a:buChar char="n"/>
            </a:pPr>
            <a:endParaRPr lang="en-US" altLang="zh-CN" sz="2400">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0480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04803" name="Rectangle 36"/>
          <p:cNvSpPr>
            <a:spLocks noRot="1"/>
          </p:cNvSpPr>
          <p:nvPr/>
        </p:nvSpPr>
        <p:spPr>
          <a:xfrm>
            <a:off x="0" y="0"/>
            <a:ext cx="5103813" cy="800100"/>
          </a:xfrm>
          <a:prstGeom prst="rect">
            <a:avLst/>
          </a:prstGeom>
          <a:noFill/>
          <a:ln w="9525">
            <a:noFill/>
          </a:ln>
        </p:spPr>
        <p:txBody>
          <a:bodyPr anchor="ctr" anchorCtr="0"/>
          <a:p>
            <a:pPr eaLnBrk="0" hangingPunct="0"/>
            <a:r>
              <a:rPr lang="en-US" altLang="ja-JP" b="1">
                <a:latin typeface="Arial" panose="020B0604020202020204" pitchFamily="34" charset="0"/>
              </a:rPr>
              <a:t>19.5 Black-Box Testing</a:t>
            </a:r>
            <a:endParaRPr lang="en-US" altLang="ja-JP" b="1">
              <a:latin typeface="Arial" panose="020B0604020202020204" pitchFamily="34" charset="0"/>
            </a:endParaRPr>
          </a:p>
        </p:txBody>
      </p:sp>
      <p:sp>
        <p:nvSpPr>
          <p:cNvPr id="204804" name="Rectangle 37"/>
          <p:cNvSpPr>
            <a:spLocks noRot="1"/>
          </p:cNvSpPr>
          <p:nvPr/>
        </p:nvSpPr>
        <p:spPr>
          <a:xfrm>
            <a:off x="142875" y="801688"/>
            <a:ext cx="9001125" cy="5364162"/>
          </a:xfrm>
          <a:prstGeom prst="rect">
            <a:avLst/>
          </a:prstGeom>
          <a:noFill/>
          <a:ln w="9525">
            <a:noFill/>
          </a:ln>
        </p:spPr>
        <p:txBody>
          <a:bodyPr/>
          <a:p>
            <a:pPr marL="342900" indent="-342900" eaLnBrk="0" hangingPunct="0">
              <a:lnSpc>
                <a:spcPct val="90000"/>
              </a:lnSpc>
              <a:spcBef>
                <a:spcPts val="300"/>
              </a:spcBef>
              <a:buClr>
                <a:srgbClr val="52A930"/>
              </a:buClr>
              <a:buFont typeface="Wingdings" panose="05000000000000000000" pitchFamily="2" charset="2"/>
            </a:pPr>
            <a:r>
              <a:rPr lang="en-US" altLang="zh-CN" sz="2400">
                <a:latin typeface="Arial" panose="020B0604020202020204" pitchFamily="34" charset="0"/>
              </a:rPr>
              <a:t>Tests are designed to answer the following questions:</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How is functional validity tested?</a:t>
            </a:r>
            <a:r>
              <a:rPr lang="zh-CN" altLang="en-US" sz="2400" dirty="0">
                <a:latin typeface="Arial" panose="020B0604020202020204" pitchFamily="34" charset="0"/>
                <a:ea typeface="宋体" panose="02010600030101010101" pitchFamily="2" charset="-122"/>
              </a:rPr>
              <a:t>如何测试功能的有效性？</a:t>
            </a:r>
            <a:r>
              <a:rPr lang="zh-CN" altLang="en-US" sz="2400" dirty="0">
                <a:latin typeface="Arial" panose="020B0604020202020204" pitchFamily="34" charset="0"/>
              </a:rPr>
              <a:t> </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How is system behavior and performance tested?</a:t>
            </a:r>
            <a:r>
              <a:rPr lang="zh-CN" altLang="en-US" sz="2400" dirty="0">
                <a:latin typeface="Arial" panose="020B0604020202020204" pitchFamily="34" charset="0"/>
                <a:ea typeface="宋体" panose="02010600030101010101" pitchFamily="2" charset="-122"/>
              </a:rPr>
              <a:t>如何测试系统的性能？</a:t>
            </a:r>
            <a:r>
              <a:rPr lang="zh-CN" altLang="en-US" sz="2400" dirty="0">
                <a:latin typeface="Arial" panose="020B0604020202020204" pitchFamily="34" charset="0"/>
              </a:rPr>
              <a:t> </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What classes of input will make good test cases?</a:t>
            </a:r>
            <a:r>
              <a:rPr lang="zh-CN" altLang="en-US" sz="2400" dirty="0">
                <a:latin typeface="Arial" panose="020B0604020202020204" pitchFamily="34" charset="0"/>
                <a:ea typeface="宋体" panose="02010600030101010101" pitchFamily="2" charset="-122"/>
              </a:rPr>
              <a:t>何种类型的输入会产生好的测试用例？</a:t>
            </a:r>
            <a:r>
              <a:rPr lang="zh-CN" altLang="en-US" sz="2400" dirty="0">
                <a:latin typeface="Arial" panose="020B0604020202020204" pitchFamily="34" charset="0"/>
              </a:rPr>
              <a:t> </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Is the system particularly sensitive to certain input values?</a:t>
            </a:r>
            <a:r>
              <a:rPr lang="zh-CN" altLang="en-US" sz="2400" dirty="0">
                <a:latin typeface="Arial" panose="020B0604020202020204" pitchFamily="34" charset="0"/>
                <a:ea typeface="宋体" panose="02010600030101010101" pitchFamily="2" charset="-122"/>
              </a:rPr>
              <a:t>系统是否对特定的输入值尤其敏感？</a:t>
            </a:r>
            <a:r>
              <a:rPr lang="zh-CN" altLang="en-US" dirty="0">
                <a:latin typeface="Arial" panose="020B0604020202020204" pitchFamily="34" charset="0"/>
              </a:rPr>
              <a:t> </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How are the boundaries of a data class isolated?</a:t>
            </a:r>
            <a:r>
              <a:rPr lang="zh-CN" altLang="en-US" sz="2400" dirty="0">
                <a:latin typeface="Arial" panose="020B0604020202020204" pitchFamily="34" charset="0"/>
                <a:ea typeface="宋体" panose="02010600030101010101" pitchFamily="2" charset="-122"/>
              </a:rPr>
              <a:t>如何分隔数据类的边界？</a:t>
            </a:r>
            <a:r>
              <a:rPr lang="zh-CN" altLang="en-US" sz="2400" dirty="0">
                <a:latin typeface="Arial" panose="020B0604020202020204" pitchFamily="34" charset="0"/>
              </a:rPr>
              <a:t> </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What data rates and data volume can the system tolerate?</a:t>
            </a:r>
            <a:r>
              <a:rPr lang="zh-CN" altLang="en-US" sz="2400" dirty="0">
                <a:latin typeface="Arial" panose="020B0604020202020204" pitchFamily="34" charset="0"/>
                <a:ea typeface="宋体" panose="02010600030101010101" pitchFamily="2" charset="-122"/>
              </a:rPr>
              <a:t>系统能够承受何种数据率和数据量？</a:t>
            </a:r>
            <a:r>
              <a:rPr lang="zh-CN" altLang="en-US" dirty="0">
                <a:latin typeface="Arial" panose="020B0604020202020204" pitchFamily="34" charset="0"/>
              </a:rPr>
              <a:t> </a:t>
            </a:r>
            <a:endParaRPr lang="en-US" altLang="zh-CN" sz="240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What effect will specific combinations of data have on system operation?</a:t>
            </a:r>
            <a:r>
              <a:rPr lang="zh-CN" altLang="en-US" sz="2400" dirty="0">
                <a:latin typeface="Arial" panose="020B0604020202020204" pitchFamily="34" charset="0"/>
                <a:ea typeface="宋体" panose="02010600030101010101" pitchFamily="2" charset="-122"/>
              </a:rPr>
              <a:t>特定类型的数据组合会对系统产生何种影响？</a:t>
            </a:r>
            <a:r>
              <a:rPr lang="zh-CN" altLang="en-US" dirty="0">
                <a:latin typeface="Arial" panose="020B0604020202020204" pitchFamily="34" charset="0"/>
              </a:rPr>
              <a:t> </a:t>
            </a:r>
            <a:endParaRPr lang="en-US" altLang="ja-JP">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19.5.1 Black Box – Interface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3"/>
            <a:ext cx="8137208" cy="3917715"/>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Interface testing </a:t>
            </a:r>
            <a:r>
              <a:rPr lang="en-US" sz="2400" noProof="0" dirty="0">
                <a:latin typeface="Times New Roman" panose="02020603050405020304" pitchFamily="18" charset="0"/>
                <a:cs typeface="Times New Roman" panose="02020603050405020304" pitchFamily="18" charset="0"/>
              </a:rPr>
              <a:t>is used to check that a program component accepts information passed to it in the proper order and data types and returns information in proper order and data format.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programs testing interfaces requires the use stubs and drivers.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Stubs and drivers sometimes incorporate test cases to be passed to the component or accessed by the component.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Debugging code may need to be inserted inside the component to check that data passed was received correctly.</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0685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06851" name="Rectangle 8"/>
          <p:cNvSpPr>
            <a:spLocks noRot="1"/>
          </p:cNvSpPr>
          <p:nvPr/>
        </p:nvSpPr>
        <p:spPr>
          <a:xfrm>
            <a:off x="0" y="225425"/>
            <a:ext cx="7589838" cy="511175"/>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19.5.2 </a:t>
            </a:r>
            <a:r>
              <a:rPr lang="en-US" altLang="ja-JP" b="1">
                <a:latin typeface="Arial" panose="020B0604020202020204" pitchFamily="34" charset="0"/>
              </a:rPr>
              <a:t>Equivalence Partitioning</a:t>
            </a:r>
            <a:endParaRPr lang="en-US" altLang="ja-JP" b="1">
              <a:latin typeface="Arial" panose="020B0604020202020204" pitchFamily="34" charset="0"/>
            </a:endParaRPr>
          </a:p>
        </p:txBody>
      </p:sp>
      <p:grpSp>
        <p:nvGrpSpPr>
          <p:cNvPr id="206852" name="Group 9"/>
          <p:cNvGrpSpPr/>
          <p:nvPr/>
        </p:nvGrpSpPr>
        <p:grpSpPr>
          <a:xfrm>
            <a:off x="1511300" y="765175"/>
            <a:ext cx="1123950" cy="3122613"/>
            <a:chOff x="1099" y="1063"/>
            <a:chExt cx="708" cy="1967"/>
          </a:xfrm>
        </p:grpSpPr>
        <p:sp>
          <p:nvSpPr>
            <p:cNvPr id="206853" name="Freeform 10"/>
            <p:cNvSpPr/>
            <p:nvPr/>
          </p:nvSpPr>
          <p:spPr>
            <a:xfrm>
              <a:off x="1099" y="1063"/>
              <a:ext cx="526" cy="67"/>
            </a:xfrm>
            <a:custGeom>
              <a:avLst/>
              <a:gdLst/>
              <a:ahLst/>
              <a:cxnLst>
                <a:cxn ang="0">
                  <a:pos x="482" y="66"/>
                </a:cxn>
                <a:cxn ang="0">
                  <a:pos x="0" y="66"/>
                </a:cxn>
                <a:cxn ang="0">
                  <a:pos x="46" y="0"/>
                </a:cxn>
                <a:cxn ang="0">
                  <a:pos x="525" y="0"/>
                </a:cxn>
                <a:cxn ang="0">
                  <a:pos x="482" y="66"/>
                </a:cxn>
              </a:cxnLst>
              <a:pathLst>
                <a:path w="526" h="67">
                  <a:moveTo>
                    <a:pt x="482" y="66"/>
                  </a:moveTo>
                  <a:lnTo>
                    <a:pt x="0" y="66"/>
                  </a:lnTo>
                  <a:lnTo>
                    <a:pt x="46" y="0"/>
                  </a:lnTo>
                  <a:lnTo>
                    <a:pt x="525" y="0"/>
                  </a:lnTo>
                  <a:lnTo>
                    <a:pt x="482" y="66"/>
                  </a:lnTo>
                </a:path>
              </a:pathLst>
            </a:custGeom>
            <a:solidFill>
              <a:srgbClr val="5F009F"/>
            </a:solidFill>
            <a:ln w="12700" cap="rnd" cmpd="sng">
              <a:solidFill>
                <a:srgbClr val="000000"/>
              </a:solidFill>
              <a:prstDash val="solid"/>
              <a:round/>
              <a:headEnd type="none" w="med" len="med"/>
              <a:tailEnd type="none" w="med" len="med"/>
            </a:ln>
          </p:spPr>
          <p:txBody>
            <a:bodyPr/>
            <a:p>
              <a:endParaRPr lang="zh-CN" altLang="en-US"/>
            </a:p>
          </p:txBody>
        </p:sp>
        <p:sp>
          <p:nvSpPr>
            <p:cNvPr id="206854" name="Freeform 11"/>
            <p:cNvSpPr/>
            <p:nvPr/>
          </p:nvSpPr>
          <p:spPr>
            <a:xfrm>
              <a:off x="1581" y="1063"/>
              <a:ext cx="225" cy="1010"/>
            </a:xfrm>
            <a:custGeom>
              <a:avLst/>
              <a:gdLst/>
              <a:ahLst/>
              <a:cxnLst>
                <a:cxn ang="0">
                  <a:pos x="43" y="0"/>
                </a:cxn>
                <a:cxn ang="0">
                  <a:pos x="0" y="66"/>
                </a:cxn>
                <a:cxn ang="0">
                  <a:pos x="186" y="1009"/>
                </a:cxn>
                <a:cxn ang="0">
                  <a:pos x="224" y="957"/>
                </a:cxn>
                <a:cxn ang="0">
                  <a:pos x="43" y="0"/>
                </a:cxn>
              </a:cxnLst>
              <a:pathLst>
                <a:path w="225" h="1010">
                  <a:moveTo>
                    <a:pt x="43" y="0"/>
                  </a:moveTo>
                  <a:lnTo>
                    <a:pt x="0" y="66"/>
                  </a:lnTo>
                  <a:lnTo>
                    <a:pt x="186" y="1009"/>
                  </a:lnTo>
                  <a:lnTo>
                    <a:pt x="224" y="957"/>
                  </a:lnTo>
                  <a:lnTo>
                    <a:pt x="43" y="0"/>
                  </a:lnTo>
                </a:path>
              </a:pathLst>
            </a:custGeom>
            <a:solidFill>
              <a:srgbClr val="9F3FDF"/>
            </a:solidFill>
            <a:ln w="12700" cap="rnd" cmpd="sng">
              <a:solidFill>
                <a:srgbClr val="000000"/>
              </a:solidFill>
              <a:prstDash val="solid"/>
              <a:round/>
              <a:headEnd type="none" w="med" len="med"/>
              <a:tailEnd type="none" w="med" len="med"/>
            </a:ln>
          </p:spPr>
          <p:txBody>
            <a:bodyPr/>
            <a:p>
              <a:endParaRPr lang="zh-CN" altLang="en-US"/>
            </a:p>
          </p:txBody>
        </p:sp>
        <p:sp>
          <p:nvSpPr>
            <p:cNvPr id="206855" name="Freeform 12"/>
            <p:cNvSpPr/>
            <p:nvPr/>
          </p:nvSpPr>
          <p:spPr>
            <a:xfrm>
              <a:off x="1586" y="2018"/>
              <a:ext cx="221" cy="1012"/>
            </a:xfrm>
            <a:custGeom>
              <a:avLst/>
              <a:gdLst/>
              <a:ahLst/>
              <a:cxnLst>
                <a:cxn ang="0">
                  <a:pos x="220" y="0"/>
                </a:cxn>
                <a:cxn ang="0">
                  <a:pos x="181" y="53"/>
                </a:cxn>
                <a:cxn ang="0">
                  <a:pos x="0" y="1011"/>
                </a:cxn>
                <a:cxn ang="0">
                  <a:pos x="42" y="949"/>
                </a:cxn>
                <a:cxn ang="0">
                  <a:pos x="220" y="0"/>
                </a:cxn>
              </a:cxnLst>
              <a:pathLst>
                <a:path w="221" h="1012">
                  <a:moveTo>
                    <a:pt x="220" y="0"/>
                  </a:moveTo>
                  <a:lnTo>
                    <a:pt x="181" y="53"/>
                  </a:lnTo>
                  <a:lnTo>
                    <a:pt x="0" y="1011"/>
                  </a:lnTo>
                  <a:lnTo>
                    <a:pt x="42" y="949"/>
                  </a:lnTo>
                  <a:lnTo>
                    <a:pt x="220" y="0"/>
                  </a:lnTo>
                </a:path>
              </a:pathLst>
            </a:custGeom>
            <a:solidFill>
              <a:srgbClr val="DF9FFF"/>
            </a:solidFill>
            <a:ln w="12700" cap="rnd" cmpd="sng">
              <a:solidFill>
                <a:srgbClr val="000000"/>
              </a:solidFill>
              <a:prstDash val="solid"/>
              <a:round/>
              <a:headEnd type="none" w="med" len="med"/>
              <a:tailEnd type="none" w="med" len="med"/>
            </a:ln>
          </p:spPr>
          <p:txBody>
            <a:bodyPr/>
            <a:p>
              <a:endParaRPr lang="zh-CN" altLang="en-US"/>
            </a:p>
          </p:txBody>
        </p:sp>
        <p:sp>
          <p:nvSpPr>
            <p:cNvPr id="206856" name="Freeform 13"/>
            <p:cNvSpPr/>
            <p:nvPr/>
          </p:nvSpPr>
          <p:spPr>
            <a:xfrm>
              <a:off x="1099" y="1129"/>
              <a:ext cx="669" cy="1901"/>
            </a:xfrm>
            <a:custGeom>
              <a:avLst/>
              <a:gdLst/>
              <a:ahLst/>
              <a:cxnLst>
                <a:cxn ang="0">
                  <a:pos x="482" y="0"/>
                </a:cxn>
                <a:cxn ang="0">
                  <a:pos x="0" y="0"/>
                </a:cxn>
                <a:cxn ang="0">
                  <a:pos x="0" y="1900"/>
                </a:cxn>
                <a:cxn ang="0">
                  <a:pos x="487" y="1900"/>
                </a:cxn>
                <a:cxn ang="0">
                  <a:pos x="668" y="942"/>
                </a:cxn>
                <a:cxn ang="0">
                  <a:pos x="482" y="0"/>
                </a:cxn>
              </a:cxnLst>
              <a:pathLst>
                <a:path w="669" h="1901">
                  <a:moveTo>
                    <a:pt x="482" y="0"/>
                  </a:moveTo>
                  <a:lnTo>
                    <a:pt x="0" y="0"/>
                  </a:lnTo>
                  <a:lnTo>
                    <a:pt x="0" y="1900"/>
                  </a:lnTo>
                  <a:lnTo>
                    <a:pt x="487" y="1900"/>
                  </a:lnTo>
                  <a:lnTo>
                    <a:pt x="668" y="942"/>
                  </a:lnTo>
                  <a:lnTo>
                    <a:pt x="482" y="0"/>
                  </a:lnTo>
                </a:path>
              </a:pathLst>
            </a:custGeom>
            <a:solidFill>
              <a:srgbClr val="7F00DF"/>
            </a:solidFill>
            <a:ln w="12700" cap="rnd" cmpd="sng">
              <a:solidFill>
                <a:srgbClr val="000000"/>
              </a:solidFill>
              <a:prstDash val="solid"/>
              <a:round/>
              <a:headEnd type="none" w="med" len="med"/>
              <a:tailEnd type="none" w="med" len="med"/>
            </a:ln>
          </p:spPr>
          <p:txBody>
            <a:bodyPr/>
            <a:p>
              <a:endParaRPr lang="zh-CN" altLang="en-US"/>
            </a:p>
          </p:txBody>
        </p:sp>
      </p:grpSp>
      <p:grpSp>
        <p:nvGrpSpPr>
          <p:cNvPr id="206857" name="Group 14"/>
          <p:cNvGrpSpPr/>
          <p:nvPr/>
        </p:nvGrpSpPr>
        <p:grpSpPr>
          <a:xfrm>
            <a:off x="3313113" y="750888"/>
            <a:ext cx="1123950" cy="3122612"/>
            <a:chOff x="2224" y="1063"/>
            <a:chExt cx="708" cy="1967"/>
          </a:xfrm>
        </p:grpSpPr>
        <p:sp>
          <p:nvSpPr>
            <p:cNvPr id="206858" name="Freeform 15"/>
            <p:cNvSpPr/>
            <p:nvPr/>
          </p:nvSpPr>
          <p:spPr>
            <a:xfrm>
              <a:off x="2224" y="1063"/>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06859" name="Freeform 16"/>
            <p:cNvSpPr/>
            <p:nvPr/>
          </p:nvSpPr>
          <p:spPr>
            <a:xfrm>
              <a:off x="2706" y="1063"/>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06860" name="Freeform 17"/>
            <p:cNvSpPr/>
            <p:nvPr/>
          </p:nvSpPr>
          <p:spPr>
            <a:xfrm>
              <a:off x="2711" y="2018"/>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06861" name="Freeform 18"/>
            <p:cNvSpPr/>
            <p:nvPr/>
          </p:nvSpPr>
          <p:spPr>
            <a:xfrm>
              <a:off x="2224" y="1129"/>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grpSp>
        <p:nvGrpSpPr>
          <p:cNvPr id="206862" name="Group 19"/>
          <p:cNvGrpSpPr/>
          <p:nvPr/>
        </p:nvGrpSpPr>
        <p:grpSpPr>
          <a:xfrm>
            <a:off x="2403475" y="750888"/>
            <a:ext cx="1123950" cy="3122612"/>
            <a:chOff x="1651" y="1063"/>
            <a:chExt cx="708" cy="1967"/>
          </a:xfrm>
        </p:grpSpPr>
        <p:sp>
          <p:nvSpPr>
            <p:cNvPr id="206863" name="Freeform 20"/>
            <p:cNvSpPr/>
            <p:nvPr/>
          </p:nvSpPr>
          <p:spPr>
            <a:xfrm>
              <a:off x="1651" y="1063"/>
              <a:ext cx="526" cy="67"/>
            </a:xfrm>
            <a:custGeom>
              <a:avLst/>
              <a:gdLst/>
              <a:ahLst/>
              <a:cxnLst>
                <a:cxn ang="0">
                  <a:pos x="482" y="66"/>
                </a:cxn>
                <a:cxn ang="0">
                  <a:pos x="0" y="66"/>
                </a:cxn>
                <a:cxn ang="0">
                  <a:pos x="46" y="0"/>
                </a:cxn>
                <a:cxn ang="0">
                  <a:pos x="525" y="0"/>
                </a:cxn>
                <a:cxn ang="0">
                  <a:pos x="482" y="66"/>
                </a:cxn>
              </a:cxnLst>
              <a:pathLst>
                <a:path w="526" h="67">
                  <a:moveTo>
                    <a:pt x="482" y="66"/>
                  </a:moveTo>
                  <a:lnTo>
                    <a:pt x="0" y="66"/>
                  </a:lnTo>
                  <a:lnTo>
                    <a:pt x="46" y="0"/>
                  </a:lnTo>
                  <a:lnTo>
                    <a:pt x="525" y="0"/>
                  </a:lnTo>
                  <a:lnTo>
                    <a:pt x="482" y="66"/>
                  </a:lnTo>
                </a:path>
              </a:pathLst>
            </a:custGeom>
            <a:solidFill>
              <a:srgbClr val="BF3F00"/>
            </a:solidFill>
            <a:ln w="12700" cap="rnd" cmpd="sng">
              <a:solidFill>
                <a:srgbClr val="000000"/>
              </a:solidFill>
              <a:prstDash val="solid"/>
              <a:round/>
              <a:headEnd type="none" w="med" len="med"/>
              <a:tailEnd type="none" w="med" len="med"/>
            </a:ln>
          </p:spPr>
          <p:txBody>
            <a:bodyPr/>
            <a:p>
              <a:endParaRPr lang="zh-CN" altLang="en-US"/>
            </a:p>
          </p:txBody>
        </p:sp>
        <p:sp>
          <p:nvSpPr>
            <p:cNvPr id="206864" name="Freeform 21"/>
            <p:cNvSpPr/>
            <p:nvPr/>
          </p:nvSpPr>
          <p:spPr>
            <a:xfrm>
              <a:off x="2133" y="1063"/>
              <a:ext cx="225" cy="1010"/>
            </a:xfrm>
            <a:custGeom>
              <a:avLst/>
              <a:gdLst/>
              <a:ahLst/>
              <a:cxnLst>
                <a:cxn ang="0">
                  <a:pos x="43" y="0"/>
                </a:cxn>
                <a:cxn ang="0">
                  <a:pos x="0" y="66"/>
                </a:cxn>
                <a:cxn ang="0">
                  <a:pos x="186" y="1009"/>
                </a:cxn>
                <a:cxn ang="0">
                  <a:pos x="224" y="957"/>
                </a:cxn>
                <a:cxn ang="0">
                  <a:pos x="43" y="0"/>
                </a:cxn>
              </a:cxnLst>
              <a:pathLst>
                <a:path w="225" h="1010">
                  <a:moveTo>
                    <a:pt x="43" y="0"/>
                  </a:moveTo>
                  <a:lnTo>
                    <a:pt x="0" y="66"/>
                  </a:lnTo>
                  <a:lnTo>
                    <a:pt x="186" y="1009"/>
                  </a:lnTo>
                  <a:lnTo>
                    <a:pt x="224" y="957"/>
                  </a:lnTo>
                  <a:lnTo>
                    <a:pt x="43" y="0"/>
                  </a:lnTo>
                </a:path>
              </a:pathLst>
            </a:custGeom>
            <a:solidFill>
              <a:srgbClr val="FF5F1F"/>
            </a:solidFill>
            <a:ln w="12700" cap="rnd" cmpd="sng">
              <a:solidFill>
                <a:srgbClr val="000000"/>
              </a:solidFill>
              <a:prstDash val="solid"/>
              <a:round/>
              <a:headEnd type="none" w="med" len="med"/>
              <a:tailEnd type="none" w="med" len="med"/>
            </a:ln>
          </p:spPr>
          <p:txBody>
            <a:bodyPr/>
            <a:p>
              <a:endParaRPr lang="zh-CN" altLang="en-US"/>
            </a:p>
          </p:txBody>
        </p:sp>
        <p:sp>
          <p:nvSpPr>
            <p:cNvPr id="206865" name="Freeform 22"/>
            <p:cNvSpPr/>
            <p:nvPr/>
          </p:nvSpPr>
          <p:spPr>
            <a:xfrm>
              <a:off x="2138" y="2018"/>
              <a:ext cx="221" cy="1012"/>
            </a:xfrm>
            <a:custGeom>
              <a:avLst/>
              <a:gdLst/>
              <a:ahLst/>
              <a:cxnLst>
                <a:cxn ang="0">
                  <a:pos x="220" y="0"/>
                </a:cxn>
                <a:cxn ang="0">
                  <a:pos x="181" y="53"/>
                </a:cxn>
                <a:cxn ang="0">
                  <a:pos x="0" y="1011"/>
                </a:cxn>
                <a:cxn ang="0">
                  <a:pos x="42" y="949"/>
                </a:cxn>
                <a:cxn ang="0">
                  <a:pos x="220" y="0"/>
                </a:cxn>
              </a:cxnLst>
              <a:pathLst>
                <a:path w="221" h="1012">
                  <a:moveTo>
                    <a:pt x="220" y="0"/>
                  </a:moveTo>
                  <a:lnTo>
                    <a:pt x="181" y="53"/>
                  </a:lnTo>
                  <a:lnTo>
                    <a:pt x="0" y="1011"/>
                  </a:lnTo>
                  <a:lnTo>
                    <a:pt x="42" y="949"/>
                  </a:lnTo>
                  <a:lnTo>
                    <a:pt x="220" y="0"/>
                  </a:lnTo>
                </a:path>
              </a:pathLst>
            </a:custGeom>
            <a:solidFill>
              <a:srgbClr val="FF7F3F"/>
            </a:solidFill>
            <a:ln w="12700" cap="rnd" cmpd="sng">
              <a:solidFill>
                <a:srgbClr val="000000"/>
              </a:solidFill>
              <a:prstDash val="solid"/>
              <a:round/>
              <a:headEnd type="none" w="med" len="med"/>
              <a:tailEnd type="none" w="med" len="med"/>
            </a:ln>
          </p:spPr>
          <p:txBody>
            <a:bodyPr/>
            <a:p>
              <a:endParaRPr lang="zh-CN" altLang="en-US"/>
            </a:p>
          </p:txBody>
        </p:sp>
        <p:sp>
          <p:nvSpPr>
            <p:cNvPr id="206866" name="Freeform 23"/>
            <p:cNvSpPr/>
            <p:nvPr/>
          </p:nvSpPr>
          <p:spPr>
            <a:xfrm>
              <a:off x="1651" y="1129"/>
              <a:ext cx="669" cy="1901"/>
            </a:xfrm>
            <a:custGeom>
              <a:avLst/>
              <a:gdLst/>
              <a:ahLst/>
              <a:cxnLst>
                <a:cxn ang="0">
                  <a:pos x="482" y="0"/>
                </a:cxn>
                <a:cxn ang="0">
                  <a:pos x="0" y="0"/>
                </a:cxn>
                <a:cxn ang="0">
                  <a:pos x="181" y="948"/>
                </a:cxn>
                <a:cxn ang="0">
                  <a:pos x="0" y="1900"/>
                </a:cxn>
                <a:cxn ang="0">
                  <a:pos x="487" y="1900"/>
                </a:cxn>
                <a:cxn ang="0">
                  <a:pos x="668" y="942"/>
                </a:cxn>
                <a:cxn ang="0">
                  <a:pos x="482" y="0"/>
                </a:cxn>
              </a:cxnLst>
              <a:pathLst>
                <a:path w="669" h="1901">
                  <a:moveTo>
                    <a:pt x="482" y="0"/>
                  </a:moveTo>
                  <a:lnTo>
                    <a:pt x="0" y="0"/>
                  </a:lnTo>
                  <a:lnTo>
                    <a:pt x="181" y="948"/>
                  </a:lnTo>
                  <a:lnTo>
                    <a:pt x="0" y="1900"/>
                  </a:lnTo>
                  <a:lnTo>
                    <a:pt x="487" y="1900"/>
                  </a:lnTo>
                  <a:lnTo>
                    <a:pt x="668" y="942"/>
                  </a:lnTo>
                  <a:lnTo>
                    <a:pt x="482" y="0"/>
                  </a:lnTo>
                </a:path>
              </a:pathLst>
            </a:custGeom>
            <a:solidFill>
              <a:srgbClr val="FF5F00"/>
            </a:solidFill>
            <a:ln w="12700" cap="rnd" cmpd="sng">
              <a:solidFill>
                <a:srgbClr val="000000"/>
              </a:solidFill>
              <a:prstDash val="solid"/>
              <a:round/>
              <a:headEnd type="none" w="med" len="med"/>
              <a:tailEnd type="none" w="med" len="med"/>
            </a:ln>
          </p:spPr>
          <p:txBody>
            <a:bodyPr/>
            <a:p>
              <a:endParaRPr lang="zh-CN" altLang="en-US"/>
            </a:p>
          </p:txBody>
        </p:sp>
      </p:grpSp>
      <p:grpSp>
        <p:nvGrpSpPr>
          <p:cNvPr id="206867" name="Group 24"/>
          <p:cNvGrpSpPr/>
          <p:nvPr/>
        </p:nvGrpSpPr>
        <p:grpSpPr>
          <a:xfrm>
            <a:off x="4252913" y="750888"/>
            <a:ext cx="1123950" cy="3122612"/>
            <a:chOff x="2816" y="1063"/>
            <a:chExt cx="708" cy="1967"/>
          </a:xfrm>
        </p:grpSpPr>
        <p:sp>
          <p:nvSpPr>
            <p:cNvPr id="206868" name="Freeform 25"/>
            <p:cNvSpPr/>
            <p:nvPr/>
          </p:nvSpPr>
          <p:spPr>
            <a:xfrm>
              <a:off x="2816" y="1063"/>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06869" name="Freeform 26"/>
            <p:cNvSpPr/>
            <p:nvPr/>
          </p:nvSpPr>
          <p:spPr>
            <a:xfrm>
              <a:off x="3298" y="1063"/>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06870" name="Freeform 27"/>
            <p:cNvSpPr/>
            <p:nvPr/>
          </p:nvSpPr>
          <p:spPr>
            <a:xfrm>
              <a:off x="3303" y="2018"/>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06871" name="Freeform 28"/>
            <p:cNvSpPr/>
            <p:nvPr/>
          </p:nvSpPr>
          <p:spPr>
            <a:xfrm>
              <a:off x="2816" y="1129"/>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grpSp>
        <p:nvGrpSpPr>
          <p:cNvPr id="206872" name="Group 29"/>
          <p:cNvGrpSpPr/>
          <p:nvPr/>
        </p:nvGrpSpPr>
        <p:grpSpPr>
          <a:xfrm>
            <a:off x="5192713" y="750888"/>
            <a:ext cx="1123950" cy="3122612"/>
            <a:chOff x="3408" y="1063"/>
            <a:chExt cx="708" cy="1967"/>
          </a:xfrm>
        </p:grpSpPr>
        <p:sp>
          <p:nvSpPr>
            <p:cNvPr id="206873" name="Freeform 30"/>
            <p:cNvSpPr/>
            <p:nvPr/>
          </p:nvSpPr>
          <p:spPr>
            <a:xfrm>
              <a:off x="3408" y="1063"/>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06874" name="Freeform 31"/>
            <p:cNvSpPr/>
            <p:nvPr/>
          </p:nvSpPr>
          <p:spPr>
            <a:xfrm>
              <a:off x="3890" y="1063"/>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06875" name="Freeform 32"/>
            <p:cNvSpPr/>
            <p:nvPr/>
          </p:nvSpPr>
          <p:spPr>
            <a:xfrm>
              <a:off x="3895" y="2018"/>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06876" name="Freeform 33"/>
            <p:cNvSpPr/>
            <p:nvPr/>
          </p:nvSpPr>
          <p:spPr>
            <a:xfrm>
              <a:off x="3408" y="1129"/>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grpSp>
        <p:nvGrpSpPr>
          <p:cNvPr id="206877" name="Group 34"/>
          <p:cNvGrpSpPr/>
          <p:nvPr/>
        </p:nvGrpSpPr>
        <p:grpSpPr>
          <a:xfrm>
            <a:off x="6132513" y="750888"/>
            <a:ext cx="1123950" cy="3122612"/>
            <a:chOff x="4000" y="1063"/>
            <a:chExt cx="708" cy="1967"/>
          </a:xfrm>
        </p:grpSpPr>
        <p:sp>
          <p:nvSpPr>
            <p:cNvPr id="206878" name="Freeform 35"/>
            <p:cNvSpPr/>
            <p:nvPr/>
          </p:nvSpPr>
          <p:spPr>
            <a:xfrm>
              <a:off x="4000" y="1063"/>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06879" name="Freeform 36"/>
            <p:cNvSpPr/>
            <p:nvPr/>
          </p:nvSpPr>
          <p:spPr>
            <a:xfrm>
              <a:off x="4482" y="1063"/>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06880" name="Freeform 37"/>
            <p:cNvSpPr/>
            <p:nvPr/>
          </p:nvSpPr>
          <p:spPr>
            <a:xfrm>
              <a:off x="4487" y="2018"/>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06881" name="Freeform 38"/>
            <p:cNvSpPr/>
            <p:nvPr/>
          </p:nvSpPr>
          <p:spPr>
            <a:xfrm>
              <a:off x="4000" y="1129"/>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sp>
        <p:nvSpPr>
          <p:cNvPr id="806951" name="Rectangle 39"/>
          <p:cNvSpPr>
            <a:spLocks noChangeArrowheads="1"/>
          </p:cNvSpPr>
          <p:nvPr/>
        </p:nvSpPr>
        <p:spPr bwMode="auto">
          <a:xfrm>
            <a:off x="1495425" y="1851025"/>
            <a:ext cx="811213" cy="428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user</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queries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6952" name="Rectangle 40"/>
          <p:cNvSpPr>
            <a:spLocks noChangeArrowheads="1"/>
          </p:cNvSpPr>
          <p:nvPr/>
        </p:nvSpPr>
        <p:spPr bwMode="auto">
          <a:xfrm>
            <a:off x="2613025" y="2117725"/>
            <a:ext cx="752475" cy="428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mouse</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picks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6953" name="Rectangle 41"/>
          <p:cNvSpPr>
            <a:spLocks noChangeArrowheads="1"/>
          </p:cNvSpPr>
          <p:nvPr/>
        </p:nvSpPr>
        <p:spPr bwMode="auto">
          <a:xfrm>
            <a:off x="3552825" y="1901825"/>
            <a:ext cx="831850" cy="428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output</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formats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6954" name="Rectangle 42"/>
          <p:cNvSpPr>
            <a:spLocks noChangeArrowheads="1"/>
          </p:cNvSpPr>
          <p:nvPr/>
        </p:nvSpPr>
        <p:spPr bwMode="auto">
          <a:xfrm>
            <a:off x="4479925" y="2320925"/>
            <a:ext cx="890588" cy="2587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prompts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6955" name="Rectangle 43"/>
          <p:cNvSpPr>
            <a:spLocks noChangeArrowheads="1"/>
          </p:cNvSpPr>
          <p:nvPr/>
        </p:nvSpPr>
        <p:spPr bwMode="auto">
          <a:xfrm>
            <a:off x="5470525" y="1863725"/>
            <a:ext cx="612775" cy="428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FK</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input</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6956" name="Rectangle 44"/>
          <p:cNvSpPr>
            <a:spLocks noChangeArrowheads="1"/>
          </p:cNvSpPr>
          <p:nvPr/>
        </p:nvSpPr>
        <p:spPr bwMode="auto">
          <a:xfrm>
            <a:off x="6461125" y="2206625"/>
            <a:ext cx="544513" cy="2587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data</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206888" name="文本框 120873"/>
          <p:cNvSpPr txBox="1"/>
          <p:nvPr/>
        </p:nvSpPr>
        <p:spPr>
          <a:xfrm>
            <a:off x="503238" y="4187825"/>
            <a:ext cx="8316912" cy="1979613"/>
          </a:xfrm>
          <a:prstGeom prst="rect">
            <a:avLst/>
          </a:prstGeom>
          <a:noFill/>
          <a:ln w="9525">
            <a:noFill/>
          </a:ln>
        </p:spPr>
        <p:txBody>
          <a:bodyPr>
            <a:spAutoFit/>
          </a:bodyPr>
          <a:p>
            <a:pPr eaLnBrk="0" hangingPunct="0"/>
            <a:r>
              <a:rPr lang="zh-CN" altLang="en-US" sz="2400" b="1" dirty="0">
                <a:solidFill>
                  <a:srgbClr val="FF0000"/>
                </a:solidFill>
                <a:latin typeface="Arial" panose="020B0604020202020204" pitchFamily="34" charset="0"/>
                <a:ea typeface="宋体" panose="02010600030101010101" pitchFamily="2" charset="-122"/>
              </a:rPr>
              <a:t>等价类划分法</a:t>
            </a:r>
            <a:r>
              <a:rPr lang="zh-CN" altLang="en-US" sz="2400" dirty="0">
                <a:latin typeface="Arial" panose="020B0604020202020204" pitchFamily="34" charset="0"/>
                <a:ea typeface="宋体" panose="02010600030101010101" pitchFamily="2" charset="-122"/>
              </a:rPr>
              <a:t>是一种典型的、重要的黑盒测试方法，它将程序所有可能的输入数据（有效的和无效的）划分成若干个等价类。然后从每个部分中选取具有代表性的数据当做测试用例进行合理的分类，测试用例由有效等价类和无效等价类的代表组成，从而保证测试用例具有完整性和代表性</a:t>
            </a:r>
            <a:r>
              <a:rPr lang="zh-CN" altLang="en-US"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Elements of SQA(</a:t>
            </a:r>
            <a:r>
              <a:rPr lang="zh-CN" altLang="en-US" dirty="0">
                <a:ea typeface="宋体" panose="02010600030101010101" pitchFamily="2" charset="-122"/>
              </a:rPr>
              <a:t>软件质量保障的要素</a:t>
            </a:r>
            <a:r>
              <a:rPr lang="en-US" altLang="zh-CN">
                <a:ea typeface="宋体" panose="02010600030101010101" pitchFamily="2" charset="-122"/>
              </a:rPr>
              <a:t>)</a:t>
            </a:r>
            <a:endParaRPr lang="en-US" altLang="zh-CN">
              <a:ea typeface="宋体" panose="02010600030101010101" pitchFamily="2" charset="-122"/>
            </a:endParaRPr>
          </a:p>
        </p:txBody>
      </p:sp>
      <p:sp>
        <p:nvSpPr>
          <p:cNvPr id="10242" name="Rectangle 3"/>
          <p:cNvSpPr>
            <a:spLocks noGrp="1"/>
          </p:cNvSpPr>
          <p:nvPr>
            <p:ph idx="1"/>
          </p:nvPr>
        </p:nvSpPr>
        <p:spPr>
          <a:xfrm>
            <a:off x="358775" y="800100"/>
            <a:ext cx="8316913" cy="5062538"/>
          </a:xfrm>
        </p:spPr>
        <p:txBody>
          <a:bodyPr vert="horz" wrap="square" lIns="91440" tIns="45720" rIns="91440" bIns="45720" anchor="t" anchorCtr="0"/>
          <a:p>
            <a:pPr>
              <a:lnSpc>
                <a:spcPct val="90000"/>
              </a:lnSpc>
              <a:spcBef>
                <a:spcPts val="600"/>
              </a:spcBef>
              <a:buNone/>
            </a:pPr>
            <a:r>
              <a:rPr lang="en-US" altLang="zh-CN" sz="2400">
                <a:latin typeface="Palatino" pitchFamily="-128" charset="0"/>
                <a:ea typeface="宋体" panose="02010600030101010101" pitchFamily="2" charset="-122"/>
              </a:rPr>
              <a:t>Software Quality Assurance</a:t>
            </a:r>
            <a:endParaRPr lang="en-US" altLang="zh-CN" sz="240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Standards –</a:t>
            </a:r>
            <a:r>
              <a:rPr lang="zh-CN" altLang="en-US" sz="2400" dirty="0">
                <a:latin typeface="Palatino" pitchFamily="-128" charset="0"/>
                <a:ea typeface="宋体" panose="02010600030101010101" pitchFamily="2" charset="-122"/>
              </a:rPr>
              <a:t>标准</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Reviews and Audits –</a:t>
            </a:r>
            <a:r>
              <a:rPr lang="zh-CN" altLang="en-US" sz="2400" dirty="0">
                <a:latin typeface="Palatino" pitchFamily="-128" charset="0"/>
                <a:ea typeface="宋体" panose="02010600030101010101" pitchFamily="2" charset="-122"/>
              </a:rPr>
              <a:t>评审和审核</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Testing – </a:t>
            </a:r>
            <a:r>
              <a:rPr lang="zh-CN" altLang="en-US" sz="2400" dirty="0">
                <a:latin typeface="Palatino" pitchFamily="-128" charset="0"/>
                <a:ea typeface="宋体" panose="02010600030101010101" pitchFamily="2" charset="-122"/>
              </a:rPr>
              <a:t>测试</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Error/defect collection and analysis –</a:t>
            </a:r>
            <a:r>
              <a:rPr lang="zh-CN" altLang="en-US" sz="2400" dirty="0">
                <a:latin typeface="Palatino" pitchFamily="-128" charset="0"/>
                <a:ea typeface="宋体" panose="02010600030101010101" pitchFamily="2" charset="-122"/>
              </a:rPr>
              <a:t>错误</a:t>
            </a:r>
            <a:r>
              <a:rPr lang="en-US" altLang="zh-CN" sz="2400">
                <a:latin typeface="Palatino" pitchFamily="-128" charset="0"/>
                <a:ea typeface="宋体" panose="02010600030101010101" pitchFamily="2" charset="-122"/>
              </a:rPr>
              <a:t>/</a:t>
            </a:r>
            <a:r>
              <a:rPr lang="zh-CN" altLang="en-US" sz="2400" dirty="0">
                <a:latin typeface="Palatino" pitchFamily="-128" charset="0"/>
                <a:ea typeface="宋体" panose="02010600030101010101" pitchFamily="2" charset="-122"/>
              </a:rPr>
              <a:t>缺陷收集和分析</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Change management –</a:t>
            </a:r>
            <a:r>
              <a:rPr lang="zh-CN" altLang="en-US" sz="2400" dirty="0">
                <a:latin typeface="Palatino" pitchFamily="-128" charset="0"/>
                <a:ea typeface="宋体" panose="02010600030101010101" pitchFamily="2" charset="-122"/>
              </a:rPr>
              <a:t>变更管理（</a:t>
            </a:r>
            <a:r>
              <a:rPr lang="zh-CN" altLang="en-US" sz="2400" dirty="0">
                <a:solidFill>
                  <a:schemeClr val="accent2"/>
                </a:solidFill>
                <a:latin typeface="Palatino" pitchFamily="-128" charset="0"/>
                <a:ea typeface="宋体" panose="02010600030101010101" pitchFamily="2" charset="-122"/>
              </a:rPr>
              <a:t>还应该包括配置管理</a:t>
            </a:r>
            <a:r>
              <a:rPr lang="zh-CN" altLang="en-US" sz="2400" dirty="0">
                <a:latin typeface="Palatino" pitchFamily="-128" charset="0"/>
                <a:ea typeface="宋体" panose="02010600030101010101" pitchFamily="2" charset="-122"/>
              </a:rPr>
              <a:t>）</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Education  -</a:t>
            </a:r>
            <a:r>
              <a:rPr lang="zh-CN" altLang="en-US" sz="2400" dirty="0">
                <a:latin typeface="Palatino" pitchFamily="-128" charset="0"/>
                <a:ea typeface="宋体" panose="02010600030101010101" pitchFamily="2" charset="-122"/>
              </a:rPr>
              <a:t>教育、培训</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Vendor management –</a:t>
            </a:r>
            <a:r>
              <a:rPr lang="zh-CN" altLang="en-US" sz="2400" dirty="0">
                <a:latin typeface="Palatino" pitchFamily="-128" charset="0"/>
                <a:ea typeface="宋体" panose="02010600030101010101" pitchFamily="2" charset="-122"/>
              </a:rPr>
              <a:t>供应商管理</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Security management –</a:t>
            </a:r>
            <a:r>
              <a:rPr lang="zh-CN" altLang="en-US" sz="2400" dirty="0">
                <a:latin typeface="Palatino" pitchFamily="-128" charset="0"/>
                <a:ea typeface="宋体" panose="02010600030101010101" pitchFamily="2" charset="-122"/>
              </a:rPr>
              <a:t>安全管理</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Safety –</a:t>
            </a:r>
            <a:r>
              <a:rPr lang="zh-CN" altLang="en-US" sz="2400" dirty="0">
                <a:latin typeface="Palatino" pitchFamily="-128" charset="0"/>
                <a:ea typeface="宋体" panose="02010600030101010101" pitchFamily="2" charset="-122"/>
              </a:rPr>
              <a:t>（人身）安全</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Risk management –</a:t>
            </a:r>
            <a:r>
              <a:rPr lang="zh-CN" altLang="en-US" sz="2400" dirty="0">
                <a:latin typeface="Palatino" pitchFamily="-128" charset="0"/>
                <a:ea typeface="宋体" panose="02010600030101010101" pitchFamily="2" charset="-122"/>
              </a:rPr>
              <a:t>风险管理 </a:t>
            </a:r>
            <a:endParaRPr lang="zh-CN" altLang="en-US" sz="2400" dirty="0">
              <a:latin typeface="Palatino" pitchFamily="-128" charset="0"/>
              <a:ea typeface="宋体" panose="02010600030101010101" pitchFamily="2" charset="-122"/>
            </a:endParaRPr>
          </a:p>
        </p:txBody>
      </p:sp>
      <p:sp>
        <p:nvSpPr>
          <p:cNvPr id="1024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24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标题 281601"/>
          <p:cNvSpPr>
            <a:spLocks noGrp="1"/>
          </p:cNvSpPr>
          <p:nvPr>
            <p:ph type="title"/>
          </p:nvPr>
        </p:nvSpPr>
        <p:spPr/>
        <p:txBody>
          <a:bodyPr anchor="ctr" anchorCtr="0"/>
          <a:p>
            <a:r>
              <a:rPr lang="zh-CN" altLang="en-US" sz="2400" dirty="0">
                <a:ea typeface="宋体" panose="02010600030101010101" pitchFamily="2" charset="-122"/>
              </a:rPr>
              <a:t>可按照如下指南定义等价类：</a:t>
            </a:r>
            <a:r>
              <a:rPr lang="zh-CN" altLang="en-US" sz="2400" dirty="0"/>
              <a:t> </a:t>
            </a:r>
            <a:endParaRPr lang="zh-CN" altLang="en-US" sz="2400" dirty="0"/>
          </a:p>
        </p:txBody>
      </p:sp>
      <p:sp>
        <p:nvSpPr>
          <p:cNvPr id="208898" name="文本占位符 281602"/>
          <p:cNvSpPr>
            <a:spLocks noGrp="1"/>
          </p:cNvSpPr>
          <p:nvPr>
            <p:ph idx="1"/>
          </p:nvPr>
        </p:nvSpPr>
        <p:spPr>
          <a:xfrm>
            <a:off x="503238" y="1066800"/>
            <a:ext cx="7954962" cy="4702175"/>
          </a:xfrm>
        </p:spPr>
        <p:txBody>
          <a:bodyPr anchor="t" anchorCtr="0"/>
          <a:p>
            <a:pPr>
              <a:buFont typeface="Wingdings" panose="05000000000000000000" pitchFamily="2" charset="2"/>
              <a:buChar char="n"/>
            </a:pPr>
            <a:r>
              <a:rPr lang="en-US" altLang="zh-CN">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如果输入条件代表一个范围，可以定义一个有效等价类和两个无效等价类（小于最小，大于最大）。 </a:t>
            </a:r>
            <a:endParaRPr lang="zh-CN" altLang="en-US" dirty="0">
              <a:latin typeface="宋体" panose="02010600030101010101" pitchFamily="2" charset="-122"/>
              <a:ea typeface="宋体" panose="02010600030101010101" pitchFamily="2" charset="-122"/>
            </a:endParaRPr>
          </a:p>
          <a:p>
            <a:pPr>
              <a:buFont typeface="Wingdings" panose="05000000000000000000" pitchFamily="2" charset="2"/>
              <a:buChar char="n"/>
            </a:pPr>
            <a:r>
              <a:rPr lang="en-US" altLang="zh-CN">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如果输入条件需要特定的值，可以定义一个有效等价类和两个无效等价类。（小于特定值，大于特定值）。 </a:t>
            </a:r>
            <a:endParaRPr lang="zh-CN" altLang="en-US" dirty="0">
              <a:latin typeface="宋体" panose="02010600030101010101" pitchFamily="2" charset="-122"/>
              <a:ea typeface="宋体" panose="02010600030101010101" pitchFamily="2" charset="-122"/>
            </a:endParaRPr>
          </a:p>
          <a:p>
            <a:pPr>
              <a:buFont typeface="Wingdings" panose="05000000000000000000" pitchFamily="2" charset="2"/>
              <a:buChar char="n"/>
            </a:pPr>
            <a:r>
              <a:rPr lang="en-US" altLang="zh-CN">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如果输入条件代表集合的某个元素，可以定义一个有效等价类和一个无效等价类。 </a:t>
            </a:r>
            <a:endParaRPr lang="zh-CN" altLang="en-US" dirty="0">
              <a:latin typeface="宋体" panose="02010600030101010101" pitchFamily="2" charset="-122"/>
              <a:ea typeface="宋体" panose="02010600030101010101" pitchFamily="2" charset="-122"/>
            </a:endParaRPr>
          </a:p>
          <a:p>
            <a:pPr>
              <a:buFont typeface="Wingdings" panose="05000000000000000000" pitchFamily="2" charset="2"/>
              <a:buChar char="n"/>
            </a:pPr>
            <a:r>
              <a:rPr lang="en-US" altLang="zh-CN">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如果输入条件是布尔式，可以定义一个有效等价类和一个无效等价类。 </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标题 284752"/>
          <p:cNvSpPr>
            <a:spLocks noGrp="1"/>
          </p:cNvSpPr>
          <p:nvPr>
            <p:ph type="title"/>
          </p:nvPr>
        </p:nvSpPr>
        <p:spPr/>
        <p:txBody>
          <a:bodyPr anchor="ctr" anchorCtr="0"/>
          <a:p>
            <a:r>
              <a:rPr lang="zh-CN" altLang="en-US" b="0" dirty="0">
                <a:ea typeface="宋体" panose="02010600030101010101" pitchFamily="2" charset="-122"/>
              </a:rPr>
              <a:t>三角形的</a:t>
            </a:r>
            <a:r>
              <a:rPr lang="en-US" altLang="zh-CN" b="0">
                <a:ea typeface="宋体" panose="02010600030101010101" pitchFamily="2" charset="-122"/>
              </a:rPr>
              <a:t>3</a:t>
            </a:r>
            <a:r>
              <a:rPr lang="zh-CN" altLang="en-US" b="0" dirty="0">
                <a:ea typeface="宋体" panose="02010600030101010101" pitchFamily="2" charset="-122"/>
              </a:rPr>
              <a:t>条边正确性测试</a:t>
            </a:r>
            <a:endParaRPr lang="zh-CN" altLang="en-US" b="0" dirty="0">
              <a:ea typeface="宋体" panose="02010600030101010101" pitchFamily="2" charset="-122"/>
            </a:endParaRPr>
          </a:p>
        </p:txBody>
      </p:sp>
      <p:graphicFrame>
        <p:nvGraphicFramePr>
          <p:cNvPr id="284752" name="内容占位符 284751"/>
          <p:cNvGraphicFramePr/>
          <p:nvPr>
            <p:ph idx="1"/>
          </p:nvPr>
        </p:nvGraphicFramePr>
        <p:xfrm>
          <a:off x="468313" y="908050"/>
          <a:ext cx="8172450" cy="5005388"/>
        </p:xfrm>
        <a:graphic>
          <a:graphicData uri="http://schemas.openxmlformats.org/drawingml/2006/table">
            <a:tbl>
              <a:tblPr/>
              <a:tblGrid>
                <a:gridCol w="1933575"/>
                <a:gridCol w="3076575"/>
                <a:gridCol w="3162300"/>
              </a:tblGrid>
              <a:tr h="531813">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600" dirty="0">
                          <a:solidFill>
                            <a:srgbClr val="000000"/>
                          </a:solidFill>
                          <a:latin typeface="黑体" panose="02010609060101010101" pitchFamily="49" charset="-122"/>
                          <a:ea typeface="黑体" panose="02010609060101010101" pitchFamily="49" charset="-122"/>
                        </a:rPr>
                        <a:t>输</a:t>
                      </a:r>
                      <a:r>
                        <a:rPr lang="zh-CN" altLang="en-US" sz="1600" dirty="0">
                          <a:solidFill>
                            <a:srgbClr val="000000"/>
                          </a:solidFill>
                          <a:ea typeface="黑体" panose="02010609060101010101" pitchFamily="49" charset="-122"/>
                        </a:rPr>
                        <a:t> </a:t>
                      </a:r>
                      <a:r>
                        <a:rPr lang="zh-CN" altLang="en-US" sz="1600" dirty="0">
                          <a:solidFill>
                            <a:srgbClr val="000000"/>
                          </a:solidFill>
                          <a:latin typeface="黑体" panose="02010609060101010101" pitchFamily="49" charset="-122"/>
                          <a:ea typeface="黑体" panose="02010609060101010101" pitchFamily="49" charset="-122"/>
                        </a:rPr>
                        <a:t>入</a:t>
                      </a:r>
                      <a:r>
                        <a:rPr lang="zh-CN" altLang="en-US" sz="1600" dirty="0">
                          <a:solidFill>
                            <a:srgbClr val="000000"/>
                          </a:solidFill>
                          <a:ea typeface="黑体" panose="02010609060101010101" pitchFamily="49" charset="-122"/>
                        </a:rPr>
                        <a:t> </a:t>
                      </a:r>
                      <a:r>
                        <a:rPr lang="zh-CN" altLang="en-US" sz="1600" dirty="0">
                          <a:solidFill>
                            <a:srgbClr val="000000"/>
                          </a:solidFill>
                          <a:latin typeface="黑体" panose="02010609060101010101" pitchFamily="49" charset="-122"/>
                          <a:ea typeface="黑体" panose="02010609060101010101" pitchFamily="49" charset="-122"/>
                        </a:rPr>
                        <a:t>条</a:t>
                      </a:r>
                      <a:r>
                        <a:rPr lang="zh-CN" altLang="en-US" sz="1600" dirty="0">
                          <a:solidFill>
                            <a:srgbClr val="000000"/>
                          </a:solidFill>
                          <a:ea typeface="黑体" panose="02010609060101010101" pitchFamily="49" charset="-122"/>
                        </a:rPr>
                        <a:t> </a:t>
                      </a:r>
                      <a:r>
                        <a:rPr lang="zh-CN" altLang="en-US" sz="1600" dirty="0">
                          <a:solidFill>
                            <a:srgbClr val="000000"/>
                          </a:solidFill>
                          <a:latin typeface="黑体" panose="02010609060101010101" pitchFamily="49" charset="-122"/>
                          <a:ea typeface="黑体" panose="02010609060101010101" pitchFamily="49" charset="-122"/>
                        </a:rPr>
                        <a:t>件</a:t>
                      </a:r>
                      <a:endParaRPr lang="zh-CN" altLang="en-US" sz="1600" dirty="0">
                        <a:ea typeface="黑体" panose="0201060906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lgn="ctr">
                        <a:spcBef>
                          <a:spcPct val="0"/>
                        </a:spcBef>
                        <a:buClrTx/>
                        <a:buNone/>
                      </a:pPr>
                      <a:r>
                        <a:rPr lang="zh-CN" altLang="en-US" sz="1600" dirty="0">
                          <a:solidFill>
                            <a:srgbClr val="000000"/>
                          </a:solidFill>
                          <a:latin typeface="黑体" panose="02010609060101010101" pitchFamily="49" charset="-122"/>
                          <a:ea typeface="黑体" panose="02010609060101010101" pitchFamily="49" charset="-122"/>
                        </a:rPr>
                        <a:t>有效等价类</a:t>
                      </a:r>
                      <a:endParaRPr lang="zh-CN" altLang="en-US" sz="1600" dirty="0">
                        <a:ea typeface="黑体" panose="0201060906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lgn="ctr">
                        <a:spcBef>
                          <a:spcPct val="0"/>
                        </a:spcBef>
                        <a:buClrTx/>
                        <a:buNone/>
                      </a:pPr>
                      <a:r>
                        <a:rPr lang="zh-CN" altLang="en-US" sz="1600" dirty="0">
                          <a:solidFill>
                            <a:srgbClr val="000000"/>
                          </a:solidFill>
                          <a:latin typeface="黑体" panose="02010609060101010101" pitchFamily="49" charset="-122"/>
                          <a:ea typeface="黑体" panose="02010609060101010101" pitchFamily="49" charset="-122"/>
                        </a:rPr>
                        <a:t>无效等价类</a:t>
                      </a:r>
                      <a:endParaRPr lang="zh-CN" altLang="en-US" sz="1600" dirty="0">
                        <a:ea typeface="黑体" panose="02010609060101010101" pitchFamily="49"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0425">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是否三角形的</a:t>
                      </a:r>
                      <a:r>
                        <a:rPr lang="en-US" altLang="zh-CN" sz="1600">
                          <a:solidFill>
                            <a:srgbClr val="000000"/>
                          </a:solidFill>
                          <a:ea typeface="宋体" panose="02010600030101010101" pitchFamily="2" charset="-122"/>
                        </a:rPr>
                        <a:t>3</a:t>
                      </a:r>
                      <a:r>
                        <a:rPr lang="zh-CN" altLang="en-US" sz="1600" dirty="0">
                          <a:solidFill>
                            <a:srgbClr val="000000"/>
                          </a:solidFill>
                          <a:latin typeface="Times New Roman" panose="02020603050405020304" pitchFamily="18" charset="0"/>
                          <a:ea typeface="宋体" panose="02010600030101010101" pitchFamily="2" charset="-122"/>
                        </a:rPr>
                        <a:t>条边</a:t>
                      </a:r>
                      <a:endParaRPr lang="zh-CN" altLang="en-US" sz="16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A&gt;0</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B&gt;0</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2</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C&gt;0</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3</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A+B&gt;C</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4</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B+C&gt;A</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5</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A+C&gt;B</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6</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0</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7</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0</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8</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0</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9</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A+B</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10</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B+C</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11</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A+C</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12</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71575">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是否等腰三角形</a:t>
                      </a:r>
                      <a:endParaRPr lang="zh-CN" altLang="en-US" sz="16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A=B</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13</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B=C</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14</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15</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and</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and</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16</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71575">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是否等边三角形</a:t>
                      </a:r>
                      <a:endParaRPr lang="zh-CN" altLang="en-US" sz="16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A=B</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and</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B=C</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and</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17</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18</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B</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19</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p>
                      <a:pPr lvl="0" indent="269875">
                        <a:spcBef>
                          <a:spcPct val="0"/>
                        </a:spcBef>
                        <a:buClrTx/>
                        <a:buNone/>
                      </a:pP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C</a:t>
                      </a:r>
                      <a:r>
                        <a:rPr lang="en-US" altLang="zh-CN" sz="160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A</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dirty="0">
                          <a:solidFill>
                            <a:srgbClr val="000000"/>
                          </a:solidFill>
                          <a:ea typeface="宋体" panose="02010600030101010101" pitchFamily="2" charset="-122"/>
                        </a:rPr>
                        <a:t>       </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a:solidFill>
                            <a:srgbClr val="000000"/>
                          </a:solidFill>
                          <a:ea typeface="宋体" panose="02010600030101010101" pitchFamily="2" charset="-122"/>
                        </a:rPr>
                        <a:t>20</a:t>
                      </a:r>
                      <a:r>
                        <a:rPr lang="zh-CN" altLang="en-US" sz="1600" dirty="0">
                          <a:solidFill>
                            <a:srgbClr val="000000"/>
                          </a:solidFill>
                          <a:latin typeface="Times New Roman" panose="02020603050405020304" pitchFamily="18" charset="0"/>
                          <a:ea typeface="宋体" panose="02010600030101010101" pitchFamily="2" charset="-122"/>
                        </a:rPr>
                        <a:t>）</a:t>
                      </a:r>
                      <a:endParaRPr lang="zh-CN" altLang="en-US" sz="16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7106" name="内容占位符 287105"/>
          <p:cNvGraphicFramePr/>
          <p:nvPr>
            <p:ph idx="1"/>
          </p:nvPr>
        </p:nvGraphicFramePr>
        <p:xfrm>
          <a:off x="322263" y="387350"/>
          <a:ext cx="8605838" cy="5332413"/>
        </p:xfrm>
        <a:graphic>
          <a:graphicData uri="http://schemas.openxmlformats.org/drawingml/2006/table">
            <a:tbl>
              <a:tblPr/>
              <a:tblGrid>
                <a:gridCol w="504825"/>
                <a:gridCol w="1260475"/>
                <a:gridCol w="5329238"/>
                <a:gridCol w="1511300"/>
              </a:tblGrid>
              <a:tr h="33178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200" dirty="0">
                          <a:solidFill>
                            <a:srgbClr val="000000"/>
                          </a:solidFill>
                          <a:latin typeface="黑体" panose="02010609060101010101" pitchFamily="49" charset="-122"/>
                          <a:ea typeface="黑体" panose="02010609060101010101" pitchFamily="49" charset="-122"/>
                        </a:rPr>
                        <a:t>序号</a:t>
                      </a:r>
                      <a:endParaRPr lang="zh-CN" altLang="en-US" sz="1200" dirty="0">
                        <a:ea typeface="黑体" panose="0201060906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lgn="ctr">
                        <a:spcBef>
                          <a:spcPct val="0"/>
                        </a:spcBef>
                        <a:buClrTx/>
                        <a:buNone/>
                      </a:pPr>
                      <a:r>
                        <a:rPr lang="en-US" altLang="zh-CN" sz="1200">
                          <a:solidFill>
                            <a:srgbClr val="000000"/>
                          </a:solidFill>
                          <a:latin typeface="黑体" panose="02010609060101010101" pitchFamily="49" charset="-122"/>
                          <a:ea typeface="黑体" panose="02010609060101010101" pitchFamily="49" charset="-122"/>
                        </a:rPr>
                        <a:t>【</a:t>
                      </a:r>
                      <a:r>
                        <a:rPr lang="en-US" altLang="zh-CN" sz="1200" b="1">
                          <a:solidFill>
                            <a:srgbClr val="000000"/>
                          </a:solidFill>
                          <a:ea typeface="黑体" panose="02010609060101010101" pitchFamily="49" charset="-122"/>
                        </a:rPr>
                        <a:t>A</a:t>
                      </a:r>
                      <a:r>
                        <a:rPr lang="zh-CN" altLang="en-US" sz="1200" dirty="0">
                          <a:solidFill>
                            <a:srgbClr val="000000"/>
                          </a:solidFill>
                          <a:latin typeface="黑体" panose="02010609060101010101" pitchFamily="49" charset="-122"/>
                          <a:ea typeface="黑体" panose="02010609060101010101" pitchFamily="49" charset="-122"/>
                        </a:rPr>
                        <a:t>，</a:t>
                      </a:r>
                      <a:r>
                        <a:rPr lang="en-US" altLang="zh-CN" sz="1200" b="1">
                          <a:solidFill>
                            <a:srgbClr val="000000"/>
                          </a:solidFill>
                          <a:ea typeface="黑体" panose="02010609060101010101" pitchFamily="49" charset="-122"/>
                        </a:rPr>
                        <a:t>B</a:t>
                      </a:r>
                      <a:r>
                        <a:rPr lang="zh-CN" altLang="en-US" sz="1200" dirty="0">
                          <a:solidFill>
                            <a:srgbClr val="000000"/>
                          </a:solidFill>
                          <a:latin typeface="黑体" panose="02010609060101010101" pitchFamily="49" charset="-122"/>
                          <a:ea typeface="黑体" panose="02010609060101010101" pitchFamily="49" charset="-122"/>
                        </a:rPr>
                        <a:t>，</a:t>
                      </a:r>
                      <a:r>
                        <a:rPr lang="en-US" altLang="zh-CN" sz="1200" b="1">
                          <a:solidFill>
                            <a:srgbClr val="000000"/>
                          </a:solidFill>
                          <a:ea typeface="黑体" panose="02010609060101010101" pitchFamily="49" charset="-122"/>
                        </a:rPr>
                        <a:t>C</a:t>
                      </a:r>
                      <a:r>
                        <a:rPr lang="en-US" altLang="zh-CN" sz="1200">
                          <a:solidFill>
                            <a:srgbClr val="000000"/>
                          </a:solidFill>
                          <a:latin typeface="黑体" panose="02010609060101010101" pitchFamily="49" charset="-122"/>
                          <a:ea typeface="黑体" panose="02010609060101010101" pitchFamily="49" charset="-122"/>
                        </a:rPr>
                        <a:t>】</a:t>
                      </a:r>
                      <a:endParaRPr lang="en-US" altLang="zh-CN" sz="1200">
                        <a:ea typeface="黑体" panose="0201060906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覆盖等价类</a:t>
                      </a:r>
                      <a:endParaRPr lang="zh-CN" altLang="en-US" sz="1400" dirty="0">
                        <a:solidFill>
                          <a:srgbClr val="00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输    出</a:t>
                      </a:r>
                      <a:endParaRPr lang="zh-CN" altLang="en-US" sz="1400" dirty="0">
                        <a:solidFill>
                          <a:srgbClr val="00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35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solidFill>
                          <a:srgbClr val="00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一般三角形</a:t>
                      </a:r>
                      <a:endParaRPr lang="zh-CN" altLang="en-US" sz="1400" dirty="0">
                        <a:solidFill>
                          <a:srgbClr val="00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02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2</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0</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latin typeface="Times New Roman" panose="02020603050405020304" pitchFamily="18" charset="0"/>
                          <a:ea typeface="宋体" panose="02010600030101010101" pitchFamily="2" charset="-122"/>
                        </a:rPr>
                        <a:t>7</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solidFill>
                          <a:srgbClr val="00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6">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不能构成三角形</a:t>
                      </a:r>
                      <a:endParaRPr lang="zh-CN" altLang="en-US" sz="1400" dirty="0">
                        <a:solidFill>
                          <a:srgbClr val="00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178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3</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0</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8</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302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4</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0</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9</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3178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5</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10</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3178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6</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11</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3178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7</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12</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3302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8</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13</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等腰三角形</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178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9</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14</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3178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10</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15</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3302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11</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16</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非等腰三角形</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178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12</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17</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是等边三角形</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02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13</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18</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非等边三角形</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178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14</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19</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3178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ea typeface="宋体" panose="02010600030101010101" pitchFamily="2" charset="-122"/>
                        </a:rPr>
                        <a:t>15</a:t>
                      </a:r>
                      <a:endParaRPr lang="en-US" altLang="zh-CN" sz="140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en-US" altLang="zh-CN" sz="140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en-US" altLang="zh-CN" sz="1400">
                          <a:solidFill>
                            <a:srgbClr val="000000"/>
                          </a:solidFill>
                          <a:latin typeface="Times New Roman" panose="02020603050405020304" pitchFamily="18" charset="0"/>
                          <a:ea typeface="宋体" panose="02010600030101010101" pitchFamily="2" charset="-122"/>
                        </a:rPr>
                        <a:t>】</a:t>
                      </a:r>
                      <a:endParaRPr lang="en-US" altLang="zh-CN" sz="140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lvl="0">
                        <a:spcBef>
                          <a:spcPct val="0"/>
                        </a:spcBef>
                        <a:buClrTx/>
                        <a:buNone/>
                      </a:pP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4</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5</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6</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13</a:t>
                      </a:r>
                      <a:r>
                        <a:rPr lang="zh-CN" altLang="en-US" sz="1400" dirty="0">
                          <a:solidFill>
                            <a:srgbClr val="000000"/>
                          </a:solidFill>
                          <a:latin typeface="Times New Roman" panose="02020603050405020304" pitchFamily="18" charset="0"/>
                          <a:ea typeface="宋体" panose="02010600030101010101" pitchFamily="2" charset="-122"/>
                        </a:rPr>
                        <a:t>），（</a:t>
                      </a:r>
                      <a:r>
                        <a:rPr lang="en-US" altLang="zh-CN" sz="1400">
                          <a:solidFill>
                            <a:srgbClr val="000000"/>
                          </a:solidFill>
                          <a:ea typeface="宋体" panose="02010600030101010101" pitchFamily="2" charset="-122"/>
                        </a:rPr>
                        <a:t>20</a:t>
                      </a:r>
                      <a:r>
                        <a:rPr lang="zh-CN" altLang="en-US" sz="1400" dirty="0">
                          <a:solidFill>
                            <a:srgbClr val="000000"/>
                          </a:solidFill>
                          <a:latin typeface="Times New Roman" panose="02020603050405020304" pitchFamily="18" charset="0"/>
                          <a:ea typeface="宋体" panose="02010600030101010101" pitchFamily="2" charset="-122"/>
                        </a:rPr>
                        <a:t>）</a:t>
                      </a:r>
                      <a:endParaRPr lang="zh-CN" altLang="en-US"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bl>
          </a:graphicData>
        </a:graphic>
      </p:graphicFrame>
      <p:sp>
        <p:nvSpPr>
          <p:cNvPr id="211027" name="文本框 287106"/>
          <p:cNvSpPr txBox="1"/>
          <p:nvPr/>
        </p:nvSpPr>
        <p:spPr>
          <a:xfrm>
            <a:off x="2571750" y="5716588"/>
            <a:ext cx="3706813" cy="457200"/>
          </a:xfrm>
          <a:prstGeom prst="rect">
            <a:avLst/>
          </a:prstGeom>
          <a:noFill/>
          <a:ln w="9525">
            <a:noFill/>
          </a:ln>
        </p:spPr>
        <p:txBody>
          <a:bodyPr wrap="none">
            <a:spAutoFit/>
          </a:bodyPr>
          <a:p>
            <a:pPr eaLnBrk="0" hangingPunct="0"/>
            <a:r>
              <a:rPr lang="zh-CN" altLang="en-US" sz="2400" dirty="0">
                <a:latin typeface="Arial" panose="020B0604020202020204" pitchFamily="34" charset="0"/>
                <a:ea typeface="宋体" panose="02010600030101010101" pitchFamily="2" charset="-122"/>
              </a:rPr>
              <a:t>三角形的</a:t>
            </a:r>
            <a:r>
              <a:rPr lang="en-US" altLang="zh-CN" sz="240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条边正确性测试</a:t>
            </a:r>
            <a:endParaRPr lang="en-US" altLang="zh-CN" sz="2400">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1197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11971" name="Rectangle 41"/>
          <p:cNvSpPr>
            <a:spLocks noRot="1"/>
          </p:cNvSpPr>
          <p:nvPr/>
        </p:nvSpPr>
        <p:spPr>
          <a:xfrm>
            <a:off x="0" y="260350"/>
            <a:ext cx="6388100" cy="268288"/>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Sample Equivalence Classes</a:t>
            </a:r>
            <a:endParaRPr lang="en-US" altLang="ja-JP" b="1">
              <a:latin typeface="Arial" panose="020B0604020202020204" pitchFamily="34" charset="0"/>
            </a:endParaRPr>
          </a:p>
        </p:txBody>
      </p:sp>
      <p:sp>
        <p:nvSpPr>
          <p:cNvPr id="809002" name="Rectangle 42"/>
          <p:cNvSpPr>
            <a:spLocks noChangeArrowheads="1"/>
          </p:cNvSpPr>
          <p:nvPr/>
        </p:nvSpPr>
        <p:spPr bwMode="auto">
          <a:xfrm>
            <a:off x="3124200" y="1439863"/>
            <a:ext cx="29368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user supplied commands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3" name="Rectangle 43"/>
          <p:cNvSpPr>
            <a:spLocks noChangeArrowheads="1"/>
          </p:cNvSpPr>
          <p:nvPr/>
        </p:nvSpPr>
        <p:spPr bwMode="auto">
          <a:xfrm>
            <a:off x="3124200" y="1722438"/>
            <a:ext cx="34321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responses to system prompts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4" name="Rectangle 44"/>
          <p:cNvSpPr>
            <a:spLocks noChangeArrowheads="1"/>
          </p:cNvSpPr>
          <p:nvPr/>
        </p:nvSpPr>
        <p:spPr bwMode="auto">
          <a:xfrm>
            <a:off x="3124200" y="2006600"/>
            <a:ext cx="1298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file names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5" name="Rectangle 45"/>
          <p:cNvSpPr>
            <a:spLocks noChangeArrowheads="1"/>
          </p:cNvSpPr>
          <p:nvPr/>
        </p:nvSpPr>
        <p:spPr bwMode="auto">
          <a:xfrm>
            <a:off x="3124200" y="2276475"/>
            <a:ext cx="22764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computational data</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6" name="Rectangle 46"/>
          <p:cNvSpPr>
            <a:spLocks noChangeArrowheads="1"/>
          </p:cNvSpPr>
          <p:nvPr/>
        </p:nvSpPr>
        <p:spPr bwMode="auto">
          <a:xfrm>
            <a:off x="3124200" y="2547938"/>
            <a:ext cx="28987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physical parameters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7" name="Rectangle 47"/>
          <p:cNvSpPr>
            <a:spLocks noChangeArrowheads="1"/>
          </p:cNvSpPr>
          <p:nvPr/>
        </p:nvSpPr>
        <p:spPr bwMode="auto">
          <a:xfrm>
            <a:off x="3124200" y="2806700"/>
            <a:ext cx="22510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bounding values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8" name="Rectangle 48"/>
          <p:cNvSpPr>
            <a:spLocks noChangeArrowheads="1"/>
          </p:cNvSpPr>
          <p:nvPr/>
        </p:nvSpPr>
        <p:spPr bwMode="auto">
          <a:xfrm>
            <a:off x="3111500" y="3051175"/>
            <a:ext cx="21621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initiation values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09" name="Rectangle 49"/>
          <p:cNvSpPr>
            <a:spLocks noChangeArrowheads="1"/>
          </p:cNvSpPr>
          <p:nvPr/>
        </p:nvSpPr>
        <p:spPr bwMode="auto">
          <a:xfrm>
            <a:off x="3111500" y="3322638"/>
            <a:ext cx="2619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output data formatting</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9010" name="Rectangle 50"/>
          <p:cNvSpPr>
            <a:spLocks noChangeArrowheads="1"/>
          </p:cNvSpPr>
          <p:nvPr/>
        </p:nvSpPr>
        <p:spPr bwMode="auto">
          <a:xfrm>
            <a:off x="3124200" y="3554413"/>
            <a:ext cx="33686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responses to error messages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11" name="Rectangle 51"/>
          <p:cNvSpPr>
            <a:spLocks noChangeArrowheads="1"/>
          </p:cNvSpPr>
          <p:nvPr/>
        </p:nvSpPr>
        <p:spPr bwMode="auto">
          <a:xfrm>
            <a:off x="3124200" y="3787775"/>
            <a:ext cx="3851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graphical data (e.g., mouse picks)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9012" name="Rectangle 52"/>
          <p:cNvSpPr>
            <a:spLocks noChangeArrowheads="1"/>
          </p:cNvSpPr>
          <p:nvPr/>
        </p:nvSpPr>
        <p:spPr bwMode="auto">
          <a:xfrm>
            <a:off x="3124200" y="4524375"/>
            <a:ext cx="415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data outside bounds of the program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9013" name="Rectangle 53"/>
          <p:cNvSpPr>
            <a:spLocks noChangeArrowheads="1"/>
          </p:cNvSpPr>
          <p:nvPr/>
        </p:nvSpPr>
        <p:spPr bwMode="auto">
          <a:xfrm>
            <a:off x="3124200" y="4757738"/>
            <a:ext cx="3076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physically impossible data</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09014" name="Rectangle 54"/>
          <p:cNvSpPr>
            <a:spLocks noChangeArrowheads="1"/>
          </p:cNvSpPr>
          <p:nvPr/>
        </p:nvSpPr>
        <p:spPr bwMode="auto">
          <a:xfrm>
            <a:off x="3111500" y="5002213"/>
            <a:ext cx="4219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proper value supplied in wrong place</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9015" name="Rectangle 55"/>
          <p:cNvSpPr>
            <a:spLocks noChangeArrowheads="1"/>
          </p:cNvSpPr>
          <p:nvPr/>
        </p:nvSpPr>
        <p:spPr bwMode="auto">
          <a:xfrm>
            <a:off x="2703513" y="1195388"/>
            <a:ext cx="12604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1" u="sng"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Valid data</a:t>
            </a:r>
            <a:endParaRPr kumimoji="0" lang="en-US" altLang="ja-JP" sz="1800" b="1" i="1" u="sng"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09016" name="Rectangle 56"/>
          <p:cNvSpPr>
            <a:spLocks noChangeArrowheads="1"/>
          </p:cNvSpPr>
          <p:nvPr/>
        </p:nvSpPr>
        <p:spPr bwMode="auto">
          <a:xfrm>
            <a:off x="2728913" y="4232275"/>
            <a:ext cx="1438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1" u="sng"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Invalid data</a:t>
            </a:r>
            <a:endParaRPr kumimoji="0" lang="en-US" altLang="ja-JP" sz="1800" b="1" i="1" u="sng"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nvGrpSpPr>
          <p:cNvPr id="211987" name="Group 57"/>
          <p:cNvGrpSpPr/>
          <p:nvPr/>
        </p:nvGrpSpPr>
        <p:grpSpPr>
          <a:xfrm>
            <a:off x="1511300" y="1725613"/>
            <a:ext cx="1123950" cy="3122612"/>
            <a:chOff x="952" y="1087"/>
            <a:chExt cx="708" cy="1967"/>
          </a:xfrm>
        </p:grpSpPr>
        <p:sp>
          <p:nvSpPr>
            <p:cNvPr id="211988" name="Freeform 58"/>
            <p:cNvSpPr/>
            <p:nvPr/>
          </p:nvSpPr>
          <p:spPr>
            <a:xfrm>
              <a:off x="952" y="1087"/>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11989" name="Freeform 59"/>
            <p:cNvSpPr/>
            <p:nvPr/>
          </p:nvSpPr>
          <p:spPr>
            <a:xfrm>
              <a:off x="1434" y="1087"/>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11990" name="Freeform 60"/>
            <p:cNvSpPr/>
            <p:nvPr/>
          </p:nvSpPr>
          <p:spPr>
            <a:xfrm>
              <a:off x="1439" y="2042"/>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11991" name="Freeform 61"/>
            <p:cNvSpPr/>
            <p:nvPr/>
          </p:nvSpPr>
          <p:spPr>
            <a:xfrm>
              <a:off x="952" y="1153"/>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1401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14019" name="Rectangle 25"/>
          <p:cNvSpPr>
            <a:spLocks noRot="1"/>
          </p:cNvSpPr>
          <p:nvPr/>
        </p:nvSpPr>
        <p:spPr>
          <a:xfrm>
            <a:off x="0" y="225425"/>
            <a:ext cx="6411913" cy="266700"/>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19.5.3 </a:t>
            </a:r>
            <a:r>
              <a:rPr lang="en-US" altLang="ja-JP" b="1">
                <a:latin typeface="Arial" panose="020B0604020202020204" pitchFamily="34" charset="0"/>
              </a:rPr>
              <a:t>Boundary Value Analysis</a:t>
            </a:r>
            <a:endParaRPr lang="en-US" altLang="ja-JP" b="1">
              <a:latin typeface="Arial" panose="020B0604020202020204" pitchFamily="34" charset="0"/>
            </a:endParaRPr>
          </a:p>
        </p:txBody>
      </p:sp>
      <p:grpSp>
        <p:nvGrpSpPr>
          <p:cNvPr id="214020" name="Group 75"/>
          <p:cNvGrpSpPr/>
          <p:nvPr/>
        </p:nvGrpSpPr>
        <p:grpSpPr>
          <a:xfrm>
            <a:off x="719138" y="2060575"/>
            <a:ext cx="6972300" cy="3668713"/>
            <a:chOff x="904" y="1168"/>
            <a:chExt cx="4392" cy="2311"/>
          </a:xfrm>
        </p:grpSpPr>
        <p:grpSp>
          <p:nvGrpSpPr>
            <p:cNvPr id="214021" name="Group 26"/>
            <p:cNvGrpSpPr/>
            <p:nvPr/>
          </p:nvGrpSpPr>
          <p:grpSpPr>
            <a:xfrm>
              <a:off x="924" y="1168"/>
              <a:ext cx="708" cy="1967"/>
              <a:chOff x="811" y="1055"/>
              <a:chExt cx="708" cy="1967"/>
            </a:xfrm>
          </p:grpSpPr>
          <p:sp>
            <p:nvSpPr>
              <p:cNvPr id="214022" name="Freeform 27"/>
              <p:cNvSpPr/>
              <p:nvPr/>
            </p:nvSpPr>
            <p:spPr>
              <a:xfrm>
                <a:off x="811" y="1055"/>
                <a:ext cx="526" cy="67"/>
              </a:xfrm>
              <a:custGeom>
                <a:avLst/>
                <a:gdLst/>
                <a:ahLst/>
                <a:cxnLst>
                  <a:cxn ang="0">
                    <a:pos x="482" y="66"/>
                  </a:cxn>
                  <a:cxn ang="0">
                    <a:pos x="0" y="66"/>
                  </a:cxn>
                  <a:cxn ang="0">
                    <a:pos x="46" y="0"/>
                  </a:cxn>
                  <a:cxn ang="0">
                    <a:pos x="525" y="0"/>
                  </a:cxn>
                  <a:cxn ang="0">
                    <a:pos x="482" y="66"/>
                  </a:cxn>
                </a:cxnLst>
                <a:pathLst>
                  <a:path w="526" h="67">
                    <a:moveTo>
                      <a:pt x="482" y="66"/>
                    </a:moveTo>
                    <a:lnTo>
                      <a:pt x="0" y="66"/>
                    </a:lnTo>
                    <a:lnTo>
                      <a:pt x="46" y="0"/>
                    </a:lnTo>
                    <a:lnTo>
                      <a:pt x="525" y="0"/>
                    </a:lnTo>
                    <a:lnTo>
                      <a:pt x="482" y="66"/>
                    </a:lnTo>
                  </a:path>
                </a:pathLst>
              </a:custGeom>
              <a:solidFill>
                <a:srgbClr val="5F009F"/>
              </a:solidFill>
              <a:ln w="12700" cap="rnd" cmpd="sng">
                <a:solidFill>
                  <a:srgbClr val="000000"/>
                </a:solidFill>
                <a:prstDash val="solid"/>
                <a:round/>
                <a:headEnd type="none" w="med" len="med"/>
                <a:tailEnd type="none" w="med" len="med"/>
              </a:ln>
            </p:spPr>
            <p:txBody>
              <a:bodyPr/>
              <a:p>
                <a:endParaRPr lang="zh-CN" altLang="en-US"/>
              </a:p>
            </p:txBody>
          </p:sp>
          <p:sp>
            <p:nvSpPr>
              <p:cNvPr id="214023" name="Freeform 28"/>
              <p:cNvSpPr/>
              <p:nvPr/>
            </p:nvSpPr>
            <p:spPr>
              <a:xfrm>
                <a:off x="1293" y="1055"/>
                <a:ext cx="225" cy="1010"/>
              </a:xfrm>
              <a:custGeom>
                <a:avLst/>
                <a:gdLst/>
                <a:ahLst/>
                <a:cxnLst>
                  <a:cxn ang="0">
                    <a:pos x="43" y="0"/>
                  </a:cxn>
                  <a:cxn ang="0">
                    <a:pos x="0" y="66"/>
                  </a:cxn>
                  <a:cxn ang="0">
                    <a:pos x="186" y="1009"/>
                  </a:cxn>
                  <a:cxn ang="0">
                    <a:pos x="224" y="957"/>
                  </a:cxn>
                  <a:cxn ang="0">
                    <a:pos x="43" y="0"/>
                  </a:cxn>
                </a:cxnLst>
                <a:pathLst>
                  <a:path w="225" h="1010">
                    <a:moveTo>
                      <a:pt x="43" y="0"/>
                    </a:moveTo>
                    <a:lnTo>
                      <a:pt x="0" y="66"/>
                    </a:lnTo>
                    <a:lnTo>
                      <a:pt x="186" y="1009"/>
                    </a:lnTo>
                    <a:lnTo>
                      <a:pt x="224" y="957"/>
                    </a:lnTo>
                    <a:lnTo>
                      <a:pt x="43" y="0"/>
                    </a:lnTo>
                  </a:path>
                </a:pathLst>
              </a:custGeom>
              <a:solidFill>
                <a:srgbClr val="9F3FDF"/>
              </a:solidFill>
              <a:ln w="12700" cap="rnd" cmpd="sng">
                <a:solidFill>
                  <a:srgbClr val="000000"/>
                </a:solidFill>
                <a:prstDash val="solid"/>
                <a:round/>
                <a:headEnd type="none" w="med" len="med"/>
                <a:tailEnd type="none" w="med" len="med"/>
              </a:ln>
            </p:spPr>
            <p:txBody>
              <a:bodyPr/>
              <a:p>
                <a:endParaRPr lang="zh-CN" altLang="en-US"/>
              </a:p>
            </p:txBody>
          </p:sp>
          <p:sp>
            <p:nvSpPr>
              <p:cNvPr id="214024" name="Freeform 29"/>
              <p:cNvSpPr/>
              <p:nvPr/>
            </p:nvSpPr>
            <p:spPr>
              <a:xfrm>
                <a:off x="1298" y="2010"/>
                <a:ext cx="221" cy="1012"/>
              </a:xfrm>
              <a:custGeom>
                <a:avLst/>
                <a:gdLst/>
                <a:ahLst/>
                <a:cxnLst>
                  <a:cxn ang="0">
                    <a:pos x="220" y="0"/>
                  </a:cxn>
                  <a:cxn ang="0">
                    <a:pos x="181" y="53"/>
                  </a:cxn>
                  <a:cxn ang="0">
                    <a:pos x="0" y="1011"/>
                  </a:cxn>
                  <a:cxn ang="0">
                    <a:pos x="42" y="949"/>
                  </a:cxn>
                  <a:cxn ang="0">
                    <a:pos x="220" y="0"/>
                  </a:cxn>
                </a:cxnLst>
                <a:pathLst>
                  <a:path w="221" h="1012">
                    <a:moveTo>
                      <a:pt x="220" y="0"/>
                    </a:moveTo>
                    <a:lnTo>
                      <a:pt x="181" y="53"/>
                    </a:lnTo>
                    <a:lnTo>
                      <a:pt x="0" y="1011"/>
                    </a:lnTo>
                    <a:lnTo>
                      <a:pt x="42" y="949"/>
                    </a:lnTo>
                    <a:lnTo>
                      <a:pt x="220" y="0"/>
                    </a:lnTo>
                  </a:path>
                </a:pathLst>
              </a:custGeom>
              <a:solidFill>
                <a:srgbClr val="DF9FFF"/>
              </a:solidFill>
              <a:ln w="12700" cap="rnd" cmpd="sng">
                <a:solidFill>
                  <a:srgbClr val="000000"/>
                </a:solidFill>
                <a:prstDash val="solid"/>
                <a:round/>
                <a:headEnd type="none" w="med" len="med"/>
                <a:tailEnd type="none" w="med" len="med"/>
              </a:ln>
            </p:spPr>
            <p:txBody>
              <a:bodyPr/>
              <a:p>
                <a:endParaRPr lang="zh-CN" altLang="en-US"/>
              </a:p>
            </p:txBody>
          </p:sp>
          <p:sp>
            <p:nvSpPr>
              <p:cNvPr id="214025" name="Freeform 30"/>
              <p:cNvSpPr/>
              <p:nvPr/>
            </p:nvSpPr>
            <p:spPr>
              <a:xfrm>
                <a:off x="811" y="1121"/>
                <a:ext cx="669" cy="1901"/>
              </a:xfrm>
              <a:custGeom>
                <a:avLst/>
                <a:gdLst/>
                <a:ahLst/>
                <a:cxnLst>
                  <a:cxn ang="0">
                    <a:pos x="482" y="0"/>
                  </a:cxn>
                  <a:cxn ang="0">
                    <a:pos x="0" y="0"/>
                  </a:cxn>
                  <a:cxn ang="0">
                    <a:pos x="0" y="1900"/>
                  </a:cxn>
                  <a:cxn ang="0">
                    <a:pos x="487" y="1900"/>
                  </a:cxn>
                  <a:cxn ang="0">
                    <a:pos x="668" y="942"/>
                  </a:cxn>
                  <a:cxn ang="0">
                    <a:pos x="482" y="0"/>
                  </a:cxn>
                </a:cxnLst>
                <a:pathLst>
                  <a:path w="669" h="1901">
                    <a:moveTo>
                      <a:pt x="482" y="0"/>
                    </a:moveTo>
                    <a:lnTo>
                      <a:pt x="0" y="0"/>
                    </a:lnTo>
                    <a:lnTo>
                      <a:pt x="0" y="1900"/>
                    </a:lnTo>
                    <a:lnTo>
                      <a:pt x="487" y="1900"/>
                    </a:lnTo>
                    <a:lnTo>
                      <a:pt x="668" y="942"/>
                    </a:lnTo>
                    <a:lnTo>
                      <a:pt x="482" y="0"/>
                    </a:lnTo>
                  </a:path>
                </a:pathLst>
              </a:custGeom>
              <a:solidFill>
                <a:srgbClr val="7F00DF"/>
              </a:solidFill>
              <a:ln w="12700" cap="rnd" cmpd="sng">
                <a:solidFill>
                  <a:srgbClr val="000000"/>
                </a:solidFill>
                <a:prstDash val="solid"/>
                <a:round/>
                <a:headEnd type="none" w="med" len="med"/>
                <a:tailEnd type="none" w="med" len="med"/>
              </a:ln>
            </p:spPr>
            <p:txBody>
              <a:bodyPr/>
              <a:p>
                <a:endParaRPr lang="zh-CN" altLang="en-US"/>
              </a:p>
            </p:txBody>
          </p:sp>
        </p:grpSp>
        <p:grpSp>
          <p:nvGrpSpPr>
            <p:cNvPr id="214026" name="Group 31"/>
            <p:cNvGrpSpPr/>
            <p:nvPr/>
          </p:nvGrpSpPr>
          <p:grpSpPr>
            <a:xfrm>
              <a:off x="2049" y="1168"/>
              <a:ext cx="708" cy="1967"/>
              <a:chOff x="1936" y="1055"/>
              <a:chExt cx="708" cy="1967"/>
            </a:xfrm>
          </p:grpSpPr>
          <p:sp>
            <p:nvSpPr>
              <p:cNvPr id="214027" name="Freeform 32"/>
              <p:cNvSpPr/>
              <p:nvPr/>
            </p:nvSpPr>
            <p:spPr>
              <a:xfrm>
                <a:off x="1936" y="1055"/>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14028" name="Freeform 33"/>
              <p:cNvSpPr/>
              <p:nvPr/>
            </p:nvSpPr>
            <p:spPr>
              <a:xfrm>
                <a:off x="2418" y="1055"/>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14029" name="Freeform 34"/>
              <p:cNvSpPr/>
              <p:nvPr/>
            </p:nvSpPr>
            <p:spPr>
              <a:xfrm>
                <a:off x="2423" y="2010"/>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14030" name="Freeform 35"/>
              <p:cNvSpPr/>
              <p:nvPr/>
            </p:nvSpPr>
            <p:spPr>
              <a:xfrm>
                <a:off x="1936" y="1121"/>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grpSp>
          <p:nvGrpSpPr>
            <p:cNvPr id="214031" name="Group 36"/>
            <p:cNvGrpSpPr/>
            <p:nvPr/>
          </p:nvGrpSpPr>
          <p:grpSpPr>
            <a:xfrm>
              <a:off x="1476" y="1168"/>
              <a:ext cx="708" cy="1967"/>
              <a:chOff x="1363" y="1055"/>
              <a:chExt cx="708" cy="1967"/>
            </a:xfrm>
          </p:grpSpPr>
          <p:sp>
            <p:nvSpPr>
              <p:cNvPr id="214032" name="Freeform 37"/>
              <p:cNvSpPr/>
              <p:nvPr/>
            </p:nvSpPr>
            <p:spPr>
              <a:xfrm>
                <a:off x="1363" y="1055"/>
                <a:ext cx="526" cy="67"/>
              </a:xfrm>
              <a:custGeom>
                <a:avLst/>
                <a:gdLst/>
                <a:ahLst/>
                <a:cxnLst>
                  <a:cxn ang="0">
                    <a:pos x="482" y="66"/>
                  </a:cxn>
                  <a:cxn ang="0">
                    <a:pos x="0" y="66"/>
                  </a:cxn>
                  <a:cxn ang="0">
                    <a:pos x="46" y="0"/>
                  </a:cxn>
                  <a:cxn ang="0">
                    <a:pos x="525" y="0"/>
                  </a:cxn>
                  <a:cxn ang="0">
                    <a:pos x="482" y="66"/>
                  </a:cxn>
                </a:cxnLst>
                <a:pathLst>
                  <a:path w="526" h="67">
                    <a:moveTo>
                      <a:pt x="482" y="66"/>
                    </a:moveTo>
                    <a:lnTo>
                      <a:pt x="0" y="66"/>
                    </a:lnTo>
                    <a:lnTo>
                      <a:pt x="46" y="0"/>
                    </a:lnTo>
                    <a:lnTo>
                      <a:pt x="525" y="0"/>
                    </a:lnTo>
                    <a:lnTo>
                      <a:pt x="482" y="66"/>
                    </a:lnTo>
                  </a:path>
                </a:pathLst>
              </a:custGeom>
              <a:solidFill>
                <a:srgbClr val="BF3F00"/>
              </a:solidFill>
              <a:ln w="12700" cap="rnd" cmpd="sng">
                <a:solidFill>
                  <a:srgbClr val="000000"/>
                </a:solidFill>
                <a:prstDash val="solid"/>
                <a:round/>
                <a:headEnd type="none" w="med" len="med"/>
                <a:tailEnd type="none" w="med" len="med"/>
              </a:ln>
            </p:spPr>
            <p:txBody>
              <a:bodyPr/>
              <a:p>
                <a:endParaRPr lang="zh-CN" altLang="en-US"/>
              </a:p>
            </p:txBody>
          </p:sp>
          <p:sp>
            <p:nvSpPr>
              <p:cNvPr id="214033" name="Freeform 38"/>
              <p:cNvSpPr/>
              <p:nvPr/>
            </p:nvSpPr>
            <p:spPr>
              <a:xfrm>
                <a:off x="1845" y="1055"/>
                <a:ext cx="225" cy="1010"/>
              </a:xfrm>
              <a:custGeom>
                <a:avLst/>
                <a:gdLst/>
                <a:ahLst/>
                <a:cxnLst>
                  <a:cxn ang="0">
                    <a:pos x="43" y="0"/>
                  </a:cxn>
                  <a:cxn ang="0">
                    <a:pos x="0" y="66"/>
                  </a:cxn>
                  <a:cxn ang="0">
                    <a:pos x="186" y="1009"/>
                  </a:cxn>
                  <a:cxn ang="0">
                    <a:pos x="224" y="957"/>
                  </a:cxn>
                  <a:cxn ang="0">
                    <a:pos x="43" y="0"/>
                  </a:cxn>
                </a:cxnLst>
                <a:pathLst>
                  <a:path w="225" h="1010">
                    <a:moveTo>
                      <a:pt x="43" y="0"/>
                    </a:moveTo>
                    <a:lnTo>
                      <a:pt x="0" y="66"/>
                    </a:lnTo>
                    <a:lnTo>
                      <a:pt x="186" y="1009"/>
                    </a:lnTo>
                    <a:lnTo>
                      <a:pt x="224" y="957"/>
                    </a:lnTo>
                    <a:lnTo>
                      <a:pt x="43" y="0"/>
                    </a:lnTo>
                  </a:path>
                </a:pathLst>
              </a:custGeom>
              <a:solidFill>
                <a:srgbClr val="FF5F1F"/>
              </a:solidFill>
              <a:ln w="12700" cap="rnd" cmpd="sng">
                <a:solidFill>
                  <a:srgbClr val="000000"/>
                </a:solidFill>
                <a:prstDash val="solid"/>
                <a:round/>
                <a:headEnd type="none" w="med" len="med"/>
                <a:tailEnd type="none" w="med" len="med"/>
              </a:ln>
            </p:spPr>
            <p:txBody>
              <a:bodyPr/>
              <a:p>
                <a:endParaRPr lang="zh-CN" altLang="en-US"/>
              </a:p>
            </p:txBody>
          </p:sp>
          <p:sp>
            <p:nvSpPr>
              <p:cNvPr id="214034" name="Freeform 39"/>
              <p:cNvSpPr/>
              <p:nvPr/>
            </p:nvSpPr>
            <p:spPr>
              <a:xfrm>
                <a:off x="1850" y="2010"/>
                <a:ext cx="221" cy="1012"/>
              </a:xfrm>
              <a:custGeom>
                <a:avLst/>
                <a:gdLst/>
                <a:ahLst/>
                <a:cxnLst>
                  <a:cxn ang="0">
                    <a:pos x="220" y="0"/>
                  </a:cxn>
                  <a:cxn ang="0">
                    <a:pos x="181" y="53"/>
                  </a:cxn>
                  <a:cxn ang="0">
                    <a:pos x="0" y="1011"/>
                  </a:cxn>
                  <a:cxn ang="0">
                    <a:pos x="42" y="949"/>
                  </a:cxn>
                  <a:cxn ang="0">
                    <a:pos x="220" y="0"/>
                  </a:cxn>
                </a:cxnLst>
                <a:pathLst>
                  <a:path w="221" h="1012">
                    <a:moveTo>
                      <a:pt x="220" y="0"/>
                    </a:moveTo>
                    <a:lnTo>
                      <a:pt x="181" y="53"/>
                    </a:lnTo>
                    <a:lnTo>
                      <a:pt x="0" y="1011"/>
                    </a:lnTo>
                    <a:lnTo>
                      <a:pt x="42" y="949"/>
                    </a:lnTo>
                    <a:lnTo>
                      <a:pt x="220" y="0"/>
                    </a:lnTo>
                  </a:path>
                </a:pathLst>
              </a:custGeom>
              <a:solidFill>
                <a:srgbClr val="FF7F3F"/>
              </a:solidFill>
              <a:ln w="12700" cap="rnd" cmpd="sng">
                <a:solidFill>
                  <a:srgbClr val="000000"/>
                </a:solidFill>
                <a:prstDash val="solid"/>
                <a:round/>
                <a:headEnd type="none" w="med" len="med"/>
                <a:tailEnd type="none" w="med" len="med"/>
              </a:ln>
            </p:spPr>
            <p:txBody>
              <a:bodyPr/>
              <a:p>
                <a:endParaRPr lang="zh-CN" altLang="en-US"/>
              </a:p>
            </p:txBody>
          </p:sp>
          <p:sp>
            <p:nvSpPr>
              <p:cNvPr id="214035" name="Freeform 40"/>
              <p:cNvSpPr/>
              <p:nvPr/>
            </p:nvSpPr>
            <p:spPr>
              <a:xfrm>
                <a:off x="1363" y="1121"/>
                <a:ext cx="669" cy="1901"/>
              </a:xfrm>
              <a:custGeom>
                <a:avLst/>
                <a:gdLst/>
                <a:ahLst/>
                <a:cxnLst>
                  <a:cxn ang="0">
                    <a:pos x="482" y="0"/>
                  </a:cxn>
                  <a:cxn ang="0">
                    <a:pos x="0" y="0"/>
                  </a:cxn>
                  <a:cxn ang="0">
                    <a:pos x="181" y="948"/>
                  </a:cxn>
                  <a:cxn ang="0">
                    <a:pos x="0" y="1900"/>
                  </a:cxn>
                  <a:cxn ang="0">
                    <a:pos x="487" y="1900"/>
                  </a:cxn>
                  <a:cxn ang="0">
                    <a:pos x="668" y="942"/>
                  </a:cxn>
                  <a:cxn ang="0">
                    <a:pos x="482" y="0"/>
                  </a:cxn>
                </a:cxnLst>
                <a:pathLst>
                  <a:path w="669" h="1901">
                    <a:moveTo>
                      <a:pt x="482" y="0"/>
                    </a:moveTo>
                    <a:lnTo>
                      <a:pt x="0" y="0"/>
                    </a:lnTo>
                    <a:lnTo>
                      <a:pt x="181" y="948"/>
                    </a:lnTo>
                    <a:lnTo>
                      <a:pt x="0" y="1900"/>
                    </a:lnTo>
                    <a:lnTo>
                      <a:pt x="487" y="1900"/>
                    </a:lnTo>
                    <a:lnTo>
                      <a:pt x="668" y="942"/>
                    </a:lnTo>
                    <a:lnTo>
                      <a:pt x="482" y="0"/>
                    </a:lnTo>
                  </a:path>
                </a:pathLst>
              </a:custGeom>
              <a:solidFill>
                <a:srgbClr val="FF5F00"/>
              </a:solidFill>
              <a:ln w="12700" cap="rnd" cmpd="sng">
                <a:solidFill>
                  <a:srgbClr val="000000"/>
                </a:solidFill>
                <a:prstDash val="solid"/>
                <a:round/>
                <a:headEnd type="none" w="med" len="med"/>
                <a:tailEnd type="none" w="med" len="med"/>
              </a:ln>
            </p:spPr>
            <p:txBody>
              <a:bodyPr/>
              <a:p>
                <a:endParaRPr lang="zh-CN" altLang="en-US"/>
              </a:p>
            </p:txBody>
          </p:sp>
        </p:grpSp>
        <p:grpSp>
          <p:nvGrpSpPr>
            <p:cNvPr id="214036" name="Group 41"/>
            <p:cNvGrpSpPr/>
            <p:nvPr/>
          </p:nvGrpSpPr>
          <p:grpSpPr>
            <a:xfrm>
              <a:off x="2641" y="1168"/>
              <a:ext cx="708" cy="1967"/>
              <a:chOff x="2528" y="1055"/>
              <a:chExt cx="708" cy="1967"/>
            </a:xfrm>
          </p:grpSpPr>
          <p:sp>
            <p:nvSpPr>
              <p:cNvPr id="214037" name="Freeform 42"/>
              <p:cNvSpPr/>
              <p:nvPr/>
            </p:nvSpPr>
            <p:spPr>
              <a:xfrm>
                <a:off x="2528" y="1055"/>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14038" name="Freeform 43"/>
              <p:cNvSpPr/>
              <p:nvPr/>
            </p:nvSpPr>
            <p:spPr>
              <a:xfrm>
                <a:off x="3010" y="1055"/>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14039" name="Freeform 44"/>
              <p:cNvSpPr/>
              <p:nvPr/>
            </p:nvSpPr>
            <p:spPr>
              <a:xfrm>
                <a:off x="3015" y="2010"/>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14040" name="Freeform 45"/>
              <p:cNvSpPr/>
              <p:nvPr/>
            </p:nvSpPr>
            <p:spPr>
              <a:xfrm>
                <a:off x="2528" y="1121"/>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grpSp>
          <p:nvGrpSpPr>
            <p:cNvPr id="214041" name="Group 46"/>
            <p:cNvGrpSpPr/>
            <p:nvPr/>
          </p:nvGrpSpPr>
          <p:grpSpPr>
            <a:xfrm>
              <a:off x="3233" y="1168"/>
              <a:ext cx="708" cy="1967"/>
              <a:chOff x="3120" y="1055"/>
              <a:chExt cx="708" cy="1967"/>
            </a:xfrm>
          </p:grpSpPr>
          <p:sp>
            <p:nvSpPr>
              <p:cNvPr id="214042" name="Freeform 47"/>
              <p:cNvSpPr/>
              <p:nvPr/>
            </p:nvSpPr>
            <p:spPr>
              <a:xfrm>
                <a:off x="3120" y="1055"/>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14043" name="Freeform 48"/>
              <p:cNvSpPr/>
              <p:nvPr/>
            </p:nvSpPr>
            <p:spPr>
              <a:xfrm>
                <a:off x="3602" y="1055"/>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14044" name="Freeform 49"/>
              <p:cNvSpPr/>
              <p:nvPr/>
            </p:nvSpPr>
            <p:spPr>
              <a:xfrm>
                <a:off x="3607" y="2010"/>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14045" name="Freeform 50"/>
              <p:cNvSpPr/>
              <p:nvPr/>
            </p:nvSpPr>
            <p:spPr>
              <a:xfrm>
                <a:off x="3120" y="1121"/>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grpSp>
          <p:nvGrpSpPr>
            <p:cNvPr id="214046" name="Group 51"/>
            <p:cNvGrpSpPr/>
            <p:nvPr/>
          </p:nvGrpSpPr>
          <p:grpSpPr>
            <a:xfrm>
              <a:off x="3825" y="1168"/>
              <a:ext cx="708" cy="1967"/>
              <a:chOff x="3712" y="1055"/>
              <a:chExt cx="708" cy="1967"/>
            </a:xfrm>
          </p:grpSpPr>
          <p:sp>
            <p:nvSpPr>
              <p:cNvPr id="214047" name="Freeform 52"/>
              <p:cNvSpPr/>
              <p:nvPr/>
            </p:nvSpPr>
            <p:spPr>
              <a:xfrm>
                <a:off x="3712" y="1055"/>
                <a:ext cx="527" cy="67"/>
              </a:xfrm>
              <a:custGeom>
                <a:avLst/>
                <a:gdLst/>
                <a:ahLst/>
                <a:cxnLst>
                  <a:cxn ang="0">
                    <a:pos x="482" y="66"/>
                  </a:cxn>
                  <a:cxn ang="0">
                    <a:pos x="0" y="66"/>
                  </a:cxn>
                  <a:cxn ang="0">
                    <a:pos x="46" y="0"/>
                  </a:cxn>
                  <a:cxn ang="0">
                    <a:pos x="526" y="0"/>
                  </a:cxn>
                  <a:cxn ang="0">
                    <a:pos x="482" y="66"/>
                  </a:cxn>
                </a:cxnLst>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214048" name="Freeform 53"/>
              <p:cNvSpPr/>
              <p:nvPr/>
            </p:nvSpPr>
            <p:spPr>
              <a:xfrm>
                <a:off x="4194" y="1055"/>
                <a:ext cx="225" cy="1009"/>
              </a:xfrm>
              <a:custGeom>
                <a:avLst/>
                <a:gdLst/>
                <a:ahLst/>
                <a:cxnLst>
                  <a:cxn ang="0">
                    <a:pos x="44" y="0"/>
                  </a:cxn>
                  <a:cxn ang="0">
                    <a:pos x="0" y="66"/>
                  </a:cxn>
                  <a:cxn ang="0">
                    <a:pos x="186" y="1008"/>
                  </a:cxn>
                  <a:cxn ang="0">
                    <a:pos x="224" y="956"/>
                  </a:cxn>
                  <a:cxn ang="0">
                    <a:pos x="44" y="0"/>
                  </a:cxn>
                </a:cxnLst>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p:spPr>
            <p:txBody>
              <a:bodyPr/>
              <a:p>
                <a:endParaRPr lang="zh-CN" altLang="en-US"/>
              </a:p>
            </p:txBody>
          </p:sp>
          <p:sp>
            <p:nvSpPr>
              <p:cNvPr id="214049" name="Freeform 54"/>
              <p:cNvSpPr/>
              <p:nvPr/>
            </p:nvSpPr>
            <p:spPr>
              <a:xfrm>
                <a:off x="4199" y="2010"/>
                <a:ext cx="221" cy="1012"/>
              </a:xfrm>
              <a:custGeom>
                <a:avLst/>
                <a:gdLst/>
                <a:ahLst/>
                <a:cxnLst>
                  <a:cxn ang="0">
                    <a:pos x="220" y="0"/>
                  </a:cxn>
                  <a:cxn ang="0">
                    <a:pos x="181" y="53"/>
                  </a:cxn>
                  <a:cxn ang="0">
                    <a:pos x="0" y="1011"/>
                  </a:cxn>
                  <a:cxn ang="0">
                    <a:pos x="42" y="948"/>
                  </a:cxn>
                  <a:cxn ang="0">
                    <a:pos x="220" y="0"/>
                  </a:cxn>
                </a:cxnLst>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p:spPr>
            <p:txBody>
              <a:bodyPr/>
              <a:p>
                <a:endParaRPr lang="zh-CN" altLang="en-US"/>
              </a:p>
            </p:txBody>
          </p:sp>
          <p:sp>
            <p:nvSpPr>
              <p:cNvPr id="214050" name="Freeform 55"/>
              <p:cNvSpPr/>
              <p:nvPr/>
            </p:nvSpPr>
            <p:spPr>
              <a:xfrm>
                <a:off x="3712" y="1121"/>
                <a:ext cx="669" cy="1901"/>
              </a:xfrm>
              <a:custGeom>
                <a:avLst/>
                <a:gdLst/>
                <a:ahLst/>
                <a:cxnLst>
                  <a:cxn ang="0">
                    <a:pos x="482" y="0"/>
                  </a:cxn>
                  <a:cxn ang="0">
                    <a:pos x="0" y="0"/>
                  </a:cxn>
                  <a:cxn ang="0">
                    <a:pos x="181" y="947"/>
                  </a:cxn>
                  <a:cxn ang="0">
                    <a:pos x="0" y="1900"/>
                  </a:cxn>
                  <a:cxn ang="0">
                    <a:pos x="487" y="1900"/>
                  </a:cxn>
                  <a:cxn ang="0">
                    <a:pos x="668" y="942"/>
                  </a:cxn>
                  <a:cxn ang="0">
                    <a:pos x="482" y="0"/>
                  </a:cxn>
                </a:cxnLst>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p:spPr>
            <p:txBody>
              <a:bodyPr/>
              <a:p>
                <a:endParaRPr lang="zh-CN" altLang="en-US"/>
              </a:p>
            </p:txBody>
          </p:sp>
        </p:grpSp>
        <p:sp>
          <p:nvSpPr>
            <p:cNvPr id="811064" name="Rectangle 56"/>
            <p:cNvSpPr>
              <a:spLocks noChangeArrowheads="1"/>
            </p:cNvSpPr>
            <p:nvPr/>
          </p:nvSpPr>
          <p:spPr bwMode="auto">
            <a:xfrm>
              <a:off x="904" y="1861"/>
              <a:ext cx="511" cy="2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user</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queries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214052" name="Freeform 57"/>
            <p:cNvSpPr/>
            <p:nvPr/>
          </p:nvSpPr>
          <p:spPr>
            <a:xfrm>
              <a:off x="1513" y="1265"/>
              <a:ext cx="585" cy="1817"/>
            </a:xfrm>
            <a:custGeom>
              <a:avLst/>
              <a:gdLst/>
              <a:ahLst/>
              <a:cxnLst>
                <a:cxn ang="0">
                  <a:pos x="0" y="0"/>
                </a:cxn>
                <a:cxn ang="0">
                  <a:pos x="408" y="0"/>
                </a:cxn>
                <a:cxn ang="0">
                  <a:pos x="584" y="888"/>
                </a:cxn>
                <a:cxn ang="0">
                  <a:pos x="408" y="1816"/>
                </a:cxn>
                <a:cxn ang="0">
                  <a:pos x="16" y="1816"/>
                </a:cxn>
                <a:cxn ang="0">
                  <a:pos x="200" y="904"/>
                </a:cxn>
                <a:cxn ang="0">
                  <a:pos x="0" y="0"/>
                </a:cxn>
              </a:cxnLst>
              <a:pathLst>
                <a:path w="585" h="1817">
                  <a:moveTo>
                    <a:pt x="0" y="0"/>
                  </a:moveTo>
                  <a:lnTo>
                    <a:pt x="408" y="0"/>
                  </a:lnTo>
                  <a:lnTo>
                    <a:pt x="584" y="888"/>
                  </a:lnTo>
                  <a:lnTo>
                    <a:pt x="408" y="1816"/>
                  </a:lnTo>
                  <a:lnTo>
                    <a:pt x="16" y="1816"/>
                  </a:lnTo>
                  <a:lnTo>
                    <a:pt x="200" y="904"/>
                  </a:lnTo>
                  <a:lnTo>
                    <a:pt x="0" y="0"/>
                  </a:lnTo>
                </a:path>
              </a:pathLst>
            </a:custGeom>
            <a:noFill/>
            <a:ln w="76200" cap="rnd" cmpd="sng">
              <a:solidFill>
                <a:srgbClr val="51DC00"/>
              </a:solidFill>
              <a:prstDash val="solid"/>
              <a:round/>
              <a:headEnd type="none" w="med" len="med"/>
              <a:tailEnd type="triangle" w="med" len="med"/>
            </a:ln>
          </p:spPr>
          <p:txBody>
            <a:bodyPr/>
            <a:p>
              <a:endParaRPr lang="zh-CN" altLang="en-US"/>
            </a:p>
          </p:txBody>
        </p:sp>
        <p:sp>
          <p:nvSpPr>
            <p:cNvPr id="811066" name="Rectangle 58"/>
            <p:cNvSpPr>
              <a:spLocks noChangeArrowheads="1"/>
            </p:cNvSpPr>
            <p:nvPr/>
          </p:nvSpPr>
          <p:spPr bwMode="auto">
            <a:xfrm>
              <a:off x="1608" y="2029"/>
              <a:ext cx="474" cy="2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mouse</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picks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214054" name="Freeform 59"/>
            <p:cNvSpPr/>
            <p:nvPr/>
          </p:nvSpPr>
          <p:spPr>
            <a:xfrm>
              <a:off x="2105" y="1281"/>
              <a:ext cx="585" cy="1817"/>
            </a:xfrm>
            <a:custGeom>
              <a:avLst/>
              <a:gdLst/>
              <a:ahLst/>
              <a:cxnLst>
                <a:cxn ang="0">
                  <a:pos x="0" y="0"/>
                </a:cxn>
                <a:cxn ang="0">
                  <a:pos x="408" y="0"/>
                </a:cxn>
                <a:cxn ang="0">
                  <a:pos x="584" y="888"/>
                </a:cxn>
                <a:cxn ang="0">
                  <a:pos x="408" y="1816"/>
                </a:cxn>
                <a:cxn ang="0">
                  <a:pos x="16" y="1816"/>
                </a:cxn>
                <a:cxn ang="0">
                  <a:pos x="200" y="904"/>
                </a:cxn>
                <a:cxn ang="0">
                  <a:pos x="0" y="0"/>
                </a:cxn>
              </a:cxnLst>
              <a:pathLst>
                <a:path w="585" h="1817">
                  <a:moveTo>
                    <a:pt x="0" y="0"/>
                  </a:moveTo>
                  <a:lnTo>
                    <a:pt x="408" y="0"/>
                  </a:lnTo>
                  <a:lnTo>
                    <a:pt x="584" y="888"/>
                  </a:lnTo>
                  <a:lnTo>
                    <a:pt x="408" y="1816"/>
                  </a:lnTo>
                  <a:lnTo>
                    <a:pt x="16" y="1816"/>
                  </a:lnTo>
                  <a:lnTo>
                    <a:pt x="200" y="904"/>
                  </a:lnTo>
                  <a:lnTo>
                    <a:pt x="0" y="0"/>
                  </a:lnTo>
                </a:path>
              </a:pathLst>
            </a:custGeom>
            <a:noFill/>
            <a:ln w="76200" cap="rnd" cmpd="sng">
              <a:solidFill>
                <a:srgbClr val="51DC00"/>
              </a:solidFill>
              <a:prstDash val="solid"/>
              <a:round/>
              <a:headEnd type="none" w="med" len="med"/>
              <a:tailEnd type="triangle" w="med" len="med"/>
            </a:ln>
          </p:spPr>
          <p:txBody>
            <a:bodyPr/>
            <a:p>
              <a:endParaRPr lang="zh-CN" altLang="en-US"/>
            </a:p>
          </p:txBody>
        </p:sp>
        <p:sp>
          <p:nvSpPr>
            <p:cNvPr id="214055" name="Freeform 60"/>
            <p:cNvSpPr/>
            <p:nvPr/>
          </p:nvSpPr>
          <p:spPr>
            <a:xfrm>
              <a:off x="2697" y="1289"/>
              <a:ext cx="585" cy="1817"/>
            </a:xfrm>
            <a:custGeom>
              <a:avLst/>
              <a:gdLst/>
              <a:ahLst/>
              <a:cxnLst>
                <a:cxn ang="0">
                  <a:pos x="0" y="0"/>
                </a:cxn>
                <a:cxn ang="0">
                  <a:pos x="408" y="0"/>
                </a:cxn>
                <a:cxn ang="0">
                  <a:pos x="584" y="888"/>
                </a:cxn>
                <a:cxn ang="0">
                  <a:pos x="408" y="1816"/>
                </a:cxn>
                <a:cxn ang="0">
                  <a:pos x="16" y="1816"/>
                </a:cxn>
                <a:cxn ang="0">
                  <a:pos x="200" y="904"/>
                </a:cxn>
                <a:cxn ang="0">
                  <a:pos x="0" y="0"/>
                </a:cxn>
              </a:cxnLst>
              <a:pathLst>
                <a:path w="585" h="1817">
                  <a:moveTo>
                    <a:pt x="0" y="0"/>
                  </a:moveTo>
                  <a:lnTo>
                    <a:pt x="408" y="0"/>
                  </a:lnTo>
                  <a:lnTo>
                    <a:pt x="584" y="888"/>
                  </a:lnTo>
                  <a:lnTo>
                    <a:pt x="408" y="1816"/>
                  </a:lnTo>
                  <a:lnTo>
                    <a:pt x="16" y="1816"/>
                  </a:lnTo>
                  <a:lnTo>
                    <a:pt x="200" y="904"/>
                  </a:lnTo>
                  <a:lnTo>
                    <a:pt x="0" y="0"/>
                  </a:lnTo>
                </a:path>
              </a:pathLst>
            </a:custGeom>
            <a:noFill/>
            <a:ln w="76200" cap="rnd" cmpd="sng">
              <a:solidFill>
                <a:srgbClr val="51DC00"/>
              </a:solidFill>
              <a:prstDash val="solid"/>
              <a:round/>
              <a:headEnd type="none" w="med" len="med"/>
              <a:tailEnd type="triangle" w="med" len="med"/>
            </a:ln>
          </p:spPr>
          <p:txBody>
            <a:bodyPr/>
            <a:p>
              <a:endParaRPr lang="zh-CN" altLang="en-US"/>
            </a:p>
          </p:txBody>
        </p:sp>
        <p:sp>
          <p:nvSpPr>
            <p:cNvPr id="214056" name="Freeform 61"/>
            <p:cNvSpPr/>
            <p:nvPr/>
          </p:nvSpPr>
          <p:spPr>
            <a:xfrm>
              <a:off x="3281" y="1273"/>
              <a:ext cx="585" cy="1817"/>
            </a:xfrm>
            <a:custGeom>
              <a:avLst/>
              <a:gdLst/>
              <a:ahLst/>
              <a:cxnLst>
                <a:cxn ang="0">
                  <a:pos x="0" y="0"/>
                </a:cxn>
                <a:cxn ang="0">
                  <a:pos x="408" y="0"/>
                </a:cxn>
                <a:cxn ang="0">
                  <a:pos x="584" y="888"/>
                </a:cxn>
                <a:cxn ang="0">
                  <a:pos x="408" y="1816"/>
                </a:cxn>
                <a:cxn ang="0">
                  <a:pos x="16" y="1816"/>
                </a:cxn>
                <a:cxn ang="0">
                  <a:pos x="200" y="904"/>
                </a:cxn>
                <a:cxn ang="0">
                  <a:pos x="0" y="0"/>
                </a:cxn>
              </a:cxnLst>
              <a:pathLst>
                <a:path w="585" h="1817">
                  <a:moveTo>
                    <a:pt x="0" y="0"/>
                  </a:moveTo>
                  <a:lnTo>
                    <a:pt x="408" y="0"/>
                  </a:lnTo>
                  <a:lnTo>
                    <a:pt x="584" y="888"/>
                  </a:lnTo>
                  <a:lnTo>
                    <a:pt x="408" y="1816"/>
                  </a:lnTo>
                  <a:lnTo>
                    <a:pt x="16" y="1816"/>
                  </a:lnTo>
                  <a:lnTo>
                    <a:pt x="200" y="904"/>
                  </a:lnTo>
                  <a:lnTo>
                    <a:pt x="0" y="0"/>
                  </a:lnTo>
                </a:path>
              </a:pathLst>
            </a:custGeom>
            <a:noFill/>
            <a:ln w="76200" cap="rnd" cmpd="sng">
              <a:solidFill>
                <a:srgbClr val="51DC00"/>
              </a:solidFill>
              <a:prstDash val="solid"/>
              <a:round/>
              <a:headEnd type="none" w="med" len="med"/>
              <a:tailEnd type="triangle" w="med" len="med"/>
            </a:ln>
          </p:spPr>
          <p:txBody>
            <a:bodyPr/>
            <a:p>
              <a:endParaRPr lang="zh-CN" altLang="en-US"/>
            </a:p>
          </p:txBody>
        </p:sp>
        <p:sp>
          <p:nvSpPr>
            <p:cNvPr id="214057" name="Freeform 62"/>
            <p:cNvSpPr/>
            <p:nvPr/>
          </p:nvSpPr>
          <p:spPr>
            <a:xfrm>
              <a:off x="3873" y="1281"/>
              <a:ext cx="585" cy="1817"/>
            </a:xfrm>
            <a:custGeom>
              <a:avLst/>
              <a:gdLst/>
              <a:ahLst/>
              <a:cxnLst>
                <a:cxn ang="0">
                  <a:pos x="0" y="0"/>
                </a:cxn>
                <a:cxn ang="0">
                  <a:pos x="408" y="0"/>
                </a:cxn>
                <a:cxn ang="0">
                  <a:pos x="584" y="888"/>
                </a:cxn>
                <a:cxn ang="0">
                  <a:pos x="408" y="1816"/>
                </a:cxn>
                <a:cxn ang="0">
                  <a:pos x="16" y="1816"/>
                </a:cxn>
                <a:cxn ang="0">
                  <a:pos x="200" y="904"/>
                </a:cxn>
                <a:cxn ang="0">
                  <a:pos x="0" y="0"/>
                </a:cxn>
              </a:cxnLst>
              <a:pathLst>
                <a:path w="585" h="1817">
                  <a:moveTo>
                    <a:pt x="0" y="0"/>
                  </a:moveTo>
                  <a:lnTo>
                    <a:pt x="408" y="0"/>
                  </a:lnTo>
                  <a:lnTo>
                    <a:pt x="584" y="888"/>
                  </a:lnTo>
                  <a:lnTo>
                    <a:pt x="408" y="1816"/>
                  </a:lnTo>
                  <a:lnTo>
                    <a:pt x="16" y="1816"/>
                  </a:lnTo>
                  <a:lnTo>
                    <a:pt x="200" y="904"/>
                  </a:lnTo>
                  <a:lnTo>
                    <a:pt x="0" y="0"/>
                  </a:lnTo>
                </a:path>
              </a:pathLst>
            </a:custGeom>
            <a:noFill/>
            <a:ln w="76200" cap="rnd" cmpd="sng">
              <a:solidFill>
                <a:srgbClr val="51DC00"/>
              </a:solidFill>
              <a:prstDash val="solid"/>
              <a:round/>
              <a:headEnd type="none" w="med" len="med"/>
              <a:tailEnd type="triangle" w="med" len="med"/>
            </a:ln>
          </p:spPr>
          <p:txBody>
            <a:bodyPr/>
            <a:p>
              <a:endParaRPr lang="zh-CN" altLang="en-US"/>
            </a:p>
          </p:txBody>
        </p:sp>
        <p:sp>
          <p:nvSpPr>
            <p:cNvPr id="811071" name="Rectangle 63"/>
            <p:cNvSpPr>
              <a:spLocks noChangeArrowheads="1"/>
            </p:cNvSpPr>
            <p:nvPr/>
          </p:nvSpPr>
          <p:spPr bwMode="auto">
            <a:xfrm>
              <a:off x="2200" y="1893"/>
              <a:ext cx="524" cy="2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output</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formats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11072" name="Rectangle 64"/>
            <p:cNvSpPr>
              <a:spLocks noChangeArrowheads="1"/>
            </p:cNvSpPr>
            <p:nvPr/>
          </p:nvSpPr>
          <p:spPr bwMode="auto">
            <a:xfrm>
              <a:off x="2784" y="2157"/>
              <a:ext cx="561" cy="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prompts</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11073" name="Rectangle 65"/>
            <p:cNvSpPr>
              <a:spLocks noChangeArrowheads="1"/>
            </p:cNvSpPr>
            <p:nvPr/>
          </p:nvSpPr>
          <p:spPr bwMode="auto">
            <a:xfrm>
              <a:off x="3408" y="1869"/>
              <a:ext cx="386" cy="2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FK</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input</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11074" name="Rectangle 66"/>
            <p:cNvSpPr>
              <a:spLocks noChangeArrowheads="1"/>
            </p:cNvSpPr>
            <p:nvPr/>
          </p:nvSpPr>
          <p:spPr bwMode="auto">
            <a:xfrm>
              <a:off x="4032" y="2085"/>
              <a:ext cx="343" cy="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data</a:t>
              </a:r>
              <a:endPar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nvGrpSpPr>
            <p:cNvPr id="214062" name="Group 67"/>
            <p:cNvGrpSpPr/>
            <p:nvPr/>
          </p:nvGrpSpPr>
          <p:grpSpPr>
            <a:xfrm>
              <a:off x="4588" y="1168"/>
              <a:ext cx="708" cy="1967"/>
              <a:chOff x="4475" y="1055"/>
              <a:chExt cx="708" cy="1967"/>
            </a:xfrm>
          </p:grpSpPr>
          <p:sp>
            <p:nvSpPr>
              <p:cNvPr id="214063" name="Freeform 68"/>
              <p:cNvSpPr/>
              <p:nvPr/>
            </p:nvSpPr>
            <p:spPr>
              <a:xfrm>
                <a:off x="4475" y="1055"/>
                <a:ext cx="526" cy="67"/>
              </a:xfrm>
              <a:custGeom>
                <a:avLst/>
                <a:gdLst/>
                <a:ahLst/>
                <a:cxnLst>
                  <a:cxn ang="0">
                    <a:pos x="482" y="66"/>
                  </a:cxn>
                  <a:cxn ang="0">
                    <a:pos x="0" y="66"/>
                  </a:cxn>
                  <a:cxn ang="0">
                    <a:pos x="46" y="0"/>
                  </a:cxn>
                  <a:cxn ang="0">
                    <a:pos x="525" y="0"/>
                  </a:cxn>
                  <a:cxn ang="0">
                    <a:pos x="482" y="66"/>
                  </a:cxn>
                </a:cxnLst>
                <a:pathLst>
                  <a:path w="526" h="67">
                    <a:moveTo>
                      <a:pt x="482" y="66"/>
                    </a:moveTo>
                    <a:lnTo>
                      <a:pt x="0" y="66"/>
                    </a:lnTo>
                    <a:lnTo>
                      <a:pt x="46" y="0"/>
                    </a:lnTo>
                    <a:lnTo>
                      <a:pt x="525" y="0"/>
                    </a:lnTo>
                    <a:lnTo>
                      <a:pt x="482" y="66"/>
                    </a:lnTo>
                  </a:path>
                </a:pathLst>
              </a:custGeom>
              <a:solidFill>
                <a:srgbClr val="BF3F00"/>
              </a:solidFill>
              <a:ln w="12700" cap="rnd" cmpd="sng">
                <a:solidFill>
                  <a:srgbClr val="000000"/>
                </a:solidFill>
                <a:prstDash val="solid"/>
                <a:round/>
                <a:headEnd type="none" w="med" len="med"/>
                <a:tailEnd type="none" w="med" len="med"/>
              </a:ln>
            </p:spPr>
            <p:txBody>
              <a:bodyPr/>
              <a:p>
                <a:endParaRPr lang="zh-CN" altLang="en-US"/>
              </a:p>
            </p:txBody>
          </p:sp>
          <p:sp>
            <p:nvSpPr>
              <p:cNvPr id="214064" name="Freeform 69"/>
              <p:cNvSpPr/>
              <p:nvPr/>
            </p:nvSpPr>
            <p:spPr>
              <a:xfrm>
                <a:off x="4957" y="1055"/>
                <a:ext cx="225" cy="1010"/>
              </a:xfrm>
              <a:custGeom>
                <a:avLst/>
                <a:gdLst/>
                <a:ahLst/>
                <a:cxnLst>
                  <a:cxn ang="0">
                    <a:pos x="43" y="0"/>
                  </a:cxn>
                  <a:cxn ang="0">
                    <a:pos x="0" y="66"/>
                  </a:cxn>
                  <a:cxn ang="0">
                    <a:pos x="186" y="1009"/>
                  </a:cxn>
                  <a:cxn ang="0">
                    <a:pos x="224" y="957"/>
                  </a:cxn>
                  <a:cxn ang="0">
                    <a:pos x="43" y="0"/>
                  </a:cxn>
                </a:cxnLst>
                <a:pathLst>
                  <a:path w="225" h="1010">
                    <a:moveTo>
                      <a:pt x="43" y="0"/>
                    </a:moveTo>
                    <a:lnTo>
                      <a:pt x="0" y="66"/>
                    </a:lnTo>
                    <a:lnTo>
                      <a:pt x="186" y="1009"/>
                    </a:lnTo>
                    <a:lnTo>
                      <a:pt x="224" y="957"/>
                    </a:lnTo>
                    <a:lnTo>
                      <a:pt x="43" y="0"/>
                    </a:lnTo>
                  </a:path>
                </a:pathLst>
              </a:custGeom>
              <a:solidFill>
                <a:srgbClr val="FF5F1F"/>
              </a:solidFill>
              <a:ln w="12700" cap="rnd" cmpd="sng">
                <a:solidFill>
                  <a:srgbClr val="000000"/>
                </a:solidFill>
                <a:prstDash val="solid"/>
                <a:round/>
                <a:headEnd type="none" w="med" len="med"/>
                <a:tailEnd type="none" w="med" len="med"/>
              </a:ln>
            </p:spPr>
            <p:txBody>
              <a:bodyPr/>
              <a:p>
                <a:endParaRPr lang="zh-CN" altLang="en-US"/>
              </a:p>
            </p:txBody>
          </p:sp>
          <p:sp>
            <p:nvSpPr>
              <p:cNvPr id="214065" name="Freeform 70"/>
              <p:cNvSpPr/>
              <p:nvPr/>
            </p:nvSpPr>
            <p:spPr>
              <a:xfrm>
                <a:off x="4962" y="2010"/>
                <a:ext cx="221" cy="1012"/>
              </a:xfrm>
              <a:custGeom>
                <a:avLst/>
                <a:gdLst/>
                <a:ahLst/>
                <a:cxnLst>
                  <a:cxn ang="0">
                    <a:pos x="220" y="0"/>
                  </a:cxn>
                  <a:cxn ang="0">
                    <a:pos x="181" y="53"/>
                  </a:cxn>
                  <a:cxn ang="0">
                    <a:pos x="0" y="1011"/>
                  </a:cxn>
                  <a:cxn ang="0">
                    <a:pos x="42" y="949"/>
                  </a:cxn>
                  <a:cxn ang="0">
                    <a:pos x="220" y="0"/>
                  </a:cxn>
                </a:cxnLst>
                <a:pathLst>
                  <a:path w="221" h="1012">
                    <a:moveTo>
                      <a:pt x="220" y="0"/>
                    </a:moveTo>
                    <a:lnTo>
                      <a:pt x="181" y="53"/>
                    </a:lnTo>
                    <a:lnTo>
                      <a:pt x="0" y="1011"/>
                    </a:lnTo>
                    <a:lnTo>
                      <a:pt x="42" y="949"/>
                    </a:lnTo>
                    <a:lnTo>
                      <a:pt x="220" y="0"/>
                    </a:lnTo>
                  </a:path>
                </a:pathLst>
              </a:custGeom>
              <a:solidFill>
                <a:srgbClr val="FF7F3F"/>
              </a:solidFill>
              <a:ln w="12700" cap="rnd" cmpd="sng">
                <a:solidFill>
                  <a:srgbClr val="000000"/>
                </a:solidFill>
                <a:prstDash val="solid"/>
                <a:round/>
                <a:headEnd type="none" w="med" len="med"/>
                <a:tailEnd type="none" w="med" len="med"/>
              </a:ln>
            </p:spPr>
            <p:txBody>
              <a:bodyPr/>
              <a:p>
                <a:endParaRPr lang="zh-CN" altLang="en-US"/>
              </a:p>
            </p:txBody>
          </p:sp>
          <p:sp>
            <p:nvSpPr>
              <p:cNvPr id="214066" name="Freeform 71"/>
              <p:cNvSpPr/>
              <p:nvPr/>
            </p:nvSpPr>
            <p:spPr>
              <a:xfrm>
                <a:off x="4475" y="1121"/>
                <a:ext cx="669" cy="1901"/>
              </a:xfrm>
              <a:custGeom>
                <a:avLst/>
                <a:gdLst/>
                <a:ahLst/>
                <a:cxnLst>
                  <a:cxn ang="0">
                    <a:pos x="482" y="0"/>
                  </a:cxn>
                  <a:cxn ang="0">
                    <a:pos x="0" y="0"/>
                  </a:cxn>
                  <a:cxn ang="0">
                    <a:pos x="181" y="948"/>
                  </a:cxn>
                  <a:cxn ang="0">
                    <a:pos x="0" y="1900"/>
                  </a:cxn>
                  <a:cxn ang="0">
                    <a:pos x="487" y="1900"/>
                  </a:cxn>
                  <a:cxn ang="0">
                    <a:pos x="668" y="942"/>
                  </a:cxn>
                  <a:cxn ang="0">
                    <a:pos x="482" y="0"/>
                  </a:cxn>
                </a:cxnLst>
                <a:pathLst>
                  <a:path w="669" h="1901">
                    <a:moveTo>
                      <a:pt x="482" y="0"/>
                    </a:moveTo>
                    <a:lnTo>
                      <a:pt x="0" y="0"/>
                    </a:lnTo>
                    <a:lnTo>
                      <a:pt x="181" y="948"/>
                    </a:lnTo>
                    <a:lnTo>
                      <a:pt x="0" y="1900"/>
                    </a:lnTo>
                    <a:lnTo>
                      <a:pt x="487" y="1900"/>
                    </a:lnTo>
                    <a:lnTo>
                      <a:pt x="668" y="942"/>
                    </a:lnTo>
                    <a:lnTo>
                      <a:pt x="482" y="0"/>
                    </a:lnTo>
                  </a:path>
                </a:pathLst>
              </a:custGeom>
              <a:solidFill>
                <a:srgbClr val="FF5F00"/>
              </a:solidFill>
              <a:ln w="12700" cap="rnd" cmpd="sng">
                <a:solidFill>
                  <a:srgbClr val="000000"/>
                </a:solidFill>
                <a:prstDash val="solid"/>
                <a:round/>
                <a:headEnd type="none" w="med" len="med"/>
                <a:tailEnd type="none" w="med" len="med"/>
              </a:ln>
            </p:spPr>
            <p:txBody>
              <a:bodyPr/>
              <a:p>
                <a:endParaRPr lang="zh-CN" altLang="en-US"/>
              </a:p>
            </p:txBody>
          </p:sp>
        </p:grpSp>
        <p:sp>
          <p:nvSpPr>
            <p:cNvPr id="214067" name="Freeform 72"/>
            <p:cNvSpPr/>
            <p:nvPr/>
          </p:nvSpPr>
          <p:spPr>
            <a:xfrm>
              <a:off x="4625" y="1265"/>
              <a:ext cx="585" cy="1817"/>
            </a:xfrm>
            <a:custGeom>
              <a:avLst/>
              <a:gdLst/>
              <a:ahLst/>
              <a:cxnLst>
                <a:cxn ang="0">
                  <a:pos x="0" y="0"/>
                </a:cxn>
                <a:cxn ang="0">
                  <a:pos x="408" y="0"/>
                </a:cxn>
                <a:cxn ang="0">
                  <a:pos x="584" y="888"/>
                </a:cxn>
                <a:cxn ang="0">
                  <a:pos x="408" y="1816"/>
                </a:cxn>
                <a:cxn ang="0">
                  <a:pos x="16" y="1816"/>
                </a:cxn>
                <a:cxn ang="0">
                  <a:pos x="200" y="904"/>
                </a:cxn>
                <a:cxn ang="0">
                  <a:pos x="0" y="0"/>
                </a:cxn>
              </a:cxnLst>
              <a:pathLst>
                <a:path w="585" h="1817">
                  <a:moveTo>
                    <a:pt x="0" y="0"/>
                  </a:moveTo>
                  <a:lnTo>
                    <a:pt x="408" y="0"/>
                  </a:lnTo>
                  <a:lnTo>
                    <a:pt x="584" y="888"/>
                  </a:lnTo>
                  <a:lnTo>
                    <a:pt x="408" y="1816"/>
                  </a:lnTo>
                  <a:lnTo>
                    <a:pt x="16" y="1816"/>
                  </a:lnTo>
                  <a:lnTo>
                    <a:pt x="200" y="904"/>
                  </a:lnTo>
                  <a:lnTo>
                    <a:pt x="0" y="0"/>
                  </a:lnTo>
                </a:path>
              </a:pathLst>
            </a:custGeom>
            <a:noFill/>
            <a:ln w="76200" cap="rnd" cmpd="sng">
              <a:solidFill>
                <a:srgbClr val="51DC00"/>
              </a:solidFill>
              <a:prstDash val="solid"/>
              <a:round/>
              <a:headEnd type="none" w="med" len="med"/>
              <a:tailEnd type="triangle" w="med" len="med"/>
            </a:ln>
          </p:spPr>
          <p:txBody>
            <a:bodyPr/>
            <a:p>
              <a:endParaRPr lang="zh-CN" altLang="en-US"/>
            </a:p>
          </p:txBody>
        </p:sp>
        <p:sp>
          <p:nvSpPr>
            <p:cNvPr id="811081" name="Rectangle 73"/>
            <p:cNvSpPr>
              <a:spLocks noChangeArrowheads="1"/>
            </p:cNvSpPr>
            <p:nvPr/>
          </p:nvSpPr>
          <p:spPr bwMode="auto">
            <a:xfrm>
              <a:off x="4496" y="3147"/>
              <a:ext cx="626" cy="3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output</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domain</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11082" name="Rectangle 74"/>
            <p:cNvSpPr>
              <a:spLocks noChangeArrowheads="1"/>
            </p:cNvSpPr>
            <p:nvPr/>
          </p:nvSpPr>
          <p:spPr bwMode="auto">
            <a:xfrm>
              <a:off x="2112" y="3232"/>
              <a:ext cx="10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input domain</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
        <p:nvSpPr>
          <p:cNvPr id="214070" name="文本框 122935"/>
          <p:cNvSpPr txBox="1"/>
          <p:nvPr/>
        </p:nvSpPr>
        <p:spPr>
          <a:xfrm>
            <a:off x="395288" y="719138"/>
            <a:ext cx="8353425" cy="1373187"/>
          </a:xfrm>
          <a:prstGeom prst="rect">
            <a:avLst/>
          </a:prstGeom>
          <a:noFill/>
          <a:ln w="9525">
            <a:noFill/>
          </a:ln>
        </p:spPr>
        <p:txBody>
          <a:bodyPr>
            <a:spAutoFit/>
          </a:bodyPr>
          <a:p>
            <a:pPr eaLnBrk="0" hangingPunct="0"/>
            <a:r>
              <a:rPr lang="zh-CN" altLang="en-US" sz="2800" dirty="0">
                <a:solidFill>
                  <a:srgbClr val="FF0000"/>
                </a:solidFill>
                <a:latin typeface="Arial" panose="020B0604020202020204" pitchFamily="34" charset="0"/>
                <a:ea typeface="宋体" panose="02010600030101010101" pitchFamily="2" charset="-122"/>
              </a:rPr>
              <a:t>边界值分析</a:t>
            </a:r>
            <a:r>
              <a:rPr lang="zh-CN" altLang="en-US" sz="2800" dirty="0">
                <a:latin typeface="Arial" panose="020B0604020202020204" pitchFamily="34" charset="0"/>
                <a:ea typeface="宋体" panose="02010600030101010101" pitchFamily="2" charset="-122"/>
              </a:rPr>
              <a:t>也是一种黑盒测试方法，是对“等价划分”的补充，</a:t>
            </a:r>
            <a:r>
              <a:rPr lang="en-US" altLang="zh-CN" sz="2800">
                <a:latin typeface="Arial" panose="020B0604020202020204" pitchFamily="34" charset="0"/>
                <a:ea typeface="宋体" panose="02010600030101010101" pitchFamily="2" charset="-122"/>
              </a:rPr>
              <a:t>BVA</a:t>
            </a:r>
            <a:r>
              <a:rPr lang="zh-CN" altLang="en-US" sz="2800" dirty="0">
                <a:latin typeface="Arial" panose="020B0604020202020204" pitchFamily="34" charset="0"/>
                <a:ea typeface="宋体" panose="02010600030101010101" pitchFamily="2" charset="-122"/>
              </a:rPr>
              <a:t>不是选择等价类的任何元素，而是在等价类“边缘”上选择测试用例。</a:t>
            </a:r>
            <a:endParaRPr lang="zh-CN" altLang="en-US" sz="2800" dirty="0">
              <a:latin typeface="Arial" panose="020B0604020202020204" pitchFamily="34" charset="0"/>
              <a:ea typeface="宋体" panose="02010600030101010101" pitchFamily="2" charset="-122"/>
            </a:endParaRPr>
          </a:p>
        </p:txBody>
      </p:sp>
      <p:sp>
        <p:nvSpPr>
          <p:cNvPr id="214071" name="矩形 122936"/>
          <p:cNvSpPr/>
          <p:nvPr/>
        </p:nvSpPr>
        <p:spPr>
          <a:xfrm>
            <a:off x="179388" y="5661025"/>
            <a:ext cx="9144000" cy="457200"/>
          </a:xfrm>
          <a:prstGeom prst="rect">
            <a:avLst/>
          </a:prstGeom>
          <a:noFill/>
          <a:ln w="9525">
            <a:noFill/>
          </a:ln>
        </p:spPr>
        <p:txBody>
          <a:bodyPr>
            <a:spAutoFit/>
          </a:bodyPr>
          <a:p>
            <a:pPr eaLnBrk="0" hangingPunct="0"/>
            <a:r>
              <a:rPr lang="zh-CN" altLang="en-US" sz="2400" dirty="0">
                <a:solidFill>
                  <a:srgbClr val="FF0000"/>
                </a:solidFill>
                <a:latin typeface="Arial" panose="020B0604020202020204" pitchFamily="34" charset="0"/>
                <a:ea typeface="宋体" panose="02010600030101010101" pitchFamily="2" charset="-122"/>
              </a:rPr>
              <a:t>大量错误发生在输入域的边界处，而不是发生在输入域的“中间”</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标题 282625"/>
          <p:cNvSpPr>
            <a:spLocks noGrp="1"/>
          </p:cNvSpPr>
          <p:nvPr>
            <p:ph type="title"/>
          </p:nvPr>
        </p:nvSpPr>
        <p:spPr/>
        <p:txBody>
          <a:bodyPr anchor="ctr" anchorCtr="0"/>
          <a:p>
            <a:r>
              <a:rPr lang="en-US" altLang="zh-CN" sz="2400"/>
              <a:t>BVA</a:t>
            </a:r>
            <a:r>
              <a:rPr lang="zh-CN" altLang="en-US" sz="2400" dirty="0"/>
              <a:t>的指导原则</a:t>
            </a:r>
            <a:r>
              <a:rPr lang="zh-CN" altLang="en-US" sz="2400" dirty="0">
                <a:sym typeface="Wingdings" panose="05000000000000000000" pitchFamily="2" charset="2"/>
              </a:rPr>
              <a:t>：（大量错误发生在边界）</a:t>
            </a:r>
            <a:endParaRPr lang="zh-CN" altLang="en-US" sz="2400" dirty="0"/>
          </a:p>
        </p:txBody>
      </p:sp>
      <p:sp>
        <p:nvSpPr>
          <p:cNvPr id="216066" name="文本占位符 282626"/>
          <p:cNvSpPr>
            <a:spLocks noGrp="1"/>
          </p:cNvSpPr>
          <p:nvPr>
            <p:ph idx="1"/>
          </p:nvPr>
        </p:nvSpPr>
        <p:spPr>
          <a:xfrm>
            <a:off x="395288" y="836613"/>
            <a:ext cx="8497887" cy="5148262"/>
          </a:xfrm>
        </p:spPr>
        <p:txBody>
          <a:bodyPr anchor="t" anchorCtr="0"/>
          <a:p>
            <a:pPr>
              <a:lnSpc>
                <a:spcPct val="80000"/>
              </a:lnSpc>
              <a:buNone/>
            </a:pPr>
            <a:r>
              <a:rPr lang="en-US" altLang="zh-CN" sz="2400"/>
              <a:t>BVA</a:t>
            </a:r>
            <a:r>
              <a:rPr lang="zh-CN" altLang="en-US" sz="2400" dirty="0"/>
              <a:t>边界值分析的指导原则类似于等价划分</a:t>
            </a:r>
            <a:endParaRPr lang="zh-CN" altLang="en-US" sz="2400" dirty="0"/>
          </a:p>
          <a:p>
            <a:pPr>
              <a:lnSpc>
                <a:spcPct val="80000"/>
              </a:lnSpc>
              <a:buNone/>
            </a:pPr>
            <a:r>
              <a:rPr lang="zh-CN" altLang="en-US" sz="2400" dirty="0">
                <a:solidFill>
                  <a:srgbClr val="FF0000"/>
                </a:solidFill>
                <a:latin typeface="宋体" panose="02010600030101010101" pitchFamily="2" charset="-122"/>
                <a:ea typeface="宋体" panose="02010600030101010101" pitchFamily="2" charset="-122"/>
              </a:rPr>
              <a:t>（是对“等价划分”的补充）</a:t>
            </a:r>
            <a:endParaRPr lang="zh-CN" altLang="en-US" sz="2400" dirty="0">
              <a:solidFill>
                <a:srgbClr val="FF0000"/>
              </a:solidFill>
              <a:latin typeface="宋体" panose="02010600030101010101" pitchFamily="2" charset="-122"/>
              <a:ea typeface="宋体" panose="02010600030101010101" pitchFamily="2" charset="-122"/>
            </a:endParaRPr>
          </a:p>
          <a:p>
            <a:pPr>
              <a:lnSpc>
                <a:spcPct val="80000"/>
              </a:lnSpc>
            </a:pPr>
            <a:r>
              <a:rPr lang="en-US" altLang="zh-CN" sz="240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如果</a:t>
            </a:r>
            <a:r>
              <a:rPr lang="zh-CN" altLang="en-US" sz="2400" b="1" dirty="0">
                <a:latin typeface="宋体" panose="02010600030101010101" pitchFamily="2" charset="-122"/>
                <a:ea typeface="宋体" panose="02010600030101010101" pitchFamily="2" charset="-122"/>
              </a:rPr>
              <a:t>输入条件</a:t>
            </a:r>
            <a:r>
              <a:rPr lang="zh-CN" altLang="en-US" sz="2400" dirty="0">
                <a:latin typeface="宋体" panose="02010600030101010101" pitchFamily="2" charset="-122"/>
                <a:ea typeface="宋体" panose="02010600030101010101" pitchFamily="2" charset="-122"/>
              </a:rPr>
              <a:t>代表以</a:t>
            </a:r>
            <a:r>
              <a:rPr lang="en-US" altLang="zh-CN" sz="240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为边界的范围，测试用例应当包含</a:t>
            </a:r>
            <a:r>
              <a:rPr lang="en-US" altLang="zh-CN" sz="240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、略大于</a:t>
            </a:r>
            <a:r>
              <a:rPr lang="en-US" altLang="zh-CN" sz="240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和略小于</a:t>
            </a:r>
            <a:r>
              <a:rPr lang="en-US" altLang="zh-CN" sz="240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的值。 </a:t>
            </a:r>
            <a:endParaRPr lang="zh-CN" altLang="en-US" sz="2400" dirty="0">
              <a:latin typeface="宋体" panose="02010600030101010101" pitchFamily="2" charset="-122"/>
              <a:ea typeface="宋体" panose="02010600030101010101" pitchFamily="2" charset="-122"/>
            </a:endParaRPr>
          </a:p>
          <a:p>
            <a:pPr>
              <a:lnSpc>
                <a:spcPct val="80000"/>
              </a:lnSpc>
            </a:pPr>
            <a:r>
              <a:rPr lang="en-US" altLang="zh-CN" sz="240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如果输入条件代表一组值，测试用例应当执行其中的最大值和最小值，还应当测试略大于最小值的值和略小于最大值的值。 </a:t>
            </a:r>
            <a:endParaRPr lang="zh-CN" altLang="en-US" sz="2400" dirty="0">
              <a:latin typeface="宋体" panose="02010600030101010101" pitchFamily="2" charset="-122"/>
              <a:ea typeface="宋体" panose="02010600030101010101" pitchFamily="2" charset="-122"/>
            </a:endParaRPr>
          </a:p>
          <a:p>
            <a:pPr>
              <a:lnSpc>
                <a:spcPct val="80000"/>
              </a:lnSpc>
            </a:pPr>
            <a:r>
              <a:rPr lang="en-US" altLang="zh-CN" sz="240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指导原则</a:t>
            </a:r>
            <a:r>
              <a:rPr lang="en-US" altLang="zh-CN" sz="240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也适用于</a:t>
            </a:r>
            <a:r>
              <a:rPr lang="zh-CN" altLang="en-US" sz="2400" b="1" dirty="0">
                <a:latin typeface="宋体" panose="02010600030101010101" pitchFamily="2" charset="-122"/>
                <a:ea typeface="宋体" panose="02010600030101010101" pitchFamily="2" charset="-122"/>
              </a:rPr>
              <a:t>输出条件</a:t>
            </a:r>
            <a:r>
              <a:rPr lang="zh-CN" altLang="en-US" sz="2400" dirty="0">
                <a:latin typeface="宋体" panose="02010600030101010101" pitchFamily="2" charset="-122"/>
                <a:ea typeface="宋体" panose="02010600030101010101" pitchFamily="2" charset="-122"/>
              </a:rPr>
              <a:t>，例如，工程分析程序要求输出温度和压强的对照表，测试用例应当能够创建包含最大值和最小值的项。 </a:t>
            </a:r>
            <a:endParaRPr lang="zh-CN" altLang="en-US" sz="2400" dirty="0">
              <a:latin typeface="宋体" panose="02010600030101010101" pitchFamily="2" charset="-122"/>
              <a:ea typeface="宋体" panose="02010600030101010101" pitchFamily="2" charset="-122"/>
            </a:endParaRPr>
          </a:p>
          <a:p>
            <a:pPr>
              <a:lnSpc>
                <a:spcPct val="80000"/>
              </a:lnSpc>
            </a:pPr>
            <a:r>
              <a:rPr lang="en-US" altLang="zh-CN" sz="240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如果程序数据结构有预定义的边界</a:t>
            </a:r>
            <a:r>
              <a:rPr lang="en-US" altLang="zh-CN" sz="240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如数组有</a:t>
            </a:r>
            <a:r>
              <a:rPr lang="en-US" altLang="zh-CN" sz="240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项</a:t>
            </a:r>
            <a:r>
              <a:rPr lang="en-US" altLang="zh-CN" sz="240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，要测试其边界的数据项。 </a:t>
            </a:r>
            <a:endParaRPr lang="zh-CN" altLang="en-US" sz="2400" dirty="0">
              <a:latin typeface="宋体" panose="02010600030101010101" pitchFamily="2" charset="-122"/>
              <a:ea typeface="宋体" panose="02010600030101010101" pitchFamily="2" charset="-122"/>
            </a:endParaRPr>
          </a:p>
          <a:p>
            <a:pPr>
              <a:lnSpc>
                <a:spcPct val="80000"/>
              </a:lnSpc>
            </a:pPr>
            <a:endParaRPr lang="zh-CN" altLang="en-US" sz="2400" dirty="0">
              <a:latin typeface="宋体" panose="02010600030101010101" pitchFamily="2" charset="-122"/>
              <a:ea typeface="宋体" panose="02010600030101010101" pitchFamily="2" charset="-122"/>
            </a:endParaRPr>
          </a:p>
          <a:p>
            <a:pPr>
              <a:lnSpc>
                <a:spcPct val="80000"/>
              </a:lnSpc>
              <a:buNone/>
            </a:pPr>
            <a:r>
              <a:rPr lang="zh-CN" altLang="en-US" sz="2400" dirty="0">
                <a:latin typeface="宋体" panose="02010600030101010101" pitchFamily="2" charset="-122"/>
                <a:ea typeface="宋体" panose="02010600030101010101" pitchFamily="2" charset="-122"/>
              </a:rPr>
              <a:t>　大多数软件工程师会在某种程度上自发地执行</a:t>
            </a:r>
            <a:r>
              <a:rPr lang="en-US" altLang="zh-CN" sz="2400">
                <a:latin typeface="宋体" panose="02010600030101010101" pitchFamily="2" charset="-122"/>
                <a:ea typeface="宋体" panose="02010600030101010101" pitchFamily="2" charset="-122"/>
              </a:rPr>
              <a:t>BVA</a:t>
            </a:r>
            <a:r>
              <a:rPr lang="zh-CN" altLang="en-US" sz="2400" dirty="0">
                <a:latin typeface="宋体" panose="02010600030101010101" pitchFamily="2" charset="-122"/>
                <a:ea typeface="宋体" panose="02010600030101010101" pitchFamily="2" charset="-122"/>
              </a:rPr>
              <a:t>，利用上述指南，边界测试会更加完整，从而更可能发现错误。 </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80645"/>
            <a:ext cx="9721850" cy="581660"/>
          </a:xfrm>
        </p:spPr>
        <p:txBody>
          <a:bodyPr>
            <a:noAutofit/>
          </a:bodyPr>
          <a:lstStyle/>
          <a:p>
            <a:r>
              <a:rPr lang="en-US" sz="3600" noProof="0" dirty="0">
                <a:latin typeface="Times New Roman" panose="02020603050405020304" pitchFamily="18" charset="0"/>
                <a:cs typeface="Times New Roman" panose="02020603050405020304" pitchFamily="18" charset="0"/>
              </a:rPr>
              <a:t>19.5.3 Boundary Value Analysis (</a:t>
            </a:r>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同前页内容</a:t>
            </a:r>
            <a:r>
              <a:rPr lang="en-US" sz="3600" noProof="0" dirty="0">
                <a:latin typeface="Times New Roman" panose="02020603050405020304" pitchFamily="18" charset="0"/>
                <a:cs typeface="Times New Roman" panose="02020603050405020304" pitchFamily="18" charset="0"/>
              </a:rPr>
              <a:t>)</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251460" y="764264"/>
            <a:ext cx="8458200" cy="111964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Boundary value analysis </a:t>
            </a:r>
            <a:r>
              <a:rPr lang="en-US" noProof="0" dirty="0">
                <a:latin typeface="Times New Roman" panose="02020603050405020304" pitchFamily="18" charset="0"/>
                <a:cs typeface="Times New Roman" panose="02020603050405020304" pitchFamily="18" charset="0"/>
              </a:rPr>
              <a:t>leads to a selection of test cases that exercise bounding values.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Guidelines for 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V</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a:t>
            </a:r>
            <a:endParaRPr lang="en-US"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59410" y="2133140"/>
            <a:ext cx="8639352" cy="3363310"/>
          </a:xfrm>
        </p:spPr>
        <p:txBody>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If an input condition specifies a range bounded by values </a:t>
            </a:r>
            <a:r>
              <a:rPr lang="en-US" sz="2400" i="1" noProof="0" dirty="0">
                <a:latin typeface="Times New Roman" panose="02020603050405020304" pitchFamily="18" charset="0"/>
                <a:cs typeface="Times New Roman" panose="02020603050405020304" pitchFamily="18" charset="0"/>
              </a:rPr>
              <a:t>a </a:t>
            </a:r>
            <a:r>
              <a:rPr lang="en-US" sz="2400" noProof="0" dirty="0">
                <a:latin typeface="Times New Roman" panose="02020603050405020304" pitchFamily="18" charset="0"/>
                <a:cs typeface="Times New Roman" panose="02020603050405020304" pitchFamily="18" charset="0"/>
              </a:rPr>
              <a:t>and </a:t>
            </a:r>
            <a:r>
              <a:rPr lang="en-US" sz="2400" i="1" noProof="0" dirty="0">
                <a:latin typeface="Times New Roman" panose="02020603050405020304" pitchFamily="18" charset="0"/>
                <a:cs typeface="Times New Roman" panose="02020603050405020304" pitchFamily="18" charset="0"/>
              </a:rPr>
              <a:t>b, </a:t>
            </a:r>
            <a:r>
              <a:rPr lang="en-US" sz="2400" noProof="0" dirty="0">
                <a:latin typeface="Times New Roman" panose="02020603050405020304" pitchFamily="18" charset="0"/>
                <a:cs typeface="Times New Roman" panose="02020603050405020304" pitchFamily="18" charset="0"/>
              </a:rPr>
              <a:t>test cases should be designed with values </a:t>
            </a:r>
            <a:r>
              <a:rPr lang="en-US" sz="2400" i="1" noProof="0" dirty="0">
                <a:latin typeface="Times New Roman" panose="02020603050405020304" pitchFamily="18" charset="0"/>
                <a:cs typeface="Times New Roman" panose="02020603050405020304" pitchFamily="18" charset="0"/>
              </a:rPr>
              <a:t>a </a:t>
            </a:r>
            <a:r>
              <a:rPr lang="en-US" sz="2400" noProof="0" dirty="0">
                <a:latin typeface="Times New Roman" panose="02020603050405020304" pitchFamily="18" charset="0"/>
                <a:cs typeface="Times New Roman" panose="02020603050405020304" pitchFamily="18" charset="0"/>
              </a:rPr>
              <a:t>and </a:t>
            </a:r>
            <a:r>
              <a:rPr lang="en-US" sz="2400" i="1" noProof="0" dirty="0">
                <a:latin typeface="Times New Roman" panose="02020603050405020304" pitchFamily="18" charset="0"/>
                <a:cs typeface="Times New Roman" panose="02020603050405020304" pitchFamily="18" charset="0"/>
              </a:rPr>
              <a:t>b </a:t>
            </a:r>
            <a:r>
              <a:rPr lang="en-US" sz="2400" noProof="0" dirty="0">
                <a:latin typeface="Times New Roman" panose="02020603050405020304" pitchFamily="18" charset="0"/>
                <a:cs typeface="Times New Roman" panose="02020603050405020304" pitchFamily="18" charset="0"/>
              </a:rPr>
              <a:t>and just above and just below </a:t>
            </a:r>
            <a:r>
              <a:rPr lang="en-US" sz="2400" i="1" noProof="0" dirty="0">
                <a:latin typeface="Times New Roman" panose="02020603050405020304" pitchFamily="18" charset="0"/>
                <a:cs typeface="Times New Roman" panose="02020603050405020304" pitchFamily="18" charset="0"/>
              </a:rPr>
              <a:t>a </a:t>
            </a:r>
            <a:r>
              <a:rPr lang="en-US" sz="2400" noProof="0" dirty="0">
                <a:latin typeface="Times New Roman" panose="02020603050405020304" pitchFamily="18" charset="0"/>
                <a:cs typeface="Times New Roman" panose="02020603050405020304" pitchFamily="18" charset="0"/>
              </a:rPr>
              <a:t>and </a:t>
            </a:r>
            <a:r>
              <a:rPr lang="en-US" sz="2400" i="1" noProof="0" dirty="0">
                <a:latin typeface="Times New Roman" panose="02020603050405020304" pitchFamily="18" charset="0"/>
                <a:cs typeface="Times New Roman" panose="02020603050405020304" pitchFamily="18" charset="0"/>
              </a:rPr>
              <a:t>b.</a:t>
            </a:r>
            <a:endParaRPr lang="en-US" sz="2400" i="1"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If an input condition specifies a number of values, test cases should be developed that exercise the min and max numbers as well as values just above and below min and max.</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Apply guidelines 1 and 2 to output conditions.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If internal program data structures have prescribed boundaries (for example, array with max index of 100) be certain to design a test case to exercise the data structure at its boundary.</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6818" name="Rectangle 2"/>
          <p:cNvSpPr>
            <a:spLocks noGrp="1" noChangeArrowheads="1"/>
          </p:cNvSpPr>
          <p:nvPr>
            <p:ph type="title" idx="4294967295"/>
          </p:nvPr>
        </p:nvSpPr>
        <p:spPr>
          <a:xfrm>
            <a:off x="1992313" y="203200"/>
            <a:ext cx="5191125" cy="477838"/>
          </a:xfrm>
        </p:spPr>
        <p:txBody>
          <a:bodyPr vert="horz" wrap="square" lIns="63500" tIns="25400" rIns="63500" bIns="25400" numCol="1" anchor="t" anchorCtr="0" compatLnSpc="1">
            <a:spAutoFit/>
          </a:bodyPr>
          <a:p>
            <a:pPr marL="0" marR="0" indent="0" algn="l" defTabSz="914400" rtl="0" eaLnBrk="0" fontAlgn="base" latinLnBrk="0" hangingPunct="0">
              <a:lnSpc>
                <a:spcPct val="100000"/>
              </a:lnSpc>
              <a:spcBef>
                <a:spcPct val="0"/>
              </a:spcBef>
              <a:spcAft>
                <a:spcPct val="0"/>
              </a:spcAft>
              <a:buClrTx/>
              <a:buSzTx/>
              <a:buFontTx/>
              <a:buNone/>
            </a:pPr>
            <a:r>
              <a:rPr kumimoji="0" lang="zh-CN" altLang="en-US" sz="2800" b="1" i="0" u="none" strike="noStrike" kern="0" cap="none" spc="0" normalizeH="0" baseline="0" noProof="1" dirty="0">
                <a:solidFill>
                  <a:schemeClr val="tx1"/>
                </a:solidFill>
                <a:effectLst>
                  <a:outerShdw blurRad="38100" dist="38100" dir="2700000">
                    <a:srgbClr val="C0C0C0"/>
                  </a:outerShdw>
                </a:effectLst>
                <a:latin typeface="+mj-lt"/>
                <a:ea typeface="MS PGothic" panose="020B0600070205080204" pitchFamily="34" charset="-128"/>
                <a:cs typeface="+mj-cs"/>
              </a:rPr>
              <a:t>白盒测试与黑盒测试对比</a:t>
            </a:r>
            <a:endParaRPr kumimoji="0" lang="zh-CN" altLang="en-US" sz="2800" b="1" i="0" u="none" strike="noStrike" kern="0" cap="none" spc="0" normalizeH="0" baseline="0" noProof="1" dirty="0">
              <a:solidFill>
                <a:schemeClr val="tx1"/>
              </a:solidFill>
              <a:effectLst>
                <a:outerShdw blurRad="38100" dist="38100" dir="2700000">
                  <a:srgbClr val="C0C0C0"/>
                </a:outerShdw>
              </a:effectLst>
              <a:latin typeface="+mj-lt"/>
              <a:ea typeface="MS PGothic" panose="020B0600070205080204" pitchFamily="34" charset="-128"/>
              <a:cs typeface="+mj-cs"/>
            </a:endParaRPr>
          </a:p>
        </p:txBody>
      </p:sp>
      <p:grpSp>
        <p:nvGrpSpPr>
          <p:cNvPr id="224258" name="Group 4"/>
          <p:cNvGrpSpPr/>
          <p:nvPr/>
        </p:nvGrpSpPr>
        <p:grpSpPr>
          <a:xfrm>
            <a:off x="576263" y="692150"/>
            <a:ext cx="7920037" cy="5364163"/>
            <a:chOff x="864" y="1248"/>
            <a:chExt cx="4656" cy="2784"/>
          </a:xfrm>
        </p:grpSpPr>
        <p:sp>
          <p:nvSpPr>
            <p:cNvPr id="546821" name="Rectangle 5"/>
            <p:cNvSpPr>
              <a:spLocks noChangeArrowheads="1"/>
            </p:cNvSpPr>
            <p:nvPr/>
          </p:nvSpPr>
          <p:spPr bwMode="auto">
            <a:xfrm>
              <a:off x="3312" y="3530"/>
              <a:ext cx="2208" cy="502"/>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侧重于程序控制结构，内部结构测试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是一种验证技术，回答“我们在正确地构造一个系统吗？”</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2" name="Rectangle 6"/>
            <p:cNvSpPr>
              <a:spLocks noChangeArrowheads="1"/>
            </p:cNvSpPr>
            <p:nvPr/>
          </p:nvSpPr>
          <p:spPr bwMode="auto">
            <a:xfrm>
              <a:off x="1152" y="3530"/>
              <a:ext cx="2160" cy="502"/>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确认功能需求，而不考虑内部结构，外部测试。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是一种确认技术，回答“我们在构造一个正确的系统吗？”</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3" name="Rectangle 7"/>
            <p:cNvSpPr>
              <a:spLocks noChangeArrowheads="1"/>
            </p:cNvSpPr>
            <p:nvPr/>
          </p:nvSpPr>
          <p:spPr bwMode="auto">
            <a:xfrm>
              <a:off x="864" y="3530"/>
              <a:ext cx="288" cy="502"/>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性</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质</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4" name="Rectangle 8"/>
            <p:cNvSpPr>
              <a:spLocks noChangeArrowheads="1"/>
            </p:cNvSpPr>
            <p:nvPr/>
          </p:nvSpPr>
          <p:spPr bwMode="auto">
            <a:xfrm>
              <a:off x="3312" y="2437"/>
              <a:ext cx="2208" cy="1093"/>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不易生成测试数据</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无法对未实现规格说明的部分测试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工作量大，通常用于单元测试，有引用局限</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5" name="Rectangle 9"/>
            <p:cNvSpPr>
              <a:spLocks noChangeArrowheads="1"/>
            </p:cNvSpPr>
            <p:nvPr/>
          </p:nvSpPr>
          <p:spPr bwMode="auto">
            <a:xfrm>
              <a:off x="1152" y="2437"/>
              <a:ext cx="2160" cy="1093"/>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某些代码段得不到测试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如果规格说明有误则无法发现</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不易进行充分性度量</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6" name="Rectangle 10"/>
            <p:cNvSpPr>
              <a:spLocks noChangeArrowheads="1"/>
            </p:cNvSpPr>
            <p:nvPr/>
          </p:nvSpPr>
          <p:spPr bwMode="auto">
            <a:xfrm>
              <a:off x="864" y="2437"/>
              <a:ext cx="288" cy="1093"/>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缺</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点</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7" name="Rectangle 11"/>
            <p:cNvSpPr>
              <a:spLocks noChangeArrowheads="1"/>
            </p:cNvSpPr>
            <p:nvPr/>
          </p:nvSpPr>
          <p:spPr bwMode="auto">
            <a:xfrm>
              <a:off x="3312" y="1536"/>
              <a:ext cx="2208" cy="901"/>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可以构成测试数据使特定程序部分得到测试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有一定的充分性度量手段</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可获得较多工具支持</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8" name="Rectangle 12"/>
            <p:cNvSpPr>
              <a:spLocks noChangeArrowheads="1"/>
            </p:cNvSpPr>
            <p:nvPr/>
          </p:nvSpPr>
          <p:spPr bwMode="auto">
            <a:xfrm>
              <a:off x="1152" y="1536"/>
              <a:ext cx="2160" cy="901"/>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适用于各测试阶段</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从产品功能角度测试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Char char=""/>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容易入手生成测试数据</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29" name="Rectangle 13"/>
            <p:cNvSpPr>
              <a:spLocks noChangeArrowheads="1"/>
            </p:cNvSpPr>
            <p:nvPr/>
          </p:nvSpPr>
          <p:spPr bwMode="auto">
            <a:xfrm>
              <a:off x="864" y="1536"/>
              <a:ext cx="288" cy="901"/>
            </a:xfrm>
            <a:prstGeom prst="rect">
              <a:avLst/>
            </a:prstGeom>
            <a:noFill/>
            <a:ln w="9525">
              <a:noFill/>
              <a:miter lim="800000"/>
            </a:ln>
            <a:effectLst/>
          </p:spPr>
          <p:txBody>
            <a:bodyPr/>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优</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a:p>
              <a:pPr marL="0" marR="0" indent="0" algn="l"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点</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30" name="Rectangle 14"/>
            <p:cNvSpPr>
              <a:spLocks noChangeArrowheads="1"/>
            </p:cNvSpPr>
            <p:nvPr/>
          </p:nvSpPr>
          <p:spPr bwMode="auto">
            <a:xfrm>
              <a:off x="3312" y="1248"/>
              <a:ext cx="2208" cy="288"/>
            </a:xfrm>
            <a:prstGeom prst="rect">
              <a:avLst/>
            </a:prstGeom>
            <a:noFill/>
            <a:ln w="9525">
              <a:noFill/>
              <a:miter lim="800000"/>
            </a:ln>
            <a:effectLst/>
          </p:spPr>
          <p:txBody>
            <a:bodyPr/>
            <a:p>
              <a:pPr marL="0" marR="0" indent="0" algn="ctr"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白盒测试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31" name="Rectangle 15"/>
            <p:cNvSpPr>
              <a:spLocks noChangeArrowheads="1"/>
            </p:cNvSpPr>
            <p:nvPr/>
          </p:nvSpPr>
          <p:spPr bwMode="auto">
            <a:xfrm>
              <a:off x="1152" y="1248"/>
              <a:ext cx="2160" cy="288"/>
            </a:xfrm>
            <a:prstGeom prst="rect">
              <a:avLst/>
            </a:prstGeom>
            <a:noFill/>
            <a:ln w="9525">
              <a:noFill/>
              <a:miter lim="800000"/>
            </a:ln>
            <a:effectLst/>
          </p:spPr>
          <p:txBody>
            <a:bodyPr/>
            <a:p>
              <a:pPr marL="0" marR="0" indent="0" algn="ctr" defTabSz="914400" rtl="0" eaLnBrk="0" fontAlgn="base" latinLnBrk="0" hangingPunct="0">
                <a:lnSpc>
                  <a:spcPct val="90000"/>
                </a:lnSpc>
                <a:spcBef>
                  <a:spcPct val="30000"/>
                </a:spcBef>
                <a:spcAft>
                  <a:spcPct val="0"/>
                </a:spcAft>
                <a:buClr>
                  <a:schemeClr val="tx2"/>
                </a:buClr>
                <a:buSzTx/>
                <a:buFont typeface="Zapf Dingbats" charset="2"/>
                <a:buNone/>
              </a:pPr>
              <a:r>
                <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rPr>
                <a:t>黑盒测试</a:t>
              </a:r>
              <a:endParaRPr kumimoji="0" lang="zh-CN" altLang="en-US" sz="1600" b="1" i="0" u="none" strike="noStrike" kern="1200" cap="none" spc="0" normalizeH="0" baseline="0" noProof="1" dirty="0">
                <a:solidFill>
                  <a:schemeClr val="tx1"/>
                </a:solidFill>
                <a:effectLst>
                  <a:outerShdw blurRad="38100" dist="38100" dir="2700000">
                    <a:srgbClr val="C0C0C0"/>
                  </a:outerShdw>
                </a:effectLst>
                <a:latin typeface="Avant Garde" charset="0"/>
                <a:ea typeface="宋体" panose="02010600030101010101" pitchFamily="2" charset="-122"/>
                <a:cs typeface="+mn-cs"/>
              </a:endParaRPr>
            </a:p>
          </p:txBody>
        </p:sp>
        <p:sp>
          <p:nvSpPr>
            <p:cNvPr id="546832" name="Rectangle 16"/>
            <p:cNvSpPr>
              <a:spLocks noChangeArrowheads="1"/>
            </p:cNvSpPr>
            <p:nvPr/>
          </p:nvSpPr>
          <p:spPr bwMode="auto">
            <a:xfrm>
              <a:off x="864" y="1248"/>
              <a:ext cx="288" cy="288"/>
            </a:xfrm>
            <a:prstGeom prst="rect">
              <a:avLst/>
            </a:prstGeom>
            <a:noFill/>
            <a:ln w="9525">
              <a:noFill/>
              <a:miter lim="800000"/>
            </a:ln>
            <a:effectLst/>
          </p:spPr>
          <p:txBody>
            <a:bodyPr/>
            <a:p>
              <a:pPr fontAlgn="base">
                <a:lnSpc>
                  <a:spcPct val="90000"/>
                </a:lnSpc>
                <a:spcBef>
                  <a:spcPct val="30000"/>
                </a:spcBef>
                <a:buClr>
                  <a:schemeClr val="tx2"/>
                </a:buClr>
                <a:buSzPct val="100000"/>
                <a:buFont typeface="Zapf Dingbats" charset="2"/>
              </a:pPr>
              <a:endParaRPr lang="zh-CN" altLang="en-US" sz="1600" b="1" strike="noStrike" noProof="1" dirty="0">
                <a:effectLst>
                  <a:outerShdw blurRad="38100" dist="38100" dir="2700000">
                    <a:srgbClr val="C0C0C0"/>
                  </a:outerShdw>
                </a:effectLst>
                <a:latin typeface="Avant Garde" charset="0"/>
                <a:ea typeface="宋体" panose="02010600030101010101" pitchFamily="2" charset="-122"/>
              </a:endParaRPr>
            </a:p>
          </p:txBody>
        </p:sp>
        <p:sp>
          <p:nvSpPr>
            <p:cNvPr id="224271" name="Line 17"/>
            <p:cNvSpPr/>
            <p:nvPr/>
          </p:nvSpPr>
          <p:spPr>
            <a:xfrm>
              <a:off x="864" y="1248"/>
              <a:ext cx="4656" cy="0"/>
            </a:xfrm>
            <a:prstGeom prst="line">
              <a:avLst/>
            </a:prstGeom>
            <a:ln w="28575" cap="sq" cmpd="sng">
              <a:solidFill>
                <a:schemeClr val="tx1"/>
              </a:solidFill>
              <a:prstDash val="solid"/>
              <a:miter/>
              <a:headEnd type="none" w="med" len="med"/>
              <a:tailEnd type="none" w="med" len="med"/>
            </a:ln>
          </p:spPr>
        </p:sp>
        <p:sp>
          <p:nvSpPr>
            <p:cNvPr id="224272" name="Line 18"/>
            <p:cNvSpPr/>
            <p:nvPr/>
          </p:nvSpPr>
          <p:spPr>
            <a:xfrm>
              <a:off x="864" y="1536"/>
              <a:ext cx="4656" cy="0"/>
            </a:xfrm>
            <a:prstGeom prst="line">
              <a:avLst/>
            </a:prstGeom>
            <a:ln w="12700" cap="flat" cmpd="sng">
              <a:solidFill>
                <a:schemeClr val="tx1"/>
              </a:solidFill>
              <a:prstDash val="solid"/>
              <a:miter/>
              <a:headEnd type="none" w="med" len="med"/>
              <a:tailEnd type="none" w="med" len="med"/>
            </a:ln>
          </p:spPr>
        </p:sp>
        <p:sp>
          <p:nvSpPr>
            <p:cNvPr id="224273" name="Line 19"/>
            <p:cNvSpPr/>
            <p:nvPr/>
          </p:nvSpPr>
          <p:spPr>
            <a:xfrm>
              <a:off x="864" y="2437"/>
              <a:ext cx="4656" cy="0"/>
            </a:xfrm>
            <a:prstGeom prst="line">
              <a:avLst/>
            </a:prstGeom>
            <a:ln w="12700" cap="flat" cmpd="sng">
              <a:solidFill>
                <a:schemeClr val="tx1"/>
              </a:solidFill>
              <a:prstDash val="solid"/>
              <a:miter/>
              <a:headEnd type="none" w="med" len="med"/>
              <a:tailEnd type="none" w="med" len="med"/>
            </a:ln>
          </p:spPr>
        </p:sp>
        <p:sp>
          <p:nvSpPr>
            <p:cNvPr id="224274" name="Line 20"/>
            <p:cNvSpPr/>
            <p:nvPr/>
          </p:nvSpPr>
          <p:spPr>
            <a:xfrm>
              <a:off x="864" y="3530"/>
              <a:ext cx="4656" cy="0"/>
            </a:xfrm>
            <a:prstGeom prst="line">
              <a:avLst/>
            </a:prstGeom>
            <a:ln w="12700" cap="flat" cmpd="sng">
              <a:solidFill>
                <a:schemeClr val="tx1"/>
              </a:solidFill>
              <a:prstDash val="solid"/>
              <a:miter/>
              <a:headEnd type="none" w="med" len="med"/>
              <a:tailEnd type="none" w="med" len="med"/>
            </a:ln>
          </p:spPr>
        </p:sp>
        <p:sp>
          <p:nvSpPr>
            <p:cNvPr id="224275" name="Line 21"/>
            <p:cNvSpPr/>
            <p:nvPr/>
          </p:nvSpPr>
          <p:spPr>
            <a:xfrm>
              <a:off x="864" y="4032"/>
              <a:ext cx="4656" cy="0"/>
            </a:xfrm>
            <a:prstGeom prst="line">
              <a:avLst/>
            </a:prstGeom>
            <a:ln w="28575" cap="sq" cmpd="sng">
              <a:solidFill>
                <a:schemeClr val="tx1"/>
              </a:solidFill>
              <a:prstDash val="solid"/>
              <a:miter/>
              <a:headEnd type="none" w="med" len="med"/>
              <a:tailEnd type="none" w="med" len="med"/>
            </a:ln>
          </p:spPr>
        </p:sp>
        <p:sp>
          <p:nvSpPr>
            <p:cNvPr id="224276" name="Line 22"/>
            <p:cNvSpPr/>
            <p:nvPr/>
          </p:nvSpPr>
          <p:spPr>
            <a:xfrm>
              <a:off x="864" y="1248"/>
              <a:ext cx="0" cy="2784"/>
            </a:xfrm>
            <a:prstGeom prst="line">
              <a:avLst/>
            </a:prstGeom>
            <a:ln w="28575" cap="sq" cmpd="sng">
              <a:solidFill>
                <a:schemeClr val="tx1"/>
              </a:solidFill>
              <a:prstDash val="solid"/>
              <a:miter/>
              <a:headEnd type="none" w="med" len="med"/>
              <a:tailEnd type="none" w="med" len="med"/>
            </a:ln>
          </p:spPr>
        </p:sp>
        <p:sp>
          <p:nvSpPr>
            <p:cNvPr id="224277" name="Line 23"/>
            <p:cNvSpPr/>
            <p:nvPr/>
          </p:nvSpPr>
          <p:spPr>
            <a:xfrm>
              <a:off x="1152" y="1248"/>
              <a:ext cx="0" cy="2784"/>
            </a:xfrm>
            <a:prstGeom prst="line">
              <a:avLst/>
            </a:prstGeom>
            <a:ln w="12700" cap="flat" cmpd="sng">
              <a:solidFill>
                <a:schemeClr val="tx1"/>
              </a:solidFill>
              <a:prstDash val="solid"/>
              <a:miter/>
              <a:headEnd type="none" w="med" len="med"/>
              <a:tailEnd type="none" w="med" len="med"/>
            </a:ln>
          </p:spPr>
        </p:sp>
        <p:sp>
          <p:nvSpPr>
            <p:cNvPr id="224278" name="Line 24"/>
            <p:cNvSpPr/>
            <p:nvPr/>
          </p:nvSpPr>
          <p:spPr>
            <a:xfrm>
              <a:off x="3312" y="1248"/>
              <a:ext cx="0" cy="2784"/>
            </a:xfrm>
            <a:prstGeom prst="line">
              <a:avLst/>
            </a:prstGeom>
            <a:ln w="12700" cap="flat" cmpd="sng">
              <a:solidFill>
                <a:schemeClr val="tx1"/>
              </a:solidFill>
              <a:prstDash val="solid"/>
              <a:miter/>
              <a:headEnd type="none" w="med" len="med"/>
              <a:tailEnd type="none" w="med" len="med"/>
            </a:ln>
          </p:spPr>
        </p:sp>
        <p:sp>
          <p:nvSpPr>
            <p:cNvPr id="224279" name="Line 25"/>
            <p:cNvSpPr/>
            <p:nvPr/>
          </p:nvSpPr>
          <p:spPr>
            <a:xfrm>
              <a:off x="5520" y="1248"/>
              <a:ext cx="0" cy="2784"/>
            </a:xfrm>
            <a:prstGeom prst="line">
              <a:avLst/>
            </a:prstGeom>
            <a:ln w="28575" cap="sq" cmpd="sng">
              <a:solidFill>
                <a:schemeClr val="tx1"/>
              </a:solidFill>
              <a:prstDash val="solid"/>
              <a:miter/>
              <a:headEnd type="none" w="med" len="med"/>
              <a:tailEnd type="none" w="med" len="med"/>
            </a:ln>
          </p:spPr>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11620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19.6 Object-Oriented Testing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3656322"/>
          </a:xfrm>
        </p:spPr>
        <p:txBody>
          <a:bodyPr vert="horz" lIns="91440" tIns="45720" rIns="91440" bIns="45720" rtlCol="0">
            <a:noAutofit/>
          </a:bodyPr>
          <a:lstStyle/>
          <a:p>
            <a:pPr marL="0" indent="0">
              <a:buNone/>
            </a:pPr>
            <a:r>
              <a:rPr lang="en-US" altLang="en-US" sz="2400" noProof="0" dirty="0">
                <a:latin typeface="Times New Roman" panose="02020603050405020304" pitchFamily="18" charset="0"/>
                <a:cs typeface="Times New Roman" panose="02020603050405020304" pitchFamily="18" charset="0"/>
              </a:rPr>
              <a:t>To adequately test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systems, three things must be done:</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definition of testing must be broadened to include error discovery techniques applied to object-oriented analysis and design models.包括应用于面向对象分析和设计模型的错误发现技术</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strategy for unit and integration testing must change significantly.</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design of test cases must account for the </a:t>
            </a:r>
            <a:r>
              <a:rPr lang="en-US" altLang="en-US" sz="2400" noProof="0" dirty="0">
                <a:solidFill>
                  <a:srgbClr val="FF0000"/>
                </a:solidFill>
                <a:latin typeface="Times New Roman" panose="02020603050405020304" pitchFamily="18" charset="0"/>
                <a:cs typeface="Times New Roman" panose="02020603050405020304" pitchFamily="18" charset="0"/>
              </a:rPr>
              <a:t>unique characteristics of O</a:t>
            </a:r>
            <a:r>
              <a:rPr lang="en-US" altLang="en-US" sz="100" noProof="0" dirty="0">
                <a:solidFill>
                  <a:srgbClr val="FF0000"/>
                </a:solidFill>
                <a:latin typeface="Times New Roman" panose="02020603050405020304" pitchFamily="18" charset="0"/>
                <a:cs typeface="Times New Roman" panose="02020603050405020304" pitchFamily="18" charset="0"/>
              </a:rPr>
              <a:t> </a:t>
            </a:r>
            <a:r>
              <a:rPr lang="en-US" altLang="en-US" sz="2400" noProof="0" dirty="0">
                <a:solidFill>
                  <a:srgbClr val="FF0000"/>
                </a:solidFill>
                <a:latin typeface="Times New Roman" panose="02020603050405020304" pitchFamily="18" charset="0"/>
                <a:cs typeface="Times New Roman" panose="02020603050405020304" pitchFamily="18" charset="0"/>
              </a:rPr>
              <a:t>O software</a:t>
            </a:r>
            <a:r>
              <a:rPr lang="en-US" altLang="en-US" sz="2400" noProof="0" dirty="0">
                <a:latin typeface="Times New Roman" panose="02020603050405020304" pitchFamily="18" charset="0"/>
                <a:cs typeface="Times New Roman" panose="02020603050405020304" pitchFamily="18" charset="0"/>
              </a:rPr>
              <a:t>.</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 Class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20286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object-oriented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the equivalent of unit testing for conventional software.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Unlike unit testing of conventional software, which tends to focus on the algorithmic detail of a module and the data that flow across the module interface.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driven by the operations encapsulated by the class and the state behavior of the class.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Valid sequences of operations and their permutations are used to test that class behaviors - equivalence partitioning can reduce number sequences needed,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0" y="0"/>
            <a:ext cx="8351838" cy="633413"/>
          </a:xfrm>
        </p:spPr>
        <p:txBody>
          <a:bodyPr vert="horz" wrap="square" lIns="91440" tIns="45720" rIns="91440" bIns="45720" anchor="ctr" anchorCtr="0"/>
          <a:p>
            <a:r>
              <a:rPr lang="en-US" altLang="zh-CN">
                <a:ea typeface="宋体" panose="02010600030101010101" pitchFamily="2" charset="-122"/>
              </a:rPr>
              <a:t>SQA tasks, Goals and Metrics </a:t>
            </a:r>
            <a:endParaRPr lang="zh-CN" altLang="en-US" dirty="0">
              <a:ea typeface="宋体" panose="02010600030101010101" pitchFamily="2" charset="-122"/>
            </a:endParaRPr>
          </a:p>
        </p:txBody>
      </p:sp>
      <p:sp>
        <p:nvSpPr>
          <p:cNvPr id="11266" name="Rectangle 3"/>
          <p:cNvSpPr>
            <a:spLocks noGrp="1"/>
          </p:cNvSpPr>
          <p:nvPr>
            <p:ph idx="1"/>
          </p:nvPr>
        </p:nvSpPr>
        <p:spPr>
          <a:xfrm>
            <a:off x="287338" y="873125"/>
            <a:ext cx="7772400" cy="4419600"/>
          </a:xfrm>
        </p:spPr>
        <p:txBody>
          <a:bodyPr vert="horz" wrap="square" lIns="91440" tIns="45720" rIns="91440" bIns="45720" anchor="t" anchorCtr="0"/>
          <a:p>
            <a:pPr>
              <a:lnSpc>
                <a:spcPct val="90000"/>
              </a:lnSpc>
              <a:spcBef>
                <a:spcPts val="1200"/>
              </a:spcBef>
              <a:buFont typeface="Wingdings" panose="05000000000000000000" pitchFamily="2" charset="2"/>
              <a:buChar char="n"/>
            </a:pPr>
            <a:r>
              <a:rPr lang="en-US" altLang="zh-CN" sz="2400">
                <a:ea typeface="宋体" panose="02010600030101010101" pitchFamily="2" charset="-122"/>
              </a:rPr>
              <a:t>SQA</a:t>
            </a:r>
            <a:r>
              <a:rPr lang="zh-CN" altLang="en-US" sz="2400" dirty="0">
                <a:ea typeface="宋体" panose="02010600030101010101" pitchFamily="2" charset="-122"/>
              </a:rPr>
              <a:t>软件质量保障是由</a:t>
            </a:r>
            <a:r>
              <a:rPr lang="zh-CN" altLang="en-US" sz="2400" b="1" dirty="0">
                <a:solidFill>
                  <a:srgbClr val="FF0000"/>
                </a:solidFill>
                <a:ea typeface="宋体" panose="02010600030101010101" pitchFamily="2" charset="-122"/>
              </a:rPr>
              <a:t>软件开发人员</a:t>
            </a:r>
            <a:r>
              <a:rPr lang="zh-CN" altLang="en-US" sz="2400" dirty="0">
                <a:ea typeface="宋体" panose="02010600030101010101" pitchFamily="2" charset="-122"/>
              </a:rPr>
              <a:t>和</a:t>
            </a:r>
            <a:r>
              <a:rPr lang="zh-CN" altLang="en-US" sz="2400" b="1" dirty="0">
                <a:solidFill>
                  <a:srgbClr val="FF0000"/>
                </a:solidFill>
                <a:ea typeface="宋体" panose="02010600030101010101" pitchFamily="2" charset="-122"/>
              </a:rPr>
              <a:t>质量管理人员</a:t>
            </a:r>
            <a:r>
              <a:rPr lang="zh-CN" altLang="en-US" sz="2400" dirty="0">
                <a:ea typeface="宋体" panose="02010600030101010101" pitchFamily="2" charset="-122"/>
              </a:rPr>
              <a:t>共同协作，完成质量保障</a:t>
            </a:r>
            <a:endParaRPr lang="zh-CN" altLang="en-US" sz="2400" dirty="0">
              <a:ea typeface="宋体" panose="02010600030101010101" pitchFamily="2" charset="-122"/>
            </a:endParaRPr>
          </a:p>
          <a:p>
            <a:pPr>
              <a:lnSpc>
                <a:spcPct val="90000"/>
              </a:lnSpc>
              <a:spcBef>
                <a:spcPts val="1200"/>
              </a:spcBef>
              <a:buFont typeface="Wingdings" panose="05000000000000000000" pitchFamily="2" charset="2"/>
              <a:buChar char="n"/>
            </a:pPr>
            <a:endParaRPr lang="zh-CN" altLang="en-US" sz="2400" dirty="0">
              <a:ea typeface="宋体" panose="02010600030101010101" pitchFamily="2" charset="-122"/>
            </a:endParaRPr>
          </a:p>
          <a:p>
            <a:pPr>
              <a:lnSpc>
                <a:spcPct val="90000"/>
              </a:lnSpc>
              <a:spcBef>
                <a:spcPts val="1200"/>
              </a:spcBef>
              <a:buFont typeface="Wingdings" panose="05000000000000000000" pitchFamily="2" charset="2"/>
              <a:buChar char="n"/>
            </a:pPr>
            <a:r>
              <a:rPr lang="en-US" altLang="zh-CN" sz="2400">
                <a:ea typeface="宋体" panose="02010600030101010101" pitchFamily="2" charset="-122"/>
              </a:rPr>
              <a:t>Tasks-</a:t>
            </a:r>
            <a:r>
              <a:rPr lang="zh-CN" altLang="en-US" sz="2400" dirty="0">
                <a:ea typeface="宋体" panose="02010600030101010101" pitchFamily="2" charset="-122"/>
              </a:rPr>
              <a:t>任务</a:t>
            </a:r>
            <a:endParaRPr lang="zh-CN" altLang="en-US" sz="2400" dirty="0">
              <a:ea typeface="宋体" panose="02010600030101010101" pitchFamily="2" charset="-122"/>
            </a:endParaRPr>
          </a:p>
          <a:p>
            <a:pPr>
              <a:lnSpc>
                <a:spcPct val="90000"/>
              </a:lnSpc>
              <a:spcBef>
                <a:spcPts val="1200"/>
              </a:spcBef>
              <a:buFont typeface="Wingdings" panose="05000000000000000000" pitchFamily="2" charset="2"/>
              <a:buChar char="n"/>
            </a:pPr>
            <a:r>
              <a:rPr lang="en-US" altLang="zh-CN" sz="2400">
                <a:ea typeface="宋体" panose="02010600030101010101" pitchFamily="2" charset="-122"/>
              </a:rPr>
              <a:t>Goals-</a:t>
            </a:r>
            <a:r>
              <a:rPr lang="zh-CN" altLang="en-US" sz="2400" dirty="0">
                <a:ea typeface="宋体" panose="02010600030101010101" pitchFamily="2" charset="-122"/>
              </a:rPr>
              <a:t>目标</a:t>
            </a:r>
            <a:endParaRPr lang="zh-CN" altLang="en-US" sz="2400" dirty="0">
              <a:ea typeface="宋体" panose="02010600030101010101" pitchFamily="2" charset="-122"/>
            </a:endParaRPr>
          </a:p>
          <a:p>
            <a:pPr>
              <a:lnSpc>
                <a:spcPct val="90000"/>
              </a:lnSpc>
              <a:spcBef>
                <a:spcPts val="1200"/>
              </a:spcBef>
              <a:buFont typeface="Wingdings" panose="05000000000000000000" pitchFamily="2" charset="2"/>
              <a:buChar char="n"/>
            </a:pPr>
            <a:r>
              <a:rPr lang="en-US" altLang="zh-CN" sz="2400">
                <a:ea typeface="宋体" panose="02010600030101010101" pitchFamily="2" charset="-122"/>
              </a:rPr>
              <a:t>Metrics-</a:t>
            </a:r>
            <a:r>
              <a:rPr lang="zh-CN" altLang="en-US" sz="2400" dirty="0">
                <a:ea typeface="宋体" panose="02010600030101010101" pitchFamily="2" charset="-122"/>
              </a:rPr>
              <a:t>度量</a:t>
            </a:r>
            <a:endParaRPr lang="zh-CN" altLang="en-US" sz="2400" dirty="0">
              <a:ea typeface="宋体" panose="02010600030101010101" pitchFamily="2" charset="-122"/>
            </a:endParaRPr>
          </a:p>
          <a:p>
            <a:pPr>
              <a:lnSpc>
                <a:spcPct val="90000"/>
              </a:lnSpc>
              <a:spcBef>
                <a:spcPts val="1200"/>
              </a:spcBef>
              <a:buFont typeface="Wingdings" panose="05000000000000000000" pitchFamily="2" charset="2"/>
              <a:buChar char="n"/>
            </a:pPr>
            <a:endParaRPr lang="en-US" altLang="zh-CN" sz="2400">
              <a:ea typeface="宋体" panose="02010600030101010101" pitchFamily="2" charset="-122"/>
            </a:endParaRPr>
          </a:p>
          <a:p>
            <a:pPr>
              <a:lnSpc>
                <a:spcPct val="90000"/>
              </a:lnSpc>
              <a:spcBef>
                <a:spcPts val="1200"/>
              </a:spcBef>
              <a:buFont typeface="Wingdings" panose="05000000000000000000" pitchFamily="2" charset="2"/>
              <a:buChar char="n"/>
            </a:pPr>
            <a:endParaRPr lang="zh-CN" altLang="en-US" sz="2400" dirty="0">
              <a:ea typeface="宋体" panose="02010600030101010101" pitchFamily="2" charset="-122"/>
            </a:endParaRPr>
          </a:p>
        </p:txBody>
      </p:sp>
      <p:sp>
        <p:nvSpPr>
          <p:cNvPr id="1126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26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Behavior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9070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diagram can be used to help derive a sequence of tests that will exercise dynamic behavior of the class.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Tests to be designed should achieve full coverage by using operation sequences cause transitions through all allowable states.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When class behavior results in a collaboration with several classes, multiple state diagrams can be used to track system behavioral flow.</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model can be traversed in a breadth-first manner by having test case exercise a single transition and when a new transition is to be tested only previously tested transitions are used.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 for Account Class</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The illustration shows a state diagram for account class.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6263" y="1250205"/>
            <a:ext cx="5495030" cy="4917057"/>
          </a:xfrm>
          <a:prstGeom prst="rect">
            <a:avLst/>
          </a:prstGeom>
        </p:spPr>
      </p:pic>
      <p:sp>
        <p:nvSpPr>
          <p:cNvPr id="7" name="Text Placeholder 6"/>
          <p:cNvSpPr>
            <a:spLocks noGrp="1"/>
          </p:cNvSpPr>
          <p:nvPr>
            <p:ph type="body" sz="quarter" idx="12"/>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Footer Placeholder 3"/>
          <p:cNvSpPr txBox="1">
            <a:spLocks noGrp="1"/>
          </p:cNvSpPr>
          <p:nvPr/>
        </p:nvSpPr>
        <p:spPr>
          <a:xfrm>
            <a:off x="1219200" y="6248400"/>
            <a:ext cx="5486400" cy="457200"/>
          </a:xfrm>
          <a:prstGeom prst="rect">
            <a:avLst/>
          </a:prstGeom>
          <a:noFill/>
          <a:ln w="9525">
            <a:noFill/>
          </a:ln>
        </p:spPr>
        <p:txBody>
          <a:bodyPr anchor="b" anchorCtr="0"/>
          <a:p>
            <a:r>
              <a:rPr lang="en-US" altLang="zh-CN" sz="1000">
                <a:latin typeface="Arial" panose="020B0604020202020204" pitchFamily="34" charset="0"/>
              </a:rPr>
              <a:t>These slides are designed to accompany </a:t>
            </a:r>
            <a:r>
              <a:rPr lang="en-US" altLang="zh-CN" sz="1000" i="1">
                <a:latin typeface="Arial" panose="020B0604020202020204" pitchFamily="34" charset="0"/>
              </a:rPr>
              <a:t>Software Engineering: A Practitioner’s Approach, 8/e </a:t>
            </a:r>
            <a:r>
              <a:rPr lang="en-US" altLang="zh-CN" sz="1000">
                <a:latin typeface="Arial" panose="020B0604020202020204" pitchFamily="34" charset="0"/>
              </a:rPr>
              <a:t>(McGraw-Hill 2014). Slides copyright 2014 by Roger Pressman.</a:t>
            </a:r>
            <a:endParaRPr lang="en-US" altLang="zh-CN" sz="1000">
              <a:latin typeface="Arial" panose="020B0604020202020204" pitchFamily="34" charset="0"/>
            </a:endParaRPr>
          </a:p>
        </p:txBody>
      </p:sp>
      <p:sp>
        <p:nvSpPr>
          <p:cNvPr id="243714" name="Slide Number Placeholder 4"/>
          <p:cNvSpPr txBox="1">
            <a:spLocks noGrp="1"/>
          </p:cNvSpPr>
          <p:nvPr/>
        </p:nvSpPr>
        <p:spPr>
          <a:xfrm>
            <a:off x="7543800" y="6248400"/>
            <a:ext cx="1295400" cy="457200"/>
          </a:xfrm>
          <a:prstGeom prst="rect">
            <a:avLst/>
          </a:prstGeom>
          <a:noFill/>
          <a:ln w="9525">
            <a:noFill/>
          </a:ln>
        </p:spPr>
        <p:txBody>
          <a:bodyPr anchor="b" anchorCtr="0"/>
          <a:p>
            <a:pPr algn="r"/>
            <a:fld id="{9A0DB2DC-4C9A-4742-B13C-FB6460FD3503}" type="slidenum">
              <a:rPr lang="zh-CN" altLang="en-US" sz="1000" dirty="0">
                <a:latin typeface="Helvetica" charset="0"/>
              </a:rPr>
            </a:fld>
            <a:endParaRPr lang="zh-CN" altLang="en-US" sz="1000" dirty="0">
              <a:latin typeface="Helvetica" charset="0"/>
            </a:endParaRPr>
          </a:p>
        </p:txBody>
      </p:sp>
      <p:sp>
        <p:nvSpPr>
          <p:cNvPr id="243715" name="Rectangle 3"/>
          <p:cNvSpPr>
            <a:spLocks noGrp="1"/>
          </p:cNvSpPr>
          <p:nvPr>
            <p:ph type="title"/>
          </p:nvPr>
        </p:nvSpPr>
        <p:spPr>
          <a:xfrm>
            <a:off x="0" y="0"/>
            <a:ext cx="7772400" cy="600075"/>
          </a:xfrm>
        </p:spPr>
        <p:txBody>
          <a:bodyPr vert="horz" wrap="square" lIns="91440" tIns="45720" rIns="91440" bIns="45720" anchor="b" anchorCtr="0"/>
          <a:p>
            <a:pPr eaLnBrk="1" hangingPunct="1"/>
            <a:r>
              <a:rPr lang="en-US" altLang="zh-CN">
                <a:ea typeface="宋体" panose="02010600030101010101" pitchFamily="2" charset="-122"/>
              </a:rPr>
              <a:t>Tests Derived from Behavior Models</a:t>
            </a:r>
            <a:endParaRPr lang="en-US" altLang="zh-CN">
              <a:ea typeface="宋体" panose="02010600030101010101" pitchFamily="2" charset="-122"/>
            </a:endParaRPr>
          </a:p>
        </p:txBody>
      </p:sp>
      <p:pic>
        <p:nvPicPr>
          <p:cNvPr id="243716" name="Picture 4"/>
          <p:cNvPicPr>
            <a:picLocks noChangeAspect="1"/>
          </p:cNvPicPr>
          <p:nvPr/>
        </p:nvPicPr>
        <p:blipFill>
          <a:blip r:embed="rId1"/>
          <a:stretch>
            <a:fillRect/>
          </a:stretch>
        </p:blipFill>
        <p:spPr>
          <a:xfrm>
            <a:off x="3262313" y="1268413"/>
            <a:ext cx="4305300" cy="3929062"/>
          </a:xfrm>
          <a:prstGeom prst="rect">
            <a:avLst/>
          </a:prstGeom>
          <a:noFill/>
          <a:ln w="12700">
            <a:noFill/>
          </a:ln>
        </p:spPr>
      </p:pic>
      <p:sp>
        <p:nvSpPr>
          <p:cNvPr id="178181" name="Text Box 5"/>
          <p:cNvSpPr txBox="1">
            <a:spLocks noChangeArrowheads="1"/>
          </p:cNvSpPr>
          <p:nvPr/>
        </p:nvSpPr>
        <p:spPr bwMode="auto">
          <a:xfrm>
            <a:off x="900113" y="1268413"/>
            <a:ext cx="2200275" cy="3063875"/>
          </a:xfrm>
          <a:prstGeom prst="rect">
            <a:avLst/>
          </a:prstGeom>
          <a:noFill/>
          <a:ln>
            <a:noFill/>
          </a:ln>
          <a:effectLst/>
        </p:spPr>
        <p:txBody>
          <a:bodyPr>
            <a:spAutoFit/>
          </a:bodyPr>
          <a:lstStyle/>
          <a:p>
            <a:pPr marR="0" defTabSz="914400" eaLnBrk="0" hangingPunct="0">
              <a:lnSpc>
                <a:spcPct val="90000"/>
              </a:lnSpc>
              <a:spcBef>
                <a:spcPct val="50000"/>
              </a:spcBef>
              <a:buClrTx/>
              <a:buSzTx/>
              <a:buFontTx/>
              <a:defRPr/>
            </a:pPr>
            <a:r>
              <a:rPr kumimoji="0" lang="en-US" sz="1800" b="1" kern="1200" cap="none" spc="0" normalizeH="0" baseline="0" noProof="0">
                <a:effectLst>
                  <a:outerShdw blurRad="38100" dist="38100" dir="2700000" algn="tl">
                    <a:srgbClr val="FFFFFF"/>
                  </a:outerShdw>
                </a:effectLst>
                <a:latin typeface="Avant Garde" charset="0"/>
                <a:ea typeface="MS PGothic" panose="020B0600070205080204" pitchFamily="34" charset="-128"/>
                <a:cs typeface="+mn-cs"/>
              </a:rPr>
              <a:t>The tests to be designed should achieve all state coverage [KIR94]. That is, the operation sequences should cause the Account class to make transition through all allowable states</a:t>
            </a:r>
            <a:endParaRPr kumimoji="0" lang="en-US" sz="1800" b="1" kern="1200" cap="none" spc="0" normalizeH="0" baseline="0" noProof="0">
              <a:effectLst>
                <a:outerShdw blurRad="38100" dist="38100" dir="2700000" algn="tl">
                  <a:srgbClr val="FFFFFF"/>
                </a:outerShdw>
              </a:effectLst>
              <a:latin typeface="Avant Garde" charset="0"/>
              <a:ea typeface="MS PGothic" panose="020B0600070205080204" pitchFamily="34" charset="-128"/>
              <a:cs typeface="+mn-cs"/>
            </a:endParaRPr>
          </a:p>
        </p:txBody>
      </p:sp>
      <p:sp>
        <p:nvSpPr>
          <p:cNvPr id="243718" name="Rectangle 6"/>
          <p:cNvSpPr/>
          <p:nvPr/>
        </p:nvSpPr>
        <p:spPr>
          <a:xfrm>
            <a:off x="3100388" y="5005388"/>
            <a:ext cx="4038600" cy="304800"/>
          </a:xfrm>
          <a:prstGeom prst="rect">
            <a:avLst/>
          </a:prstGeom>
          <a:solidFill>
            <a:schemeClr val="accent1"/>
          </a:solidFill>
          <a:ln w="9525">
            <a:noFill/>
          </a:ln>
        </p:spPr>
        <p:txBody>
          <a:bodyPr wrap="none" anchor="ctr" anchorCtr="0"/>
          <a:p>
            <a:pPr eaLnBrk="0" hangingPunct="0"/>
            <a:endParaRPr lang="zh-CN" altLang="en-US" sz="2400" dirty="0">
              <a:latin typeface="Arial" panose="020B0604020202020204" pitchFamily="34" charset="0"/>
            </a:endParaRPr>
          </a:p>
        </p:txBody>
      </p:sp>
      <p:sp>
        <p:nvSpPr>
          <p:cNvPr id="243719" name="文本框 1"/>
          <p:cNvSpPr txBox="1"/>
          <p:nvPr/>
        </p:nvSpPr>
        <p:spPr>
          <a:xfrm>
            <a:off x="2403475" y="4802188"/>
            <a:ext cx="6835775" cy="582612"/>
          </a:xfrm>
          <a:prstGeom prst="rect">
            <a:avLst/>
          </a:prstGeom>
          <a:noFill/>
          <a:ln w="9525">
            <a:noFill/>
          </a:ln>
        </p:spPr>
        <p:txBody>
          <a:bodyPr>
            <a:spAutoFit/>
          </a:bodyPr>
          <a:p>
            <a:r>
              <a:rPr lang="zh-CN" altLang="en-US">
                <a:latin typeface="Arial" panose="020B0604020202020204" pitchFamily="34" charset="0"/>
              </a:rPr>
              <a:t> </a:t>
            </a:r>
            <a:r>
              <a:rPr lang="zh-CN" altLang="en-US" sz="1600">
                <a:latin typeface="Arial" panose="020B0604020202020204" pitchFamily="34" charset="0"/>
              </a:rPr>
              <a:t>Figure 24.3 [Kir94] illustrates a state diagram for the Account class</a:t>
            </a:r>
            <a:endParaRPr lang="zh-CN" altLang="en-US" sz="1600">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 </a:t>
            </a:r>
            <a:r>
              <a:rPr lang="en-US" altLang="zh-CN">
                <a:solidFill>
                  <a:srgbClr val="FF0000"/>
                </a:solidFill>
                <a:ea typeface="宋体" panose="02010600030101010101" pitchFamily="2" charset="-122"/>
              </a:rPr>
              <a:t>OO Testing Strategies</a:t>
            </a:r>
            <a:endParaRPr lang="en-US" altLang="zh-CN">
              <a:solidFill>
                <a:srgbClr val="FF0000"/>
              </a:solidFill>
              <a:ea typeface="宋体" panose="02010600030101010101" pitchFamily="2" charset="-122"/>
            </a:endParaRPr>
          </a:p>
        </p:txBody>
      </p:sp>
      <p:sp>
        <p:nvSpPr>
          <p:cNvPr id="232450" name="Rectangle 3"/>
          <p:cNvSpPr>
            <a:spLocks noGrp="1"/>
          </p:cNvSpPr>
          <p:nvPr>
            <p:ph idx="1"/>
          </p:nvPr>
        </p:nvSpPr>
        <p:spPr>
          <a:xfrm>
            <a:off x="685800" y="908050"/>
            <a:ext cx="8153400" cy="5270500"/>
          </a:xfrm>
        </p:spPr>
        <p:txBody>
          <a:bodyPr vert="horz" wrap="square" lIns="91440" tIns="45720" rIns="91440" bIns="45720" anchor="t"/>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rPr>
              <a:t>Unit testing</a:t>
            </a:r>
            <a:endParaRPr kumimoji="0" lang="en-US" altLang="zh-CN" sz="2400" b="0" i="0" u="none" strike="noStrike" kern="0" cap="none" spc="0" normalizeH="0" baseline="0" noProof="1">
              <a:solidFill>
                <a:schemeClr val="tx1"/>
              </a:solidFill>
              <a:latin typeface="+mn-lt"/>
              <a:ea typeface="宋体" panose="0201060003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ea"/>
              </a:rPr>
              <a:t>the concept of the unit changes</a:t>
            </a:r>
            <a:r>
              <a:rPr kumimoji="0" lang="zh-CN" altLang="en-US" sz="2000" b="0" i="0" u="none" strike="noStrike" kern="0" cap="none" spc="0" normalizeH="0" baseline="0" noProof="1" dirty="0">
                <a:solidFill>
                  <a:schemeClr val="tx1"/>
                </a:solidFill>
                <a:latin typeface="Palatino" pitchFamily="-128" charset="0"/>
                <a:ea typeface="宋体" panose="02010600030101010101" pitchFamily="2" charset="-122"/>
                <a:cs typeface="+mn-ea"/>
              </a:rPr>
              <a:t>测试单元的概念发生变化！</a:t>
            </a:r>
            <a:endParaRPr kumimoji="0" lang="zh-CN" altLang="en-US" sz="2000" b="0" i="0" u="none" strike="noStrike" kern="0" cap="none" spc="0" normalizeH="0" baseline="0" noProof="1" dirty="0">
              <a:solidFill>
                <a:schemeClr val="tx1"/>
              </a:solidFill>
              <a:latin typeface="Palatino" pitchFamily="-128" charset="0"/>
              <a:ea typeface="宋体" panose="02010600030101010101" pitchFamily="2" charset="-122"/>
              <a:cs typeface="+mn-ea"/>
            </a:endParaRPr>
          </a:p>
          <a:p>
            <a:pPr marL="742950" marR="0" lvl="1" indent="-28575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2000" b="0" i="0" u="none" strike="noStrike" kern="0" cap="none" spc="0" normalizeH="0" baseline="0" noProof="1">
                <a:solidFill>
                  <a:srgbClr val="FF0000"/>
                </a:solidFill>
                <a:latin typeface="Palatino" pitchFamily="-128" charset="0"/>
                <a:ea typeface="宋体" panose="02010600030101010101" pitchFamily="2" charset="-122"/>
                <a:cs typeface="+mn-ea"/>
              </a:rPr>
              <a:t>the smallest testable unit is the encapsulated class</a:t>
            </a:r>
            <a:endParaRPr kumimoji="0" lang="en-US" altLang="zh-CN" sz="2000" b="0" i="0" u="none" strike="noStrike" kern="0" cap="none" spc="0" normalizeH="0" baseline="0" noProof="1">
              <a:solidFill>
                <a:srgbClr val="FF0000"/>
              </a:solidFill>
              <a:latin typeface="Palatino" pitchFamily="-128" charset="0"/>
              <a:ea typeface="宋体" panose="02010600030101010101" pitchFamily="2" charset="-122"/>
              <a:cs typeface="+mn-ea"/>
            </a:endParaRPr>
          </a:p>
          <a:p>
            <a:pPr marL="742950" marR="0" lvl="1" indent="-28575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2000" b="0" i="0" u="none" strike="noStrike" kern="0" cap="none" spc="0" normalizeH="0" baseline="0" noProof="1">
                <a:solidFill>
                  <a:srgbClr val="FF0000"/>
                </a:solidFill>
                <a:latin typeface="Palatino" pitchFamily="-128" charset="0"/>
                <a:ea typeface="宋体" panose="02010600030101010101" pitchFamily="2" charset="-122"/>
                <a:cs typeface="+mn-ea"/>
              </a:rPr>
              <a:t>a single operation can no longer be tested in isolation</a:t>
            </a: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ea"/>
              </a:rPr>
              <a:t> (the conventional view of unit testing) but rather, as part of a class </a:t>
            </a: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ea"/>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rPr>
              <a:t>Integration Testing</a:t>
            </a:r>
            <a:r>
              <a:rPr kumimoji="0" lang="zh-CN" altLang="en-US" sz="2400" b="0" i="0" u="none" strike="noStrike" kern="0" cap="none" spc="0" normalizeH="0" baseline="0" noProof="1">
                <a:solidFill>
                  <a:schemeClr val="tx1"/>
                </a:solidFill>
                <a:latin typeface="Palatino" pitchFamily="-128" charset="0"/>
                <a:ea typeface="宋体" panose="02010600030101010101" pitchFamily="2" charset="-122"/>
                <a:cs typeface="+mn-cs"/>
              </a:rPr>
              <a:t>（</a:t>
            </a:r>
            <a:r>
              <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rPr>
              <a:t>2</a:t>
            </a:r>
            <a:r>
              <a:rPr kumimoji="0" lang="zh-CN" altLang="en-US" sz="2400" b="0" i="0" u="none" strike="noStrike" kern="0" cap="none" spc="0" normalizeH="0" baseline="0" noProof="1">
                <a:solidFill>
                  <a:schemeClr val="tx1"/>
                </a:solidFill>
                <a:latin typeface="Palatino" pitchFamily="-128" charset="0"/>
                <a:ea typeface="宋体" panose="02010600030101010101" pitchFamily="2" charset="-122"/>
                <a:cs typeface="+mn-cs"/>
              </a:rPr>
              <a:t>种</a:t>
            </a:r>
            <a:r>
              <a:rPr kumimoji="0" lang="zh-CN" altLang="en-US" sz="2400" b="0" i="0" u="none" strike="noStrike" kern="0" cap="none" spc="0" normalizeH="0" baseline="0" noProof="1">
                <a:solidFill>
                  <a:schemeClr val="tx1"/>
                </a:solidFill>
                <a:latin typeface="Palatino" pitchFamily="-128" charset="0"/>
                <a:ea typeface="宋体" panose="02010600030101010101" pitchFamily="2" charset="-122"/>
                <a:cs typeface="+mn-cs"/>
              </a:rPr>
              <a:t>）</a:t>
            </a:r>
            <a:endPar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ea"/>
              </a:rPr>
              <a:t>Thread-based testing</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rPr>
              <a:t> integrates the set of classes required to respond to one input or event for the system</a:t>
            </a:r>
            <a:endPar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endParaRPr>
          </a:p>
          <a:p>
            <a:pPr marL="742950" marR="0" lvl="1" indent="-28575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ea"/>
              </a:rPr>
              <a:t>Use-based testing</a:t>
            </a:r>
            <a:r>
              <a:rPr kumimoji="0" lang="en-US" altLang="zh-CN" sz="1800" b="0" i="1" u="none" strike="noStrike" kern="0" cap="none" spc="0" normalizeH="0" baseline="0" noProof="1">
                <a:solidFill>
                  <a:schemeClr val="tx1"/>
                </a:solidFill>
                <a:latin typeface="Palatino" pitchFamily="-128" charset="0"/>
                <a:ea typeface="宋体" panose="02010600030101010101" pitchFamily="2" charset="-122"/>
                <a:cs typeface="+mn-ea"/>
              </a:rPr>
              <a:t> </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rPr>
              <a:t>begins the construction of the system by testing those classes (called </a:t>
            </a:r>
            <a:r>
              <a:rPr kumimoji="0" lang="en-US" altLang="zh-CN" sz="1800" b="0" i="1" u="none" strike="noStrike" kern="0" cap="none" spc="0" normalizeH="0" baseline="0" noProof="1">
                <a:solidFill>
                  <a:schemeClr val="tx1"/>
                </a:solidFill>
                <a:latin typeface="Palatino" pitchFamily="-128" charset="0"/>
                <a:ea typeface="宋体" panose="02010600030101010101" pitchFamily="2" charset="-122"/>
                <a:cs typeface="+mn-ea"/>
              </a:rPr>
              <a:t>independent classes</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rPr>
              <a:t>) that use very few (if any) of server classes. After the independent classes are tested, the next layer of classes, called </a:t>
            </a:r>
            <a:r>
              <a:rPr kumimoji="0" lang="en-US" altLang="zh-CN" sz="1800" b="0" i="1" u="none" strike="noStrike" kern="0" cap="none" spc="0" normalizeH="0" baseline="0" noProof="1">
                <a:solidFill>
                  <a:schemeClr val="tx1"/>
                </a:solidFill>
                <a:latin typeface="Palatino" pitchFamily="-128" charset="0"/>
                <a:ea typeface="宋体" panose="02010600030101010101" pitchFamily="2" charset="-122"/>
                <a:cs typeface="+mn-ea"/>
              </a:rPr>
              <a:t>dependent classes</a:t>
            </a:r>
            <a:endParaRPr kumimoji="0" lang="en-US" altLang="zh-CN" sz="1800" b="0" i="1" u="none" strike="noStrike" kern="0" cap="none" spc="0" normalizeH="0" baseline="0" noProof="1">
              <a:solidFill>
                <a:schemeClr val="tx1"/>
              </a:solidFill>
              <a:latin typeface="Palatino" pitchFamily="-128" charset="0"/>
              <a:ea typeface="宋体" panose="02010600030101010101" pitchFamily="2" charset="-122"/>
              <a:cs typeface="+mn-ea"/>
            </a:endParaRPr>
          </a:p>
          <a:p>
            <a:pPr marL="457200" marR="0" lvl="1" indent="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endPar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ea"/>
            </a:endParaRPr>
          </a:p>
          <a:p>
            <a:pPr marL="457200" marR="0" lvl="1" indent="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ea"/>
              </a:rPr>
              <a:t>Cluster testing</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rPr>
              <a:t> </a:t>
            </a:r>
            <a:r>
              <a:rPr kumimoji="0" lang="en-US" altLang="zh-CN" sz="1800" b="0" i="0" u="none" strike="noStrike" kern="0" cap="none" spc="0" normalizeH="0" baseline="0" noProof="1">
                <a:solidFill>
                  <a:schemeClr val="tx1"/>
                </a:solidFill>
                <a:latin typeface="+mn-lt"/>
                <a:ea typeface="MS PGothic" panose="020B0600070205080204" pitchFamily="34" charset="-128"/>
                <a:cs typeface="+mn-ea"/>
                <a:sym typeface="+mn-ea"/>
              </a:rPr>
              <a:t>is one step in the integration testing of OO software.</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rPr>
              <a:t> defines </a:t>
            </a:r>
            <a:r>
              <a:rPr kumimoji="0" lang="en-US" altLang="zh-CN" sz="1800" b="0" i="0" u="none" strike="noStrike" kern="0" cap="none" spc="0" normalizeH="0" baseline="0" noProof="1">
                <a:solidFill>
                  <a:srgbClr val="FF0000"/>
                </a:solidFill>
                <a:latin typeface="Palatino" pitchFamily="-128" charset="0"/>
                <a:ea typeface="宋体" panose="02010600030101010101" pitchFamily="2" charset="-122"/>
                <a:cs typeface="+mn-ea"/>
              </a:rPr>
              <a:t>a cluster of collaborating classes</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ea"/>
              </a:rPr>
              <a:t> (determined by examining the CRC and object-relationship model) is exercised by designing test cases that attempt to uncover errors in the collaborations. </a:t>
            </a: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ea"/>
            </a:endParaRPr>
          </a:p>
        </p:txBody>
      </p:sp>
      <p:sp>
        <p:nvSpPr>
          <p:cNvPr id="23245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3245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OO Testing Strategies</a:t>
            </a:r>
            <a:endParaRPr lang="en-US" altLang="zh-CN">
              <a:ea typeface="宋体" panose="02010600030101010101" pitchFamily="2" charset="-122"/>
            </a:endParaRPr>
          </a:p>
        </p:txBody>
      </p:sp>
      <p:sp>
        <p:nvSpPr>
          <p:cNvPr id="233474" name="Rectangle 3"/>
          <p:cNvSpPr>
            <a:spLocks noGrp="1"/>
          </p:cNvSpPr>
          <p:nvPr>
            <p:ph idx="1"/>
          </p:nvPr>
        </p:nvSpPr>
        <p:spPr>
          <a:xfrm>
            <a:off x="684213" y="1052513"/>
            <a:ext cx="7772400" cy="4419600"/>
          </a:xfrm>
        </p:spPr>
        <p:txBody>
          <a:bodyPr vert="horz" wrap="square" lIns="91440" tIns="45720" rIns="91440" bIns="45720" anchor="t" anchorCtr="0"/>
          <a:p>
            <a:pPr>
              <a:lnSpc>
                <a:spcPct val="90000"/>
              </a:lnSpc>
            </a:pPr>
            <a:r>
              <a:rPr lang="en-US" altLang="zh-CN" sz="2400">
                <a:latin typeface="Palatino" pitchFamily="-128" charset="0"/>
                <a:ea typeface="宋体" panose="02010600030101010101" pitchFamily="2" charset="-122"/>
              </a:rPr>
              <a:t>Validation Testing</a:t>
            </a:r>
            <a:endParaRPr lang="en-US" altLang="zh-CN" sz="2400">
              <a:latin typeface="Palatino" pitchFamily="-128" charset="0"/>
              <a:ea typeface="宋体" panose="02010600030101010101" pitchFamily="2" charset="-122"/>
            </a:endParaRPr>
          </a:p>
          <a:p>
            <a:pPr lvl="1">
              <a:lnSpc>
                <a:spcPct val="90000"/>
              </a:lnSpc>
            </a:pPr>
            <a:r>
              <a:rPr lang="en-US" altLang="zh-CN">
                <a:latin typeface="Palatino" pitchFamily="-128" charset="0"/>
                <a:ea typeface="宋体" panose="02010600030101010101" pitchFamily="2" charset="-122"/>
              </a:rPr>
              <a:t>details of class connections disappear</a:t>
            </a:r>
            <a:endParaRPr lang="en-US" altLang="zh-CN">
              <a:latin typeface="Palatino" pitchFamily="-128" charset="0"/>
              <a:ea typeface="宋体" panose="02010600030101010101" pitchFamily="2" charset="-122"/>
            </a:endParaRPr>
          </a:p>
          <a:p>
            <a:pPr lvl="1">
              <a:lnSpc>
                <a:spcPct val="90000"/>
              </a:lnSpc>
            </a:pPr>
            <a:r>
              <a:rPr lang="en-US" altLang="zh-CN">
                <a:latin typeface="Palatino" pitchFamily="-128" charset="0"/>
                <a:ea typeface="宋体" panose="02010600030101010101" pitchFamily="2" charset="-122"/>
              </a:rPr>
              <a:t>draw upon use cases that are part of the requirements model</a:t>
            </a:r>
            <a:endParaRPr lang="en-US" altLang="zh-CN">
              <a:latin typeface="Palatino" pitchFamily="-128" charset="0"/>
              <a:ea typeface="宋体" panose="02010600030101010101" pitchFamily="2" charset="-122"/>
            </a:endParaRPr>
          </a:p>
          <a:p>
            <a:pPr lvl="1">
              <a:lnSpc>
                <a:spcPct val="90000"/>
              </a:lnSpc>
            </a:pPr>
            <a:r>
              <a:rPr lang="en-US" altLang="zh-CN">
                <a:latin typeface="Palatino" pitchFamily="-128" charset="0"/>
                <a:ea typeface="宋体" panose="02010600030101010101" pitchFamily="2" charset="-122"/>
              </a:rPr>
              <a:t>Conventional black-box testing methods can be used to drive validation tests</a:t>
            </a:r>
            <a:endParaRPr lang="en-US" altLang="zh-CN">
              <a:latin typeface="Palatino" pitchFamily="-128" charset="0"/>
              <a:ea typeface="宋体" panose="02010600030101010101" pitchFamily="2" charset="-122"/>
            </a:endParaRPr>
          </a:p>
          <a:p>
            <a:pPr lvl="1">
              <a:lnSpc>
                <a:spcPct val="90000"/>
              </a:lnSpc>
            </a:pPr>
            <a:endParaRPr lang="en-US" altLang="zh-CN">
              <a:latin typeface="Palatino" pitchFamily="-128" charset="0"/>
              <a:ea typeface="宋体" panose="02010600030101010101" pitchFamily="2" charset="-122"/>
            </a:endParaRPr>
          </a:p>
          <a:p>
            <a:pPr lvl="1">
              <a:lnSpc>
                <a:spcPct val="90000"/>
              </a:lnSpc>
            </a:pPr>
            <a:r>
              <a:rPr lang="zh-CN" altLang="en-US" dirty="0">
                <a:solidFill>
                  <a:srgbClr val="FF0000"/>
                </a:solidFill>
                <a:latin typeface="Palatino" pitchFamily="-128" charset="0"/>
                <a:ea typeface="宋体" panose="02010600030101010101" pitchFamily="2" charset="-122"/>
              </a:rPr>
              <a:t>在确认级或系统级，测试与传统方法一致！</a:t>
            </a:r>
            <a:endParaRPr lang="zh-CN" altLang="en-US" dirty="0">
              <a:solidFill>
                <a:srgbClr val="FF0000"/>
              </a:solidFill>
              <a:latin typeface="Palatino" pitchFamily="-128" charset="0"/>
              <a:ea typeface="宋体" panose="02010600030101010101" pitchFamily="2" charset="-122"/>
            </a:endParaRPr>
          </a:p>
        </p:txBody>
      </p:sp>
      <p:sp>
        <p:nvSpPr>
          <p:cNvPr id="23347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3347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344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34499" name="Rectangle 7"/>
          <p:cNvSpPr>
            <a:spLocks noRot="1"/>
          </p:cNvSpPr>
          <p:nvPr/>
        </p:nvSpPr>
        <p:spPr>
          <a:xfrm>
            <a:off x="0" y="188913"/>
            <a:ext cx="8856663" cy="542925"/>
          </a:xfrm>
          <a:prstGeom prst="rect">
            <a:avLst/>
          </a:prstGeom>
          <a:noFill/>
          <a:ln w="12700">
            <a:noFill/>
          </a:ln>
        </p:spPr>
        <p:txBody>
          <a:bodyPr lIns="63500" tIns="25400" rIns="63500" bIns="25400">
            <a:spAutoFit/>
          </a:bodyPr>
          <a:p>
            <a:pPr eaLnBrk="0" hangingPunct="0"/>
            <a:r>
              <a:rPr lang="en-US" altLang="zh-CN">
                <a:latin typeface="Arial" panose="020B0604020202020204" pitchFamily="34" charset="0"/>
              </a:rPr>
              <a:t>Object-Oriented Testing</a:t>
            </a:r>
            <a:r>
              <a:rPr lang="en-US" altLang="ja-JP">
                <a:latin typeface="Arial" panose="020B0604020202020204" pitchFamily="34" charset="0"/>
              </a:rPr>
              <a:t> </a:t>
            </a:r>
            <a:r>
              <a:rPr lang="en-US" altLang="zh-CN">
                <a:latin typeface="Arial" panose="020B0604020202020204" pitchFamily="34" charset="0"/>
                <a:ea typeface="宋体" panose="02010600030101010101" pitchFamily="2" charset="-122"/>
              </a:rPr>
              <a:t>Methods</a:t>
            </a:r>
            <a:endParaRPr lang="zh-CN" altLang="en-US" dirty="0">
              <a:latin typeface="Arial" panose="020B0604020202020204" pitchFamily="34" charset="0"/>
            </a:endParaRPr>
          </a:p>
        </p:txBody>
      </p:sp>
      <p:sp>
        <p:nvSpPr>
          <p:cNvPr id="817161" name="Rectangle 9"/>
          <p:cNvSpPr>
            <a:spLocks noChangeArrowheads="1"/>
          </p:cNvSpPr>
          <p:nvPr/>
        </p:nvSpPr>
        <p:spPr bwMode="auto">
          <a:xfrm>
            <a:off x="142875" y="728663"/>
            <a:ext cx="9001125" cy="5564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p>
            <a:pPr marL="304800" marR="0" indent="-304800" algn="l" defTabSz="914400" rtl="0" eaLnBrk="0" fontAlgn="base" latinLnBrk="0" hangingPunct="0">
              <a:lnSpc>
                <a:spcPct val="90000"/>
              </a:lnSpc>
              <a:spcBef>
                <a:spcPct val="0"/>
              </a:spcBef>
              <a:spcAft>
                <a:spcPct val="0"/>
              </a:spcAft>
              <a:buClrTx/>
              <a:buSzTx/>
              <a:buFontTx/>
              <a:buNone/>
              <a:tabLst>
                <a:tab pos="342900" algn="l"/>
                <a:tab pos="685800" algn="l"/>
                <a:tab pos="971550" algn="l"/>
              </a:tabLst>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面向对象测试用例设计：</a:t>
            </a:r>
            <a:endPar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04800" marR="0" indent="-304800" algn="l" defTabSz="914400" rtl="0" eaLnBrk="0" fontAlgn="base" latinLnBrk="0" hangingPunct="0">
              <a:lnSpc>
                <a:spcPct val="90000"/>
              </a:lnSpc>
              <a:spcBef>
                <a:spcPct val="0"/>
              </a:spcBef>
              <a:spcAft>
                <a:spcPct val="0"/>
              </a:spcAft>
              <a:buClrTx/>
              <a:buSzTx/>
              <a:buFontTx/>
              <a:buNone/>
              <a:tabLst>
                <a:tab pos="342900" algn="l"/>
                <a:tab pos="685800" algn="l"/>
                <a:tab pos="971550" algn="l"/>
              </a:tabLst>
            </a:pPr>
            <a:r>
              <a:rPr kumimoji="0" lang="en-US" altLang="ja-JP" sz="2400" b="0" i="0" u="none" strike="noStrike" kern="1200" cap="none" spc="0" normalizeH="0" baseline="0" noProof="1" err="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Berard</a:t>
            </a: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[BER93] proposes the following approach:</a:t>
            </a:r>
            <a:endParaRPr kumimoji="0" lang="ja-JP"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AutoNum type="arabicPeriod"/>
              <a:tabLst>
                <a:tab pos="342900" algn="l"/>
                <a:tab pos="685800" algn="l"/>
                <a:tab pos="971550" algn="l"/>
              </a:tabLst>
            </a:pP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Each test case should be uniquely identified and should be </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explicitly associated with the class to be tested</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每个测试用例都应该唯一的标识，并明确地与被测试的类相关联</a:t>
            </a:r>
            <a:endParaRPr kumimoji="0" lang="ja-JP"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2.	The purpose of the test should be stated</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应该描述测试的目的</a:t>
            </a:r>
            <a:endParaRPr kumimoji="0" lang="ja-JP"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04800" marR="0" indent="-304800" algn="l" defTabSz="914400" rtl="0" eaLnBrk="0" fontAlgn="base" latinLnBrk="0" hangingPunct="0">
              <a:lnSpc>
                <a:spcPct val="85000"/>
              </a:lnSpc>
              <a:spcBef>
                <a:spcPct val="0"/>
              </a:spcBef>
              <a:spcAft>
                <a:spcPct val="0"/>
              </a:spcAft>
              <a:buClrTx/>
              <a:buSzTx/>
              <a:buFontTx/>
              <a:buAutoNum type="arabicPeriod" startAt="3"/>
              <a:tabLst>
                <a:tab pos="342900" algn="l"/>
                <a:tab pos="685800" algn="l"/>
                <a:tab pos="971550" algn="l"/>
              </a:tabLst>
            </a:pP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list of testing steps should be developed for each test and should contain:</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应该为每个测试用例开发操作步骤</a:t>
            </a:r>
            <a:endParaRPr kumimoji="0" lang="ja-JP"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647700" marR="0" lvl="1"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a list of specified states for the object that is to be tested</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测试对象的状态</a:t>
            </a:r>
            <a:endParaRPr kumimoji="0" lang="ja-JP"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b.</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list of messages and operations that will be exercised as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consequence of the test</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测试消息和操作</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c.	a list of exceptions that may occur as the object is tested</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测试异常情况</a:t>
            </a:r>
            <a:endParaRPr kumimoji="0" lang="ja-JP"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d.	a list of external conditions (i.e., changes in the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environment external to the software that must exist in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order to properly conduct the test)</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测试的外部环境、条件</a:t>
            </a:r>
            <a:endParaRPr kumimoji="0" lang="ja-JP"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	supplementary information that will aid in understanding or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85000"/>
              </a:lnSpc>
              <a:spcBef>
                <a:spcPct val="0"/>
              </a:spcBef>
              <a:spcAft>
                <a:spcPct val="0"/>
              </a:spcAft>
              <a:buClrTx/>
              <a:buSzTx/>
              <a:buFontTx/>
              <a:buNone/>
              <a:tabLst>
                <a:tab pos="342900" algn="l"/>
                <a:tab pos="685800" algn="l"/>
                <a:tab pos="971550" algn="l"/>
              </a:tabLst>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implementing the test.</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其它（补充信息）</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标题 294913"/>
          <p:cNvSpPr>
            <a:spLocks noGrp="1"/>
          </p:cNvSpPr>
          <p:nvPr>
            <p:ph type="title"/>
          </p:nvPr>
        </p:nvSpPr>
        <p:spPr/>
        <p:txBody>
          <a:bodyPr anchor="ctr" anchorCtr="0"/>
          <a:p>
            <a:r>
              <a:rPr lang="en-US" altLang="zh-CN" sz="2400"/>
              <a:t> OO</a:t>
            </a:r>
            <a:r>
              <a:rPr lang="zh-CN" altLang="en-US" sz="2400" dirty="0"/>
              <a:t>测试面临的障碍 </a:t>
            </a:r>
            <a:endParaRPr lang="zh-CN" altLang="en-US" sz="2400" dirty="0"/>
          </a:p>
        </p:txBody>
      </p:sp>
      <p:sp>
        <p:nvSpPr>
          <p:cNvPr id="236546" name="文本占位符 294914"/>
          <p:cNvSpPr>
            <a:spLocks noGrp="1"/>
          </p:cNvSpPr>
          <p:nvPr>
            <p:ph idx="1"/>
          </p:nvPr>
        </p:nvSpPr>
        <p:spPr/>
        <p:txBody>
          <a:bodyPr anchor="t" anchorCtr="0"/>
          <a:p>
            <a:r>
              <a:rPr lang="en-US" altLang="zh-CN">
                <a:ea typeface="宋体" panose="02010600030101010101" pitchFamily="2" charset="-122"/>
              </a:rPr>
              <a:t>Encapsulation</a:t>
            </a:r>
            <a:r>
              <a:rPr lang="zh-CN" altLang="en-US" dirty="0">
                <a:ea typeface="宋体" panose="02010600030101010101" pitchFamily="2" charset="-122"/>
              </a:rPr>
              <a:t>： 尽管</a:t>
            </a:r>
            <a:r>
              <a:rPr lang="zh-CN" altLang="en-US" b="1" dirty="0">
                <a:ea typeface="宋体" panose="02010600030101010101" pitchFamily="2" charset="-122"/>
              </a:rPr>
              <a:t>封装</a:t>
            </a:r>
            <a:r>
              <a:rPr lang="zh-CN" altLang="en-US" dirty="0">
                <a:ea typeface="宋体" panose="02010600030101010101" pitchFamily="2" charset="-122"/>
              </a:rPr>
              <a:t>是面向对象的重要设计概念，但它可能称为测试的一个小障碍；因为封装使获取对象的状态等消息有些困难；</a:t>
            </a:r>
            <a:endParaRPr lang="zh-CN" altLang="en-US" dirty="0">
              <a:ea typeface="宋体" panose="02010600030101010101" pitchFamily="2" charset="-122"/>
            </a:endParaRPr>
          </a:p>
          <a:p>
            <a:r>
              <a:rPr lang="en-US" altLang="zh-CN">
                <a:ea typeface="宋体" panose="02010600030101010101" pitchFamily="2" charset="-122"/>
              </a:rPr>
              <a:t>Inheritance</a:t>
            </a:r>
            <a:r>
              <a:rPr lang="zh-CN" altLang="en-US" b="1" dirty="0">
                <a:ea typeface="宋体" panose="02010600030101010101" pitchFamily="2" charset="-122"/>
              </a:rPr>
              <a:t>：继承</a:t>
            </a:r>
            <a:r>
              <a:rPr lang="zh-CN" altLang="en-US" dirty="0">
                <a:ea typeface="宋体" panose="02010600030101010101" pitchFamily="2" charset="-122"/>
              </a:rPr>
              <a:t>也为测试设计提出了一些挑战，一方面：即使已取得复用，每个新的使用环境也需要重新测试；另外：多重继承使测试进一步复杂化</a:t>
            </a:r>
            <a:endParaRPr lang="zh-CN" altLang="en-US" dirty="0">
              <a:ea typeface="宋体" panose="02010600030101010101" pitchFamily="2" charset="-122"/>
            </a:endParaRPr>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61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6195" name="Rectangle 40"/>
          <p:cNvSpPr>
            <a:spLocks noRot="1"/>
          </p:cNvSpPr>
          <p:nvPr/>
        </p:nvSpPr>
        <p:spPr>
          <a:xfrm>
            <a:off x="0" y="188913"/>
            <a:ext cx="2339975" cy="511175"/>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Summary </a:t>
            </a:r>
            <a:endParaRPr lang="en-US" altLang="zh-CN" b="1">
              <a:latin typeface="Arial" panose="020B0604020202020204" pitchFamily="34" charset="0"/>
            </a:endParaRPr>
          </a:p>
        </p:txBody>
      </p:sp>
      <p:sp>
        <p:nvSpPr>
          <p:cNvPr id="136196" name="Rectangle 41"/>
          <p:cNvSpPr/>
          <p:nvPr/>
        </p:nvSpPr>
        <p:spPr>
          <a:xfrm>
            <a:off x="142875" y="728663"/>
            <a:ext cx="8858250" cy="532320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zh-CN" sz="2000">
                <a:latin typeface="Arial" panose="020B0604020202020204" pitchFamily="34" charset="0"/>
              </a:rPr>
              <a:t>Software testing accounts for the largest percentage of technical effort in the software process (</a:t>
            </a:r>
            <a:r>
              <a:rPr lang="zh-CN" altLang="en-US" sz="2000" dirty="0">
                <a:latin typeface="Arial" panose="020B0604020202020204" pitchFamily="34" charset="0"/>
              </a:rPr>
              <a:t>至少占</a:t>
            </a:r>
            <a:r>
              <a:rPr lang="en-US" altLang="zh-CN" sz="2000">
                <a:latin typeface="Arial" panose="020B0604020202020204" pitchFamily="34" charset="0"/>
              </a:rPr>
              <a:t>1/3</a:t>
            </a:r>
            <a:r>
              <a:rPr lang="zh-CN" altLang="en-US" sz="2000" dirty="0">
                <a:latin typeface="Arial" panose="020B0604020202020204" pitchFamily="34" charset="0"/>
              </a:rPr>
              <a:t>时间</a:t>
            </a:r>
            <a:r>
              <a:rPr lang="en-US" altLang="zh-CN" sz="2000">
                <a:latin typeface="Arial" panose="020B0604020202020204" pitchFamily="34" charset="0"/>
              </a:rPr>
              <a:t>)</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Software testing strategies </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Technical Review-many errors will be eliminated before testing commences </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Testing begins at the component level and works “outward” toward the integration of the entire computer-based system</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Different testing techniques are appropriate for different software</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Testing is conducted by the developer/ independent test group</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Testing &amp; debugging are different</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The objective of software testing is uncover errors</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Conventional software testing: Unit, integration, validation, system testing</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OO-testing: begins with tests that exercise the operations within a class and then moves to an input or event (</a:t>
            </a:r>
            <a:r>
              <a:rPr lang="en-US" altLang="ja-JP" sz="2000">
                <a:latin typeface="Arial" panose="020B0604020202020204" pitchFamily="34" charset="0"/>
              </a:rPr>
              <a:t>thread-based </a:t>
            </a:r>
            <a:r>
              <a:rPr lang="en-US" altLang="zh-CN" sz="2000">
                <a:latin typeface="Arial" panose="020B0604020202020204" pitchFamily="34" charset="0"/>
              </a:rPr>
              <a:t>testing). Use-based tests focus on classes that do not collaborate heavily with other classes.</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white-box testing(</a:t>
            </a:r>
            <a:r>
              <a:rPr lang="zh-CN" altLang="en-US" sz="2000">
                <a:latin typeface="Arial" panose="020B0604020202020204" pitchFamily="34" charset="0"/>
                <a:ea typeface="宋体" panose="02010600030101010101" pitchFamily="2" charset="-122"/>
              </a:rPr>
              <a:t>单一路径，控制路径</a:t>
            </a:r>
            <a:r>
              <a:rPr lang="en-US" altLang="zh-CN" sz="2000">
                <a:latin typeface="Arial" panose="020B0604020202020204" pitchFamily="34" charset="0"/>
              </a:rPr>
              <a:t>)</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black-box testing</a:t>
            </a:r>
            <a:r>
              <a:rPr lang="zh-CN" altLang="en-US" sz="2000">
                <a:latin typeface="Arial" panose="020B0604020202020204" pitchFamily="34" charset="0"/>
                <a:ea typeface="宋体" panose="02010600030101010101" pitchFamily="2" charset="-122"/>
              </a:rPr>
              <a:t>（等价类划分，边界值分析）</a:t>
            </a:r>
            <a:endParaRPr lang="zh-CN" altLang="en-US" sz="2000">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43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65956" name="Rectangle 4"/>
          <p:cNvSpPr>
            <a:spLocks noChangeArrowheads="1"/>
          </p:cNvSpPr>
          <p:nvPr/>
        </p:nvSpPr>
        <p:spPr bwMode="auto">
          <a:xfrm>
            <a:off x="0" y="22542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fontAlgn="base"/>
            <a:r>
              <a:rPr lang="en-US" altLang="ja-JP" b="1" strike="noStrike" noProof="1">
                <a:latin typeface="Arial" panose="020B0604020202020204" pitchFamily="34" charset="0"/>
                <a:ea typeface="MS PGothic" panose="020B0600070205080204" pitchFamily="34" charset="-128"/>
                <a:cs typeface="+mn-cs"/>
              </a:rPr>
              <a:t>Chapter </a:t>
            </a:r>
            <a:r>
              <a:rPr lang="en-US" altLang="zh-CN" b="1" strike="noStrike" noProof="1">
                <a:latin typeface="Arial" panose="020B0604020202020204" pitchFamily="34" charset="0"/>
                <a:ea typeface="MS PGothic" panose="020B0600070205080204" pitchFamily="34" charset="-128"/>
                <a:cs typeface="+mn-cs"/>
              </a:rPr>
              <a:t>20</a:t>
            </a:r>
            <a:r>
              <a:rPr lang="en-US" altLang="ja-JP" b="1" strike="noStrike" noProof="1">
                <a:latin typeface="Arial" panose="020B0604020202020204" pitchFamily="34" charset="0"/>
                <a:ea typeface="MS PGothic" panose="020B0600070205080204" pitchFamily="34" charset="-128"/>
                <a:cs typeface="+mn-cs"/>
              </a:rPr>
              <a:t> </a:t>
            </a:r>
            <a:r>
              <a:rPr lang="en-US" noProof="0" dirty="0">
                <a:latin typeface="Times New Roman" panose="02020603050405020304" pitchFamily="18" charset="0"/>
                <a:cs typeface="Times New Roman" panose="02020603050405020304" pitchFamily="18" charset="0"/>
                <a:sym typeface="+mn-ea"/>
              </a:rPr>
              <a:t>Software Testing – Integration Level</a:t>
            </a:r>
            <a:endParaRPr lang="en-US" altLang="zh-CN" b="1" strike="noStrike" noProof="1">
              <a:solidFill>
                <a:srgbClr val="F3FF07"/>
              </a:solidFill>
              <a:effectLst>
                <a:outerShdw blurRad="38100" dist="38100" dir="2700000">
                  <a:srgbClr val="C0C0C0"/>
                </a:outerShdw>
              </a:effectLst>
              <a:latin typeface="Arial" panose="020B0604020202020204" pitchFamily="34" charset="0"/>
            </a:endParaRPr>
          </a:p>
        </p:txBody>
      </p:sp>
      <p:sp>
        <p:nvSpPr>
          <p:cNvPr id="144388" name="Rectangle 5"/>
          <p:cNvSpPr/>
          <p:nvPr/>
        </p:nvSpPr>
        <p:spPr>
          <a:xfrm>
            <a:off x="431800" y="1052513"/>
            <a:ext cx="8424863" cy="82994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Software testing fundamentals </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a:t>
            </a:r>
            <a:endParaRPr lang="en-US" altLang="ja-JP" sz="2400">
              <a:latin typeface="Arial" panose="020B0604020202020204" pitchFamily="34" charset="0"/>
            </a:endParaRPr>
          </a:p>
        </p:txBody>
      </p:sp>
      <p:sp>
        <p:nvSpPr>
          <p:cNvPr id="144389" name="Text Box 6"/>
          <p:cNvSpPr txBox="1"/>
          <p:nvPr/>
        </p:nvSpPr>
        <p:spPr>
          <a:xfrm>
            <a:off x="179388" y="657225"/>
            <a:ext cx="1431925" cy="519113"/>
          </a:xfrm>
          <a:prstGeom prst="rect">
            <a:avLst/>
          </a:prstGeom>
          <a:noFill/>
          <a:ln w="9525">
            <a:noFill/>
          </a:ln>
        </p:spPr>
        <p:txBody>
          <a:bodyPr>
            <a:spAutoFit/>
          </a:bodyPr>
          <a:p>
            <a:pPr eaLnBrk="0" hangingPunct="0"/>
            <a:r>
              <a:rPr lang="en-US" altLang="ja-JP" sz="2800">
                <a:latin typeface="Arial" panose="020B0604020202020204" pitchFamily="34" charset="0"/>
              </a:rPr>
              <a:t>Content</a:t>
            </a:r>
            <a:endParaRPr lang="en-US" altLang="ja-JP" sz="2800">
              <a:latin typeface="Arial" panose="020B0604020202020204" pitchFamily="34" charset="0"/>
            </a:endParaRPr>
          </a:p>
        </p:txBody>
      </p:sp>
      <p:pic>
        <p:nvPicPr>
          <p:cNvPr id="144390" name="Picture 7" descr="content"/>
          <p:cNvPicPr>
            <a:picLocks noChangeAspect="1"/>
          </p:cNvPicPr>
          <p:nvPr/>
        </p:nvPicPr>
        <p:blipFill>
          <a:blip r:embed="rId1"/>
          <a:stretch>
            <a:fillRect/>
          </a:stretch>
        </p:blipFill>
        <p:spPr>
          <a:xfrm>
            <a:off x="7308850" y="4508500"/>
            <a:ext cx="1590675" cy="1590675"/>
          </a:xfrm>
          <a:prstGeom prst="rect">
            <a:avLst/>
          </a:prstGeom>
          <a:noFill/>
          <a:ln w="9525">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643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6435" name="Rectangle 8"/>
          <p:cNvSpPr>
            <a:spLocks noRot="1"/>
          </p:cNvSpPr>
          <p:nvPr/>
        </p:nvSpPr>
        <p:spPr>
          <a:xfrm>
            <a:off x="0" y="0"/>
            <a:ext cx="3011170"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20.1 </a:t>
            </a:r>
            <a:r>
              <a:rPr lang="en-US" altLang="ja-JP" b="1">
                <a:latin typeface="Arial" panose="020B0604020202020204" pitchFamily="34" charset="0"/>
              </a:rPr>
              <a:t>Testability</a:t>
            </a:r>
            <a:endParaRPr lang="en-US" altLang="ja-JP" b="1">
              <a:latin typeface="Arial" panose="020B0604020202020204" pitchFamily="34" charset="0"/>
            </a:endParaRPr>
          </a:p>
        </p:txBody>
      </p:sp>
      <p:sp>
        <p:nvSpPr>
          <p:cNvPr id="146436" name="Rectangle 9"/>
          <p:cNvSpPr>
            <a:spLocks noRot="1"/>
          </p:cNvSpPr>
          <p:nvPr/>
        </p:nvSpPr>
        <p:spPr>
          <a:xfrm>
            <a:off x="719138" y="944563"/>
            <a:ext cx="8174037" cy="5221287"/>
          </a:xfrm>
          <a:prstGeom prst="rect">
            <a:avLst/>
          </a:prstGeom>
          <a:noFill/>
          <a:ln w="9525">
            <a:noFill/>
          </a:ln>
        </p:spPr>
        <p:txBody>
          <a:bodyPr lIns="90487" tIns="44450" rIns="90487" bIns="44450"/>
          <a:p>
            <a:pPr eaLnBrk="0" hangingPunct="0">
              <a:spcBef>
                <a:spcPct val="20000"/>
              </a:spcBef>
              <a:buClr>
                <a:srgbClr val="52A930"/>
              </a:buClr>
            </a:pPr>
            <a:r>
              <a:rPr lang="en-US" altLang="ja-JP" sz="2400">
                <a:latin typeface="Arial" panose="020B0604020202020204" pitchFamily="34" charset="0"/>
              </a:rPr>
              <a:t>Software </a:t>
            </a:r>
            <a:r>
              <a:rPr lang="en-US" altLang="ja-JP" sz="2400" b="1" i="1">
                <a:latin typeface="Arial" panose="020B0604020202020204" pitchFamily="34" charset="0"/>
              </a:rPr>
              <a:t>testability</a:t>
            </a:r>
            <a:r>
              <a:rPr lang="en-US" altLang="ja-JP" sz="2400">
                <a:latin typeface="Arial" panose="020B0604020202020204" pitchFamily="34" charset="0"/>
              </a:rPr>
              <a:t> is simply how easily the software can be tested</a:t>
            </a:r>
            <a:r>
              <a:rPr lang="en-US" altLang="zh-CN" sz="2400">
                <a:latin typeface="Arial" panose="020B0604020202020204" pitchFamily="34" charset="0"/>
              </a:rPr>
              <a:t>      </a:t>
            </a:r>
            <a:r>
              <a:rPr lang="zh-CN" altLang="en-US" sz="2400" dirty="0">
                <a:latin typeface="Arial" panose="020B0604020202020204" pitchFamily="34" charset="0"/>
              </a:rPr>
              <a:t>软件能够被测试的容易程度</a:t>
            </a:r>
            <a:endParaRPr lang="ja-JP" altLang="en-US" sz="2400" dirty="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Operability</a:t>
            </a:r>
            <a:r>
              <a:rPr lang="en-US" altLang="ja-JP" sz="2400">
                <a:latin typeface="Palatino" pitchFamily="-128" charset="0"/>
              </a:rPr>
              <a:t>—</a:t>
            </a:r>
            <a:r>
              <a:rPr lang="en-US" altLang="ja-JP" sz="2400">
                <a:latin typeface="Arial" panose="020B0604020202020204" pitchFamily="34" charset="0"/>
              </a:rPr>
              <a:t>it operates cleanly </a:t>
            </a:r>
            <a:endParaRPr lang="en-US" altLang="zh-CN" sz="240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ja-JP" sz="2400" err="1">
                <a:latin typeface="Arial" panose="020B0604020202020204" pitchFamily="34" charset="0"/>
              </a:rPr>
              <a:t>Observability</a:t>
            </a:r>
            <a:r>
              <a:rPr lang="en-US" altLang="ja-JP" sz="2400">
                <a:latin typeface="Palatino" pitchFamily="-128" charset="0"/>
              </a:rPr>
              <a:t>—</a:t>
            </a:r>
            <a:r>
              <a:rPr lang="en-US" altLang="ja-JP" sz="2400">
                <a:latin typeface="Arial" panose="020B0604020202020204" pitchFamily="34" charset="0"/>
              </a:rPr>
              <a:t>the results of each test case are readily observed </a:t>
            </a:r>
            <a:r>
              <a:rPr lang="zh-CN" altLang="en-US" sz="2400" dirty="0">
                <a:latin typeface="Arial" panose="020B0604020202020204" pitchFamily="34" charset="0"/>
              </a:rPr>
              <a:t>可观察性</a:t>
            </a:r>
            <a:endParaRPr lang="en-US" altLang="zh-CN" sz="240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Controllability</a:t>
            </a:r>
            <a:r>
              <a:rPr lang="en-US" altLang="ja-JP" sz="2400">
                <a:latin typeface="Palatino" pitchFamily="-128" charset="0"/>
              </a:rPr>
              <a:t>—</a:t>
            </a:r>
            <a:r>
              <a:rPr lang="en-US" altLang="ja-JP" sz="2400">
                <a:latin typeface="Arial" panose="020B0604020202020204" pitchFamily="34" charset="0"/>
              </a:rPr>
              <a:t>the degree to which testing can be automated and optimized</a:t>
            </a:r>
            <a:endParaRPr lang="en-US" altLang="zh-CN" sz="240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Decomposability</a:t>
            </a:r>
            <a:r>
              <a:rPr lang="zh-CN" altLang="en-US" sz="2400" dirty="0">
                <a:latin typeface="Arial" panose="020B0604020202020204" pitchFamily="34" charset="0"/>
              </a:rPr>
              <a:t>可分解</a:t>
            </a:r>
            <a:r>
              <a:rPr lang="en-US" altLang="zh-CN" sz="2400">
                <a:latin typeface="Palatino" pitchFamily="-128" charset="0"/>
              </a:rPr>
              <a:t>—</a:t>
            </a:r>
            <a:r>
              <a:rPr lang="en-US" altLang="zh-CN" sz="2400">
                <a:latin typeface="Arial" panose="020B0604020202020204" pitchFamily="34" charset="0"/>
              </a:rPr>
              <a:t>testing</a:t>
            </a:r>
            <a:r>
              <a:rPr lang="en-US" altLang="ja-JP" sz="2400">
                <a:latin typeface="Arial" panose="020B0604020202020204" pitchFamily="34" charset="0"/>
              </a:rPr>
              <a:t> can be targeted</a:t>
            </a:r>
            <a:endParaRPr lang="en-US" altLang="zh-CN" sz="240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Simplicity</a:t>
            </a:r>
            <a:r>
              <a:rPr lang="en-US" altLang="ja-JP" sz="2400">
                <a:latin typeface="Palatino" pitchFamily="-128" charset="0"/>
              </a:rPr>
              <a:t>—</a:t>
            </a:r>
            <a:r>
              <a:rPr lang="en-US" altLang="ja-JP" sz="2400">
                <a:latin typeface="Arial" panose="020B0604020202020204" pitchFamily="34" charset="0"/>
              </a:rPr>
              <a:t>reduce complex architecture and logic to simplify tests</a:t>
            </a:r>
            <a:endParaRPr lang="en-US" altLang="zh-CN" sz="240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Stability</a:t>
            </a:r>
            <a:r>
              <a:rPr lang="en-US" altLang="ja-JP" sz="2400">
                <a:latin typeface="Palatino" pitchFamily="-128" charset="0"/>
              </a:rPr>
              <a:t>—</a:t>
            </a:r>
            <a:r>
              <a:rPr lang="en-US" altLang="ja-JP" sz="2400">
                <a:latin typeface="Arial" panose="020B0604020202020204" pitchFamily="34" charset="0"/>
              </a:rPr>
              <a:t>few changes are requested during testing</a:t>
            </a:r>
            <a:endParaRPr lang="en-US" altLang="zh-CN" sz="2400">
              <a:latin typeface="Arial" panose="020B0604020202020204" pitchFamily="34" charset="0"/>
            </a:endParaRPr>
          </a:p>
          <a:p>
            <a:pPr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Understandability</a:t>
            </a:r>
            <a:r>
              <a:rPr lang="en-US" altLang="ja-JP" sz="2400">
                <a:latin typeface="Palatino" pitchFamily="-128" charset="0"/>
              </a:rPr>
              <a:t>—</a:t>
            </a:r>
            <a:r>
              <a:rPr lang="en-US" altLang="ja-JP" sz="2400">
                <a:latin typeface="Arial" panose="020B0604020202020204" pitchFamily="34" charset="0"/>
              </a:rPr>
              <a:t>of the design</a:t>
            </a:r>
            <a:endParaRPr lang="en-US" altLang="ja-JP" sz="24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0" y="0"/>
            <a:ext cx="6705600" cy="633413"/>
          </a:xfrm>
        </p:spPr>
        <p:txBody>
          <a:bodyPr vert="horz" wrap="square" lIns="91440" tIns="45720" rIns="91440" bIns="45720" anchor="ctr" anchorCtr="0"/>
          <a:p>
            <a:r>
              <a:rPr lang="en-US" altLang="zh-CN">
                <a:ea typeface="宋体" panose="02010600030101010101" pitchFamily="2" charset="-122"/>
              </a:rPr>
              <a:t>SQA tasks-1</a:t>
            </a:r>
            <a:endParaRPr lang="en-US" altLang="zh-CN">
              <a:ea typeface="宋体" panose="02010600030101010101" pitchFamily="2" charset="-122"/>
            </a:endParaRPr>
          </a:p>
        </p:txBody>
      </p:sp>
      <p:sp>
        <p:nvSpPr>
          <p:cNvPr id="12290" name="Rectangle 3"/>
          <p:cNvSpPr>
            <a:spLocks noGrp="1"/>
          </p:cNvSpPr>
          <p:nvPr>
            <p:ph idx="1"/>
          </p:nvPr>
        </p:nvSpPr>
        <p:spPr>
          <a:xfrm>
            <a:off x="287338" y="873125"/>
            <a:ext cx="8388350" cy="4419600"/>
          </a:xfrm>
        </p:spPr>
        <p:txBody>
          <a:bodyPr vert="horz" wrap="square" lIns="91440" tIns="45720" rIns="91440" bIns="45720" anchor="t" anchorCtr="0"/>
          <a:p>
            <a:pPr>
              <a:lnSpc>
                <a:spcPct val="80000"/>
              </a:lnSpc>
              <a:spcBef>
                <a:spcPts val="1200"/>
              </a:spcBef>
              <a:buNone/>
            </a:pPr>
            <a:r>
              <a:rPr lang="zh-CN" altLang="en-US" sz="2000" b="1" dirty="0">
                <a:ea typeface="宋体" panose="02010600030101010101" pitchFamily="2" charset="-122"/>
              </a:rPr>
              <a:t>软件质量保障组（包括开发人员和质量管理人员）的</a:t>
            </a:r>
            <a:r>
              <a:rPr lang="zh-CN" altLang="en-US" sz="2000" b="1" i="1" dirty="0">
                <a:solidFill>
                  <a:schemeClr val="accent2"/>
                </a:solidFill>
                <a:ea typeface="宋体" panose="02010600030101010101" pitchFamily="2" charset="-122"/>
              </a:rPr>
              <a:t>质量保证任务</a:t>
            </a:r>
            <a:r>
              <a:rPr lang="zh-CN" altLang="en-US" sz="2000" b="1" dirty="0">
                <a:ea typeface="宋体" panose="02010600030101010101" pitchFamily="2" charset="-122"/>
              </a:rPr>
              <a:t>，即：</a:t>
            </a:r>
            <a:endParaRPr lang="zh-CN" altLang="en-US" sz="2000" b="1" dirty="0">
              <a:ea typeface="宋体" panose="02010600030101010101" pitchFamily="2" charset="-122"/>
            </a:endParaRPr>
          </a:p>
          <a:p>
            <a:pPr>
              <a:lnSpc>
                <a:spcPct val="80000"/>
              </a:lnSpc>
              <a:spcBef>
                <a:spcPts val="1200"/>
              </a:spcBef>
              <a:buNone/>
            </a:pPr>
            <a:r>
              <a:rPr lang="zh-CN" altLang="en-US" sz="2000" b="1" dirty="0">
                <a:ea typeface="宋体" panose="02010600030101010101" pitchFamily="2" charset="-122"/>
              </a:rPr>
              <a:t>从事质量保证</a:t>
            </a:r>
            <a:r>
              <a:rPr lang="zh-CN" altLang="en-US" sz="2000" b="1" dirty="0">
                <a:solidFill>
                  <a:srgbClr val="FF0000"/>
                </a:solidFill>
                <a:ea typeface="宋体" panose="02010600030101010101" pitchFamily="2" charset="-122"/>
              </a:rPr>
              <a:t>策划、监督、记录、分析、报告</a:t>
            </a:r>
            <a:endParaRPr lang="zh-CN" altLang="en-US" sz="2000" b="1" dirty="0">
              <a:solidFill>
                <a:srgbClr val="FF0000"/>
              </a:solidFill>
              <a:ea typeface="宋体" panose="02010600030101010101" pitchFamily="2" charset="-122"/>
            </a:endParaRPr>
          </a:p>
          <a:p>
            <a:pPr>
              <a:lnSpc>
                <a:spcPct val="80000"/>
              </a:lnSpc>
              <a:spcBef>
                <a:spcPts val="1200"/>
              </a:spcBef>
              <a:buFont typeface="Wingdings" panose="05000000000000000000" pitchFamily="2" charset="2"/>
              <a:buChar char="n"/>
            </a:pPr>
            <a:r>
              <a:rPr lang="en-US" altLang="zh-CN" sz="2000" b="1">
                <a:ea typeface="宋体" panose="02010600030101010101" pitchFamily="2" charset="-122"/>
              </a:rPr>
              <a:t>Prepares an SQA plan for a project. </a:t>
            </a:r>
            <a:r>
              <a:rPr lang="zh-CN" altLang="en-US" sz="2000" b="1" dirty="0">
                <a:ea typeface="宋体" panose="02010600030101010101" pitchFamily="2" charset="-122"/>
              </a:rPr>
              <a:t>编制项目质量保证计划</a:t>
            </a:r>
            <a:endParaRPr lang="zh-CN" altLang="en-US" sz="2000" b="1" dirty="0">
              <a:ea typeface="宋体" panose="02010600030101010101" pitchFamily="2" charset="-122"/>
            </a:endParaRPr>
          </a:p>
          <a:p>
            <a:pPr lvl="1">
              <a:lnSpc>
                <a:spcPct val="80000"/>
              </a:lnSpc>
              <a:spcBef>
                <a:spcPts val="1200"/>
              </a:spcBef>
              <a:buFont typeface="Wingdings" panose="05000000000000000000" pitchFamily="2" charset="2"/>
              <a:buChar char="n"/>
            </a:pPr>
            <a:r>
              <a:rPr lang="en-US" altLang="zh-CN" sz="1800">
                <a:ea typeface="宋体" panose="02010600030101010101" pitchFamily="2" charset="-122"/>
              </a:rPr>
              <a:t>The plan identifies</a:t>
            </a:r>
            <a:endParaRPr lang="en-US" altLang="zh-CN" sz="1800">
              <a:ea typeface="宋体" panose="02010600030101010101" pitchFamily="2" charset="-122"/>
            </a:endParaRPr>
          </a:p>
          <a:p>
            <a:pPr lvl="2">
              <a:lnSpc>
                <a:spcPct val="80000"/>
              </a:lnSpc>
              <a:spcBef>
                <a:spcPts val="300"/>
              </a:spcBef>
              <a:buFont typeface="Wingdings" panose="05000000000000000000" pitchFamily="2" charset="2"/>
              <a:buChar char="n"/>
            </a:pPr>
            <a:r>
              <a:rPr lang="en-US" altLang="zh-CN" sz="1600">
                <a:ea typeface="宋体" panose="02010600030101010101" pitchFamily="2" charset="-122"/>
              </a:rPr>
              <a:t>evaluations to be performed</a:t>
            </a:r>
            <a:endParaRPr lang="en-US" altLang="zh-CN" sz="1600">
              <a:ea typeface="宋体" panose="02010600030101010101" pitchFamily="2" charset="-122"/>
            </a:endParaRPr>
          </a:p>
          <a:p>
            <a:pPr lvl="2">
              <a:lnSpc>
                <a:spcPct val="80000"/>
              </a:lnSpc>
              <a:buFont typeface="Wingdings" panose="05000000000000000000" pitchFamily="2" charset="2"/>
              <a:buChar char="n"/>
            </a:pPr>
            <a:r>
              <a:rPr lang="en-US" altLang="zh-CN" sz="1600">
                <a:ea typeface="宋体" panose="02010600030101010101" pitchFamily="2" charset="-122"/>
              </a:rPr>
              <a:t>audits and reviews to be performed</a:t>
            </a:r>
            <a:endParaRPr lang="en-US" altLang="zh-CN" sz="1600">
              <a:ea typeface="宋体" panose="02010600030101010101" pitchFamily="2" charset="-122"/>
            </a:endParaRPr>
          </a:p>
          <a:p>
            <a:pPr lvl="2">
              <a:lnSpc>
                <a:spcPct val="80000"/>
              </a:lnSpc>
              <a:buFont typeface="Wingdings" panose="05000000000000000000" pitchFamily="2" charset="2"/>
              <a:buChar char="n"/>
            </a:pPr>
            <a:r>
              <a:rPr lang="en-US" altLang="zh-CN" sz="1600">
                <a:ea typeface="宋体" panose="02010600030101010101" pitchFamily="2" charset="-122"/>
              </a:rPr>
              <a:t>standards that are applicable to the project</a:t>
            </a:r>
            <a:endParaRPr lang="en-US" altLang="zh-CN" sz="1600">
              <a:ea typeface="宋体" panose="02010600030101010101" pitchFamily="2" charset="-122"/>
            </a:endParaRPr>
          </a:p>
          <a:p>
            <a:pPr lvl="2">
              <a:lnSpc>
                <a:spcPct val="80000"/>
              </a:lnSpc>
              <a:buFont typeface="Wingdings" panose="05000000000000000000" pitchFamily="2" charset="2"/>
              <a:buChar char="n"/>
            </a:pPr>
            <a:r>
              <a:rPr lang="en-US" altLang="zh-CN" sz="1600">
                <a:ea typeface="宋体" panose="02010600030101010101" pitchFamily="2" charset="-122"/>
              </a:rPr>
              <a:t>procedures for error reporting and tracking</a:t>
            </a:r>
            <a:endParaRPr lang="en-US" altLang="zh-CN" sz="1600">
              <a:ea typeface="宋体" panose="02010600030101010101" pitchFamily="2" charset="-122"/>
            </a:endParaRPr>
          </a:p>
          <a:p>
            <a:pPr lvl="2">
              <a:lnSpc>
                <a:spcPct val="80000"/>
              </a:lnSpc>
              <a:buFont typeface="Wingdings" panose="05000000000000000000" pitchFamily="2" charset="2"/>
              <a:buChar char="n"/>
            </a:pPr>
            <a:r>
              <a:rPr lang="en-US" altLang="zh-CN" sz="1600">
                <a:ea typeface="宋体" panose="02010600030101010101" pitchFamily="2" charset="-122"/>
              </a:rPr>
              <a:t>documents to be produced by the SQA group</a:t>
            </a:r>
            <a:endParaRPr lang="en-US" altLang="zh-CN" sz="1600">
              <a:ea typeface="宋体" panose="02010600030101010101" pitchFamily="2" charset="-122"/>
            </a:endParaRPr>
          </a:p>
          <a:p>
            <a:pPr lvl="2">
              <a:lnSpc>
                <a:spcPct val="80000"/>
              </a:lnSpc>
              <a:buFont typeface="Wingdings" panose="05000000000000000000" pitchFamily="2" charset="2"/>
              <a:buChar char="n"/>
            </a:pPr>
            <a:r>
              <a:rPr lang="en-US" altLang="zh-CN" sz="1600">
                <a:ea typeface="宋体" panose="02010600030101010101" pitchFamily="2" charset="-122"/>
              </a:rPr>
              <a:t>amount of feedback provided to the software project team</a:t>
            </a:r>
            <a:endParaRPr lang="en-US" altLang="zh-CN" sz="1600">
              <a:ea typeface="宋体" panose="02010600030101010101" pitchFamily="2" charset="-122"/>
            </a:endParaRPr>
          </a:p>
          <a:p>
            <a:pPr>
              <a:lnSpc>
                <a:spcPct val="80000"/>
              </a:lnSpc>
              <a:spcBef>
                <a:spcPts val="600"/>
              </a:spcBef>
              <a:buFont typeface="Wingdings" panose="05000000000000000000" pitchFamily="2" charset="2"/>
              <a:buChar char="n"/>
            </a:pPr>
            <a:r>
              <a:rPr lang="en-US" altLang="zh-CN" sz="2000" b="1">
                <a:ea typeface="宋体" panose="02010600030101010101" pitchFamily="2" charset="-122"/>
              </a:rPr>
              <a:t>Participates in the development of the project</a:t>
            </a:r>
            <a:r>
              <a:rPr lang="en-US" altLang="zh-CN" sz="2000" b="1">
                <a:latin typeface="Helvetica" charset="0"/>
                <a:ea typeface="宋体" panose="02010600030101010101" pitchFamily="2" charset="-122"/>
              </a:rPr>
              <a:t>’</a:t>
            </a:r>
            <a:r>
              <a:rPr lang="en-US" altLang="zh-CN" sz="2000" b="1">
                <a:ea typeface="宋体" panose="02010600030101010101" pitchFamily="2" charset="-122"/>
              </a:rPr>
              <a:t>s software process description.</a:t>
            </a:r>
            <a:r>
              <a:rPr lang="zh-CN" altLang="en-US" sz="2000" dirty="0">
                <a:ea typeface="宋体" panose="02010600030101010101" pitchFamily="2" charset="-122"/>
              </a:rPr>
              <a:t>参与编写项目的软件过程描述文档</a:t>
            </a:r>
            <a:endParaRPr lang="zh-CN" altLang="en-US" sz="2000" dirty="0">
              <a:ea typeface="宋体" panose="02010600030101010101" pitchFamily="2" charset="-122"/>
            </a:endParaRPr>
          </a:p>
          <a:p>
            <a:pPr lvl="1">
              <a:lnSpc>
                <a:spcPct val="80000"/>
              </a:lnSpc>
              <a:spcBef>
                <a:spcPts val="600"/>
              </a:spcBef>
              <a:buFont typeface="Wingdings" panose="05000000000000000000" pitchFamily="2" charset="2"/>
              <a:buChar char="n"/>
            </a:pPr>
            <a:r>
              <a:rPr lang="en-US" altLang="zh-CN" sz="1800">
                <a:ea typeface="宋体" panose="02010600030101010101" pitchFamily="2" charset="-122"/>
              </a:rPr>
              <a:t> The SQA group reviews the process description for compliance with organizational policy, internal software standards, externally imposed standards (e.g., ISO-9001), and other parts of the software project plan.</a:t>
            </a:r>
            <a:endParaRPr lang="en-US" altLang="zh-CN" sz="1800">
              <a:ea typeface="宋体" panose="02010600030101010101" pitchFamily="2" charset="-122"/>
            </a:endParaRPr>
          </a:p>
        </p:txBody>
      </p:sp>
      <p:sp>
        <p:nvSpPr>
          <p:cNvPr id="1229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29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848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8483" name="Rectangle 6"/>
          <p:cNvSpPr>
            <a:spLocks noRot="1"/>
          </p:cNvSpPr>
          <p:nvPr/>
        </p:nvSpPr>
        <p:spPr>
          <a:xfrm>
            <a:off x="0" y="0"/>
            <a:ext cx="6584950" cy="800100"/>
          </a:xfrm>
          <a:prstGeom prst="rect">
            <a:avLst/>
          </a:prstGeom>
          <a:noFill/>
          <a:ln w="9525">
            <a:noFill/>
          </a:ln>
        </p:spPr>
        <p:txBody>
          <a:bodyPr anchor="ctr" anchorCtr="0"/>
          <a:p>
            <a:pPr eaLnBrk="0" hangingPunct="0"/>
            <a:r>
              <a:rPr lang="en-US" altLang="ja-JP" b="1">
                <a:latin typeface="Arial" panose="020B0604020202020204" pitchFamily="34" charset="0"/>
              </a:rPr>
              <a:t>20.1 What is a </a:t>
            </a:r>
            <a:r>
              <a:rPr lang="en-US" altLang="ja-JP" b="1">
                <a:latin typeface="Palatino" pitchFamily="-128" charset="0"/>
              </a:rPr>
              <a:t>“</a:t>
            </a:r>
            <a:r>
              <a:rPr lang="en-US" altLang="ja-JP" b="1">
                <a:latin typeface="Arial" panose="020B0604020202020204" pitchFamily="34" charset="0"/>
              </a:rPr>
              <a:t>Good</a:t>
            </a:r>
            <a:r>
              <a:rPr lang="en-US" altLang="ja-JP" b="1">
                <a:latin typeface="Palatino" pitchFamily="-128" charset="0"/>
              </a:rPr>
              <a:t>”</a:t>
            </a:r>
            <a:r>
              <a:rPr lang="en-US" altLang="ja-JP" b="1">
                <a:latin typeface="Arial" panose="020B0604020202020204" pitchFamily="34" charset="0"/>
              </a:rPr>
              <a:t> Test?</a:t>
            </a:r>
            <a:endParaRPr lang="en-US" altLang="ja-JP" b="1">
              <a:latin typeface="Arial" panose="020B0604020202020204" pitchFamily="34" charset="0"/>
            </a:endParaRPr>
          </a:p>
        </p:txBody>
      </p:sp>
      <p:sp>
        <p:nvSpPr>
          <p:cNvPr id="148484" name="Rectangle 7"/>
          <p:cNvSpPr>
            <a:spLocks noRot="1"/>
          </p:cNvSpPr>
          <p:nvPr/>
        </p:nvSpPr>
        <p:spPr>
          <a:xfrm>
            <a:off x="395288" y="873125"/>
            <a:ext cx="8424862" cy="4932363"/>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 good test has a high probability of finding an error</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 good test is not redundant. </a:t>
            </a:r>
            <a:r>
              <a:rPr lang="en-US" altLang="zh-CN" sz="2800">
                <a:latin typeface="Arial" panose="020B0604020202020204" pitchFamily="34" charset="0"/>
              </a:rPr>
              <a:t>Every test should have different </a:t>
            </a:r>
            <a:r>
              <a:rPr lang="en-US" altLang="zh-CN" sz="2800" err="1">
                <a:latin typeface="Arial" panose="020B0604020202020204" pitchFamily="34" charset="0"/>
              </a:rPr>
              <a:t>purpose(even</a:t>
            </a:r>
            <a:r>
              <a:rPr lang="en-US" altLang="zh-CN" sz="2800">
                <a:latin typeface="Arial" panose="020B0604020202020204" pitchFamily="34" charset="0"/>
              </a:rPr>
              <a:t> if it is a </a:t>
            </a:r>
            <a:r>
              <a:rPr lang="en-US" altLang="zh-CN" sz="2800" err="1">
                <a:latin typeface="Arial" panose="020B0604020202020204" pitchFamily="34" charset="0"/>
              </a:rPr>
              <a:t>liitle</a:t>
            </a:r>
            <a:r>
              <a:rPr lang="en-US" altLang="zh-CN" sz="2800">
                <a:latin typeface="Arial" panose="020B0604020202020204" pitchFamily="34" charset="0"/>
              </a:rPr>
              <a:t> different). </a:t>
            </a:r>
            <a:r>
              <a:rPr lang="zh-CN" altLang="en-US" sz="2800" dirty="0">
                <a:latin typeface="Arial" panose="020B0604020202020204" pitchFamily="34" charset="0"/>
              </a:rPr>
              <a:t>好的测试是不冗余的</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 good test should be </a:t>
            </a:r>
            <a:r>
              <a:rPr lang="en-US" altLang="ja-JP" sz="2800">
                <a:latin typeface="Palatino" pitchFamily="-128" charset="0"/>
              </a:rPr>
              <a:t>“</a:t>
            </a:r>
            <a:r>
              <a:rPr lang="en-US" altLang="ja-JP" sz="2800">
                <a:latin typeface="Arial" panose="020B0604020202020204" pitchFamily="34" charset="0"/>
              </a:rPr>
              <a:t>best of breed</a:t>
            </a:r>
            <a:r>
              <a:rPr lang="en-US" altLang="ja-JP" sz="2800">
                <a:latin typeface="Palatino" pitchFamily="-128" charset="0"/>
              </a:rPr>
              <a:t>”</a:t>
            </a:r>
            <a:r>
              <a:rPr lang="en-US" altLang="ja-JP" sz="2800">
                <a:latin typeface="Arial" panose="020B0604020202020204" pitchFamily="34" charset="0"/>
              </a:rPr>
              <a:t> </a:t>
            </a:r>
            <a:r>
              <a:rPr lang="en-US" altLang="zh-CN" sz="2800">
                <a:latin typeface="Arial" panose="020B0604020202020204" pitchFamily="34" charset="0"/>
              </a:rPr>
              <a:t>,has the highest likelihood of uncovering a whole class of errors should be </a:t>
            </a:r>
            <a:r>
              <a:rPr lang="en-US" altLang="zh-CN" sz="2800" err="1">
                <a:latin typeface="Arial" panose="020B0604020202020204" pitchFamily="34" charset="0"/>
              </a:rPr>
              <a:t>used.(time</a:t>
            </a:r>
            <a:r>
              <a:rPr lang="en-US" altLang="zh-CN" sz="2800">
                <a:latin typeface="Arial" panose="020B0604020202020204" pitchFamily="34" charset="0"/>
              </a:rPr>
              <a:t> and resources are limited). </a:t>
            </a:r>
            <a:r>
              <a:rPr lang="zh-CN" altLang="en-US" sz="2800" dirty="0">
                <a:latin typeface="Arial" panose="020B0604020202020204" pitchFamily="34" charset="0"/>
              </a:rPr>
              <a:t>在有限的资源下，尽可能发现多的错误</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 good test should be neither too simple nor too complex</a:t>
            </a:r>
            <a:endParaRPr lang="en-US" altLang="ja-JP" sz="280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825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20.1 Approaches to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23215" y="728345"/>
            <a:ext cx="8193405" cy="5447665"/>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Any engineered product can be tested in one of two ways: </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specified function that a product has been designed to perform, tests can be conducted that demonstrate each function is fully operational while at the same time searching for errors in each function.知道了产品设计要执行的指定功能，就可以进行测试，演示每个功能是完全可操作的，同时查找每个功能中的错误。</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internal workings of a product, tests can be conducted to ensure that “all gears mesh,” that is, internal operations are performed according to specifications and all internal components have been adequately exercised.了解了产品的内部工作原理，就可以进行测试，以确保“所有齿轮啮合”，也就是说，内部操作是按照</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规程</a:t>
            </a:r>
            <a:r>
              <a:rPr lang="en-US" sz="2400" noProof="0" dirty="0">
                <a:latin typeface="Times New Roman" panose="02020603050405020304" pitchFamily="18" charset="0"/>
                <a:cs typeface="Times New Roman" panose="02020603050405020304" pitchFamily="18" charset="0"/>
              </a:rPr>
              <a:t>进行的，所有内部组件都得到了充分的</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执行</a:t>
            </a:r>
            <a:endParaRPr lang="zh-CN"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0"/>
            <a:ext cx="8973185" cy="678815"/>
          </a:xfrm>
        </p:spPr>
        <p:txBody>
          <a:bodyPr>
            <a:noAutofit/>
          </a:bodyPr>
          <a:lstStyle/>
          <a:p>
            <a:r>
              <a:rPr lang="en-US" sz="4000" noProof="0" dirty="0">
                <a:latin typeface="Times New Roman" panose="02020603050405020304" pitchFamily="18" charset="0"/>
                <a:cs typeface="Times New Roman" panose="02020603050405020304" pitchFamily="18" charset="0"/>
              </a:rPr>
              <a:t>Black Box Integration Testing</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1265"/>
            <a:ext cx="8456295" cy="4630420"/>
          </a:xfrm>
        </p:spPr>
        <p:txBody>
          <a:bodyPr vert="horz" lIns="91440" tIns="45720" rIns="91440" bIns="45720" rtlCol="0">
            <a:noAutofit/>
          </a:bodyPr>
          <a:lstStyle/>
          <a:p>
            <a:pPr marL="0" indent="0">
              <a:spcBef>
                <a:spcPts val="1000"/>
              </a:spcBef>
              <a:spcAft>
                <a:spcPts val="0"/>
              </a:spcAft>
              <a:buFont typeface="Arial" panose="020B0604020202020204" pitchFamily="34" charset="0"/>
              <a:buNone/>
            </a:pPr>
            <a:r>
              <a:rPr lang="en-US" sz="2400" noProof="0" dirty="0">
                <a:latin typeface="Times New Roman" panose="02020603050405020304" pitchFamily="18" charset="0"/>
                <a:cs typeface="Times New Roman" panose="02020603050405020304" pitchFamily="18" charset="0"/>
              </a:rPr>
              <a:t>Black-box testing alludes</a:t>
            </a:r>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rPr>
              <a:t>暗指</a:t>
            </a:r>
            <a:r>
              <a:rPr lang="en-US" sz="2400" noProof="0" dirty="0">
                <a:latin typeface="Times New Roman" panose="02020603050405020304" pitchFamily="18" charset="0"/>
                <a:cs typeface="Times New Roman" panose="02020603050405020304" pitchFamily="18" charset="0"/>
              </a:rPr>
              <a:t> to integration testing that is conducted by exercising the component interfaces with other components and with other systems. It examines some fundamental aspect of a system with little regard</a:t>
            </a:r>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rPr>
              <a:t>不怎么考虑</a:t>
            </a:r>
            <a:r>
              <a:rPr lang="en-US" sz="2400" noProof="0" dirty="0">
                <a:latin typeface="Times New Roman" panose="02020603050405020304" pitchFamily="18" charset="0"/>
                <a:cs typeface="Times New Roman" panose="02020603050405020304" pitchFamily="18" charset="0"/>
              </a:rPr>
              <a:t> for the internal logical structure of the software. Instead, the focus is on ensuring the component executes correctly in the larger software build when the input data and software context specified by its preconditions is correct and behaves in the ways specified by its postconditions. It is of course important to make sure that the component behaves correctly when its preconditions are not satisfied (e.g., it can handle bad inputs without crashing).</a:t>
            </a:r>
            <a:endParaRPr lang="en-US" sz="2400" noProof="0" dirty="0">
              <a:latin typeface="Times New Roman" panose="02020603050405020304" pitchFamily="18" charset="0"/>
              <a:cs typeface="Times New Roman" panose="02020603050405020304" pitchFamily="18" charset="0"/>
            </a:endParaRPr>
          </a:p>
          <a:p>
            <a:pPr marL="0" indent="0">
              <a:spcBef>
                <a:spcPts val="1000"/>
              </a:spcBef>
              <a:spcAft>
                <a:spcPts val="0"/>
              </a:spcAft>
              <a:buFont typeface="Arial" panose="020B0604020202020204" pitchFamily="34" charset="0"/>
              <a:buNone/>
            </a:pP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0"/>
            <a:ext cx="8973185" cy="678815"/>
          </a:xfrm>
        </p:spPr>
        <p:txBody>
          <a:bodyPr>
            <a:noAutofit/>
          </a:bodyPr>
          <a:lstStyle/>
          <a:p>
            <a:r>
              <a:rPr lang="en-US" sz="4000" noProof="0" dirty="0">
                <a:latin typeface="Times New Roman" panose="02020603050405020304" pitchFamily="18" charset="0"/>
                <a:cs typeface="Times New Roman" panose="02020603050405020304" pitchFamily="18" charset="0"/>
              </a:rPr>
              <a:t>White Box Integration Testing</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White-box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 integration testing philosophy that uses implementation knowledge of the control structures described as part of component-level design to derive test cases.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White-box tests can be only be designed after source code exists and program logic details are known.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rgbClr val="FF0000"/>
                </a:solidFill>
                <a:latin typeface="Times New Roman" panose="02020603050405020304" pitchFamily="18" charset="0"/>
                <a:cs typeface="Times New Roman" panose="02020603050405020304" pitchFamily="18" charset="0"/>
              </a:rPr>
              <a:t>Logical paths through the software and collaborations between components are the focus of white-box integration testing.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Important data structures should also be tested for validity after component integration.</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25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20.2 Integration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59039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Integration testing </a:t>
            </a:r>
            <a:r>
              <a:rPr lang="en-US" sz="2400" noProof="0" dirty="0">
                <a:latin typeface="Times New Roman" panose="02020603050405020304" pitchFamily="18" charset="0"/>
                <a:cs typeface="Times New Roman" panose="02020603050405020304" pitchFamily="18" charset="0"/>
              </a:rPr>
              <a:t>is a systematic technique for constructing the software architecture while conducting tests to uncover errors associated with interfacing.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objective is to take unit-tested components and build a program structure that matches the design.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the </a:t>
            </a:r>
            <a:r>
              <a:rPr lang="en-US" sz="2400" b="1" i="1" noProof="0" dirty="0">
                <a:latin typeface="Times New Roman" panose="02020603050405020304" pitchFamily="18" charset="0"/>
                <a:cs typeface="Times New Roman" panose="02020603050405020304" pitchFamily="18" charset="0"/>
              </a:rPr>
              <a:t>big bang </a:t>
            </a:r>
            <a:r>
              <a:rPr lang="en-US" sz="2400" noProof="0" dirty="0">
                <a:latin typeface="Times New Roman" panose="02020603050405020304" pitchFamily="18" charset="0"/>
                <a:cs typeface="Times New Roman" panose="02020603050405020304" pitchFamily="18" charset="0"/>
              </a:rPr>
              <a:t>approach, all components are combined at once and the entire program is tested as a whole. Chaos usually results!</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（不推荐）</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incremental integration </a:t>
            </a:r>
            <a:r>
              <a:rPr lang="en-US" sz="2400" noProof="0" dirty="0">
                <a:latin typeface="Times New Roman" panose="02020603050405020304" pitchFamily="18" charset="0"/>
                <a:cs typeface="Times New Roman" panose="02020603050405020304" pitchFamily="18" charset="0"/>
              </a:rPr>
              <a:t>a program is constructed and tested in small increments, making errors easier to isolate and correct. Far more cost-effective!</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（推荐）</a:t>
            </a:r>
            <a:endParaRPr lang="zh-CN"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7373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3731" name="Rectangle 35"/>
          <p:cNvSpPr>
            <a:spLocks noRot="1"/>
          </p:cNvSpPr>
          <p:nvPr/>
        </p:nvSpPr>
        <p:spPr>
          <a:xfrm>
            <a:off x="0" y="152400"/>
            <a:ext cx="9144000" cy="574675"/>
          </a:xfrm>
          <a:prstGeom prst="rect">
            <a:avLst/>
          </a:prstGeom>
          <a:noFill/>
          <a:ln w="12700">
            <a:noFill/>
          </a:ln>
        </p:spPr>
        <p:txBody>
          <a:bodyPr lIns="90487" tIns="44450" rIns="90487" bIns="44450" anchor="ctr" anchorCtr="0"/>
          <a:p>
            <a:pPr eaLnBrk="0" hangingPunct="0"/>
            <a:r>
              <a:rPr lang="en-US" altLang="zh-CN" sz="2400" b="1">
                <a:latin typeface="Arial" panose="020B0604020202020204" pitchFamily="34" charset="0"/>
              </a:rPr>
              <a:t>20.2  </a:t>
            </a:r>
            <a:r>
              <a:rPr lang="en-US" altLang="ja-JP" sz="2400" b="1">
                <a:latin typeface="Arial" panose="020B0604020202020204" pitchFamily="34" charset="0"/>
              </a:rPr>
              <a:t>Integration Testing Strategies</a:t>
            </a:r>
            <a:r>
              <a:rPr lang="en-US" altLang="zh-CN" sz="2400" b="1">
                <a:latin typeface="Arial" panose="020B0604020202020204" pitchFamily="34" charset="0"/>
              </a:rPr>
              <a:t> (conventional)</a:t>
            </a:r>
            <a:endParaRPr lang="en-US" altLang="ja-JP" sz="2400" b="1">
              <a:latin typeface="Arial" panose="020B0604020202020204" pitchFamily="34" charset="0"/>
            </a:endParaRPr>
          </a:p>
        </p:txBody>
      </p:sp>
      <p:sp>
        <p:nvSpPr>
          <p:cNvPr id="720933" name="Rectangle 37"/>
          <p:cNvSpPr>
            <a:spLocks noChangeArrowheads="1"/>
          </p:cNvSpPr>
          <p:nvPr/>
        </p:nvSpPr>
        <p:spPr bwMode="auto">
          <a:xfrm>
            <a:off x="576263" y="944563"/>
            <a:ext cx="7848600" cy="4470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所有单元模块都能独立工作良好，</a:t>
            </a:r>
            <a:r>
              <a:rPr kumimoji="0" lang="zh-CN" altLang="en-US" sz="2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集成后</a:t>
            </a: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会产生问题的原因分析（内聚程度不高，耦合度高时）</a:t>
            </a:r>
            <a:r>
              <a:rPr kumimoji="0" lang="en-US" altLang="ja-JP"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en-US" altLang="ja-JP"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数据可能在穿过两单元模块的接口是丢失</a:t>
            </a:r>
            <a:endPar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一个模块可能对另一个模块产生负面影响</a:t>
            </a:r>
            <a:endPar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子功能联合在一起时并不能达到预期效果</a:t>
            </a:r>
            <a:endPar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单个模块可以接受的不精确性，连接在一起时可能会扩大到不能接受的程度</a:t>
            </a:r>
            <a:endPar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全局数据可能产生问题</a:t>
            </a:r>
            <a:endParaRPr kumimoji="0"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en-US" altLang="zh-CN"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en-US" altLang="zh-CN"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en-US" altLang="zh-CN"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en-US" altLang="zh-CN"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en-US" altLang="zh-CN"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en-US" altLang="zh-CN"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defRPr/>
            </a:pPr>
            <a:r>
              <a:rPr kumimoji="0" lang="zh-CN" altLang="en-US" sz="2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问题还远不止这些</a:t>
            </a:r>
            <a:endParaRPr kumimoji="0" lang="zh-CN" altLang="en-US" sz="2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7577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5779" name="Rectangle 35"/>
          <p:cNvSpPr>
            <a:spLocks noRot="1"/>
          </p:cNvSpPr>
          <p:nvPr/>
        </p:nvSpPr>
        <p:spPr>
          <a:xfrm>
            <a:off x="0" y="152400"/>
            <a:ext cx="9144000" cy="574675"/>
          </a:xfrm>
          <a:prstGeom prst="rect">
            <a:avLst/>
          </a:prstGeom>
          <a:noFill/>
          <a:ln w="12700">
            <a:noFill/>
          </a:ln>
        </p:spPr>
        <p:txBody>
          <a:bodyPr lIns="90487" tIns="44450" rIns="90487" bIns="44450" anchor="ctr" anchorCtr="0"/>
          <a:p>
            <a:pPr eaLnBrk="0" hangingPunct="0"/>
            <a:r>
              <a:rPr lang="en-US" altLang="zh-CN" sz="2400" b="1">
                <a:latin typeface="Arial" panose="020B0604020202020204" pitchFamily="34" charset="0"/>
              </a:rPr>
              <a:t>20.2 </a:t>
            </a:r>
            <a:r>
              <a:rPr lang="en-US" altLang="ja-JP" sz="2400" b="1">
                <a:latin typeface="Arial" panose="020B0604020202020204" pitchFamily="34" charset="0"/>
              </a:rPr>
              <a:t>Integration Testing Strategies</a:t>
            </a:r>
            <a:r>
              <a:rPr lang="en-US" altLang="zh-CN" sz="2400" b="1">
                <a:latin typeface="Arial" panose="020B0604020202020204" pitchFamily="34" charset="0"/>
              </a:rPr>
              <a:t> (conventional)</a:t>
            </a:r>
            <a:endParaRPr lang="en-US" altLang="ja-JP" sz="2400" b="1">
              <a:latin typeface="Arial" panose="020B0604020202020204" pitchFamily="34" charset="0"/>
            </a:endParaRPr>
          </a:p>
        </p:txBody>
      </p:sp>
      <p:pic>
        <p:nvPicPr>
          <p:cNvPr id="75780" name="Picture 36"/>
          <p:cNvPicPr/>
          <p:nvPr/>
        </p:nvPicPr>
        <p:blipFill>
          <a:blip r:embed="rId1"/>
          <a:stretch>
            <a:fillRect/>
          </a:stretch>
        </p:blipFill>
        <p:spPr>
          <a:xfrm>
            <a:off x="1692275" y="3357563"/>
            <a:ext cx="4594225" cy="2165350"/>
          </a:xfrm>
          <a:prstGeom prst="rect">
            <a:avLst/>
          </a:prstGeom>
          <a:noFill/>
          <a:ln w="12700">
            <a:noFill/>
          </a:ln>
        </p:spPr>
      </p:pic>
      <p:sp>
        <p:nvSpPr>
          <p:cNvPr id="720933" name="Rectangle 37"/>
          <p:cNvSpPr>
            <a:spLocks noChangeArrowheads="1"/>
          </p:cNvSpPr>
          <p:nvPr/>
        </p:nvSpPr>
        <p:spPr bwMode="auto">
          <a:xfrm>
            <a:off x="863600" y="908050"/>
            <a:ext cx="7164388" cy="2644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Options:</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the “big bang” approach</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a:t>
            </a:r>
            <a:r>
              <a:rPr kumimoji="0" lang="en-US" altLang="zh-CN" sz="2400" b="1" i="0" u="none" strike="noStrike" kern="1200" cap="none" spc="0" normalizeH="0" baseline="0" noProof="1" err="1">
                <a:solidFill>
                  <a:schemeClr val="tx1"/>
                </a:solidFill>
                <a:effectLst>
                  <a:outerShdw blurRad="38100" dist="38100" dir="2700000">
                    <a:srgbClr val="C0C0C0"/>
                  </a:outerShdw>
                </a:effectLst>
                <a:latin typeface="Helvetica" charset="0"/>
                <a:ea typeface="MS PGothic" panose="020B0600070205080204" pitchFamily="34" charset="-128"/>
                <a:cs typeface="+mn-cs"/>
              </a:rPr>
              <a:t>nonincremental</a:t>
            </a:r>
            <a:r>
              <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None/>
            </a:pPr>
            <a:r>
              <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t>
            </a:r>
            <a:r>
              <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非增量，即全部模块作为一个整体进行测试，结果是一片混乱，出现一大堆错误</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an incremental construction strategy</a:t>
            </a:r>
            <a:endPar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（包括</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top-bottom &amp; bottom-up integration</a:t>
            </a:r>
            <a:r>
              <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7782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7827" name="Rectangle 7"/>
          <p:cNvSpPr>
            <a:spLocks noRot="1"/>
          </p:cNvSpPr>
          <p:nvPr/>
        </p:nvSpPr>
        <p:spPr>
          <a:xfrm>
            <a:off x="0" y="0"/>
            <a:ext cx="6511925" cy="601663"/>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20.2.1 Top Down Integration</a:t>
            </a:r>
            <a:endParaRPr lang="en-US" altLang="ja-JP" b="1">
              <a:latin typeface="Arial" panose="020B0604020202020204" pitchFamily="34" charset="0"/>
            </a:endParaRPr>
          </a:p>
        </p:txBody>
      </p:sp>
      <p:grpSp>
        <p:nvGrpSpPr>
          <p:cNvPr id="77828" name="Group 34"/>
          <p:cNvGrpSpPr/>
          <p:nvPr/>
        </p:nvGrpSpPr>
        <p:grpSpPr>
          <a:xfrm>
            <a:off x="1917700" y="1358900"/>
            <a:ext cx="6084888" cy="3390900"/>
            <a:chOff x="1208" y="856"/>
            <a:chExt cx="3833" cy="2136"/>
          </a:xfrm>
        </p:grpSpPr>
        <p:sp>
          <p:nvSpPr>
            <p:cNvPr id="77829" name="Rectangle 8"/>
            <p:cNvSpPr/>
            <p:nvPr/>
          </p:nvSpPr>
          <p:spPr>
            <a:xfrm>
              <a:off x="2464" y="856"/>
              <a:ext cx="432" cy="304"/>
            </a:xfrm>
            <a:prstGeom prst="rect">
              <a:avLst/>
            </a:prstGeom>
            <a:solidFill>
              <a:schemeClr val="accent2"/>
            </a:solidFill>
            <a:ln w="12700">
              <a:noFill/>
            </a:ln>
          </p:spPr>
          <p:txBody>
            <a:bodyPr wrap="none" anchor="ctr" anchorCtr="0"/>
            <a:p>
              <a:pPr eaLnBrk="0" hangingPunct="0"/>
              <a:endParaRPr lang="zh-CN" altLang="en-US" dirty="0">
                <a:latin typeface="Arial" panose="020B0604020202020204" pitchFamily="34" charset="0"/>
              </a:endParaRPr>
            </a:p>
          </p:txBody>
        </p:sp>
        <p:sp>
          <p:nvSpPr>
            <p:cNvPr id="77830" name="Rectangle 9"/>
            <p:cNvSpPr/>
            <p:nvPr/>
          </p:nvSpPr>
          <p:spPr>
            <a:xfrm>
              <a:off x="1992" y="1464"/>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77831" name="Rectangle 10"/>
            <p:cNvSpPr/>
            <p:nvPr/>
          </p:nvSpPr>
          <p:spPr>
            <a:xfrm>
              <a:off x="1512" y="2080"/>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77832" name="Rectangle 11"/>
            <p:cNvSpPr/>
            <p:nvPr/>
          </p:nvSpPr>
          <p:spPr>
            <a:xfrm>
              <a:off x="1208" y="2688"/>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77833" name="Rectangle 12"/>
            <p:cNvSpPr/>
            <p:nvPr/>
          </p:nvSpPr>
          <p:spPr>
            <a:xfrm>
              <a:off x="1776" y="2688"/>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sp>
          <p:nvSpPr>
            <p:cNvPr id="77834" name="Rectangle 13"/>
            <p:cNvSpPr/>
            <p:nvPr/>
          </p:nvSpPr>
          <p:spPr>
            <a:xfrm>
              <a:off x="2536" y="1464"/>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sp>
          <p:nvSpPr>
            <p:cNvPr id="77835" name="Rectangle 14"/>
            <p:cNvSpPr/>
            <p:nvPr/>
          </p:nvSpPr>
          <p:spPr>
            <a:xfrm>
              <a:off x="3072" y="1464"/>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sp>
          <p:nvSpPr>
            <p:cNvPr id="77836" name="Line 15"/>
            <p:cNvSpPr/>
            <p:nvPr/>
          </p:nvSpPr>
          <p:spPr>
            <a:xfrm>
              <a:off x="1720" y="2392"/>
              <a:ext cx="240" cy="272"/>
            </a:xfrm>
            <a:prstGeom prst="line">
              <a:avLst/>
            </a:prstGeom>
            <a:ln w="25400" cap="flat" cmpd="sng">
              <a:solidFill>
                <a:schemeClr val="tx1"/>
              </a:solidFill>
              <a:prstDash val="solid"/>
              <a:headEnd type="none" w="med" len="med"/>
              <a:tailEnd type="none" w="med" len="med"/>
            </a:ln>
          </p:spPr>
        </p:sp>
        <p:sp>
          <p:nvSpPr>
            <p:cNvPr id="77837" name="Line 16"/>
            <p:cNvSpPr/>
            <p:nvPr/>
          </p:nvSpPr>
          <p:spPr>
            <a:xfrm>
              <a:off x="2696" y="1168"/>
              <a:ext cx="24" cy="296"/>
            </a:xfrm>
            <a:prstGeom prst="line">
              <a:avLst/>
            </a:prstGeom>
            <a:ln w="25400" cap="flat" cmpd="sng">
              <a:solidFill>
                <a:schemeClr val="tx1"/>
              </a:solidFill>
              <a:prstDash val="solid"/>
              <a:headEnd type="none" w="med" len="med"/>
              <a:tailEnd type="none" w="med" len="med"/>
            </a:ln>
          </p:spPr>
        </p:sp>
        <p:sp>
          <p:nvSpPr>
            <p:cNvPr id="77838" name="Line 17"/>
            <p:cNvSpPr/>
            <p:nvPr/>
          </p:nvSpPr>
          <p:spPr>
            <a:xfrm>
              <a:off x="2680" y="1184"/>
              <a:ext cx="616" cy="272"/>
            </a:xfrm>
            <a:prstGeom prst="line">
              <a:avLst/>
            </a:prstGeom>
            <a:ln w="25400" cap="flat" cmpd="sng">
              <a:solidFill>
                <a:schemeClr val="tx1"/>
              </a:solidFill>
              <a:prstDash val="solid"/>
              <a:headEnd type="none" w="med" len="med"/>
              <a:tailEnd type="none" w="med" len="med"/>
            </a:ln>
          </p:spPr>
        </p:sp>
        <p:sp>
          <p:nvSpPr>
            <p:cNvPr id="722962" name="Rectangle 18"/>
            <p:cNvSpPr>
              <a:spLocks noChangeArrowheads="1"/>
            </p:cNvSpPr>
            <p:nvPr/>
          </p:nvSpPr>
          <p:spPr bwMode="auto">
            <a:xfrm>
              <a:off x="3159" y="954"/>
              <a:ext cx="1882"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top module is tested with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3" name="Rectangle 19"/>
            <p:cNvSpPr>
              <a:spLocks noChangeArrowheads="1"/>
            </p:cNvSpPr>
            <p:nvPr/>
          </p:nvSpPr>
          <p:spPr bwMode="auto">
            <a:xfrm>
              <a:off x="3159" y="1098"/>
              <a:ext cx="49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stubs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4" name="Rectangle 20"/>
            <p:cNvSpPr>
              <a:spLocks noChangeArrowheads="1"/>
            </p:cNvSpPr>
            <p:nvPr/>
          </p:nvSpPr>
          <p:spPr bwMode="auto">
            <a:xfrm>
              <a:off x="2327" y="1858"/>
              <a:ext cx="189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stubs are replaced one at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5" name="Rectangle 21"/>
            <p:cNvSpPr>
              <a:spLocks noChangeArrowheads="1"/>
            </p:cNvSpPr>
            <p:nvPr/>
          </p:nvSpPr>
          <p:spPr bwMode="auto">
            <a:xfrm>
              <a:off x="2327" y="2002"/>
              <a:ext cx="145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 time, "depth first"</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6" name="Rectangle 22"/>
            <p:cNvSpPr>
              <a:spLocks noChangeArrowheads="1"/>
            </p:cNvSpPr>
            <p:nvPr/>
          </p:nvSpPr>
          <p:spPr bwMode="auto">
            <a:xfrm>
              <a:off x="2311" y="2370"/>
              <a:ext cx="229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as new modules are integrated,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7" name="Rectangle 23"/>
            <p:cNvSpPr>
              <a:spLocks noChangeArrowheads="1"/>
            </p:cNvSpPr>
            <p:nvPr/>
          </p:nvSpPr>
          <p:spPr bwMode="auto">
            <a:xfrm>
              <a:off x="2311" y="2514"/>
              <a:ext cx="2162"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some subset of tests is re-run</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8" name="Rectangle 24"/>
            <p:cNvSpPr>
              <a:spLocks noChangeArrowheads="1"/>
            </p:cNvSpPr>
            <p:nvPr/>
          </p:nvSpPr>
          <p:spPr bwMode="auto">
            <a:xfrm>
              <a:off x="2607" y="874"/>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A</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69" name="Rectangle 25"/>
            <p:cNvSpPr>
              <a:spLocks noChangeArrowheads="1"/>
            </p:cNvSpPr>
            <p:nvPr/>
          </p:nvSpPr>
          <p:spPr bwMode="auto">
            <a:xfrm>
              <a:off x="2111" y="1514"/>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B</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70" name="Rectangle 26"/>
            <p:cNvSpPr>
              <a:spLocks noChangeArrowheads="1"/>
            </p:cNvSpPr>
            <p:nvPr/>
          </p:nvSpPr>
          <p:spPr bwMode="auto">
            <a:xfrm>
              <a:off x="1655" y="2130"/>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C</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71" name="Rectangle 27"/>
            <p:cNvSpPr>
              <a:spLocks noChangeArrowheads="1"/>
            </p:cNvSpPr>
            <p:nvPr/>
          </p:nvSpPr>
          <p:spPr bwMode="auto">
            <a:xfrm>
              <a:off x="1319" y="2714"/>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D</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72" name="Rectangle 28"/>
            <p:cNvSpPr>
              <a:spLocks noChangeArrowheads="1"/>
            </p:cNvSpPr>
            <p:nvPr/>
          </p:nvSpPr>
          <p:spPr bwMode="auto">
            <a:xfrm>
              <a:off x="1903" y="2714"/>
              <a:ext cx="21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E</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73" name="Rectangle 29"/>
            <p:cNvSpPr>
              <a:spLocks noChangeArrowheads="1"/>
            </p:cNvSpPr>
            <p:nvPr/>
          </p:nvSpPr>
          <p:spPr bwMode="auto">
            <a:xfrm>
              <a:off x="2655" y="1522"/>
              <a:ext cx="202"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F</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2974" name="Rectangle 30"/>
            <p:cNvSpPr>
              <a:spLocks noChangeArrowheads="1"/>
            </p:cNvSpPr>
            <p:nvPr/>
          </p:nvSpPr>
          <p:spPr bwMode="auto">
            <a:xfrm>
              <a:off x="3175" y="1522"/>
              <a:ext cx="226"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G</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852" name="Line 31"/>
            <p:cNvSpPr/>
            <p:nvPr/>
          </p:nvSpPr>
          <p:spPr>
            <a:xfrm flipH="1">
              <a:off x="2224" y="1176"/>
              <a:ext cx="456" cy="272"/>
            </a:xfrm>
            <a:prstGeom prst="line">
              <a:avLst/>
            </a:prstGeom>
            <a:ln w="25400" cap="flat" cmpd="sng">
              <a:solidFill>
                <a:schemeClr val="tx1"/>
              </a:solidFill>
              <a:prstDash val="solid"/>
              <a:headEnd type="none" w="med" len="med"/>
              <a:tailEnd type="triangle" w="med" len="med"/>
            </a:ln>
          </p:spPr>
        </p:sp>
        <p:sp>
          <p:nvSpPr>
            <p:cNvPr id="77853" name="Line 32"/>
            <p:cNvSpPr/>
            <p:nvPr/>
          </p:nvSpPr>
          <p:spPr>
            <a:xfrm flipH="1">
              <a:off x="1736" y="1784"/>
              <a:ext cx="456" cy="272"/>
            </a:xfrm>
            <a:prstGeom prst="line">
              <a:avLst/>
            </a:prstGeom>
            <a:ln w="25400" cap="flat" cmpd="sng">
              <a:solidFill>
                <a:schemeClr val="tx1"/>
              </a:solidFill>
              <a:prstDash val="solid"/>
              <a:headEnd type="none" w="med" len="med"/>
              <a:tailEnd type="triangle" w="med" len="med"/>
            </a:ln>
          </p:spPr>
        </p:sp>
        <p:sp>
          <p:nvSpPr>
            <p:cNvPr id="77854" name="Line 33"/>
            <p:cNvSpPr/>
            <p:nvPr/>
          </p:nvSpPr>
          <p:spPr>
            <a:xfrm flipH="1">
              <a:off x="1432" y="2400"/>
              <a:ext cx="288" cy="272"/>
            </a:xfrm>
            <a:prstGeom prst="line">
              <a:avLst/>
            </a:prstGeom>
            <a:ln w="25400" cap="flat" cmpd="sng">
              <a:solidFill>
                <a:schemeClr val="tx1"/>
              </a:solidFill>
              <a:prstDash val="solid"/>
              <a:headEnd type="none" w="med" len="med"/>
              <a:tailEnd type="triangle" w="med" len="med"/>
            </a:ln>
          </p:spPr>
        </p:sp>
      </p:grpSp>
      <p:sp>
        <p:nvSpPr>
          <p:cNvPr id="77855" name="Text Box 33"/>
          <p:cNvSpPr txBox="1"/>
          <p:nvPr/>
        </p:nvSpPr>
        <p:spPr>
          <a:xfrm>
            <a:off x="1347788" y="5148263"/>
            <a:ext cx="6008687" cy="579437"/>
          </a:xfrm>
          <a:prstGeom prst="rect">
            <a:avLst/>
          </a:prstGeom>
          <a:noFill/>
          <a:ln w="9525">
            <a:noFill/>
          </a:ln>
        </p:spPr>
        <p:txBody>
          <a:bodyPr wrap="none">
            <a:spAutoFit/>
          </a:bodyPr>
          <a:p>
            <a:pPr eaLnBrk="0" hangingPunct="0"/>
            <a:r>
              <a:rPr lang="zh-CN" altLang="en-US" dirty="0">
                <a:latin typeface="Arial" panose="020B0604020202020204" pitchFamily="34" charset="0"/>
              </a:rPr>
              <a:t>深度优先（纵向）</a:t>
            </a:r>
            <a:r>
              <a:rPr lang="en-US" altLang="zh-CN">
                <a:latin typeface="Arial" panose="020B0604020202020204" pitchFamily="34" charset="0"/>
              </a:rPr>
              <a:t>-</a:t>
            </a:r>
            <a:r>
              <a:rPr lang="zh-CN" altLang="en-US" dirty="0">
                <a:latin typeface="Arial" panose="020B0604020202020204" pitchFamily="34" charset="0"/>
              </a:rPr>
              <a:t>广度优先（横向）</a:t>
            </a:r>
            <a:endParaRPr lang="zh-CN" altLang="en-US" dirty="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vert="horz" wrap="square" lIns="91440" tIns="45720" rIns="91440" bIns="45720" anchor="ctr" anchorCtr="0"/>
          <a:p>
            <a:r>
              <a:rPr lang="zh-CN" altLang="en-US" sz="2400" dirty="0">
                <a:ea typeface="宋体" panose="02010600030101010101" pitchFamily="2" charset="-122"/>
              </a:rPr>
              <a:t>自顶向下集成步骤为：</a:t>
            </a:r>
            <a:r>
              <a:rPr lang="zh-CN" altLang="en-US" sz="2400" dirty="0"/>
              <a:t> </a:t>
            </a:r>
            <a:endParaRPr lang="zh-CN" altLang="en-US" sz="2400" dirty="0"/>
          </a:p>
        </p:txBody>
      </p:sp>
      <p:sp>
        <p:nvSpPr>
          <p:cNvPr id="79874" name="Rectangle 3"/>
          <p:cNvSpPr>
            <a:spLocks noGrp="1"/>
          </p:cNvSpPr>
          <p:nvPr>
            <p:ph idx="1"/>
          </p:nvPr>
        </p:nvSpPr>
        <p:spPr>
          <a:xfrm>
            <a:off x="323850" y="1066800"/>
            <a:ext cx="8134350" cy="4419600"/>
          </a:xfrm>
        </p:spPr>
        <p:txBody>
          <a:bodyPr vert="horz" wrap="square" lIns="91440" tIns="45720" rIns="91440" bIns="45720" anchor="t" anchorCtr="0"/>
          <a:p>
            <a:pPr marL="533400" indent="-533400">
              <a:lnSpc>
                <a:spcPct val="90000"/>
              </a:lnSpc>
              <a:buFontTx/>
              <a:buAutoNum type="arabicPeriod"/>
            </a:pPr>
            <a:r>
              <a:rPr lang="zh-CN" altLang="en-US" dirty="0">
                <a:latin typeface="宋体" panose="02010600030101010101" pitchFamily="2" charset="-122"/>
                <a:ea typeface="宋体" panose="02010600030101010101" pitchFamily="2" charset="-122"/>
              </a:rPr>
              <a:t>以主控模块作为测试驱动模块，把对主控模块进行单元测试时引入的所有桩模块用实际模块替代；</a:t>
            </a:r>
            <a:endParaRPr lang="zh-CN" altLang="en-US" dirty="0">
              <a:latin typeface="宋体" panose="02010600030101010101" pitchFamily="2" charset="-122"/>
              <a:ea typeface="宋体" panose="02010600030101010101" pitchFamily="2" charset="-122"/>
            </a:endParaRPr>
          </a:p>
          <a:p>
            <a:pPr marL="533400" indent="-533400">
              <a:lnSpc>
                <a:spcPct val="90000"/>
              </a:lnSpc>
              <a:buFontTx/>
              <a:buAutoNum type="arabicPeriod"/>
            </a:pPr>
            <a:r>
              <a:rPr lang="zh-CN" altLang="en-US" dirty="0">
                <a:latin typeface="宋体" panose="02010600030101010101" pitchFamily="2" charset="-122"/>
                <a:ea typeface="宋体" panose="02010600030101010101" pitchFamily="2" charset="-122"/>
              </a:rPr>
              <a:t>依据所选的集成策略（深度优先或广度优先），每次只替代一个桩模块； </a:t>
            </a:r>
            <a:endParaRPr lang="zh-CN" altLang="en-US" dirty="0">
              <a:latin typeface="宋体" panose="02010600030101010101" pitchFamily="2" charset="-122"/>
              <a:ea typeface="宋体" panose="02010600030101010101" pitchFamily="2" charset="-122"/>
            </a:endParaRPr>
          </a:p>
          <a:p>
            <a:pPr marL="533400" indent="-533400">
              <a:lnSpc>
                <a:spcPct val="90000"/>
              </a:lnSpc>
              <a:buFontTx/>
              <a:buAutoNum type="arabicPeriod"/>
            </a:pPr>
            <a:r>
              <a:rPr lang="zh-CN" altLang="en-US" dirty="0">
                <a:latin typeface="宋体" panose="02010600030101010101" pitchFamily="2" charset="-122"/>
                <a:ea typeface="宋体" panose="02010600030101010101" pitchFamily="2" charset="-122"/>
              </a:rPr>
              <a:t>每集成一个模块立即测试一遍；</a:t>
            </a:r>
            <a:endParaRPr lang="zh-CN" altLang="en-US" dirty="0">
              <a:latin typeface="宋体" panose="02010600030101010101" pitchFamily="2" charset="-122"/>
              <a:ea typeface="宋体" panose="02010600030101010101" pitchFamily="2" charset="-122"/>
            </a:endParaRPr>
          </a:p>
          <a:p>
            <a:pPr marL="533400" indent="-533400">
              <a:lnSpc>
                <a:spcPct val="90000"/>
              </a:lnSpc>
              <a:buFontTx/>
              <a:buAutoNum type="arabicPeriod"/>
            </a:pPr>
            <a:r>
              <a:rPr lang="zh-CN" altLang="en-US" dirty="0">
                <a:latin typeface="宋体" panose="02010600030101010101" pitchFamily="2" charset="-122"/>
                <a:ea typeface="宋体" panose="02010600030101010101" pitchFamily="2" charset="-122"/>
              </a:rPr>
              <a:t>只有每组测试完成后，才着手替换下一个桩模块；</a:t>
            </a:r>
            <a:endParaRPr lang="zh-CN" altLang="en-US" dirty="0">
              <a:latin typeface="宋体" panose="02010600030101010101" pitchFamily="2" charset="-122"/>
              <a:ea typeface="宋体" panose="02010600030101010101" pitchFamily="2" charset="-122"/>
            </a:endParaRPr>
          </a:p>
          <a:p>
            <a:pPr marL="533400" indent="-533400">
              <a:lnSpc>
                <a:spcPct val="90000"/>
              </a:lnSpc>
              <a:buFontTx/>
              <a:buAutoNum type="arabicPeriod"/>
            </a:pPr>
            <a:r>
              <a:rPr lang="zh-CN" altLang="en-US" dirty="0">
                <a:latin typeface="宋体" panose="02010600030101010101" pitchFamily="2" charset="-122"/>
                <a:ea typeface="宋体" panose="02010600030101010101" pitchFamily="2" charset="-122"/>
              </a:rPr>
              <a:t>为避免引入新错误，须不断地进行</a:t>
            </a:r>
            <a:r>
              <a:rPr lang="zh-CN" altLang="en-US" dirty="0">
                <a:solidFill>
                  <a:srgbClr val="FF0000"/>
                </a:solidFill>
                <a:latin typeface="宋体" panose="02010600030101010101" pitchFamily="2" charset="-122"/>
                <a:ea typeface="宋体" panose="02010600030101010101" pitchFamily="2" charset="-122"/>
              </a:rPr>
              <a:t>回归测试</a:t>
            </a:r>
            <a:r>
              <a:rPr lang="zh-CN" altLang="en-US" dirty="0">
                <a:latin typeface="宋体" panose="02010600030101010101" pitchFamily="2" charset="-122"/>
                <a:ea typeface="宋体" panose="02010600030101010101" pitchFamily="2" charset="-122"/>
              </a:rPr>
              <a:t>（即全部或部分地重复已做过的测试）。 </a:t>
            </a:r>
            <a:endParaRPr lang="zh-CN" altLang="en-US" dirty="0">
              <a:latin typeface="宋体" panose="02010600030101010101" pitchFamily="2" charset="-122"/>
              <a:ea typeface="宋体" panose="02010600030101010101" pitchFamily="2" charset="-122"/>
            </a:endParaRPr>
          </a:p>
        </p:txBody>
      </p:sp>
      <p:sp>
        <p:nvSpPr>
          <p:cNvPr id="7987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7987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p:txBody>
          <a:bodyPr vert="horz" wrap="square" lIns="91440" tIns="45720" rIns="91440" bIns="45720" anchor="ctr" anchorCtr="0"/>
          <a:p>
            <a:r>
              <a:rPr lang="zh-CN" altLang="en-US" sz="2400" dirty="0">
                <a:ea typeface="宋体" panose="02010600030101010101" pitchFamily="2" charset="-122"/>
              </a:rPr>
              <a:t>自顶向下集成优点：</a:t>
            </a:r>
            <a:r>
              <a:rPr lang="zh-CN" altLang="en-US" sz="2400" dirty="0"/>
              <a:t> </a:t>
            </a:r>
            <a:endParaRPr lang="zh-CN" altLang="en-US" sz="2400" dirty="0"/>
          </a:p>
        </p:txBody>
      </p:sp>
      <p:sp>
        <p:nvSpPr>
          <p:cNvPr id="80898" name="Rectangle 3"/>
          <p:cNvSpPr>
            <a:spLocks noGrp="1"/>
          </p:cNvSpPr>
          <p:nvPr>
            <p:ph idx="1"/>
          </p:nvPr>
        </p:nvSpPr>
        <p:spPr>
          <a:xfrm>
            <a:off x="323850" y="1066800"/>
            <a:ext cx="8134350" cy="4419600"/>
          </a:xfrm>
        </p:spPr>
        <p:txBody>
          <a:bodyPr vert="horz" wrap="square" lIns="91440" tIns="45720" rIns="91440" bIns="45720" anchor="t" anchorCtr="0"/>
          <a:p>
            <a:pPr marL="533400" indent="-533400">
              <a:buFontTx/>
              <a:buAutoNum type="arabicPeriod"/>
            </a:pPr>
            <a:r>
              <a:rPr lang="zh-CN" altLang="en-US" dirty="0">
                <a:latin typeface="宋体" panose="02010600030101010101" pitchFamily="2" charset="-122"/>
                <a:ea typeface="宋体" panose="02010600030101010101" pitchFamily="2" charset="-122"/>
              </a:rPr>
              <a:t>在测试过程的早期验证主要的控制点（这些点一般在层次结构的较高层）</a:t>
            </a:r>
            <a:endParaRPr lang="zh-CN" altLang="en-US" dirty="0">
              <a:latin typeface="宋体" panose="02010600030101010101" pitchFamily="2" charset="-122"/>
              <a:ea typeface="宋体" panose="02010600030101010101" pitchFamily="2" charset="-122"/>
            </a:endParaRPr>
          </a:p>
          <a:p>
            <a:pPr marL="533400" indent="-533400">
              <a:buFontTx/>
              <a:buAutoNum type="arabicPeriod"/>
            </a:pPr>
            <a:r>
              <a:rPr lang="zh-CN" altLang="en-US" dirty="0">
                <a:latin typeface="宋体" panose="02010600030101010101" pitchFamily="2" charset="-122"/>
                <a:ea typeface="宋体" panose="02010600030101010101" pitchFamily="2" charset="-122"/>
              </a:rPr>
              <a:t>若选择深度优先，可以实现和展示软件的某个完整功能，较早的功能展示可以增强开发者和用户的信心</a:t>
            </a:r>
            <a:endParaRPr lang="zh-CN" altLang="en-US" dirty="0">
              <a:latin typeface="宋体" panose="02010600030101010101" pitchFamily="2" charset="-122"/>
              <a:ea typeface="宋体" panose="02010600030101010101" pitchFamily="2" charset="-122"/>
            </a:endParaRPr>
          </a:p>
        </p:txBody>
      </p:sp>
      <p:sp>
        <p:nvSpPr>
          <p:cNvPr id="8089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090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0" y="0"/>
            <a:ext cx="6705600" cy="633413"/>
          </a:xfrm>
        </p:spPr>
        <p:txBody>
          <a:bodyPr vert="horz" wrap="square" lIns="91440" tIns="45720" rIns="91440" bIns="45720" anchor="ctr" anchorCtr="0"/>
          <a:p>
            <a:r>
              <a:rPr lang="en-US" altLang="zh-CN">
                <a:ea typeface="宋体" panose="02010600030101010101" pitchFamily="2" charset="-122"/>
              </a:rPr>
              <a:t>SQA tasks-2</a:t>
            </a:r>
            <a:endParaRPr lang="en-US" altLang="zh-CN">
              <a:ea typeface="宋体" panose="02010600030101010101" pitchFamily="2" charset="-122"/>
            </a:endParaRPr>
          </a:p>
        </p:txBody>
      </p:sp>
      <p:sp>
        <p:nvSpPr>
          <p:cNvPr id="13314" name="Rectangle 3"/>
          <p:cNvSpPr>
            <a:spLocks noGrp="1"/>
          </p:cNvSpPr>
          <p:nvPr>
            <p:ph idx="1"/>
          </p:nvPr>
        </p:nvSpPr>
        <p:spPr>
          <a:xfrm>
            <a:off x="539750" y="944563"/>
            <a:ext cx="8172450" cy="4932362"/>
          </a:xfrm>
        </p:spPr>
        <p:txBody>
          <a:bodyPr vert="horz" wrap="square" lIns="91440" tIns="45720" rIns="91440" bIns="45720" anchor="t" anchorCtr="0"/>
          <a:p>
            <a:pPr>
              <a:lnSpc>
                <a:spcPct val="80000"/>
              </a:lnSpc>
              <a:spcBef>
                <a:spcPts val="600"/>
              </a:spcBef>
              <a:buFont typeface="Wingdings" panose="05000000000000000000" pitchFamily="2" charset="2"/>
              <a:buChar char="n"/>
            </a:pPr>
            <a:r>
              <a:rPr lang="en-US" altLang="zh-CN" sz="1800" b="1">
                <a:ea typeface="宋体" panose="02010600030101010101" pitchFamily="2" charset="-122"/>
              </a:rPr>
              <a:t>Reviews software engineering activities to verify compliance with the defined software process.</a:t>
            </a:r>
            <a:r>
              <a:rPr lang="en-US" altLang="zh-CN" sz="1800">
                <a:ea typeface="宋体" panose="02010600030101010101" pitchFamily="2" charset="-122"/>
              </a:rPr>
              <a:t> </a:t>
            </a:r>
            <a:r>
              <a:rPr lang="zh-CN" altLang="en-US" sz="1800" dirty="0">
                <a:ea typeface="宋体" panose="02010600030101010101" pitchFamily="2" charset="-122"/>
              </a:rPr>
              <a:t>评审软件工程活动，以验证是否符合规定的软件过程</a:t>
            </a:r>
            <a:endParaRPr lang="zh-CN" altLang="en-US" sz="1800" dirty="0">
              <a:ea typeface="宋体" panose="02010600030101010101" pitchFamily="2" charset="-122"/>
            </a:endParaRPr>
          </a:p>
          <a:p>
            <a:pPr lvl="1">
              <a:lnSpc>
                <a:spcPct val="80000"/>
              </a:lnSpc>
              <a:spcBef>
                <a:spcPts val="600"/>
              </a:spcBef>
              <a:buFont typeface="Wingdings" panose="05000000000000000000" pitchFamily="2" charset="2"/>
              <a:buChar char="n"/>
            </a:pPr>
            <a:r>
              <a:rPr lang="en-US" altLang="zh-CN" sz="1600">
                <a:ea typeface="宋体" panose="02010600030101010101" pitchFamily="2" charset="-122"/>
              </a:rPr>
              <a:t> identifies, documents, and tracks deviations from the process and verifies that corrections have been made.</a:t>
            </a:r>
            <a:endParaRPr lang="en-US" altLang="zh-CN" sz="1600">
              <a:ea typeface="宋体" panose="02010600030101010101" pitchFamily="2" charset="-122"/>
            </a:endParaRPr>
          </a:p>
          <a:p>
            <a:pPr>
              <a:lnSpc>
                <a:spcPct val="80000"/>
              </a:lnSpc>
              <a:spcBef>
                <a:spcPts val="600"/>
              </a:spcBef>
              <a:buFont typeface="Wingdings" panose="05000000000000000000" pitchFamily="2" charset="2"/>
              <a:buChar char="n"/>
            </a:pPr>
            <a:r>
              <a:rPr lang="en-US" altLang="zh-CN" sz="1800" b="1">
                <a:ea typeface="宋体" panose="02010600030101010101" pitchFamily="2" charset="-122"/>
              </a:rPr>
              <a:t>Audits designated software work products to verify compliance with those defined as part of the software process.</a:t>
            </a:r>
            <a:r>
              <a:rPr lang="en-US" altLang="zh-CN" sz="1800">
                <a:ea typeface="宋体" panose="02010600030101010101" pitchFamily="2" charset="-122"/>
              </a:rPr>
              <a:t> </a:t>
            </a:r>
            <a:r>
              <a:rPr lang="zh-CN" altLang="en-US" sz="1800" dirty="0">
                <a:ea typeface="宋体" panose="02010600030101010101" pitchFamily="2" charset="-122"/>
              </a:rPr>
              <a:t>审核指定的软件工作产品，以验证是否符合规定</a:t>
            </a:r>
            <a:endParaRPr lang="zh-CN" altLang="en-US" sz="1800" dirty="0">
              <a:ea typeface="宋体" panose="02010600030101010101" pitchFamily="2" charset="-122"/>
            </a:endParaRPr>
          </a:p>
          <a:p>
            <a:pPr lvl="1">
              <a:lnSpc>
                <a:spcPct val="80000"/>
              </a:lnSpc>
              <a:spcBef>
                <a:spcPts val="600"/>
              </a:spcBef>
              <a:buFont typeface="Wingdings" panose="05000000000000000000" pitchFamily="2" charset="2"/>
              <a:buChar char="n"/>
            </a:pPr>
            <a:r>
              <a:rPr lang="en-US" altLang="zh-CN" sz="1600">
                <a:ea typeface="宋体" panose="02010600030101010101" pitchFamily="2" charset="-122"/>
              </a:rPr>
              <a:t>reviews selected work products; identifies, documents, and tracks deviations; verifies that corrections have been made</a:t>
            </a:r>
            <a:endParaRPr lang="en-US" altLang="zh-CN" sz="1600">
              <a:ea typeface="宋体" panose="02010600030101010101" pitchFamily="2" charset="-122"/>
            </a:endParaRPr>
          </a:p>
          <a:p>
            <a:pPr lvl="1">
              <a:lnSpc>
                <a:spcPct val="80000"/>
              </a:lnSpc>
              <a:spcBef>
                <a:spcPts val="600"/>
              </a:spcBef>
              <a:buFont typeface="Wingdings" panose="05000000000000000000" pitchFamily="2" charset="2"/>
              <a:buChar char="n"/>
            </a:pPr>
            <a:r>
              <a:rPr lang="en-US" altLang="zh-CN" sz="1600">
                <a:ea typeface="宋体" panose="02010600030101010101" pitchFamily="2" charset="-122"/>
              </a:rPr>
              <a:t> periodically reports the results of its work to the project manager.</a:t>
            </a:r>
            <a:endParaRPr lang="en-US" altLang="zh-CN" sz="1600">
              <a:ea typeface="宋体" panose="02010600030101010101" pitchFamily="2" charset="-122"/>
            </a:endParaRPr>
          </a:p>
          <a:p>
            <a:pPr>
              <a:lnSpc>
                <a:spcPct val="80000"/>
              </a:lnSpc>
              <a:spcBef>
                <a:spcPts val="600"/>
              </a:spcBef>
              <a:buFont typeface="Wingdings" panose="05000000000000000000" pitchFamily="2" charset="2"/>
              <a:buChar char="n"/>
            </a:pPr>
            <a:r>
              <a:rPr lang="en-US" altLang="zh-CN" sz="1800" b="1">
                <a:ea typeface="宋体" panose="02010600030101010101" pitchFamily="2" charset="-122"/>
              </a:rPr>
              <a:t>Ensures that deviations in software work and work products are documented and handled according to a documented procedure. </a:t>
            </a:r>
            <a:r>
              <a:rPr lang="zh-CN" altLang="en-US" sz="1800" b="1" dirty="0">
                <a:ea typeface="宋体" panose="02010600030101010101" pitchFamily="2" charset="-122"/>
              </a:rPr>
              <a:t>文档和程序会有差异，要确保这些差异被记录和处理</a:t>
            </a:r>
            <a:endParaRPr lang="zh-CN" altLang="en-US" sz="1800" b="1" dirty="0">
              <a:ea typeface="宋体" panose="02010600030101010101" pitchFamily="2" charset="-122"/>
            </a:endParaRPr>
          </a:p>
          <a:p>
            <a:pPr>
              <a:lnSpc>
                <a:spcPct val="80000"/>
              </a:lnSpc>
              <a:spcBef>
                <a:spcPts val="600"/>
              </a:spcBef>
              <a:buFont typeface="Wingdings" panose="05000000000000000000" pitchFamily="2" charset="2"/>
              <a:buChar char="n"/>
            </a:pPr>
            <a:r>
              <a:rPr lang="en-US" altLang="zh-CN" sz="1800" b="1">
                <a:ea typeface="宋体" panose="02010600030101010101" pitchFamily="2" charset="-122"/>
              </a:rPr>
              <a:t>Records any noncompliance and reports to senior management. </a:t>
            </a:r>
            <a:r>
              <a:rPr lang="zh-CN" altLang="en-US" sz="1800" b="1" dirty="0">
                <a:ea typeface="宋体" panose="02010600030101010101" pitchFamily="2" charset="-122"/>
              </a:rPr>
              <a:t>记录并报告不符合项</a:t>
            </a:r>
            <a:endParaRPr lang="zh-CN" altLang="en-US" sz="1800" b="1" dirty="0">
              <a:ea typeface="宋体" panose="02010600030101010101" pitchFamily="2" charset="-122"/>
            </a:endParaRPr>
          </a:p>
          <a:p>
            <a:pPr lvl="1">
              <a:lnSpc>
                <a:spcPct val="80000"/>
              </a:lnSpc>
              <a:spcBef>
                <a:spcPts val="600"/>
              </a:spcBef>
              <a:buFont typeface="Wingdings" panose="05000000000000000000" pitchFamily="2" charset="2"/>
              <a:buChar char="n"/>
            </a:pPr>
            <a:r>
              <a:rPr lang="en-US" altLang="zh-CN" sz="1600">
                <a:ea typeface="宋体" panose="02010600030101010101" pitchFamily="2" charset="-122"/>
              </a:rPr>
              <a:t>Noncompliance items are tracked until they are resolved.</a:t>
            </a:r>
            <a:endParaRPr lang="en-US" altLang="zh-CN" sz="1600">
              <a:ea typeface="宋体" panose="02010600030101010101" pitchFamily="2" charset="-122"/>
            </a:endParaRPr>
          </a:p>
          <a:p>
            <a:pPr lvl="1">
              <a:lnSpc>
                <a:spcPct val="80000"/>
              </a:lnSpc>
              <a:spcBef>
                <a:spcPts val="600"/>
              </a:spcBef>
              <a:buFont typeface="Wingdings" panose="05000000000000000000" pitchFamily="2" charset="2"/>
              <a:buNone/>
            </a:pPr>
            <a:endParaRPr lang="en-US" altLang="zh-CN" sz="1600">
              <a:ea typeface="宋体" panose="02010600030101010101" pitchFamily="2" charset="-122"/>
            </a:endParaRPr>
          </a:p>
          <a:p>
            <a:pPr>
              <a:lnSpc>
                <a:spcPct val="80000"/>
              </a:lnSpc>
              <a:spcBef>
                <a:spcPts val="600"/>
              </a:spcBef>
              <a:buFont typeface="Wingdings" panose="05000000000000000000" pitchFamily="2" charset="2"/>
              <a:buChar char="n"/>
            </a:pPr>
            <a:r>
              <a:rPr lang="zh-CN" altLang="en-US" sz="1800" dirty="0">
                <a:ea typeface="宋体" panose="02010600030101010101" pitchFamily="2" charset="-122"/>
              </a:rPr>
              <a:t>其它：</a:t>
            </a:r>
            <a:r>
              <a:rPr lang="zh-CN" altLang="en-US" sz="1800" b="1" dirty="0">
                <a:ea typeface="宋体" panose="02010600030101010101" pitchFamily="2" charset="-122"/>
              </a:rPr>
              <a:t>软件变更的控制，收集分析软件度量</a:t>
            </a:r>
            <a:endParaRPr lang="zh-CN" altLang="en-US" sz="1800" b="1" dirty="0">
              <a:ea typeface="宋体" panose="02010600030101010101" pitchFamily="2" charset="-122"/>
            </a:endParaRPr>
          </a:p>
        </p:txBody>
      </p:sp>
      <p:sp>
        <p:nvSpPr>
          <p:cNvPr id="1331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31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192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81923" name="Rectangle 32"/>
          <p:cNvSpPr>
            <a:spLocks noRot="1"/>
          </p:cNvSpPr>
          <p:nvPr/>
        </p:nvSpPr>
        <p:spPr>
          <a:xfrm>
            <a:off x="0" y="296863"/>
            <a:ext cx="6891338" cy="268287"/>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20.2.2 Bottom-Up Integration</a:t>
            </a:r>
            <a:endParaRPr lang="en-US" altLang="ja-JP" b="1">
              <a:latin typeface="Arial" panose="020B0604020202020204" pitchFamily="34" charset="0"/>
            </a:endParaRPr>
          </a:p>
        </p:txBody>
      </p:sp>
      <p:grpSp>
        <p:nvGrpSpPr>
          <p:cNvPr id="81924" name="Group 64"/>
          <p:cNvGrpSpPr/>
          <p:nvPr/>
        </p:nvGrpSpPr>
        <p:grpSpPr>
          <a:xfrm>
            <a:off x="1790700" y="1181100"/>
            <a:ext cx="5856288" cy="4148138"/>
            <a:chOff x="1128" y="744"/>
            <a:chExt cx="3689" cy="2613"/>
          </a:xfrm>
        </p:grpSpPr>
        <p:sp>
          <p:nvSpPr>
            <p:cNvPr id="81925" name="Freeform 33"/>
            <p:cNvSpPr/>
            <p:nvPr/>
          </p:nvSpPr>
          <p:spPr>
            <a:xfrm>
              <a:off x="1128" y="1768"/>
              <a:ext cx="1273" cy="1353"/>
            </a:xfrm>
            <a:custGeom>
              <a:avLst/>
              <a:gdLst/>
              <a:ahLst/>
              <a:cxnLst>
                <a:cxn ang="0">
                  <a:pos x="946" y="111"/>
                </a:cxn>
                <a:cxn ang="0">
                  <a:pos x="875" y="80"/>
                </a:cxn>
                <a:cxn ang="0">
                  <a:pos x="819" y="56"/>
                </a:cxn>
                <a:cxn ang="0">
                  <a:pos x="779" y="40"/>
                </a:cxn>
                <a:cxn ang="0">
                  <a:pos x="755" y="24"/>
                </a:cxn>
                <a:cxn ang="0">
                  <a:pos x="716" y="8"/>
                </a:cxn>
                <a:cxn ang="0">
                  <a:pos x="652" y="0"/>
                </a:cxn>
                <a:cxn ang="0">
                  <a:pos x="620" y="0"/>
                </a:cxn>
                <a:cxn ang="0">
                  <a:pos x="549" y="16"/>
                </a:cxn>
                <a:cxn ang="0">
                  <a:pos x="501" y="40"/>
                </a:cxn>
                <a:cxn ang="0">
                  <a:pos x="445" y="72"/>
                </a:cxn>
                <a:cxn ang="0">
                  <a:pos x="350" y="119"/>
                </a:cxn>
                <a:cxn ang="0">
                  <a:pos x="302" y="135"/>
                </a:cxn>
                <a:cxn ang="0">
                  <a:pos x="207" y="191"/>
                </a:cxn>
                <a:cxn ang="0">
                  <a:pos x="159" y="239"/>
                </a:cxn>
                <a:cxn ang="0">
                  <a:pos x="119" y="286"/>
                </a:cxn>
                <a:cxn ang="0">
                  <a:pos x="87" y="358"/>
                </a:cxn>
                <a:cxn ang="0">
                  <a:pos x="72" y="390"/>
                </a:cxn>
                <a:cxn ang="0">
                  <a:pos x="72" y="469"/>
                </a:cxn>
                <a:cxn ang="0">
                  <a:pos x="80" y="557"/>
                </a:cxn>
                <a:cxn ang="0">
                  <a:pos x="87" y="604"/>
                </a:cxn>
                <a:cxn ang="0">
                  <a:pos x="87" y="660"/>
                </a:cxn>
                <a:cxn ang="0">
                  <a:pos x="72" y="732"/>
                </a:cxn>
                <a:cxn ang="0">
                  <a:pos x="56" y="787"/>
                </a:cxn>
                <a:cxn ang="0">
                  <a:pos x="32" y="851"/>
                </a:cxn>
                <a:cxn ang="0">
                  <a:pos x="0" y="970"/>
                </a:cxn>
                <a:cxn ang="0">
                  <a:pos x="0" y="1042"/>
                </a:cxn>
                <a:cxn ang="0">
                  <a:pos x="8" y="1113"/>
                </a:cxn>
                <a:cxn ang="0">
                  <a:pos x="32" y="1185"/>
                </a:cxn>
                <a:cxn ang="0">
                  <a:pos x="48" y="1217"/>
                </a:cxn>
                <a:cxn ang="0">
                  <a:pos x="87" y="1257"/>
                </a:cxn>
                <a:cxn ang="0">
                  <a:pos x="127" y="1280"/>
                </a:cxn>
                <a:cxn ang="0">
                  <a:pos x="183" y="1288"/>
                </a:cxn>
                <a:cxn ang="0">
                  <a:pos x="254" y="1288"/>
                </a:cxn>
                <a:cxn ang="0">
                  <a:pos x="358" y="1288"/>
                </a:cxn>
                <a:cxn ang="0">
                  <a:pos x="445" y="1288"/>
                </a:cxn>
                <a:cxn ang="0">
                  <a:pos x="533" y="1288"/>
                </a:cxn>
                <a:cxn ang="0">
                  <a:pos x="636" y="1288"/>
                </a:cxn>
                <a:cxn ang="0">
                  <a:pos x="739" y="1296"/>
                </a:cxn>
                <a:cxn ang="0">
                  <a:pos x="811" y="1312"/>
                </a:cxn>
                <a:cxn ang="0">
                  <a:pos x="851" y="1320"/>
                </a:cxn>
                <a:cxn ang="0">
                  <a:pos x="954" y="1336"/>
                </a:cxn>
                <a:cxn ang="0">
                  <a:pos x="1034" y="1352"/>
                </a:cxn>
                <a:cxn ang="0">
                  <a:pos x="1097" y="1352"/>
                </a:cxn>
                <a:cxn ang="0">
                  <a:pos x="1169" y="1344"/>
                </a:cxn>
                <a:cxn ang="0">
                  <a:pos x="1200" y="1328"/>
                </a:cxn>
                <a:cxn ang="0">
                  <a:pos x="1248" y="1280"/>
                </a:cxn>
                <a:cxn ang="0">
                  <a:pos x="1264" y="1233"/>
                </a:cxn>
                <a:cxn ang="0">
                  <a:pos x="1272" y="1169"/>
                </a:cxn>
                <a:cxn ang="0">
                  <a:pos x="1256" y="1082"/>
                </a:cxn>
                <a:cxn ang="0">
                  <a:pos x="1240" y="1034"/>
                </a:cxn>
                <a:cxn ang="0">
                  <a:pos x="1208" y="938"/>
                </a:cxn>
                <a:cxn ang="0">
                  <a:pos x="1185" y="875"/>
                </a:cxn>
                <a:cxn ang="0">
                  <a:pos x="1161" y="811"/>
                </a:cxn>
                <a:cxn ang="0">
                  <a:pos x="1145" y="708"/>
                </a:cxn>
                <a:cxn ang="0">
                  <a:pos x="1145" y="636"/>
                </a:cxn>
                <a:cxn ang="0">
                  <a:pos x="1137" y="477"/>
                </a:cxn>
                <a:cxn ang="0">
                  <a:pos x="1129" y="398"/>
                </a:cxn>
                <a:cxn ang="0">
                  <a:pos x="1105" y="310"/>
                </a:cxn>
                <a:cxn ang="0">
                  <a:pos x="1089" y="278"/>
                </a:cxn>
                <a:cxn ang="0">
                  <a:pos x="1018" y="183"/>
                </a:cxn>
                <a:cxn ang="0">
                  <a:pos x="946" y="111"/>
                </a:cxn>
              </a:cxnLst>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w="12700">
              <a:noFill/>
            </a:ln>
          </p:spPr>
          <p:txBody>
            <a:bodyPr/>
            <a:p>
              <a:endParaRPr lang="zh-CN" altLang="en-US"/>
            </a:p>
          </p:txBody>
        </p:sp>
        <p:sp>
          <p:nvSpPr>
            <p:cNvPr id="81926" name="Rectangle 34"/>
            <p:cNvSpPr/>
            <p:nvPr/>
          </p:nvSpPr>
          <p:spPr>
            <a:xfrm>
              <a:off x="2496" y="744"/>
              <a:ext cx="432" cy="304"/>
            </a:xfrm>
            <a:prstGeom prst="rect">
              <a:avLst/>
            </a:prstGeom>
            <a:solidFill>
              <a:schemeClr val="accent2"/>
            </a:solidFill>
            <a:ln w="127000">
              <a:noFill/>
            </a:ln>
          </p:spPr>
          <p:txBody>
            <a:bodyPr wrap="none" anchor="ctr" anchorCtr="0"/>
            <a:p>
              <a:pPr eaLnBrk="0" hangingPunct="0"/>
              <a:endParaRPr lang="zh-CN" altLang="en-US" dirty="0">
                <a:latin typeface="Arial" panose="020B0604020202020204" pitchFamily="34" charset="0"/>
              </a:endParaRPr>
            </a:p>
          </p:txBody>
        </p:sp>
        <p:sp>
          <p:nvSpPr>
            <p:cNvPr id="81927" name="Rectangle 35"/>
            <p:cNvSpPr/>
            <p:nvPr/>
          </p:nvSpPr>
          <p:spPr>
            <a:xfrm>
              <a:off x="2016" y="1352"/>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1928" name="Rectangle 36"/>
            <p:cNvSpPr/>
            <p:nvPr/>
          </p:nvSpPr>
          <p:spPr>
            <a:xfrm>
              <a:off x="1544" y="1968"/>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1929" name="Rectangle 37"/>
            <p:cNvSpPr/>
            <p:nvPr/>
          </p:nvSpPr>
          <p:spPr>
            <a:xfrm>
              <a:off x="1240" y="2576"/>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1930" name="Rectangle 38"/>
            <p:cNvSpPr/>
            <p:nvPr/>
          </p:nvSpPr>
          <p:spPr>
            <a:xfrm>
              <a:off x="1808" y="2576"/>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1931" name="Rectangle 39"/>
            <p:cNvSpPr/>
            <p:nvPr/>
          </p:nvSpPr>
          <p:spPr>
            <a:xfrm>
              <a:off x="2560" y="1352"/>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sp>
          <p:nvSpPr>
            <p:cNvPr id="81932" name="Rectangle 40"/>
            <p:cNvSpPr/>
            <p:nvPr/>
          </p:nvSpPr>
          <p:spPr>
            <a:xfrm>
              <a:off x="3104" y="1352"/>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grpSp>
          <p:nvGrpSpPr>
            <p:cNvPr id="81933" name="Group 41"/>
            <p:cNvGrpSpPr/>
            <p:nvPr/>
          </p:nvGrpSpPr>
          <p:grpSpPr>
            <a:xfrm>
              <a:off x="2256" y="1056"/>
              <a:ext cx="457" cy="288"/>
              <a:chOff x="2256" y="1056"/>
              <a:chExt cx="457" cy="288"/>
            </a:xfrm>
          </p:grpSpPr>
          <p:sp>
            <p:nvSpPr>
              <p:cNvPr id="81934" name="Freeform 42"/>
              <p:cNvSpPr/>
              <p:nvPr/>
            </p:nvSpPr>
            <p:spPr>
              <a:xfrm>
                <a:off x="2584" y="1056"/>
                <a:ext cx="129" cy="97"/>
              </a:xfrm>
              <a:custGeom>
                <a:avLst/>
                <a:gdLst/>
                <a:ahLst/>
                <a:cxnLst>
                  <a:cxn ang="0">
                    <a:pos x="128" y="0"/>
                  </a:cxn>
                  <a:cxn ang="0">
                    <a:pos x="38" y="96"/>
                  </a:cxn>
                  <a:cxn ang="0">
                    <a:pos x="23" y="66"/>
                  </a:cxn>
                  <a:cxn ang="0">
                    <a:pos x="0" y="37"/>
                  </a:cxn>
                  <a:cxn ang="0">
                    <a:pos x="128" y="0"/>
                  </a:cxn>
                </a:cxnLst>
                <a:pathLst>
                  <a:path w="129" h="97">
                    <a:moveTo>
                      <a:pt x="128" y="0"/>
                    </a:moveTo>
                    <a:lnTo>
                      <a:pt x="38" y="96"/>
                    </a:lnTo>
                    <a:lnTo>
                      <a:pt x="23" y="66"/>
                    </a:lnTo>
                    <a:lnTo>
                      <a:pt x="0" y="37"/>
                    </a:lnTo>
                    <a:lnTo>
                      <a:pt x="128" y="0"/>
                    </a:lnTo>
                  </a:path>
                </a:pathLst>
              </a:custGeom>
              <a:solidFill>
                <a:srgbClr val="000000"/>
              </a:solidFill>
              <a:ln w="12700" cap="rnd" cmpd="sng">
                <a:solidFill>
                  <a:schemeClr val="tx1"/>
                </a:solidFill>
                <a:prstDash val="solid"/>
                <a:round/>
                <a:headEnd type="none" w="med" len="med"/>
                <a:tailEnd type="triangle" w="med" len="med"/>
              </a:ln>
            </p:spPr>
            <p:txBody>
              <a:bodyPr/>
              <a:p>
                <a:endParaRPr lang="zh-CN" altLang="en-US"/>
              </a:p>
            </p:txBody>
          </p:sp>
          <p:sp>
            <p:nvSpPr>
              <p:cNvPr id="81935" name="Line 43"/>
              <p:cNvSpPr/>
              <p:nvPr/>
            </p:nvSpPr>
            <p:spPr>
              <a:xfrm flipH="1">
                <a:off x="2256" y="1128"/>
                <a:ext cx="360" cy="216"/>
              </a:xfrm>
              <a:prstGeom prst="line">
                <a:avLst/>
              </a:prstGeom>
              <a:ln w="25400" cap="flat" cmpd="sng">
                <a:solidFill>
                  <a:schemeClr val="tx1"/>
                </a:solidFill>
                <a:prstDash val="solid"/>
                <a:headEnd type="none" w="med" len="med"/>
                <a:tailEnd type="none" w="med" len="med"/>
              </a:ln>
            </p:spPr>
          </p:sp>
        </p:grpSp>
        <p:grpSp>
          <p:nvGrpSpPr>
            <p:cNvPr id="81936" name="Group 44"/>
            <p:cNvGrpSpPr/>
            <p:nvPr/>
          </p:nvGrpSpPr>
          <p:grpSpPr>
            <a:xfrm>
              <a:off x="1768" y="1664"/>
              <a:ext cx="449" cy="296"/>
              <a:chOff x="1768" y="1664"/>
              <a:chExt cx="449" cy="296"/>
            </a:xfrm>
          </p:grpSpPr>
          <p:sp>
            <p:nvSpPr>
              <p:cNvPr id="81937" name="Freeform 45"/>
              <p:cNvSpPr/>
              <p:nvPr/>
            </p:nvSpPr>
            <p:spPr>
              <a:xfrm>
                <a:off x="2096" y="1664"/>
                <a:ext cx="121" cy="97"/>
              </a:xfrm>
              <a:custGeom>
                <a:avLst/>
                <a:gdLst/>
                <a:ahLst/>
                <a:cxnLst>
                  <a:cxn ang="0">
                    <a:pos x="120" y="0"/>
                  </a:cxn>
                  <a:cxn ang="0">
                    <a:pos x="30" y="96"/>
                  </a:cxn>
                  <a:cxn ang="0">
                    <a:pos x="15" y="66"/>
                  </a:cxn>
                  <a:cxn ang="0">
                    <a:pos x="0" y="44"/>
                  </a:cxn>
                  <a:cxn ang="0">
                    <a:pos x="120" y="0"/>
                  </a:cxn>
                </a:cxnLst>
                <a:pathLst>
                  <a:path w="121" h="97">
                    <a:moveTo>
                      <a:pt x="120" y="0"/>
                    </a:moveTo>
                    <a:lnTo>
                      <a:pt x="30" y="96"/>
                    </a:lnTo>
                    <a:lnTo>
                      <a:pt x="15" y="66"/>
                    </a:lnTo>
                    <a:lnTo>
                      <a:pt x="0" y="44"/>
                    </a:lnTo>
                    <a:lnTo>
                      <a:pt x="120" y="0"/>
                    </a:lnTo>
                  </a:path>
                </a:pathLst>
              </a:custGeom>
              <a:solidFill>
                <a:srgbClr val="000000"/>
              </a:solidFill>
              <a:ln w="12700" cap="rnd" cmpd="sng">
                <a:solidFill>
                  <a:schemeClr val="tx1"/>
                </a:solidFill>
                <a:prstDash val="solid"/>
                <a:round/>
                <a:headEnd type="none" w="med" len="med"/>
                <a:tailEnd type="triangle" w="med" len="med"/>
              </a:ln>
            </p:spPr>
            <p:txBody>
              <a:bodyPr/>
              <a:p>
                <a:endParaRPr lang="zh-CN" altLang="en-US"/>
              </a:p>
            </p:txBody>
          </p:sp>
          <p:sp>
            <p:nvSpPr>
              <p:cNvPr id="81938" name="Line 46"/>
              <p:cNvSpPr/>
              <p:nvPr/>
            </p:nvSpPr>
            <p:spPr>
              <a:xfrm flipH="1">
                <a:off x="1768" y="1736"/>
                <a:ext cx="352" cy="224"/>
              </a:xfrm>
              <a:prstGeom prst="line">
                <a:avLst/>
              </a:prstGeom>
              <a:ln w="25400" cap="flat" cmpd="sng">
                <a:solidFill>
                  <a:schemeClr val="tx1"/>
                </a:solidFill>
                <a:prstDash val="solid"/>
                <a:headEnd type="none" w="med" len="med"/>
                <a:tailEnd type="none" w="med" len="med"/>
              </a:ln>
            </p:spPr>
          </p:sp>
        </p:grpSp>
        <p:sp>
          <p:nvSpPr>
            <p:cNvPr id="81939" name="Line 47"/>
            <p:cNvSpPr/>
            <p:nvPr/>
          </p:nvSpPr>
          <p:spPr>
            <a:xfrm flipH="1">
              <a:off x="1440" y="2280"/>
              <a:ext cx="328" cy="296"/>
            </a:xfrm>
            <a:prstGeom prst="line">
              <a:avLst/>
            </a:prstGeom>
            <a:ln w="25400" cap="flat" cmpd="sng">
              <a:solidFill>
                <a:srgbClr val="000000"/>
              </a:solidFill>
              <a:prstDash val="solid"/>
              <a:headEnd type="none" w="med" len="med"/>
              <a:tailEnd type="none" w="med" len="med"/>
            </a:ln>
          </p:spPr>
        </p:sp>
        <p:sp>
          <p:nvSpPr>
            <p:cNvPr id="81940" name="Line 48"/>
            <p:cNvSpPr/>
            <p:nvPr/>
          </p:nvSpPr>
          <p:spPr>
            <a:xfrm>
              <a:off x="1752" y="2280"/>
              <a:ext cx="280" cy="304"/>
            </a:xfrm>
            <a:prstGeom prst="line">
              <a:avLst/>
            </a:prstGeom>
            <a:ln w="25400" cap="flat" cmpd="sng">
              <a:solidFill>
                <a:srgbClr val="000000"/>
              </a:solidFill>
              <a:prstDash val="solid"/>
              <a:headEnd type="none" w="med" len="med"/>
              <a:tailEnd type="none" w="med" len="med"/>
            </a:ln>
          </p:spPr>
        </p:sp>
        <p:sp>
          <p:nvSpPr>
            <p:cNvPr id="81941" name="Line 49"/>
            <p:cNvSpPr/>
            <p:nvPr/>
          </p:nvSpPr>
          <p:spPr>
            <a:xfrm>
              <a:off x="2728" y="1056"/>
              <a:ext cx="24" cy="296"/>
            </a:xfrm>
            <a:prstGeom prst="line">
              <a:avLst/>
            </a:prstGeom>
            <a:ln w="25400" cap="flat" cmpd="sng">
              <a:solidFill>
                <a:schemeClr val="tx1"/>
              </a:solidFill>
              <a:prstDash val="solid"/>
              <a:headEnd type="none" w="med" len="med"/>
              <a:tailEnd type="none" w="med" len="med"/>
            </a:ln>
          </p:spPr>
        </p:sp>
        <p:sp>
          <p:nvSpPr>
            <p:cNvPr id="81942" name="Line 50"/>
            <p:cNvSpPr/>
            <p:nvPr/>
          </p:nvSpPr>
          <p:spPr>
            <a:xfrm>
              <a:off x="2712" y="1072"/>
              <a:ext cx="616" cy="272"/>
            </a:xfrm>
            <a:prstGeom prst="line">
              <a:avLst/>
            </a:prstGeom>
            <a:ln w="25400" cap="flat" cmpd="sng">
              <a:solidFill>
                <a:schemeClr val="tx1"/>
              </a:solidFill>
              <a:prstDash val="solid"/>
              <a:headEnd type="none" w="med" len="med"/>
              <a:tailEnd type="none" w="med" len="med"/>
            </a:ln>
          </p:spPr>
        </p:sp>
        <p:sp>
          <p:nvSpPr>
            <p:cNvPr id="725043" name="Rectangle 51"/>
            <p:cNvSpPr>
              <a:spLocks noChangeArrowheads="1"/>
            </p:cNvSpPr>
            <p:nvPr/>
          </p:nvSpPr>
          <p:spPr bwMode="auto">
            <a:xfrm>
              <a:off x="2447" y="1778"/>
              <a:ext cx="2106"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drivers are replaced one at a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44" name="Rectangle 52"/>
            <p:cNvSpPr>
              <a:spLocks noChangeArrowheads="1"/>
            </p:cNvSpPr>
            <p:nvPr/>
          </p:nvSpPr>
          <p:spPr bwMode="auto">
            <a:xfrm>
              <a:off x="2447" y="1922"/>
              <a:ext cx="133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time, "depth first"</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45" name="Rectangle 53"/>
            <p:cNvSpPr>
              <a:spLocks noChangeArrowheads="1"/>
            </p:cNvSpPr>
            <p:nvPr/>
          </p:nvSpPr>
          <p:spPr bwMode="auto">
            <a:xfrm>
              <a:off x="2383" y="2330"/>
              <a:ext cx="2434"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worker modules are grouped into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46" name="Rectangle 54"/>
            <p:cNvSpPr>
              <a:spLocks noChangeArrowheads="1"/>
            </p:cNvSpPr>
            <p:nvPr/>
          </p:nvSpPr>
          <p:spPr bwMode="auto">
            <a:xfrm>
              <a:off x="2383" y="2474"/>
              <a:ext cx="157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builds and integrated</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47" name="Rectangle 55"/>
            <p:cNvSpPr>
              <a:spLocks noChangeArrowheads="1"/>
            </p:cNvSpPr>
            <p:nvPr/>
          </p:nvSpPr>
          <p:spPr bwMode="auto">
            <a:xfrm>
              <a:off x="2639" y="762"/>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A</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48" name="Rectangle 56"/>
            <p:cNvSpPr>
              <a:spLocks noChangeArrowheads="1"/>
            </p:cNvSpPr>
            <p:nvPr/>
          </p:nvSpPr>
          <p:spPr bwMode="auto">
            <a:xfrm>
              <a:off x="2143" y="1402"/>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B</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49" name="Rectangle 57"/>
            <p:cNvSpPr>
              <a:spLocks noChangeArrowheads="1"/>
            </p:cNvSpPr>
            <p:nvPr/>
          </p:nvSpPr>
          <p:spPr bwMode="auto">
            <a:xfrm>
              <a:off x="1687" y="2018"/>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C</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50" name="Rectangle 58"/>
            <p:cNvSpPr>
              <a:spLocks noChangeArrowheads="1"/>
            </p:cNvSpPr>
            <p:nvPr/>
          </p:nvSpPr>
          <p:spPr bwMode="auto">
            <a:xfrm>
              <a:off x="1351" y="2602"/>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D</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51" name="Rectangle 59"/>
            <p:cNvSpPr>
              <a:spLocks noChangeArrowheads="1"/>
            </p:cNvSpPr>
            <p:nvPr/>
          </p:nvSpPr>
          <p:spPr bwMode="auto">
            <a:xfrm>
              <a:off x="1935" y="2602"/>
              <a:ext cx="21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E</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52" name="Rectangle 60"/>
            <p:cNvSpPr>
              <a:spLocks noChangeArrowheads="1"/>
            </p:cNvSpPr>
            <p:nvPr/>
          </p:nvSpPr>
          <p:spPr bwMode="auto">
            <a:xfrm>
              <a:off x="2687" y="1410"/>
              <a:ext cx="202"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F</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53" name="Rectangle 61"/>
            <p:cNvSpPr>
              <a:spLocks noChangeArrowheads="1"/>
            </p:cNvSpPr>
            <p:nvPr/>
          </p:nvSpPr>
          <p:spPr bwMode="auto">
            <a:xfrm>
              <a:off x="3207" y="1410"/>
              <a:ext cx="226"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G</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5054" name="Rectangle 62"/>
            <p:cNvSpPr>
              <a:spLocks noChangeArrowheads="1"/>
            </p:cNvSpPr>
            <p:nvPr/>
          </p:nvSpPr>
          <p:spPr bwMode="auto">
            <a:xfrm>
              <a:off x="1375" y="3071"/>
              <a:ext cx="744"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cluster</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81955" name="Line 63"/>
            <p:cNvSpPr/>
            <p:nvPr/>
          </p:nvSpPr>
          <p:spPr>
            <a:xfrm>
              <a:off x="2300" y="1708"/>
              <a:ext cx="176" cy="144"/>
            </a:xfrm>
            <a:prstGeom prst="line">
              <a:avLst/>
            </a:prstGeom>
            <a:ln w="12700" cap="flat" cmpd="sng">
              <a:solidFill>
                <a:schemeClr val="tx1"/>
              </a:solidFill>
              <a:prstDash val="solid"/>
              <a:headEnd type="none" w="med" len="med"/>
              <a:tailEnd type="none" w="med" len="med"/>
            </a:ln>
          </p:spPr>
        </p:sp>
      </p:gr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p:txBody>
          <a:bodyPr vert="horz" wrap="square" lIns="91440" tIns="45720" rIns="91440" bIns="45720" anchor="ctr" anchorCtr="0"/>
          <a:p>
            <a:r>
              <a:rPr lang="zh-CN" altLang="en-US" sz="2400" dirty="0">
                <a:ea typeface="宋体" panose="02010600030101010101" pitchFamily="2" charset="-122"/>
              </a:rPr>
              <a:t>自底向上集成步骤：</a:t>
            </a:r>
            <a:endParaRPr lang="zh-CN" altLang="en-US" sz="2400" dirty="0">
              <a:ea typeface="宋体" panose="02010600030101010101" pitchFamily="2" charset="-122"/>
            </a:endParaRPr>
          </a:p>
        </p:txBody>
      </p:sp>
      <p:sp>
        <p:nvSpPr>
          <p:cNvPr id="83970" name="Rectangle 3"/>
          <p:cNvSpPr>
            <a:spLocks noGrp="1"/>
          </p:cNvSpPr>
          <p:nvPr>
            <p:ph idx="1"/>
          </p:nvPr>
        </p:nvSpPr>
        <p:spPr>
          <a:xfrm>
            <a:off x="468313" y="1066800"/>
            <a:ext cx="8280400" cy="4810125"/>
          </a:xfrm>
        </p:spPr>
        <p:txBody>
          <a:bodyPr vert="horz" wrap="square" lIns="91440" tIns="45720" rIns="91440" bIns="45720" anchor="t" anchorCtr="0"/>
          <a:p>
            <a:pPr marL="533400" indent="-533400">
              <a:lnSpc>
                <a:spcPct val="90000"/>
              </a:lnSpc>
              <a:buFontTx/>
              <a:buAutoNum type="arabicPeriod"/>
            </a:pPr>
            <a:r>
              <a:rPr lang="zh-CN" altLang="en-US" sz="2400" dirty="0">
                <a:ea typeface="宋体" panose="02010600030101010101" pitchFamily="2" charset="-122"/>
              </a:rPr>
              <a:t>把低层模块组织成实现某个子功能的模块群（</a:t>
            </a:r>
            <a:r>
              <a:rPr lang="en-US" altLang="zh-CN" sz="2400">
                <a:ea typeface="宋体" panose="02010600030101010101" pitchFamily="2" charset="-122"/>
              </a:rPr>
              <a:t>cluster</a:t>
            </a:r>
            <a:r>
              <a:rPr lang="zh-CN" altLang="en-US" sz="2400" dirty="0">
                <a:ea typeface="宋体" panose="02010600030101010101" pitchFamily="2" charset="-122"/>
              </a:rPr>
              <a:t>）</a:t>
            </a:r>
            <a:r>
              <a:rPr lang="en-US" altLang="zh-CN" sz="2400">
                <a:ea typeface="宋体" panose="02010600030101010101" pitchFamily="2" charset="-122"/>
              </a:rPr>
              <a:t>;</a:t>
            </a:r>
            <a:endParaRPr lang="en-US" altLang="zh-CN" sz="2400">
              <a:ea typeface="宋体" panose="02010600030101010101" pitchFamily="2" charset="-122"/>
            </a:endParaRPr>
          </a:p>
          <a:p>
            <a:pPr marL="533400" indent="-533400">
              <a:lnSpc>
                <a:spcPct val="90000"/>
              </a:lnSpc>
              <a:buFontTx/>
              <a:buAutoNum type="arabicPeriod"/>
            </a:pPr>
            <a:r>
              <a:rPr lang="zh-CN" altLang="en-US" sz="2400" dirty="0">
                <a:ea typeface="宋体" panose="02010600030101010101" pitchFamily="2" charset="-122"/>
              </a:rPr>
              <a:t>开发一个测试驱动模块，控制测试数据的输入和测试结果的输出；</a:t>
            </a:r>
            <a:endParaRPr lang="zh-CN" altLang="en-US" sz="2400" dirty="0">
              <a:ea typeface="宋体" panose="02010600030101010101" pitchFamily="2" charset="-122"/>
            </a:endParaRPr>
          </a:p>
          <a:p>
            <a:pPr marL="533400" indent="-533400">
              <a:lnSpc>
                <a:spcPct val="90000"/>
              </a:lnSpc>
              <a:buFontTx/>
              <a:buAutoNum type="arabicPeriod"/>
            </a:pPr>
            <a:r>
              <a:rPr lang="zh-CN" altLang="en-US" sz="2400" dirty="0">
                <a:ea typeface="宋体" panose="02010600030101010101" pitchFamily="2" charset="-122"/>
              </a:rPr>
              <a:t>对每个模块群进行测试；</a:t>
            </a:r>
            <a:endParaRPr lang="zh-CN" altLang="en-US" sz="2400" dirty="0">
              <a:ea typeface="宋体" panose="02010600030101010101" pitchFamily="2" charset="-122"/>
            </a:endParaRPr>
          </a:p>
          <a:p>
            <a:pPr marL="533400" indent="-533400">
              <a:lnSpc>
                <a:spcPct val="90000"/>
              </a:lnSpc>
              <a:buFontTx/>
              <a:buAutoNum type="arabicPeriod"/>
            </a:pPr>
            <a:r>
              <a:rPr lang="zh-CN" altLang="en-US" sz="2400" dirty="0">
                <a:ea typeface="宋体" panose="02010600030101010101" pitchFamily="2" charset="-122"/>
              </a:rPr>
              <a:t>删除测试使用的驱动模块，用较高层模块把模块群组织成为完成更大功能的新模块群。</a:t>
            </a:r>
            <a:endParaRPr lang="zh-CN" altLang="en-US" sz="2400" dirty="0">
              <a:ea typeface="宋体" panose="02010600030101010101" pitchFamily="2" charset="-122"/>
            </a:endParaRPr>
          </a:p>
          <a:p>
            <a:pPr marL="533400" indent="-533400">
              <a:lnSpc>
                <a:spcPct val="90000"/>
              </a:lnSpc>
              <a:buFontTx/>
              <a:buAutoNum type="arabicPeriod"/>
            </a:pPr>
            <a:endParaRPr lang="zh-CN" altLang="en-US" sz="2400" dirty="0">
              <a:ea typeface="宋体" panose="02010600030101010101" pitchFamily="2" charset="-122"/>
            </a:endParaRPr>
          </a:p>
          <a:p>
            <a:pPr marL="533400" indent="-533400">
              <a:lnSpc>
                <a:spcPct val="90000"/>
              </a:lnSpc>
              <a:buNone/>
            </a:pPr>
            <a:r>
              <a:rPr lang="zh-CN" altLang="en-US" sz="2400" dirty="0">
                <a:ea typeface="宋体" panose="02010600030101010101" pitchFamily="2" charset="-122"/>
              </a:rPr>
              <a:t>注：若程序结构上最上面基层自顶向下集成，驱动模块的数量可以大大减少，模块群</a:t>
            </a:r>
            <a:r>
              <a:rPr lang="en-US" altLang="zh-CN" sz="2400">
                <a:ea typeface="宋体" panose="02010600030101010101" pitchFamily="2" charset="-122"/>
              </a:rPr>
              <a:t>cluster</a:t>
            </a:r>
            <a:r>
              <a:rPr lang="zh-CN" altLang="en-US" sz="2400" dirty="0">
                <a:ea typeface="宋体" panose="02010600030101010101" pitchFamily="2" charset="-122"/>
              </a:rPr>
              <a:t>集成明显简化。</a:t>
            </a:r>
            <a:endParaRPr lang="zh-CN" altLang="en-US" sz="2400" dirty="0">
              <a:ea typeface="宋体" panose="02010600030101010101" pitchFamily="2" charset="-122"/>
            </a:endParaRPr>
          </a:p>
          <a:p>
            <a:pPr marL="533400" indent="-533400">
              <a:lnSpc>
                <a:spcPct val="90000"/>
              </a:lnSpc>
              <a:buNone/>
            </a:pPr>
            <a:r>
              <a:rPr lang="zh-CN" altLang="en-US" sz="2400" dirty="0">
                <a:ea typeface="宋体" panose="02010600030101010101" pitchFamily="2" charset="-122"/>
              </a:rPr>
              <a:t>       </a:t>
            </a:r>
            <a:r>
              <a:rPr lang="en-US" altLang="zh-CN" sz="2400">
                <a:ea typeface="宋体" panose="02010600030101010101" pitchFamily="2" charset="-122"/>
              </a:rPr>
              <a:t>=&gt; sandwich testing (a combined approach) </a:t>
            </a:r>
            <a:br>
              <a:rPr lang="en-US" altLang="zh-CN" sz="2400">
                <a:ea typeface="宋体" panose="02010600030101010101" pitchFamily="2" charset="-122"/>
              </a:rPr>
            </a:br>
            <a:br>
              <a:rPr lang="en-US" altLang="zh-CN" sz="2400">
                <a:ea typeface="宋体" panose="02010600030101010101" pitchFamily="2" charset="-122"/>
              </a:rPr>
            </a:br>
            <a:endParaRPr lang="en-US" altLang="zh-CN" sz="2400">
              <a:ea typeface="宋体" panose="02010600030101010101" pitchFamily="2" charset="-122"/>
            </a:endParaRPr>
          </a:p>
        </p:txBody>
      </p:sp>
      <p:sp>
        <p:nvSpPr>
          <p:cNvPr id="8397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397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49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84995" name="Rectangle 6"/>
          <p:cNvSpPr>
            <a:spLocks noRot="1"/>
          </p:cNvSpPr>
          <p:nvPr/>
        </p:nvSpPr>
        <p:spPr>
          <a:xfrm>
            <a:off x="0" y="188913"/>
            <a:ext cx="5472113" cy="538162"/>
          </a:xfrm>
          <a:prstGeom prst="rect">
            <a:avLst/>
          </a:prstGeom>
          <a:noFill/>
          <a:ln w="12700">
            <a:noFill/>
          </a:ln>
        </p:spPr>
        <p:txBody>
          <a:bodyPr lIns="63500" tIns="25400" rIns="63500" bIns="25400">
            <a:spAutoFit/>
          </a:bodyPr>
          <a:p>
            <a:pPr eaLnBrk="0" hangingPunct="0"/>
            <a:r>
              <a:rPr lang="en-US" altLang="ja-JP" b="1">
                <a:latin typeface="Arial" panose="020B0604020202020204" pitchFamily="34" charset="0"/>
              </a:rPr>
              <a:t>Strategy</a:t>
            </a:r>
            <a:r>
              <a:rPr lang="en-US" altLang="zh-CN" b="1">
                <a:latin typeface="Arial" panose="020B0604020202020204" pitchFamily="34" charset="0"/>
              </a:rPr>
              <a:t> option</a:t>
            </a:r>
            <a:endParaRPr lang="en-US" altLang="ja-JP" b="1">
              <a:latin typeface="Arial" panose="020B0604020202020204" pitchFamily="34" charset="0"/>
            </a:endParaRPr>
          </a:p>
        </p:txBody>
      </p:sp>
      <p:sp>
        <p:nvSpPr>
          <p:cNvPr id="84996" name="Rectangle 7"/>
          <p:cNvSpPr>
            <a:spLocks noRot="1"/>
          </p:cNvSpPr>
          <p:nvPr/>
        </p:nvSpPr>
        <p:spPr>
          <a:xfrm>
            <a:off x="576263" y="981075"/>
            <a:ext cx="7632700" cy="4464050"/>
          </a:xfrm>
          <a:prstGeom prst="rect">
            <a:avLst/>
          </a:prstGeom>
          <a:noFill/>
          <a:ln w="12700">
            <a:noFill/>
          </a:ln>
        </p:spPr>
        <p:txBody>
          <a:bodyPr lIns="90487" tIns="44450" rIns="90487" bIns="44450"/>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The major disadvantages of top-down is the need for stubs and the attendant testing difficulties that can be associated with them – top-down</a:t>
            </a:r>
            <a:r>
              <a:rPr lang="zh-CN" altLang="en-US" sz="2400" dirty="0">
                <a:solidFill>
                  <a:srgbClr val="FF0000"/>
                </a:solidFill>
                <a:latin typeface="Arial" panose="020B0604020202020204" pitchFamily="34" charset="0"/>
                <a:ea typeface="宋体" panose="02010600030101010101" pitchFamily="2" charset="-122"/>
              </a:rPr>
              <a:t>缺点：需要桩</a:t>
            </a:r>
            <a:r>
              <a:rPr lang="zh-CN" altLang="en-US" sz="2400" dirty="0">
                <a:latin typeface="Arial" panose="020B0604020202020204" pitchFamily="34" charset="0"/>
                <a:ea typeface="宋体" panose="02010600030101010101" pitchFamily="2" charset="-122"/>
              </a:rPr>
              <a:t>以及桩所带来的测试困难</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The major disadvantage of bottom-up is the program as an entity does not exist until the last module is added. This drawback is tempered by easier test case design and a lack of tubs – bottom-up</a:t>
            </a:r>
            <a:r>
              <a:rPr lang="zh-CN" altLang="en-US" sz="2400" dirty="0">
                <a:solidFill>
                  <a:srgbClr val="FF0000"/>
                </a:solidFill>
                <a:latin typeface="Arial" panose="020B0604020202020204" pitchFamily="34" charset="0"/>
                <a:ea typeface="宋体" panose="02010600030101010101" pitchFamily="2" charset="-122"/>
              </a:rPr>
              <a:t>缺点：需要开发驱动模块</a:t>
            </a:r>
            <a:r>
              <a:rPr lang="zh-CN" altLang="en-US" sz="2400" dirty="0">
                <a:latin typeface="Arial" panose="020B0604020202020204" pitchFamily="34" charset="0"/>
                <a:ea typeface="宋体" panose="02010600030101010101" pitchFamily="2" charset="-122"/>
              </a:rPr>
              <a:t>，直到最后一个模块加入，才看到一个整体的程序（当然测试用例设计要简单些，也不需要桩程序）</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70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87043" name="Rectangle 37"/>
          <p:cNvSpPr>
            <a:spLocks noRot="1"/>
          </p:cNvSpPr>
          <p:nvPr/>
        </p:nvSpPr>
        <p:spPr>
          <a:xfrm>
            <a:off x="0" y="296863"/>
            <a:ext cx="7142163" cy="268287"/>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Sandwich Testing</a:t>
            </a:r>
            <a:r>
              <a:rPr lang="en-US" altLang="zh-CN" b="1">
                <a:latin typeface="Arial" panose="020B0604020202020204" pitchFamily="34" charset="0"/>
              </a:rPr>
              <a:t> (</a:t>
            </a:r>
            <a:r>
              <a:rPr lang="zh-CN" altLang="en-US" b="1" dirty="0">
                <a:latin typeface="Arial" panose="020B0604020202020204" pitchFamily="34" charset="0"/>
              </a:rPr>
              <a:t>组合方法</a:t>
            </a:r>
            <a:r>
              <a:rPr lang="en-US" altLang="zh-CN" b="1">
                <a:latin typeface="Arial" panose="020B0604020202020204" pitchFamily="34" charset="0"/>
              </a:rPr>
              <a:t>)</a:t>
            </a:r>
            <a:endParaRPr lang="en-US" altLang="zh-CN" b="1">
              <a:latin typeface="Arial" panose="020B0604020202020204" pitchFamily="34" charset="0"/>
            </a:endParaRPr>
          </a:p>
        </p:txBody>
      </p:sp>
      <p:grpSp>
        <p:nvGrpSpPr>
          <p:cNvPr id="87044" name="Group 63"/>
          <p:cNvGrpSpPr/>
          <p:nvPr/>
        </p:nvGrpSpPr>
        <p:grpSpPr>
          <a:xfrm>
            <a:off x="1790700" y="1181100"/>
            <a:ext cx="5894388" cy="4148138"/>
            <a:chOff x="1128" y="744"/>
            <a:chExt cx="3713" cy="2613"/>
          </a:xfrm>
        </p:grpSpPr>
        <p:sp>
          <p:nvSpPr>
            <p:cNvPr id="87045" name="Freeform 38"/>
            <p:cNvSpPr/>
            <p:nvPr/>
          </p:nvSpPr>
          <p:spPr>
            <a:xfrm>
              <a:off x="1128" y="1768"/>
              <a:ext cx="1273" cy="1353"/>
            </a:xfrm>
            <a:custGeom>
              <a:avLst/>
              <a:gdLst/>
              <a:ahLst/>
              <a:cxnLst>
                <a:cxn ang="0">
                  <a:pos x="946" y="111"/>
                </a:cxn>
                <a:cxn ang="0">
                  <a:pos x="875" y="80"/>
                </a:cxn>
                <a:cxn ang="0">
                  <a:pos x="819" y="56"/>
                </a:cxn>
                <a:cxn ang="0">
                  <a:pos x="779" y="40"/>
                </a:cxn>
                <a:cxn ang="0">
                  <a:pos x="755" y="24"/>
                </a:cxn>
                <a:cxn ang="0">
                  <a:pos x="716" y="8"/>
                </a:cxn>
                <a:cxn ang="0">
                  <a:pos x="652" y="0"/>
                </a:cxn>
                <a:cxn ang="0">
                  <a:pos x="620" y="0"/>
                </a:cxn>
                <a:cxn ang="0">
                  <a:pos x="549" y="16"/>
                </a:cxn>
                <a:cxn ang="0">
                  <a:pos x="501" y="40"/>
                </a:cxn>
                <a:cxn ang="0">
                  <a:pos x="445" y="72"/>
                </a:cxn>
                <a:cxn ang="0">
                  <a:pos x="350" y="119"/>
                </a:cxn>
                <a:cxn ang="0">
                  <a:pos x="302" y="135"/>
                </a:cxn>
                <a:cxn ang="0">
                  <a:pos x="207" y="191"/>
                </a:cxn>
                <a:cxn ang="0">
                  <a:pos x="159" y="239"/>
                </a:cxn>
                <a:cxn ang="0">
                  <a:pos x="119" y="286"/>
                </a:cxn>
                <a:cxn ang="0">
                  <a:pos x="87" y="358"/>
                </a:cxn>
                <a:cxn ang="0">
                  <a:pos x="72" y="390"/>
                </a:cxn>
                <a:cxn ang="0">
                  <a:pos x="72" y="469"/>
                </a:cxn>
                <a:cxn ang="0">
                  <a:pos x="80" y="557"/>
                </a:cxn>
                <a:cxn ang="0">
                  <a:pos x="87" y="604"/>
                </a:cxn>
                <a:cxn ang="0">
                  <a:pos x="87" y="660"/>
                </a:cxn>
                <a:cxn ang="0">
                  <a:pos x="72" y="732"/>
                </a:cxn>
                <a:cxn ang="0">
                  <a:pos x="56" y="787"/>
                </a:cxn>
                <a:cxn ang="0">
                  <a:pos x="32" y="851"/>
                </a:cxn>
                <a:cxn ang="0">
                  <a:pos x="0" y="970"/>
                </a:cxn>
                <a:cxn ang="0">
                  <a:pos x="0" y="1042"/>
                </a:cxn>
                <a:cxn ang="0">
                  <a:pos x="8" y="1113"/>
                </a:cxn>
                <a:cxn ang="0">
                  <a:pos x="32" y="1185"/>
                </a:cxn>
                <a:cxn ang="0">
                  <a:pos x="48" y="1217"/>
                </a:cxn>
                <a:cxn ang="0">
                  <a:pos x="87" y="1257"/>
                </a:cxn>
                <a:cxn ang="0">
                  <a:pos x="127" y="1280"/>
                </a:cxn>
                <a:cxn ang="0">
                  <a:pos x="183" y="1288"/>
                </a:cxn>
                <a:cxn ang="0">
                  <a:pos x="254" y="1288"/>
                </a:cxn>
                <a:cxn ang="0">
                  <a:pos x="358" y="1288"/>
                </a:cxn>
                <a:cxn ang="0">
                  <a:pos x="445" y="1288"/>
                </a:cxn>
                <a:cxn ang="0">
                  <a:pos x="533" y="1288"/>
                </a:cxn>
                <a:cxn ang="0">
                  <a:pos x="636" y="1288"/>
                </a:cxn>
                <a:cxn ang="0">
                  <a:pos x="739" y="1296"/>
                </a:cxn>
                <a:cxn ang="0">
                  <a:pos x="811" y="1312"/>
                </a:cxn>
                <a:cxn ang="0">
                  <a:pos x="851" y="1320"/>
                </a:cxn>
                <a:cxn ang="0">
                  <a:pos x="954" y="1336"/>
                </a:cxn>
                <a:cxn ang="0">
                  <a:pos x="1034" y="1352"/>
                </a:cxn>
                <a:cxn ang="0">
                  <a:pos x="1097" y="1352"/>
                </a:cxn>
                <a:cxn ang="0">
                  <a:pos x="1169" y="1344"/>
                </a:cxn>
                <a:cxn ang="0">
                  <a:pos x="1200" y="1328"/>
                </a:cxn>
                <a:cxn ang="0">
                  <a:pos x="1248" y="1280"/>
                </a:cxn>
                <a:cxn ang="0">
                  <a:pos x="1264" y="1233"/>
                </a:cxn>
                <a:cxn ang="0">
                  <a:pos x="1272" y="1169"/>
                </a:cxn>
                <a:cxn ang="0">
                  <a:pos x="1256" y="1082"/>
                </a:cxn>
                <a:cxn ang="0">
                  <a:pos x="1240" y="1034"/>
                </a:cxn>
                <a:cxn ang="0">
                  <a:pos x="1208" y="938"/>
                </a:cxn>
                <a:cxn ang="0">
                  <a:pos x="1185" y="875"/>
                </a:cxn>
                <a:cxn ang="0">
                  <a:pos x="1161" y="811"/>
                </a:cxn>
                <a:cxn ang="0">
                  <a:pos x="1145" y="708"/>
                </a:cxn>
                <a:cxn ang="0">
                  <a:pos x="1145" y="636"/>
                </a:cxn>
                <a:cxn ang="0">
                  <a:pos x="1137" y="477"/>
                </a:cxn>
                <a:cxn ang="0">
                  <a:pos x="1129" y="398"/>
                </a:cxn>
                <a:cxn ang="0">
                  <a:pos x="1105" y="310"/>
                </a:cxn>
                <a:cxn ang="0">
                  <a:pos x="1089" y="278"/>
                </a:cxn>
                <a:cxn ang="0">
                  <a:pos x="1018" y="183"/>
                </a:cxn>
                <a:cxn ang="0">
                  <a:pos x="946" y="111"/>
                </a:cxn>
              </a:cxnLst>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w="12700">
              <a:noFill/>
            </a:ln>
          </p:spPr>
          <p:txBody>
            <a:bodyPr/>
            <a:p>
              <a:endParaRPr lang="zh-CN" altLang="en-US"/>
            </a:p>
          </p:txBody>
        </p:sp>
        <p:sp>
          <p:nvSpPr>
            <p:cNvPr id="87046" name="Rectangle 39"/>
            <p:cNvSpPr/>
            <p:nvPr/>
          </p:nvSpPr>
          <p:spPr>
            <a:xfrm>
              <a:off x="2496" y="744"/>
              <a:ext cx="432" cy="304"/>
            </a:xfrm>
            <a:prstGeom prst="rect">
              <a:avLst/>
            </a:prstGeom>
            <a:solidFill>
              <a:schemeClr val="accent2"/>
            </a:solidFill>
            <a:ln w="127000">
              <a:noFill/>
            </a:ln>
          </p:spPr>
          <p:txBody>
            <a:bodyPr wrap="none" anchor="ctr" anchorCtr="0"/>
            <a:p>
              <a:pPr eaLnBrk="0" hangingPunct="0"/>
              <a:endParaRPr lang="zh-CN" altLang="en-US" dirty="0">
                <a:latin typeface="Arial" panose="020B0604020202020204" pitchFamily="34" charset="0"/>
              </a:endParaRPr>
            </a:p>
          </p:txBody>
        </p:sp>
        <p:sp>
          <p:nvSpPr>
            <p:cNvPr id="87047" name="Rectangle 40"/>
            <p:cNvSpPr/>
            <p:nvPr/>
          </p:nvSpPr>
          <p:spPr>
            <a:xfrm>
              <a:off x="2016" y="1352"/>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7048" name="Rectangle 41"/>
            <p:cNvSpPr/>
            <p:nvPr/>
          </p:nvSpPr>
          <p:spPr>
            <a:xfrm>
              <a:off x="1544" y="1968"/>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7049" name="Rectangle 42"/>
            <p:cNvSpPr/>
            <p:nvPr/>
          </p:nvSpPr>
          <p:spPr>
            <a:xfrm>
              <a:off x="1240" y="2576"/>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7050" name="Rectangle 43"/>
            <p:cNvSpPr/>
            <p:nvPr/>
          </p:nvSpPr>
          <p:spPr>
            <a:xfrm>
              <a:off x="1808" y="2576"/>
              <a:ext cx="432" cy="304"/>
            </a:xfrm>
            <a:prstGeom prst="rect">
              <a:avLst/>
            </a:prstGeom>
            <a:solidFill>
              <a:schemeClr val="accent2"/>
            </a:solidFill>
            <a:ln w="25400">
              <a:noFill/>
            </a:ln>
          </p:spPr>
          <p:txBody>
            <a:bodyPr wrap="none" anchor="ctr" anchorCtr="0"/>
            <a:p>
              <a:pPr eaLnBrk="0" hangingPunct="0"/>
              <a:endParaRPr lang="zh-CN" altLang="en-US" dirty="0">
                <a:latin typeface="Arial" panose="020B0604020202020204" pitchFamily="34" charset="0"/>
              </a:endParaRPr>
            </a:p>
          </p:txBody>
        </p:sp>
        <p:sp>
          <p:nvSpPr>
            <p:cNvPr id="87051" name="Rectangle 44"/>
            <p:cNvSpPr/>
            <p:nvPr/>
          </p:nvSpPr>
          <p:spPr>
            <a:xfrm>
              <a:off x="2560" y="1352"/>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sp>
          <p:nvSpPr>
            <p:cNvPr id="87052" name="Rectangle 45"/>
            <p:cNvSpPr/>
            <p:nvPr/>
          </p:nvSpPr>
          <p:spPr>
            <a:xfrm>
              <a:off x="3104" y="1352"/>
              <a:ext cx="432" cy="304"/>
            </a:xfrm>
            <a:prstGeom prst="rect">
              <a:avLst/>
            </a:prstGeom>
            <a:solidFill>
              <a:srgbClr val="00AE00"/>
            </a:solidFill>
            <a:ln w="25400">
              <a:noFill/>
            </a:ln>
          </p:spPr>
          <p:txBody>
            <a:bodyPr wrap="none" anchor="ctr" anchorCtr="0"/>
            <a:p>
              <a:pPr eaLnBrk="0" hangingPunct="0"/>
              <a:endParaRPr lang="zh-CN" altLang="en-US" dirty="0">
                <a:latin typeface="Arial" panose="020B0604020202020204" pitchFamily="34" charset="0"/>
              </a:endParaRPr>
            </a:p>
          </p:txBody>
        </p:sp>
        <p:sp>
          <p:nvSpPr>
            <p:cNvPr id="87053" name="Line 46"/>
            <p:cNvSpPr/>
            <p:nvPr/>
          </p:nvSpPr>
          <p:spPr>
            <a:xfrm flipH="1">
              <a:off x="1440" y="2280"/>
              <a:ext cx="328" cy="296"/>
            </a:xfrm>
            <a:prstGeom prst="line">
              <a:avLst/>
            </a:prstGeom>
            <a:ln w="25400" cap="flat" cmpd="sng">
              <a:solidFill>
                <a:srgbClr val="000000"/>
              </a:solidFill>
              <a:prstDash val="solid"/>
              <a:headEnd type="none" w="med" len="med"/>
              <a:tailEnd type="none" w="med" len="med"/>
            </a:ln>
          </p:spPr>
        </p:sp>
        <p:sp>
          <p:nvSpPr>
            <p:cNvPr id="87054" name="Line 47"/>
            <p:cNvSpPr/>
            <p:nvPr/>
          </p:nvSpPr>
          <p:spPr>
            <a:xfrm>
              <a:off x="1752" y="2280"/>
              <a:ext cx="280" cy="304"/>
            </a:xfrm>
            <a:prstGeom prst="line">
              <a:avLst/>
            </a:prstGeom>
            <a:ln w="25400" cap="flat" cmpd="sng">
              <a:solidFill>
                <a:srgbClr val="000000"/>
              </a:solidFill>
              <a:prstDash val="solid"/>
              <a:headEnd type="none" w="med" len="med"/>
              <a:tailEnd type="none" w="med" len="med"/>
            </a:ln>
          </p:spPr>
        </p:sp>
        <p:sp>
          <p:nvSpPr>
            <p:cNvPr id="87055" name="Line 48"/>
            <p:cNvSpPr/>
            <p:nvPr/>
          </p:nvSpPr>
          <p:spPr>
            <a:xfrm>
              <a:off x="2728" y="1056"/>
              <a:ext cx="24" cy="296"/>
            </a:xfrm>
            <a:prstGeom prst="line">
              <a:avLst/>
            </a:prstGeom>
            <a:ln w="25400" cap="flat" cmpd="sng">
              <a:solidFill>
                <a:schemeClr val="tx1"/>
              </a:solidFill>
              <a:prstDash val="solid"/>
              <a:headEnd type="none" w="med" len="med"/>
              <a:tailEnd type="none" w="med" len="med"/>
            </a:ln>
          </p:spPr>
        </p:sp>
        <p:sp>
          <p:nvSpPr>
            <p:cNvPr id="87056" name="Line 49"/>
            <p:cNvSpPr/>
            <p:nvPr/>
          </p:nvSpPr>
          <p:spPr>
            <a:xfrm>
              <a:off x="2712" y="1072"/>
              <a:ext cx="616" cy="272"/>
            </a:xfrm>
            <a:prstGeom prst="line">
              <a:avLst/>
            </a:prstGeom>
            <a:ln w="25400" cap="flat" cmpd="sng">
              <a:solidFill>
                <a:schemeClr val="tx1"/>
              </a:solidFill>
              <a:prstDash val="solid"/>
              <a:headEnd type="none" w="med" len="med"/>
              <a:tailEnd type="none" w="med" len="med"/>
            </a:ln>
          </p:spPr>
        </p:sp>
        <p:sp>
          <p:nvSpPr>
            <p:cNvPr id="727090" name="Rectangle 50"/>
            <p:cNvSpPr>
              <a:spLocks noChangeArrowheads="1"/>
            </p:cNvSpPr>
            <p:nvPr/>
          </p:nvSpPr>
          <p:spPr bwMode="auto">
            <a:xfrm>
              <a:off x="3223" y="866"/>
              <a:ext cx="1290"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Top modules are</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tested with stubs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1" name="Rectangle 51"/>
            <p:cNvSpPr>
              <a:spLocks noChangeArrowheads="1"/>
            </p:cNvSpPr>
            <p:nvPr/>
          </p:nvSpPr>
          <p:spPr bwMode="auto">
            <a:xfrm>
              <a:off x="2383" y="2330"/>
              <a:ext cx="245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Worker modules are grouped into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2" name="Rectangle 52"/>
            <p:cNvSpPr>
              <a:spLocks noChangeArrowheads="1"/>
            </p:cNvSpPr>
            <p:nvPr/>
          </p:nvSpPr>
          <p:spPr bwMode="auto">
            <a:xfrm>
              <a:off x="2383" y="2474"/>
              <a:ext cx="157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builds and integrated</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3" name="Rectangle 53"/>
            <p:cNvSpPr>
              <a:spLocks noChangeArrowheads="1"/>
            </p:cNvSpPr>
            <p:nvPr/>
          </p:nvSpPr>
          <p:spPr bwMode="auto">
            <a:xfrm>
              <a:off x="2639" y="762"/>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A</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4" name="Rectangle 54"/>
            <p:cNvSpPr>
              <a:spLocks noChangeArrowheads="1"/>
            </p:cNvSpPr>
            <p:nvPr/>
          </p:nvSpPr>
          <p:spPr bwMode="auto">
            <a:xfrm>
              <a:off x="2143" y="1402"/>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B</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5" name="Rectangle 55"/>
            <p:cNvSpPr>
              <a:spLocks noChangeArrowheads="1"/>
            </p:cNvSpPr>
            <p:nvPr/>
          </p:nvSpPr>
          <p:spPr bwMode="auto">
            <a:xfrm>
              <a:off x="1687" y="2018"/>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C</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6" name="Rectangle 56"/>
            <p:cNvSpPr>
              <a:spLocks noChangeArrowheads="1"/>
            </p:cNvSpPr>
            <p:nvPr/>
          </p:nvSpPr>
          <p:spPr bwMode="auto">
            <a:xfrm>
              <a:off x="1351" y="2602"/>
              <a:ext cx="2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D</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7" name="Rectangle 57"/>
            <p:cNvSpPr>
              <a:spLocks noChangeArrowheads="1"/>
            </p:cNvSpPr>
            <p:nvPr/>
          </p:nvSpPr>
          <p:spPr bwMode="auto">
            <a:xfrm>
              <a:off x="1935" y="2602"/>
              <a:ext cx="21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E</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8" name="Rectangle 58"/>
            <p:cNvSpPr>
              <a:spLocks noChangeArrowheads="1"/>
            </p:cNvSpPr>
            <p:nvPr/>
          </p:nvSpPr>
          <p:spPr bwMode="auto">
            <a:xfrm>
              <a:off x="2687" y="1410"/>
              <a:ext cx="202"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F</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099" name="Rectangle 59"/>
            <p:cNvSpPr>
              <a:spLocks noChangeArrowheads="1"/>
            </p:cNvSpPr>
            <p:nvPr/>
          </p:nvSpPr>
          <p:spPr bwMode="auto">
            <a:xfrm>
              <a:off x="3207" y="1410"/>
              <a:ext cx="226"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G</a:t>
              </a:r>
              <a:endPar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27100" name="Rectangle 60"/>
            <p:cNvSpPr>
              <a:spLocks noChangeArrowheads="1"/>
            </p:cNvSpPr>
            <p:nvPr/>
          </p:nvSpPr>
          <p:spPr bwMode="auto">
            <a:xfrm>
              <a:off x="1375" y="3071"/>
              <a:ext cx="744"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cluster</a:t>
              </a:r>
              <a:endParaRPr kumimoji="0" lang="en-US" altLang="ja-JP" sz="2400" b="1" i="0" u="none" strike="noStrike" kern="1200" cap="none" spc="0" normalizeH="0" baseline="0" noProof="1">
                <a:solidFill>
                  <a:schemeClr val="bg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87068" name="Line 61"/>
            <p:cNvSpPr/>
            <p:nvPr/>
          </p:nvSpPr>
          <p:spPr>
            <a:xfrm flipH="1">
              <a:off x="2320" y="1072"/>
              <a:ext cx="384" cy="264"/>
            </a:xfrm>
            <a:prstGeom prst="line">
              <a:avLst/>
            </a:prstGeom>
            <a:ln w="25400" cap="flat" cmpd="sng">
              <a:solidFill>
                <a:schemeClr val="tx1"/>
              </a:solidFill>
              <a:prstDash val="solid"/>
              <a:headEnd type="none" w="med" len="med"/>
              <a:tailEnd type="triangle" w="med" len="med"/>
            </a:ln>
          </p:spPr>
        </p:sp>
        <p:sp>
          <p:nvSpPr>
            <p:cNvPr id="87069" name="Line 62"/>
            <p:cNvSpPr/>
            <p:nvPr/>
          </p:nvSpPr>
          <p:spPr>
            <a:xfrm flipV="1">
              <a:off x="1816" y="1664"/>
              <a:ext cx="344" cy="304"/>
            </a:xfrm>
            <a:prstGeom prst="line">
              <a:avLst/>
            </a:prstGeom>
            <a:ln w="25400" cap="flat" cmpd="sng">
              <a:solidFill>
                <a:schemeClr val="tx1"/>
              </a:solidFill>
              <a:prstDash val="solid"/>
              <a:headEnd type="none" w="med" len="med"/>
              <a:tailEnd type="triangle" w="med" len="med"/>
            </a:ln>
          </p:spPr>
        </p:sp>
      </p:grpSp>
      <p:sp>
        <p:nvSpPr>
          <p:cNvPr id="87070" name="Text Box 32"/>
          <p:cNvSpPr txBox="1"/>
          <p:nvPr/>
        </p:nvSpPr>
        <p:spPr>
          <a:xfrm>
            <a:off x="971550" y="5337175"/>
            <a:ext cx="7832725" cy="822325"/>
          </a:xfrm>
          <a:prstGeom prst="rect">
            <a:avLst/>
          </a:prstGeom>
          <a:noFill/>
          <a:ln w="9525">
            <a:noFill/>
          </a:ln>
        </p:spPr>
        <p:txBody>
          <a:bodyPr>
            <a:spAutoFit/>
          </a:bodyPr>
          <a:p>
            <a:pPr eaLnBrk="0" hangingPunct="0"/>
            <a:r>
              <a:rPr lang="zh-CN" altLang="en-US" sz="2400" dirty="0">
                <a:latin typeface="Arial" panose="020B0604020202020204" pitchFamily="34" charset="0"/>
                <a:ea typeface="宋体" panose="02010600030101010101" pitchFamily="2" charset="-122"/>
              </a:rPr>
              <a:t>用自顶向下的方法测试程序结构的较高层；</a:t>
            </a:r>
            <a:endParaRPr lang="zh-CN" altLang="en-US" sz="2400" dirty="0">
              <a:latin typeface="Arial" panose="020B0604020202020204" pitchFamily="34" charset="0"/>
              <a:ea typeface="宋体" panose="02010600030101010101" pitchFamily="2" charset="-122"/>
            </a:endParaRPr>
          </a:p>
          <a:p>
            <a:pPr eaLnBrk="0" hangingPunct="0"/>
            <a:r>
              <a:rPr lang="zh-CN" altLang="en-US" sz="2400" dirty="0">
                <a:latin typeface="Arial" panose="020B0604020202020204" pitchFamily="34" charset="0"/>
                <a:ea typeface="宋体" panose="02010600030101010101" pitchFamily="2" charset="-122"/>
              </a:rPr>
              <a:t>用自底向上的方法测试其从属层，比较好的折中方法</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825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20.2.3 Continuous Integration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19203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Continuous integratio</a:t>
            </a:r>
            <a:r>
              <a:rPr lang="en-US" sz="2400" i="1" noProof="0" dirty="0">
                <a:latin typeface="Times New Roman" panose="02020603050405020304" pitchFamily="18" charset="0"/>
                <a:cs typeface="Times New Roman" panose="02020603050405020304" pitchFamily="18" charset="0"/>
              </a:rPr>
              <a:t>n </a:t>
            </a:r>
            <a:r>
              <a:rPr lang="en-US" sz="2400" noProof="0" dirty="0">
                <a:latin typeface="Times New Roman" panose="02020603050405020304" pitchFamily="18" charset="0"/>
                <a:cs typeface="Times New Roman" panose="02020603050405020304" pitchFamily="18" charset="0"/>
              </a:rPr>
              <a:t>is the practice of merging components into the evolving software increment at least once a day.</a:t>
            </a:r>
            <a:r>
              <a:rPr lang="zh-CN" altLang="en-US" sz="2000" noProof="0" dirty="0">
                <a:latin typeface="Times New Roman" panose="02020603050405020304" pitchFamily="18" charset="0"/>
                <a:ea typeface="宋体" panose="02010600030101010101" pitchFamily="2" charset="-122"/>
                <a:cs typeface="Times New Roman" panose="02020603050405020304" pitchFamily="18" charset="0"/>
              </a:rPr>
              <a:t>（常用于敏捷开发）</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is a common practice for teams following</a:t>
            </a:r>
            <a:r>
              <a:rPr lang="en-US" sz="2400" noProof="0" dirty="0">
                <a:solidFill>
                  <a:srgbClr val="FF0000"/>
                </a:solidFill>
                <a:latin typeface="Times New Roman" panose="02020603050405020304" pitchFamily="18" charset="0"/>
                <a:cs typeface="Times New Roman" panose="02020603050405020304" pitchFamily="18" charset="0"/>
              </a:rPr>
              <a:t> agile development practices</a:t>
            </a:r>
            <a:r>
              <a:rPr lang="en-US" sz="2400" noProof="0" dirty="0">
                <a:latin typeface="Times New Roman" panose="02020603050405020304" pitchFamily="18" charset="0"/>
                <a:cs typeface="Times New Roman" panose="02020603050405020304" pitchFamily="18" charset="0"/>
              </a:rPr>
              <a:t> such as X</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 or DevOps. Integration testing must take place </a:t>
            </a:r>
            <a:r>
              <a:rPr lang="en-US" sz="2400" noProof="0" dirty="0">
                <a:solidFill>
                  <a:srgbClr val="FF0000"/>
                </a:solidFill>
                <a:latin typeface="Times New Roman" panose="02020603050405020304" pitchFamily="18" charset="0"/>
                <a:cs typeface="Times New Roman" panose="02020603050405020304" pitchFamily="18" charset="0"/>
              </a:rPr>
              <a:t>quickly and efficiently</a:t>
            </a:r>
            <a:r>
              <a:rPr lang="en-US" sz="2400" noProof="0" dirty="0">
                <a:latin typeface="Times New Roman" panose="02020603050405020304" pitchFamily="18" charset="0"/>
                <a:cs typeface="Times New Roman" panose="02020603050405020304" pitchFamily="18" charset="0"/>
              </a:rPr>
              <a:t> if a team is attempting to always have a working program in place as part of continuous delivery.</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solidFill>
                  <a:srgbClr val="FF0000"/>
                </a:solidFill>
                <a:latin typeface="Times New Roman" panose="02020603050405020304" pitchFamily="18" charset="0"/>
                <a:cs typeface="Times New Roman" panose="02020603050405020304" pitchFamily="18" charset="0"/>
              </a:rPr>
              <a:t>Smoke testing </a:t>
            </a:r>
            <a:r>
              <a:rPr lang="en-US" sz="2400" noProof="0" dirty="0">
                <a:latin typeface="Times New Roman" panose="02020603050405020304" pitchFamily="18" charset="0"/>
                <a:cs typeface="Times New Roman" panose="02020603050405020304" pitchFamily="18" charset="0"/>
              </a:rPr>
              <a:t>is an integration testing approach that can be used when software is developed by an agile team using short increment build times.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421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4211" name="Rectangle 4"/>
          <p:cNvSpPr>
            <a:spLocks noRot="1"/>
          </p:cNvSpPr>
          <p:nvPr/>
        </p:nvSpPr>
        <p:spPr>
          <a:xfrm>
            <a:off x="0" y="0"/>
            <a:ext cx="8316913" cy="765175"/>
          </a:xfrm>
          <a:prstGeom prst="rect">
            <a:avLst/>
          </a:prstGeom>
          <a:noFill/>
          <a:ln w="9525">
            <a:noFill/>
          </a:ln>
        </p:spPr>
        <p:txBody>
          <a:bodyPr anchor="ctr" anchorCtr="0"/>
          <a:p>
            <a:pPr eaLnBrk="0" hangingPunct="0"/>
            <a:r>
              <a:rPr lang="en-US" altLang="ja-JP" b="1">
                <a:latin typeface="Arial" panose="020B0604020202020204" pitchFamily="34" charset="0"/>
              </a:rPr>
              <a:t>Smoke Testing </a:t>
            </a:r>
            <a:r>
              <a:rPr lang="zh-CN" altLang="en-US" sz="2800"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频繁、简单、快速测试</a:t>
            </a:r>
            <a:r>
              <a:rPr lang="zh-CN" altLang="en-US" sz="2800" dirty="0">
                <a:latin typeface="Arial" panose="020B0604020202020204" pitchFamily="34" charset="0"/>
                <a:ea typeface="宋体" panose="02010600030101010101" pitchFamily="2" charset="-122"/>
              </a:rPr>
              <a:t>）</a:t>
            </a:r>
            <a:endParaRPr lang="en-US" altLang="ja-JP" sz="2800">
              <a:latin typeface="Arial" panose="020B0604020202020204" pitchFamily="34" charset="0"/>
              <a:ea typeface="宋体" panose="02010600030101010101" pitchFamily="2" charset="-122"/>
            </a:endParaRPr>
          </a:p>
        </p:txBody>
      </p:sp>
      <p:sp>
        <p:nvSpPr>
          <p:cNvPr id="94212" name="Rectangle 5"/>
          <p:cNvSpPr>
            <a:spLocks noRot="1"/>
          </p:cNvSpPr>
          <p:nvPr/>
        </p:nvSpPr>
        <p:spPr>
          <a:xfrm>
            <a:off x="179388" y="800100"/>
            <a:ext cx="8713787" cy="5257800"/>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pPr>
            <a:r>
              <a:rPr lang="zh-CN" altLang="en-US" sz="2400" dirty="0">
                <a:latin typeface="Arial" panose="020B0604020202020204" pitchFamily="34" charset="0"/>
              </a:rPr>
              <a:t>冒烟测试是一种常用的集成测试方法</a:t>
            </a:r>
            <a:endParaRPr lang="zh-CN" altLang="en-US" sz="24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solidFill>
                  <a:srgbClr val="FF0000"/>
                </a:solidFill>
                <a:latin typeface="Arial" panose="020B0604020202020204" pitchFamily="34" charset="0"/>
              </a:rPr>
              <a:t>smoke testing is the most cost effective method</a:t>
            </a:r>
            <a:r>
              <a:rPr lang="en-US" altLang="zh-CN" sz="2400">
                <a:latin typeface="Arial" panose="020B0604020202020204" pitchFamily="34" charset="0"/>
              </a:rPr>
              <a:t> for identifying and fixing defects in software.</a:t>
            </a:r>
            <a:endParaRPr lang="en-US" altLang="zh-CN" sz="24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 smoke test is the process of validating code changes before they are checked into source control. </a:t>
            </a:r>
            <a:r>
              <a:rPr lang="en-US" altLang="ja-JP" sz="2400">
                <a:latin typeface="Arial" panose="020B0604020202020204" pitchFamily="34" charset="0"/>
              </a:rPr>
              <a:t>The build is integrated with other builds and the entire product (in its current form) is smoke tested daily. </a:t>
            </a:r>
            <a:endParaRPr lang="en-US" altLang="zh-CN" sz="24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pPr>
            <a:r>
              <a:rPr lang="zh-CN" altLang="en-US" sz="2400" dirty="0">
                <a:latin typeface="Arial" panose="020B0604020202020204" pitchFamily="34" charset="0"/>
              </a:rPr>
              <a:t>             </a:t>
            </a:r>
            <a:endParaRPr lang="zh-CN" altLang="en-US" sz="24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冒烟测试的名称可以理解为该种测试耗时短，仅用一袋烟功夫足够了。也有人认为是形象地类比新电路板基本功能检查。任何新电路板焊好后，先通电检查，如果存在设计缺陷，电路板可能会短路，板子冒烟了</a:t>
            </a:r>
            <a:endParaRPr lang="zh-CN" altLang="en-US" sz="2000" dirty="0">
              <a:latin typeface="宋体" panose="02010600030101010101" pitchFamily="2" charset="-122"/>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冒烟测试的对象是每一个新编译的需要正式测试的软件版本，目的是确认该软件基本功能是否正常。即进行基本性能确认测试，例如是否可以正确安装</a:t>
            </a:r>
            <a:r>
              <a:rPr lang="en-US" altLang="zh-CN"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卸载，主要功能是否实现，是否存在严重死机或数据严重丢失等</a:t>
            </a:r>
            <a:r>
              <a:rPr lang="en-US" altLang="zh-CN" sz="2000">
                <a:latin typeface="宋体" panose="02010600030101010101" pitchFamily="2" charset="-122"/>
                <a:ea typeface="宋体" panose="02010600030101010101" pitchFamily="2" charset="-122"/>
              </a:rPr>
              <a:t>Bug</a:t>
            </a:r>
            <a:r>
              <a:rPr lang="zh-CN" altLang="en-US" sz="2000" dirty="0">
                <a:latin typeface="宋体" panose="02010600030101010101" pitchFamily="2" charset="-122"/>
                <a:ea typeface="宋体" panose="02010600030101010101" pitchFamily="2" charset="-122"/>
              </a:rPr>
              <a:t>。如果通过了该测试，则可以根据正式测试文档进行正式测试。否则，就需要重新编译版本，再次执行版本可接收确认测试，直到成功。 </a:t>
            </a:r>
            <a:endParaRPr lang="en-US" altLang="zh-CN" sz="2000">
              <a:latin typeface="宋体" panose="02010600030101010101" pitchFamily="2" charset="-122"/>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625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6259" name="Rectangle 4"/>
          <p:cNvSpPr>
            <a:spLocks noRot="1"/>
          </p:cNvSpPr>
          <p:nvPr/>
        </p:nvSpPr>
        <p:spPr>
          <a:xfrm>
            <a:off x="0" y="0"/>
            <a:ext cx="4184650" cy="765175"/>
          </a:xfrm>
          <a:prstGeom prst="rect">
            <a:avLst/>
          </a:prstGeom>
          <a:noFill/>
          <a:ln w="9525">
            <a:noFill/>
          </a:ln>
        </p:spPr>
        <p:txBody>
          <a:bodyPr anchor="ctr" anchorCtr="0"/>
          <a:p>
            <a:pPr eaLnBrk="0" hangingPunct="0"/>
            <a:r>
              <a:rPr lang="en-US" altLang="ja-JP" b="1">
                <a:latin typeface="Arial" panose="020B0604020202020204" pitchFamily="34" charset="0"/>
              </a:rPr>
              <a:t>Smoke Testing</a:t>
            </a:r>
            <a:endParaRPr lang="en-US" altLang="ja-JP" b="1">
              <a:latin typeface="Arial" panose="020B0604020202020204" pitchFamily="34" charset="0"/>
            </a:endParaRPr>
          </a:p>
        </p:txBody>
      </p:sp>
      <p:sp>
        <p:nvSpPr>
          <p:cNvPr id="96260" name="Rectangle 5"/>
          <p:cNvSpPr>
            <a:spLocks noRot="1"/>
          </p:cNvSpPr>
          <p:nvPr/>
        </p:nvSpPr>
        <p:spPr>
          <a:xfrm>
            <a:off x="576263" y="908050"/>
            <a:ext cx="8099425" cy="5041900"/>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A common approach for creating </a:t>
            </a:r>
            <a:r>
              <a:rPr lang="en-US" altLang="ja-JP" sz="2000">
                <a:latin typeface="Palatino" pitchFamily="-128" charset="0"/>
              </a:rPr>
              <a:t>“</a:t>
            </a:r>
            <a:r>
              <a:rPr lang="en-US" altLang="ja-JP" sz="2000">
                <a:latin typeface="Arial" panose="020B0604020202020204" pitchFamily="34" charset="0"/>
              </a:rPr>
              <a:t>daily builds</a:t>
            </a:r>
            <a:r>
              <a:rPr lang="en-US" altLang="ja-JP" sz="2000">
                <a:latin typeface="Palatino" pitchFamily="-128" charset="0"/>
              </a:rPr>
              <a:t>”</a:t>
            </a:r>
            <a:r>
              <a:rPr lang="en-US" altLang="ja-JP" sz="2000">
                <a:latin typeface="Arial" panose="020B0604020202020204" pitchFamily="34" charset="0"/>
              </a:rPr>
              <a:t> for product software</a:t>
            </a:r>
            <a:endParaRPr lang="en-US" altLang="zh-CN"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Smoke testing </a:t>
            </a:r>
            <a:r>
              <a:rPr lang="en-US" altLang="ja-JP" sz="2000">
                <a:solidFill>
                  <a:srgbClr val="FF0000"/>
                </a:solidFill>
                <a:latin typeface="Arial" panose="020B0604020202020204" pitchFamily="34" charset="0"/>
              </a:rPr>
              <a:t>steps</a:t>
            </a:r>
            <a:r>
              <a:rPr lang="en-US" altLang="ja-JP" sz="2000">
                <a:latin typeface="Arial" panose="020B0604020202020204" pitchFamily="34" charset="0"/>
              </a:rPr>
              <a:t>:</a:t>
            </a:r>
            <a:endParaRPr lang="en-US" altLang="zh-CN" sz="20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Software components that have been translated into code are integrated into a </a:t>
            </a:r>
            <a:r>
              <a:rPr lang="en-US" altLang="ja-JP" sz="2000">
                <a:latin typeface="Palatino" pitchFamily="-128" charset="0"/>
              </a:rPr>
              <a:t>“</a:t>
            </a:r>
            <a:r>
              <a:rPr lang="en-US" altLang="ja-JP" sz="2000">
                <a:latin typeface="Arial" panose="020B0604020202020204" pitchFamily="34" charset="0"/>
              </a:rPr>
              <a:t>build.</a:t>
            </a:r>
            <a:r>
              <a:rPr lang="en-US" altLang="ja-JP" sz="2000">
                <a:latin typeface="Palatino" pitchFamily="-128" charset="0"/>
              </a:rPr>
              <a:t>”</a:t>
            </a:r>
            <a:r>
              <a:rPr lang="zh-CN" altLang="en-US" sz="2000" dirty="0">
                <a:latin typeface="Palatino" pitchFamily="-128" charset="0"/>
              </a:rPr>
              <a:t>把</a:t>
            </a:r>
            <a:r>
              <a:rPr lang="zh-CN" altLang="en-US" sz="2000" dirty="0">
                <a:latin typeface="Arial" panose="020B0604020202020204" pitchFamily="34" charset="0"/>
              </a:rPr>
              <a:t>一个新的软件构件集成到测试环境中</a:t>
            </a:r>
            <a:endParaRPr lang="zh-CN" altLang="en-US" sz="2000" dirty="0">
              <a:latin typeface="Arial" panose="020B0604020202020204" pitchFamily="34" charset="0"/>
            </a:endParaRPr>
          </a:p>
          <a:p>
            <a:pPr marL="1143000" lvl="2" indent="-2286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A build includes all data files, libraries, reusable modules, and engineered components that are required to implement one or more product functions.</a:t>
            </a:r>
            <a:endParaRPr lang="en-US" altLang="zh-CN" sz="20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A series of tests is designed to expose errors that will keep the build from properly performing its function.</a:t>
            </a:r>
            <a:r>
              <a:rPr lang="zh-CN" altLang="en-US" sz="2000" dirty="0">
                <a:latin typeface="Arial" panose="020B0604020202020204" pitchFamily="34" charset="0"/>
              </a:rPr>
              <a:t>设计一组测试（冒烟测试），暴露其可能的错误</a:t>
            </a:r>
            <a:endParaRPr lang="zh-CN" altLang="en-US" sz="2000" dirty="0">
              <a:latin typeface="Arial" panose="020B0604020202020204" pitchFamily="34" charset="0"/>
            </a:endParaRPr>
          </a:p>
          <a:p>
            <a:pPr marL="1143000" lvl="2" indent="-2286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The intent should be to uncover </a:t>
            </a:r>
            <a:r>
              <a:rPr lang="en-US" altLang="ja-JP" sz="2000">
                <a:latin typeface="Palatino" pitchFamily="-128" charset="0"/>
              </a:rPr>
              <a:t>“</a:t>
            </a:r>
            <a:r>
              <a:rPr lang="en-US" altLang="ja-JP" sz="2000">
                <a:latin typeface="Arial" panose="020B0604020202020204" pitchFamily="34" charset="0"/>
              </a:rPr>
              <a:t>show stopper</a:t>
            </a:r>
            <a:r>
              <a:rPr lang="en-US" altLang="ja-JP" sz="2000">
                <a:latin typeface="Palatino" pitchFamily="-128" charset="0"/>
              </a:rPr>
              <a:t>”</a:t>
            </a:r>
            <a:r>
              <a:rPr lang="en-US" altLang="ja-JP" sz="2000">
                <a:latin typeface="Arial" panose="020B0604020202020204" pitchFamily="34" charset="0"/>
              </a:rPr>
              <a:t> errors that have the highest likelihood of throwing the software project behind schedule.</a:t>
            </a:r>
            <a:r>
              <a:rPr lang="en-US" altLang="zh-CN" sz="2000">
                <a:latin typeface="Arial" panose="020B0604020202020204" pitchFamily="34" charset="0"/>
              </a:rPr>
              <a:t> </a:t>
            </a:r>
            <a:r>
              <a:rPr lang="zh-CN" altLang="en-US" sz="2000" dirty="0">
                <a:latin typeface="Arial" panose="020B0604020202020204" pitchFamily="34" charset="0"/>
              </a:rPr>
              <a:t>主要目的是快速发现（暴露）主要错误</a:t>
            </a:r>
            <a:endParaRPr lang="zh-CN" altLang="en-US" sz="2000" dirty="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The build is integrated with other builds and the entire product (in its current form) is smoke tested daily. </a:t>
            </a:r>
            <a:r>
              <a:rPr lang="zh-CN" altLang="en-US" sz="2000" dirty="0">
                <a:latin typeface="Arial" panose="020B0604020202020204" pitchFamily="34" charset="0"/>
              </a:rPr>
              <a:t>频繁测试</a:t>
            </a:r>
            <a:endParaRPr lang="zh-CN" altLang="en-US" sz="2000" dirty="0">
              <a:latin typeface="Arial" panose="020B0604020202020204" pitchFamily="34" charset="0"/>
            </a:endParaRPr>
          </a:p>
          <a:p>
            <a:pPr marL="1143000" lvl="2" indent="-2286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The integration approach may be top down or bottom up.</a:t>
            </a:r>
            <a:endParaRPr lang="en-US" altLang="ja-JP" sz="2000">
              <a:latin typeface="Arial" panose="020B060402020202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4445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Smoke Testing Advantages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179705" y="692508"/>
            <a:ext cx="8228648" cy="439884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Integration risk is minimized</a:t>
            </a:r>
            <a:r>
              <a:rPr lang="en-US" sz="2400" noProof="0" dirty="0">
                <a:latin typeface="Times New Roman" panose="02020603050405020304" pitchFamily="18" charset="0"/>
                <a:cs typeface="Times New Roman" panose="02020603050405020304" pitchFamily="18" charset="0"/>
              </a:rPr>
              <a:t>, since smoke tests are run daily.</a:t>
            </a:r>
            <a:endParaRPr lang="en-US" sz="2400" noProof="0" dirty="0">
              <a:latin typeface="Times New Roman" panose="02020603050405020304" pitchFamily="18" charset="0"/>
              <a:cs typeface="Times New Roman" panose="02020603050405020304" pitchFamily="18" charset="0"/>
            </a:endParaRPr>
          </a:p>
          <a:p>
            <a:pPr marL="0" indent="0">
              <a:spcBef>
                <a:spcPts val="1000"/>
              </a:spcBef>
              <a:spcAft>
                <a:spcPts val="0"/>
              </a:spcAft>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mn-ea"/>
              </a:rPr>
              <a:t>降低集成风险</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Quality of the end product is improved</a:t>
            </a:r>
            <a:r>
              <a:rPr lang="en-US" sz="2400" noProof="0" dirty="0">
                <a:latin typeface="Times New Roman" panose="02020603050405020304" pitchFamily="18" charset="0"/>
                <a:cs typeface="Times New Roman" panose="02020603050405020304" pitchFamily="18" charset="0"/>
              </a:rPr>
              <a:t>, functional and architectural problems are uncovered early.</a:t>
            </a:r>
            <a:r>
              <a:rPr lang="zh-CN" altLang="en-US" sz="2400" dirty="0">
                <a:latin typeface="Arial" panose="020B0604020202020204" pitchFamily="34" charset="0"/>
                <a:ea typeface="宋体" panose="02010600030101010101" pitchFamily="2" charset="-122"/>
                <a:sym typeface="+mn-ea"/>
              </a:rPr>
              <a:t>提高最终产品质量</a:t>
            </a:r>
            <a:endParaRPr lang="zh-CN" altLang="en-US" sz="2400" dirty="0">
              <a:latin typeface="Arial" panose="020B0604020202020204" pitchFamily="34" charset="0"/>
              <a:ea typeface="宋体" panose="02010600030101010101" pitchFamily="2" charset="-122"/>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Error diagnosis and correction are simplified</a:t>
            </a:r>
            <a:r>
              <a:rPr lang="en-US" sz="2400" noProof="0" dirty="0">
                <a:latin typeface="Times New Roman" panose="02020603050405020304" pitchFamily="18" charset="0"/>
                <a:cs typeface="Times New Roman" panose="02020603050405020304" pitchFamily="18" charset="0"/>
              </a:rPr>
              <a:t>, errors are most likely in (or caused by) the new build. </a:t>
            </a:r>
            <a:r>
              <a:rPr lang="zh-CN" altLang="en-US" sz="2400" dirty="0">
                <a:latin typeface="Arial" panose="020B0604020202020204" pitchFamily="34" charset="0"/>
                <a:ea typeface="宋体" panose="02010600030101010101" pitchFamily="2" charset="-122"/>
                <a:sym typeface="+mn-ea"/>
              </a:rPr>
              <a:t>简化错误的诊断和修正</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Progress is easier to assess</a:t>
            </a:r>
            <a:r>
              <a:rPr lang="en-US" sz="2400" noProof="0" dirty="0">
                <a:latin typeface="Times New Roman" panose="02020603050405020304" pitchFamily="18" charset="0"/>
                <a:cs typeface="Times New Roman" panose="02020603050405020304" pitchFamily="18" charset="0"/>
              </a:rPr>
              <a:t>, each day more of the final product is complete.</a:t>
            </a:r>
            <a:r>
              <a:rPr lang="zh-CN" altLang="en-US" sz="2400" dirty="0">
                <a:latin typeface="Arial" panose="020B0604020202020204" pitchFamily="34" charset="0"/>
                <a:ea typeface="宋体" panose="02010600030101010101" pitchFamily="2" charset="-122"/>
                <a:sym typeface="+mn-ea"/>
              </a:rPr>
              <a:t>易于评估进展情况</a:t>
            </a:r>
            <a:endParaRPr lang="zh-CN" altLang="en-US" sz="2400" dirty="0">
              <a:latin typeface="Arial" panose="020B0604020202020204" pitchFamily="34" charset="0"/>
              <a:ea typeface="宋体" panose="02010600030101010101" pitchFamily="2" charset="-122"/>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Smoke testing resembles regression testing by ensuring newly added components do not interfere with the behaviors of existing components.</a:t>
            </a:r>
            <a:endParaRPr lang="en-US" sz="2400" noProof="0" dirty="0">
              <a:latin typeface="Times New Roman" panose="02020603050405020304" pitchFamily="18" charset="0"/>
              <a:cs typeface="Times New Roman" panose="02020603050405020304" pitchFamily="18" charset="0"/>
            </a:endParaRPr>
          </a:p>
          <a:p>
            <a:pPr marL="0" indent="0">
              <a:spcBef>
                <a:spcPts val="1000"/>
              </a:spcBef>
              <a:spcAft>
                <a:spcPts val="0"/>
              </a:spcAft>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mn-ea"/>
              </a:rPr>
              <a:t>类似于先检查</a:t>
            </a:r>
            <a:r>
              <a:rPr lang="zh-CN" altLang="en-US" sz="2400" dirty="0">
                <a:latin typeface="宋体" panose="02010600030101010101" pitchFamily="2" charset="-122"/>
                <a:ea typeface="宋体" panose="02010600030101010101" pitchFamily="2" charset="-122"/>
                <a:sym typeface="+mn-ea"/>
              </a:rPr>
              <a:t>“</a:t>
            </a:r>
            <a:r>
              <a:rPr lang="zh-CN" altLang="en-US" sz="2400" dirty="0">
                <a:latin typeface="Arial" panose="020B0604020202020204" pitchFamily="34" charset="0"/>
                <a:ea typeface="宋体" panose="02010600030101010101" pitchFamily="2" charset="-122"/>
                <a:sym typeface="+mn-ea"/>
              </a:rPr>
              <a:t>短不短路，冒不冒烟</a:t>
            </a:r>
            <a:r>
              <a:rPr lang="zh-CN" altLang="en-US" sz="2400" dirty="0">
                <a:latin typeface="宋体" panose="02010600030101010101" pitchFamily="2" charset="-122"/>
                <a:ea typeface="宋体" panose="02010600030101010101" pitchFamily="2" charset="-122"/>
                <a:sym typeface="+mn-ea"/>
              </a:rPr>
              <a: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80645"/>
            <a:ext cx="9438005" cy="678815"/>
          </a:xfrm>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 Work Products</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（参考）</a:t>
            </a:r>
            <a:endParaRPr lang="zh-CN" alt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76240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An overall plan for integration of the software and a description of specific tests is documented in a </a:t>
            </a:r>
            <a:r>
              <a:rPr lang="en-US" sz="2000" i="1" noProof="0" dirty="0">
                <a:latin typeface="Times New Roman" panose="02020603050405020304" pitchFamily="18" charset="0"/>
                <a:cs typeface="Times New Roman" panose="02020603050405020304" pitchFamily="18" charset="0"/>
              </a:rPr>
              <a:t>t</a:t>
            </a:r>
            <a:r>
              <a:rPr lang="en-US" sz="2000" b="1" i="1" noProof="0" dirty="0">
                <a:latin typeface="Times New Roman" panose="02020603050405020304" pitchFamily="18" charset="0"/>
                <a:cs typeface="Times New Roman" panose="02020603050405020304" pitchFamily="18" charset="0"/>
              </a:rPr>
              <a:t>est specification.</a:t>
            </a:r>
            <a:endParaRPr lang="en-US" sz="2000"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Test specification incorporates a test plan and a test procedure and becomes part of the software configuration.</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Testing is divided into phases and incremental builds that address specific functional and behavioral characteristics of the software.</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Time and resources must be allocated to each increment build along with the test cases needed.</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A history of actual test results, problems, or peculiarities is recorded in a </a:t>
            </a:r>
            <a:r>
              <a:rPr lang="en-US" sz="2000" b="1" i="1" noProof="0" dirty="0">
                <a:latin typeface="Times New Roman" panose="02020603050405020304" pitchFamily="18" charset="0"/>
                <a:cs typeface="Times New Roman" panose="02020603050405020304" pitchFamily="18" charset="0"/>
              </a:rPr>
              <a:t>test report </a:t>
            </a:r>
            <a:r>
              <a:rPr lang="en-US" sz="2000" noProof="0" dirty="0">
                <a:latin typeface="Times New Roman" panose="02020603050405020304" pitchFamily="18" charset="0"/>
                <a:cs typeface="Times New Roman" panose="02020603050405020304" pitchFamily="18" charset="0"/>
              </a:rPr>
              <a:t>and may be appended to the test specification</a:t>
            </a:r>
            <a:r>
              <a:rPr lang="en-US" sz="2000" i="1" noProof="0" dirty="0">
                <a:latin typeface="Times New Roman" panose="02020603050405020304" pitchFamily="18" charset="0"/>
                <a:cs typeface="Times New Roman" panose="02020603050405020304" pitchFamily="18" charset="0"/>
              </a:rPr>
              <a:t>.</a:t>
            </a:r>
            <a:endParaRPr lang="en-US" sz="2000"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It is often best to implement the test report as a shared Web document to allow all stakeholders access to the latest test results and the current state of the software increment.</a:t>
            </a:r>
            <a:endParaRPr 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90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89091" name="Rectangle 6"/>
          <p:cNvSpPr>
            <a:spLocks noRot="1"/>
          </p:cNvSpPr>
          <p:nvPr/>
        </p:nvSpPr>
        <p:spPr>
          <a:xfrm>
            <a:off x="0" y="0"/>
            <a:ext cx="4184650" cy="765175"/>
          </a:xfrm>
          <a:prstGeom prst="rect">
            <a:avLst/>
          </a:prstGeom>
          <a:noFill/>
          <a:ln w="9525">
            <a:noFill/>
          </a:ln>
        </p:spPr>
        <p:txBody>
          <a:bodyPr anchor="ctr" anchorCtr="0"/>
          <a:p>
            <a:pPr eaLnBrk="0" hangingPunct="0"/>
            <a:r>
              <a:rPr lang="en-US" altLang="zh-CN" b="1">
                <a:solidFill>
                  <a:srgbClr val="FF0000"/>
                </a:solidFill>
                <a:latin typeface="Arial" panose="020B0604020202020204" pitchFamily="34" charset="0"/>
              </a:rPr>
              <a:t>Regression </a:t>
            </a:r>
            <a:r>
              <a:rPr lang="en-US" altLang="ja-JP" b="1">
                <a:solidFill>
                  <a:srgbClr val="FF0000"/>
                </a:solidFill>
                <a:latin typeface="Arial" panose="020B0604020202020204" pitchFamily="34" charset="0"/>
              </a:rPr>
              <a:t>Testing</a:t>
            </a:r>
            <a:endParaRPr lang="en-US" altLang="ja-JP" b="1">
              <a:solidFill>
                <a:srgbClr val="FF0000"/>
              </a:solidFill>
              <a:latin typeface="Arial" panose="020B0604020202020204" pitchFamily="34" charset="0"/>
            </a:endParaRPr>
          </a:p>
        </p:txBody>
      </p:sp>
      <p:sp>
        <p:nvSpPr>
          <p:cNvPr id="89092" name="Rectangle 7"/>
          <p:cNvSpPr>
            <a:spLocks noRot="1"/>
          </p:cNvSpPr>
          <p:nvPr/>
        </p:nvSpPr>
        <p:spPr>
          <a:xfrm>
            <a:off x="323850" y="765175"/>
            <a:ext cx="8316913" cy="4968875"/>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The re-execution testing that has already been conducted to ensure that changes have not propagated unintended side effects. </a:t>
            </a:r>
            <a:endParaRPr lang="en-US" altLang="zh-CN" sz="24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pPr>
            <a:r>
              <a:rPr lang="zh-CN" altLang="en-US" sz="2400" dirty="0">
                <a:latin typeface="Arial" panose="020B0604020202020204" pitchFamily="34" charset="0"/>
                <a:ea typeface="宋体" panose="02010600030101010101" pitchFamily="2" charset="-122"/>
              </a:rPr>
              <a:t>   重新执行已测试过的某些子集，保证变更不产生副作用</a:t>
            </a:r>
            <a:endParaRPr lang="zh-CN" altLang="en-US" sz="24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pPr>
            <a:r>
              <a:rPr lang="zh-CN" altLang="en-US" sz="2400" dirty="0">
                <a:latin typeface="Arial" panose="020B0604020202020204" pitchFamily="34" charset="0"/>
                <a:ea typeface="宋体" panose="02010600030101010101" pitchFamily="2" charset="-122"/>
              </a:rPr>
              <a:t>     （时间和经费允许，当然可以重新执行所有测试用例）</a:t>
            </a:r>
            <a:endParaRPr lang="zh-CN" altLang="en-US" sz="24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The regression test suite contains three different classes of test cases: </a:t>
            </a:r>
            <a:r>
              <a:rPr lang="zh-CN" altLang="en-US" sz="2400" dirty="0">
                <a:latin typeface="Arial" panose="020B0604020202020204" pitchFamily="34" charset="0"/>
                <a:ea typeface="宋体" panose="02010600030101010101" pitchFamily="2" charset="-122"/>
              </a:rPr>
              <a:t>回归测试包括三种不同的用例</a:t>
            </a:r>
            <a:endParaRPr lang="zh-CN" altLang="en-US" sz="2400" dirty="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 representative sample of tests that will exercise all software function. </a:t>
            </a:r>
            <a:r>
              <a:rPr lang="zh-CN" altLang="en-US" sz="2400" dirty="0">
                <a:latin typeface="Arial" panose="020B0604020202020204" pitchFamily="34" charset="0"/>
                <a:ea typeface="宋体" panose="02010600030101010101" pitchFamily="2" charset="-122"/>
              </a:rPr>
              <a:t>能够测试测试所有功能的具有代表性的测试样本</a:t>
            </a:r>
            <a:endParaRPr lang="zh-CN" altLang="en-US" sz="2400" dirty="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Additional tests that focus on software functions that are likely to be affected by the change. </a:t>
            </a:r>
            <a:r>
              <a:rPr lang="zh-CN" altLang="en-US" sz="2400" dirty="0">
                <a:latin typeface="Arial" panose="020B0604020202020204" pitchFamily="34" charset="0"/>
                <a:ea typeface="宋体" panose="02010600030101010101" pitchFamily="2" charset="-122"/>
              </a:rPr>
              <a:t>额外测试，侧重于可能会受影响的软件功能</a:t>
            </a:r>
            <a:endParaRPr lang="zh-CN" altLang="en-US" sz="2400" dirty="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Tests that focus on the software components that have been changed.</a:t>
            </a:r>
            <a:r>
              <a:rPr lang="zh-CN" altLang="en-US" sz="2400" dirty="0">
                <a:latin typeface="Arial" panose="020B0604020202020204" pitchFamily="34" charset="0"/>
                <a:ea typeface="宋体" panose="02010600030101010101" pitchFamily="2" charset="-122"/>
              </a:rPr>
              <a:t>侧重于对已发生变更的模块测试</a:t>
            </a:r>
            <a:endParaRPr lang="zh-CN" altLang="en-US" sz="2400" dirty="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pPr>
            <a:endParaRPr lang="en-US" altLang="ja-JP" sz="240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0" y="0"/>
            <a:ext cx="7239000" cy="633413"/>
          </a:xfrm>
        </p:spPr>
        <p:txBody>
          <a:bodyPr vert="horz" wrap="square" lIns="91440" tIns="45720" rIns="91440" bIns="45720" anchor="ctr" anchorCtr="0"/>
          <a:p>
            <a:r>
              <a:rPr lang="en-US" altLang="zh-CN">
                <a:ea typeface="宋体" panose="02010600030101010101" pitchFamily="2" charset="-122"/>
              </a:rPr>
              <a:t>SQA Goals </a:t>
            </a:r>
            <a:r>
              <a:rPr lang="en-US" altLang="zh-CN" sz="2000">
                <a:ea typeface="宋体" panose="02010600030101010101" pitchFamily="2" charset="-122"/>
              </a:rPr>
              <a:t>(</a:t>
            </a:r>
            <a:r>
              <a:rPr lang="en-US" altLang="zh-CN" sz="2000" i="1">
                <a:solidFill>
                  <a:srgbClr val="FF0000"/>
                </a:solidFill>
                <a:ea typeface="宋体" panose="02010600030101010101" pitchFamily="2" charset="-122"/>
              </a:rPr>
              <a:t>see textbook Figure 21.1</a:t>
            </a:r>
            <a:r>
              <a:rPr lang="en-US" altLang="zh-CN" sz="2000">
                <a:ea typeface="宋体" panose="02010600030101010101" pitchFamily="2" charset="-122"/>
              </a:rPr>
              <a:t>)</a:t>
            </a:r>
            <a:endParaRPr lang="en-US" altLang="zh-CN">
              <a:ea typeface="宋体" panose="02010600030101010101" pitchFamily="2" charset="-122"/>
            </a:endParaRPr>
          </a:p>
        </p:txBody>
      </p:sp>
      <p:sp>
        <p:nvSpPr>
          <p:cNvPr id="14338" name="Rectangle 3"/>
          <p:cNvSpPr>
            <a:spLocks noGrp="1"/>
          </p:cNvSpPr>
          <p:nvPr>
            <p:ph idx="1"/>
          </p:nvPr>
        </p:nvSpPr>
        <p:spPr>
          <a:xfrm>
            <a:off x="539750" y="981075"/>
            <a:ext cx="8172450" cy="4752975"/>
          </a:xfrm>
        </p:spPr>
        <p:txBody>
          <a:bodyPr vert="horz" wrap="square" lIns="91440" tIns="45720" rIns="91440" bIns="45720" anchor="t" anchorCtr="0"/>
          <a:p>
            <a:pPr>
              <a:lnSpc>
                <a:spcPct val="90000"/>
              </a:lnSpc>
              <a:buNone/>
            </a:pPr>
            <a:r>
              <a:rPr lang="zh-CN" altLang="en-US" sz="2400" b="1" dirty="0">
                <a:latin typeface="Palatino" pitchFamily="-128" charset="0"/>
                <a:ea typeface="宋体" panose="02010600030101010101" pitchFamily="2" charset="-122"/>
              </a:rPr>
              <a:t>执行上述软件质量保证活动，以实现一套务实的目标</a:t>
            </a:r>
            <a:endParaRPr lang="zh-CN" altLang="en-US" sz="2400" b="1" dirty="0">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b="1">
                <a:solidFill>
                  <a:srgbClr val="FF0000"/>
                </a:solidFill>
                <a:latin typeface="Palatino" pitchFamily="-128" charset="0"/>
                <a:ea typeface="宋体" panose="02010600030101010101" pitchFamily="2" charset="-122"/>
              </a:rPr>
              <a:t>Requirements quality</a:t>
            </a:r>
            <a:r>
              <a:rPr lang="en-US" altLang="zh-CN" sz="2000" b="1">
                <a:solidFill>
                  <a:schemeClr val="folHlink"/>
                </a:solidFill>
                <a:latin typeface="Palatino" pitchFamily="-128" charset="0"/>
                <a:ea typeface="宋体" panose="02010600030101010101" pitchFamily="2" charset="-122"/>
              </a:rPr>
              <a:t>.</a:t>
            </a:r>
            <a:r>
              <a:rPr lang="en-US" altLang="zh-CN" sz="2000">
                <a:solidFill>
                  <a:srgbClr val="000000"/>
                </a:solidFill>
                <a:latin typeface="Palatino" pitchFamily="-128" charset="0"/>
                <a:ea typeface="宋体" panose="02010600030101010101" pitchFamily="2" charset="-122"/>
              </a:rPr>
              <a:t> The correctness, completeness, and consistency of the requirements model will have a strong influence on the quality of all work products that follow. </a:t>
            </a:r>
            <a:endParaRPr lang="en-US" altLang="zh-CN" sz="2000">
              <a:solidFill>
                <a:srgbClr val="000000"/>
              </a:solidFill>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b="1">
                <a:solidFill>
                  <a:srgbClr val="FF0000"/>
                </a:solidFill>
                <a:latin typeface="Palatino" pitchFamily="-128" charset="0"/>
                <a:ea typeface="宋体" panose="02010600030101010101" pitchFamily="2" charset="-122"/>
              </a:rPr>
              <a:t>Design quality.</a:t>
            </a:r>
            <a:r>
              <a:rPr lang="en-US" altLang="zh-CN" sz="2000">
                <a:solidFill>
                  <a:srgbClr val="000000"/>
                </a:solidFill>
                <a:latin typeface="Palatino" pitchFamily="-128" charset="0"/>
                <a:ea typeface="宋体" panose="02010600030101010101" pitchFamily="2" charset="-122"/>
              </a:rPr>
              <a:t> Every element of the design model should be assessed by the software team to ensure that it exhibits high quality and that the design itself conforms to requirements.</a:t>
            </a:r>
            <a:endParaRPr lang="en-US" altLang="zh-CN" sz="2000">
              <a:solidFill>
                <a:srgbClr val="000000"/>
              </a:solidFill>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b="1">
                <a:solidFill>
                  <a:srgbClr val="FF0000"/>
                </a:solidFill>
                <a:latin typeface="Palatino" pitchFamily="-128" charset="0"/>
                <a:ea typeface="宋体" panose="02010600030101010101" pitchFamily="2" charset="-122"/>
              </a:rPr>
              <a:t>Code quality.</a:t>
            </a:r>
            <a:r>
              <a:rPr lang="en-US" altLang="zh-CN" sz="2000">
                <a:solidFill>
                  <a:srgbClr val="000000"/>
                </a:solidFill>
                <a:latin typeface="Palatino" pitchFamily="-128" charset="0"/>
                <a:ea typeface="宋体" panose="02010600030101010101" pitchFamily="2" charset="-122"/>
              </a:rPr>
              <a:t> Source code and related work products (e.g., other descriptive information) must conform to local coding standards and exhibit characteristics that will facilitate maintainability.</a:t>
            </a:r>
            <a:endParaRPr lang="en-US" altLang="zh-CN" sz="2000">
              <a:solidFill>
                <a:srgbClr val="000000"/>
              </a:solidFill>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b="1">
                <a:solidFill>
                  <a:srgbClr val="FF0000"/>
                </a:solidFill>
                <a:latin typeface="Palatino" pitchFamily="-128" charset="0"/>
                <a:ea typeface="宋体" panose="02010600030101010101" pitchFamily="2" charset="-122"/>
              </a:rPr>
              <a:t>Quality control effectiveness.</a:t>
            </a:r>
            <a:r>
              <a:rPr lang="en-US" altLang="zh-CN" sz="2000">
                <a:solidFill>
                  <a:schemeClr val="folHlink"/>
                </a:solidFill>
                <a:latin typeface="Palatino" pitchFamily="-128" charset="0"/>
                <a:ea typeface="宋体" panose="02010600030101010101" pitchFamily="2" charset="-122"/>
              </a:rPr>
              <a:t> </a:t>
            </a:r>
            <a:r>
              <a:rPr lang="en-US" altLang="zh-CN" sz="2000">
                <a:solidFill>
                  <a:srgbClr val="000000"/>
                </a:solidFill>
                <a:latin typeface="Palatino" pitchFamily="-128" charset="0"/>
                <a:ea typeface="宋体" panose="02010600030101010101" pitchFamily="2" charset="-122"/>
              </a:rPr>
              <a:t>A software team should apply limited resources in a way that has the highest likelihood of achieving a high quality result.</a:t>
            </a:r>
            <a:endParaRPr lang="en-US" altLang="zh-CN" sz="2000">
              <a:solidFill>
                <a:srgbClr val="000000"/>
              </a:solidFill>
              <a:latin typeface="Palatino" pitchFamily="-128" charset="0"/>
              <a:ea typeface="宋体" panose="02010600030101010101" pitchFamily="2" charset="-122"/>
            </a:endParaRPr>
          </a:p>
        </p:txBody>
      </p:sp>
      <p:sp>
        <p:nvSpPr>
          <p:cNvPr id="1433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34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445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Regression Testing</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80048" y="1230987"/>
            <a:ext cx="8191500" cy="437310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000" b="1" i="1" noProof="0" dirty="0">
                <a:solidFill>
                  <a:schemeClr val="tx1"/>
                </a:solidFill>
                <a:latin typeface="Times New Roman" panose="02020603050405020304" pitchFamily="18" charset="0"/>
                <a:cs typeface="Times New Roman" panose="02020603050405020304" pitchFamily="18" charset="0"/>
              </a:rPr>
              <a:t>Regression testing</a:t>
            </a:r>
            <a:r>
              <a:rPr lang="en-US" altLang="en-US" sz="2000" b="1" noProof="0" dirty="0">
                <a:solidFill>
                  <a:schemeClr val="tx1"/>
                </a:solidFill>
                <a:latin typeface="Times New Roman" panose="02020603050405020304" pitchFamily="18" charset="0"/>
                <a:cs typeface="Times New Roman" panose="02020603050405020304" pitchFamily="18" charset="0"/>
              </a:rPr>
              <a:t> </a:t>
            </a:r>
            <a:r>
              <a:rPr lang="en-US" altLang="en-US" sz="2000" noProof="0" dirty="0">
                <a:solidFill>
                  <a:schemeClr val="tx1"/>
                </a:solidFill>
                <a:latin typeface="Times New Roman" panose="02020603050405020304" pitchFamily="18" charset="0"/>
                <a:cs typeface="Times New Roman" panose="02020603050405020304" pitchFamily="18" charset="0"/>
              </a:rPr>
              <a:t>is the re-execution of some subset of tests that have already been conducted to ensure that changes have not propagated unintended side effects.</a:t>
            </a:r>
            <a:endParaRPr lang="en-US" altLang="en-US" sz="20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Whenever software is corrected, some aspect of the software configuration (the program, its documentation, or the data that support it) is changed. </a:t>
            </a:r>
            <a:endParaRPr lang="en-US" altLang="en-US" sz="20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Regression testing helps to ensure that changes (due to testing or for other reasons) do not introduce unintended behavior or additional errors.</a:t>
            </a:r>
            <a:endParaRPr lang="en-US" altLang="en-US" sz="20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Regression testing may be conducted manually, by re-executing a subset of all test cases or using automated capture/playback tools.</a:t>
            </a:r>
            <a:endParaRPr lang="en-US" altLang="en-US" sz="20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AI tools may be able to help select the best subset of test cases to use in regression automatically based on previous experiences of the developers with the evolving software product. </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11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1139" name="Rectangle 6"/>
          <p:cNvSpPr>
            <a:spLocks noRot="1"/>
          </p:cNvSpPr>
          <p:nvPr/>
        </p:nvSpPr>
        <p:spPr>
          <a:xfrm>
            <a:off x="0" y="0"/>
            <a:ext cx="4184650" cy="765175"/>
          </a:xfrm>
          <a:prstGeom prst="rect">
            <a:avLst/>
          </a:prstGeom>
          <a:noFill/>
          <a:ln w="9525">
            <a:noFill/>
          </a:ln>
        </p:spPr>
        <p:txBody>
          <a:bodyPr anchor="ctr" anchorCtr="0"/>
          <a:p>
            <a:pPr eaLnBrk="0" hangingPunct="0"/>
            <a:r>
              <a:rPr lang="en-US" altLang="zh-CN" b="1">
                <a:solidFill>
                  <a:srgbClr val="FF0000"/>
                </a:solidFill>
                <a:latin typeface="Arial" panose="020B0604020202020204" pitchFamily="34" charset="0"/>
              </a:rPr>
              <a:t>Regression </a:t>
            </a:r>
            <a:r>
              <a:rPr lang="en-US" altLang="ja-JP" b="1">
                <a:solidFill>
                  <a:srgbClr val="FF0000"/>
                </a:solidFill>
                <a:latin typeface="Arial" panose="020B0604020202020204" pitchFamily="34" charset="0"/>
              </a:rPr>
              <a:t>Testing</a:t>
            </a:r>
            <a:endParaRPr lang="en-US" altLang="ja-JP" b="1">
              <a:solidFill>
                <a:srgbClr val="FF0000"/>
              </a:solidFill>
              <a:latin typeface="Arial" panose="020B0604020202020204" pitchFamily="34" charset="0"/>
            </a:endParaRPr>
          </a:p>
        </p:txBody>
      </p:sp>
      <p:sp>
        <p:nvSpPr>
          <p:cNvPr id="91140" name="Rectangle 7"/>
          <p:cNvSpPr>
            <a:spLocks noRot="1"/>
          </p:cNvSpPr>
          <p:nvPr/>
        </p:nvSpPr>
        <p:spPr>
          <a:xfrm>
            <a:off x="323850" y="944563"/>
            <a:ext cx="8316913" cy="4968875"/>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buChar char="n"/>
            </a:pPr>
            <a:r>
              <a:rPr lang="zh-CN" altLang="en-US" sz="2400" dirty="0">
                <a:latin typeface="Arial" panose="020B0604020202020204" pitchFamily="34" charset="0"/>
              </a:rPr>
              <a:t>回归测试的重要性</a:t>
            </a:r>
            <a:endParaRPr lang="zh-CN" altLang="en-US" sz="24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400" dirty="0">
                <a:latin typeface="Arial" panose="020B0604020202020204" pitchFamily="34" charset="0"/>
              </a:rPr>
              <a:t>自动测试、跟踪、回归</a:t>
            </a:r>
            <a:r>
              <a:rPr lang="en-US" altLang="zh-CN" sz="2400">
                <a:latin typeface="Arial" panose="020B0604020202020204" pitchFamily="34" charset="0"/>
              </a:rPr>
              <a:t>…</a:t>
            </a:r>
            <a:endParaRPr lang="en-US" altLang="zh-CN" sz="240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pPr>
            <a:endParaRPr lang="en-US" altLang="ja-JP" sz="2400">
              <a:latin typeface="Arial" panose="020B060402020202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137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1379" name="Rectangle 31"/>
          <p:cNvSpPr>
            <a:spLocks noRot="1"/>
          </p:cNvSpPr>
          <p:nvPr/>
        </p:nvSpPr>
        <p:spPr>
          <a:xfrm>
            <a:off x="0" y="152400"/>
            <a:ext cx="5630545"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20.4 </a:t>
            </a:r>
            <a:r>
              <a:rPr lang="en-US" altLang="ja-JP" b="1">
                <a:latin typeface="Arial" panose="020B0604020202020204" pitchFamily="34" charset="0"/>
              </a:rPr>
              <a:t>Object-Oriented Testing</a:t>
            </a:r>
            <a:endParaRPr lang="en-US" altLang="ja-JP" b="1">
              <a:latin typeface="Arial" panose="020B0604020202020204" pitchFamily="34" charset="0"/>
            </a:endParaRPr>
          </a:p>
        </p:txBody>
      </p:sp>
      <p:sp>
        <p:nvSpPr>
          <p:cNvPr id="101380" name="Rectangle 32"/>
          <p:cNvSpPr>
            <a:spLocks noRot="1"/>
          </p:cNvSpPr>
          <p:nvPr/>
        </p:nvSpPr>
        <p:spPr>
          <a:xfrm>
            <a:off x="755650" y="944563"/>
            <a:ext cx="8208963" cy="4248150"/>
          </a:xfrm>
          <a:prstGeom prst="rect">
            <a:avLst/>
          </a:prstGeom>
          <a:noFill/>
          <a:ln w="12700">
            <a:noFill/>
          </a:ln>
        </p:spPr>
        <p:txBody>
          <a:bodyPr lIns="90487" tIns="44450" rIns="90487" bIns="44450"/>
          <a:p>
            <a:pPr marL="342900" indent="-342900" eaLnBrk="0" hangingPunct="0">
              <a:spcBef>
                <a:spcPct val="20000"/>
              </a:spcBef>
              <a:buClr>
                <a:srgbClr val="52A930"/>
              </a:buClr>
              <a:buFont typeface="Wingdings" panose="05000000000000000000" pitchFamily="2" charset="2"/>
            </a:pPr>
            <a:r>
              <a:rPr lang="zh-CN" altLang="en-US" sz="2400" dirty="0">
                <a:latin typeface="Arial" panose="020B0604020202020204" pitchFamily="34" charset="0"/>
              </a:rPr>
              <a:t>注意：</a:t>
            </a:r>
            <a:r>
              <a:rPr lang="en-US" altLang="zh-CN" sz="2400">
                <a:latin typeface="Arial" panose="020B0604020202020204" pitchFamily="34" charset="0"/>
              </a:rPr>
              <a:t>OOT</a:t>
            </a:r>
            <a:r>
              <a:rPr lang="zh-CN" altLang="en-US" sz="2400" dirty="0">
                <a:latin typeface="Arial" panose="020B0604020202020204" pitchFamily="34" charset="0"/>
              </a:rPr>
              <a:t>与传统的测试策略的不同</a:t>
            </a:r>
            <a:endParaRPr lang="zh-CN" altLang="en-US" sz="24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pPr>
            <a:r>
              <a:rPr lang="zh-CN" altLang="en-US" sz="2400" dirty="0">
                <a:latin typeface="Arial" panose="020B0604020202020204" pitchFamily="34" charset="0"/>
              </a:rPr>
              <a:t>（</a:t>
            </a:r>
            <a:r>
              <a:rPr lang="zh-CN" altLang="en-US" sz="2400" i="1" dirty="0">
                <a:latin typeface="Arial" panose="020B0604020202020204" pitchFamily="34" charset="0"/>
              </a:rPr>
              <a:t>单元测试和集成测试方式都略有不同</a:t>
            </a:r>
            <a:r>
              <a:rPr lang="zh-CN" altLang="en-US" sz="2400" dirty="0">
                <a:latin typeface="Arial" panose="020B0604020202020204" pitchFamily="34" charset="0"/>
              </a:rPr>
              <a:t>）</a:t>
            </a:r>
            <a:endParaRPr lang="zh-CN" altLang="en-US" sz="24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pP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Arial" panose="020B0604020202020204" pitchFamily="34" charset="0"/>
              </a:rPr>
              <a:t>单元的概念不同     </a:t>
            </a:r>
            <a:r>
              <a:rPr lang="en-US" altLang="ja-JP" sz="2400">
                <a:latin typeface="Arial" panose="020B0604020202020204" pitchFamily="34" charset="0"/>
              </a:rPr>
              <a:t>the concept of the ‘unit’ broadens due to encapsulation</a:t>
            </a:r>
            <a:r>
              <a:rPr lang="zh-CN" altLang="en-US" sz="2400" dirty="0">
                <a:latin typeface="Arial" panose="020B0604020202020204" pitchFamily="34" charset="0"/>
              </a:rPr>
              <a:t>（封装的类）</a:t>
            </a:r>
            <a:endParaRPr lang="zh-CN" altLang="en-US" sz="24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Arial" panose="020B0604020202020204" pitchFamily="34" charset="0"/>
              </a:rPr>
              <a:t>集成的策略不同     </a:t>
            </a:r>
            <a:r>
              <a:rPr lang="en-US" altLang="ja-JP" sz="2400">
                <a:latin typeface="Arial" panose="020B0604020202020204" pitchFamily="34" charset="0"/>
              </a:rPr>
              <a:t>integration focuses on classes and their execution across a ‘thread’ or in the context of a usage scenario</a:t>
            </a:r>
            <a:r>
              <a:rPr lang="en-US" altLang="zh-CN" sz="2400">
                <a:latin typeface="Arial" panose="020B0604020202020204" pitchFamily="34" charset="0"/>
              </a:rPr>
              <a:t>-</a:t>
            </a:r>
            <a:r>
              <a:rPr lang="zh-CN" altLang="en-US" sz="2400" dirty="0">
                <a:latin typeface="Arial" panose="020B0604020202020204" pitchFamily="34" charset="0"/>
              </a:rPr>
              <a:t>面向对象没有明显的层次结构（不采用自顶向下和自底向上策略），</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endParaRPr lang="zh-CN" altLang="en-US" sz="2400" dirty="0">
              <a:latin typeface="Arial" panose="020B060402020202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342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3427" name="Rectangle 31"/>
          <p:cNvSpPr>
            <a:spLocks noRot="1"/>
          </p:cNvSpPr>
          <p:nvPr/>
        </p:nvSpPr>
        <p:spPr>
          <a:xfrm>
            <a:off x="0" y="152400"/>
            <a:ext cx="7667625" cy="542925"/>
          </a:xfrm>
          <a:prstGeom prst="rect">
            <a:avLst/>
          </a:prstGeom>
          <a:noFill/>
          <a:ln w="12700">
            <a:noFill/>
          </a:ln>
        </p:spPr>
        <p:txBody>
          <a:bodyPr lIns="63500" tIns="25400" rIns="63500" bIns="25400">
            <a:spAutoFit/>
          </a:bodyPr>
          <a:p>
            <a:pPr eaLnBrk="0" hangingPunct="0"/>
            <a:r>
              <a:rPr lang="en-US" altLang="zh-CN" b="1">
                <a:latin typeface="Arial" panose="020B0604020202020204" pitchFamily="34" charset="0"/>
              </a:rPr>
              <a:t>20.4  </a:t>
            </a:r>
            <a:r>
              <a:rPr lang="en-US" altLang="ja-JP" b="1">
                <a:latin typeface="Arial" panose="020B0604020202020204" pitchFamily="34" charset="0"/>
              </a:rPr>
              <a:t>Object-Oriented </a:t>
            </a:r>
            <a:r>
              <a:rPr lang="en-US" altLang="zh-CN" b="1">
                <a:latin typeface="Arial" panose="020B0604020202020204" pitchFamily="34" charset="0"/>
              </a:rPr>
              <a:t>Unit </a:t>
            </a:r>
            <a:r>
              <a:rPr lang="en-US" altLang="ja-JP" b="1">
                <a:latin typeface="Arial" panose="020B0604020202020204" pitchFamily="34" charset="0"/>
              </a:rPr>
              <a:t>Testing</a:t>
            </a:r>
            <a:endParaRPr lang="en-US" altLang="ja-JP" b="1">
              <a:latin typeface="Arial" panose="020B0604020202020204" pitchFamily="34" charset="0"/>
            </a:endParaRPr>
          </a:p>
        </p:txBody>
      </p:sp>
      <p:sp>
        <p:nvSpPr>
          <p:cNvPr id="103428" name="Rectangle 32"/>
          <p:cNvSpPr>
            <a:spLocks noRot="1"/>
          </p:cNvSpPr>
          <p:nvPr/>
        </p:nvSpPr>
        <p:spPr>
          <a:xfrm>
            <a:off x="287338" y="800100"/>
            <a:ext cx="8713787" cy="5257800"/>
          </a:xfrm>
          <a:prstGeom prst="rect">
            <a:avLst/>
          </a:prstGeom>
          <a:noFill/>
          <a:ln w="12700">
            <a:noFill/>
          </a:ln>
        </p:spPr>
        <p:txBody>
          <a:bodyPr lIns="90487" tIns="44450" rIns="90487" bIns="44450"/>
          <a:p>
            <a:pPr marL="609600" indent="-609600" eaLnBrk="0" hangingPunct="0">
              <a:buClr>
                <a:srgbClr val="00CC00"/>
              </a:buClr>
              <a:buFont typeface="Wingdings" panose="05000000000000000000" pitchFamily="2" charset="2"/>
              <a:buChar char="n"/>
            </a:pPr>
            <a:r>
              <a:rPr lang="en-US" altLang="ja-JP" sz="2800" b="1">
                <a:latin typeface="Arial" panose="020B0604020202020204" pitchFamily="34" charset="0"/>
              </a:rPr>
              <a:t>class testing</a:t>
            </a:r>
            <a:r>
              <a:rPr lang="en-US" altLang="ja-JP" sz="2800">
                <a:latin typeface="Arial" panose="020B0604020202020204" pitchFamily="34" charset="0"/>
              </a:rPr>
              <a:t> is the equivalent of unit testing</a:t>
            </a:r>
            <a:endParaRPr lang="en-US" altLang="zh-CN" sz="2800">
              <a:latin typeface="Arial" panose="020B0604020202020204" pitchFamily="34" charset="0"/>
            </a:endParaRPr>
          </a:p>
          <a:p>
            <a:pPr marL="1066800" lvl="1" indent="-609600" eaLnBrk="0" hangingPunct="0">
              <a:buClr>
                <a:srgbClr val="00CC00"/>
              </a:buClr>
              <a:buFont typeface="Wingdings" panose="05000000000000000000" pitchFamily="2" charset="2"/>
              <a:buChar char="n"/>
            </a:pPr>
            <a:r>
              <a:rPr lang="en-US" altLang="ja-JP" sz="2800">
                <a:latin typeface="Arial" panose="020B0604020202020204" pitchFamily="34" charset="0"/>
              </a:rPr>
              <a:t>operations within the class are test</a:t>
            </a:r>
            <a:r>
              <a:rPr lang="en-US" altLang="zh-CN" sz="2800">
                <a:latin typeface="Arial" panose="020B0604020202020204" pitchFamily="34" charset="0"/>
              </a:rPr>
              <a:t>ed</a:t>
            </a:r>
            <a:endParaRPr lang="en-US" altLang="zh-CN" sz="2800">
              <a:latin typeface="Arial" panose="020B0604020202020204" pitchFamily="34" charset="0"/>
            </a:endParaRPr>
          </a:p>
          <a:p>
            <a:pPr marL="1066800" lvl="1" indent="-609600" eaLnBrk="0" hangingPunct="0">
              <a:buClr>
                <a:srgbClr val="00CC00"/>
              </a:buClr>
              <a:buFont typeface="Wingdings" panose="05000000000000000000" pitchFamily="2" charset="2"/>
              <a:buChar char="n"/>
            </a:pPr>
            <a:r>
              <a:rPr lang="en-US" altLang="ja-JP" sz="2800">
                <a:latin typeface="Arial" panose="020B0604020202020204" pitchFamily="34" charset="0"/>
              </a:rPr>
              <a:t>the state behavior of the class is examined</a:t>
            </a:r>
            <a:endParaRPr lang="en-US" altLang="zh-CN" sz="2800">
              <a:latin typeface="Arial" panose="020B0604020202020204" pitchFamily="34" charset="0"/>
            </a:endParaRPr>
          </a:p>
          <a:p>
            <a:pPr marL="2438400" lvl="4" indent="-609600" eaLnBrk="0" hangingPunct="0"/>
            <a:endParaRPr lang="zh-CN" altLang="en-US" sz="2800" dirty="0">
              <a:latin typeface="Arial" panose="020B0604020202020204" pitchFamily="34" charset="0"/>
            </a:endParaRPr>
          </a:p>
          <a:p>
            <a:pPr marL="609600" indent="-609600" eaLnBrk="0" hangingPunct="0">
              <a:spcBef>
                <a:spcPct val="20000"/>
              </a:spcBef>
              <a:buClr>
                <a:srgbClr val="52A930"/>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封装的类是单元测试的重点，但</a:t>
            </a:r>
            <a:r>
              <a:rPr lang="zh-CN" altLang="en-US" sz="2400" dirty="0">
                <a:solidFill>
                  <a:srgbClr val="FF0000"/>
                </a:solidFill>
                <a:latin typeface="Arial" panose="020B0604020202020204" pitchFamily="34" charset="0"/>
                <a:ea typeface="宋体" panose="02010600030101010101" pitchFamily="2" charset="-122"/>
              </a:rPr>
              <a:t>不再孤立地对单个操作进行测试</a:t>
            </a:r>
            <a:r>
              <a:rPr lang="zh-CN" altLang="en-US" sz="2400" dirty="0">
                <a:latin typeface="Arial" panose="020B0604020202020204" pitchFamily="34" charset="0"/>
                <a:ea typeface="宋体" panose="02010600030101010101" pitchFamily="2" charset="-122"/>
              </a:rPr>
              <a:t>（与传统单元测试不同），而是将其作为类的一部分</a:t>
            </a:r>
            <a:endParaRPr lang="zh-CN" altLang="en-US" sz="2400" dirty="0">
              <a:latin typeface="Arial" panose="020B0604020202020204" pitchFamily="34" charset="0"/>
              <a:ea typeface="宋体" panose="02010600030101010101" pitchFamily="2" charset="-122"/>
            </a:endParaRPr>
          </a:p>
          <a:p>
            <a:pPr marL="609600" indent="-609600" eaLnBrk="0" hangingPunct="0">
              <a:spcBef>
                <a:spcPct val="20000"/>
              </a:spcBef>
              <a:buClr>
                <a:srgbClr val="52A930"/>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面向对象软件的</a:t>
            </a:r>
            <a:r>
              <a:rPr lang="zh-CN" altLang="en-US" sz="2400" dirty="0">
                <a:solidFill>
                  <a:srgbClr val="FF0000"/>
                </a:solidFill>
                <a:latin typeface="Arial" panose="020B0604020202020204" pitchFamily="34" charset="0"/>
                <a:ea typeface="宋体" panose="02010600030101010101" pitchFamily="2" charset="-122"/>
              </a:rPr>
              <a:t>类测试等同于传统软件的单元测试</a:t>
            </a:r>
            <a:endParaRPr lang="zh-CN" altLang="en-US" sz="2400" dirty="0">
              <a:solidFill>
                <a:srgbClr val="FF0000"/>
              </a:solidFill>
              <a:latin typeface="Arial" panose="020B0604020202020204" pitchFamily="34" charset="0"/>
              <a:ea typeface="宋体" panose="02010600030101010101" pitchFamily="2" charset="-122"/>
            </a:endParaRPr>
          </a:p>
          <a:p>
            <a:pPr marL="609600" indent="-609600" eaLnBrk="0" hangingPunct="0">
              <a:spcBef>
                <a:spcPct val="20000"/>
              </a:spcBef>
              <a:buClr>
                <a:srgbClr val="52A930"/>
              </a:buClr>
              <a:buFont typeface="Wingdings" panose="05000000000000000000" pitchFamily="2" charset="2"/>
            </a:pPr>
            <a:r>
              <a:rPr lang="zh-CN" altLang="en-US" sz="2400" dirty="0">
                <a:latin typeface="Arial" panose="020B0604020202020204" pitchFamily="34" charset="0"/>
                <a:ea typeface="宋体" panose="02010600030101010101" pitchFamily="2" charset="-122"/>
              </a:rPr>
              <a:t>   </a:t>
            </a:r>
            <a:r>
              <a:rPr lang="zh-CN" altLang="en-US" sz="2400" i="1" dirty="0">
                <a:latin typeface="Arial" panose="020B0604020202020204" pitchFamily="34" charset="0"/>
                <a:ea typeface="宋体" panose="02010600030101010101" pitchFamily="2" charset="-122"/>
              </a:rPr>
              <a:t>不同的是：</a:t>
            </a:r>
            <a:endParaRPr lang="zh-CN" altLang="en-US" sz="2400" i="1" dirty="0">
              <a:latin typeface="Arial" panose="020B0604020202020204" pitchFamily="34" charset="0"/>
              <a:ea typeface="宋体" panose="02010600030101010101" pitchFamily="2" charset="-122"/>
            </a:endParaRPr>
          </a:p>
          <a:p>
            <a:pPr marL="1066800" lvl="1" indent="-6096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传统软件单元测试</a:t>
            </a:r>
            <a:r>
              <a:rPr lang="zh-CN" altLang="en-US" sz="2400" dirty="0">
                <a:latin typeface="Arial" panose="020B0604020202020204" pitchFamily="34" charset="0"/>
                <a:ea typeface="宋体" panose="02010600030101010101" pitchFamily="2" charset="-122"/>
              </a:rPr>
              <a:t>侧重于模块的算法细节和模块接口数据；</a:t>
            </a:r>
            <a:endParaRPr lang="zh-CN" altLang="en-US" sz="2400" dirty="0">
              <a:latin typeface="Arial" panose="020B0604020202020204" pitchFamily="34" charset="0"/>
              <a:ea typeface="宋体" panose="02010600030101010101" pitchFamily="2" charset="-122"/>
            </a:endParaRPr>
          </a:p>
          <a:p>
            <a:pPr marL="1066800" lvl="1" indent="-6096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面向对象类的测试</a:t>
            </a:r>
            <a:r>
              <a:rPr lang="zh-CN" altLang="en-US" sz="2400" dirty="0">
                <a:latin typeface="Arial" panose="020B0604020202020204" pitchFamily="34" charset="0"/>
                <a:ea typeface="宋体" panose="02010600030101010101" pitchFamily="2" charset="-122"/>
              </a:rPr>
              <a:t>侧重于封装在该类中的操作和类的状态行为</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547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5475" name="Rectangle 6"/>
          <p:cNvSpPr>
            <a:spLocks noRot="1"/>
          </p:cNvSpPr>
          <p:nvPr/>
        </p:nvSpPr>
        <p:spPr>
          <a:xfrm>
            <a:off x="0" y="188913"/>
            <a:ext cx="9001125" cy="542925"/>
          </a:xfrm>
          <a:prstGeom prst="rect">
            <a:avLst/>
          </a:prstGeom>
          <a:noFill/>
          <a:ln w="12700">
            <a:noFill/>
          </a:ln>
        </p:spPr>
        <p:txBody>
          <a:bodyPr lIns="63500" tIns="25400" rIns="63500" bIns="25400">
            <a:spAutoFit/>
          </a:bodyPr>
          <a:p>
            <a:pPr eaLnBrk="0" hangingPunct="0"/>
            <a:r>
              <a:rPr lang="en-US" altLang="zh-CN" b="1">
                <a:latin typeface="Arial" panose="020B0604020202020204" pitchFamily="34" charset="0"/>
              </a:rPr>
              <a:t> </a:t>
            </a:r>
            <a:r>
              <a:rPr lang="en-US" altLang="ja-JP" b="1">
                <a:latin typeface="Arial" panose="020B0604020202020204" pitchFamily="34" charset="0"/>
              </a:rPr>
              <a:t>Object-Oriented </a:t>
            </a:r>
            <a:r>
              <a:rPr lang="en-US" altLang="zh-CN" b="1">
                <a:latin typeface="Arial" panose="020B0604020202020204" pitchFamily="34" charset="0"/>
              </a:rPr>
              <a:t>integration  </a:t>
            </a:r>
            <a:r>
              <a:rPr lang="en-US" altLang="ja-JP" b="1">
                <a:latin typeface="Arial" panose="020B0604020202020204" pitchFamily="34" charset="0"/>
              </a:rPr>
              <a:t>Testing</a:t>
            </a:r>
            <a:endParaRPr lang="en-US" altLang="ja-JP" b="1">
              <a:latin typeface="Arial" panose="020B0604020202020204" pitchFamily="34" charset="0"/>
            </a:endParaRPr>
          </a:p>
        </p:txBody>
      </p:sp>
      <p:sp>
        <p:nvSpPr>
          <p:cNvPr id="105476" name="Rectangle 7"/>
          <p:cNvSpPr>
            <a:spLocks noRot="1"/>
          </p:cNvSpPr>
          <p:nvPr/>
        </p:nvSpPr>
        <p:spPr>
          <a:xfrm>
            <a:off x="250825" y="765175"/>
            <a:ext cx="8677275" cy="5435600"/>
          </a:xfrm>
          <a:prstGeom prst="rect">
            <a:avLst/>
          </a:prstGeom>
          <a:noFill/>
          <a:ln w="12700">
            <a:noFill/>
          </a:ln>
        </p:spPr>
        <p:txBody>
          <a:bodyPr lIns="90487" tIns="44450" rIns="90487" bIns="44450"/>
          <a:p>
            <a:pPr marL="342900" indent="-3429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因为面向对象软件没有明显的层次控制结构，因此，传统的自顶向下和自底向上集成策略已没有太大意义。</a:t>
            </a:r>
            <a:r>
              <a:rPr lang="en-US" altLang="ja-JP" sz="2400">
                <a:latin typeface="Arial" panose="020B0604020202020204" pitchFamily="34" charset="0"/>
              </a:rPr>
              <a:t> </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此外，由于类的成分间直接或间接的相互作用，每次将一个操作集成到类中，往往是不可能的。（也影响测试效率）。</a:t>
            </a:r>
            <a:endParaRPr lang="zh-CN" altLang="en-US" sz="2400" b="1"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en-US" altLang="ja-JP" sz="2400">
                <a:latin typeface="Arial" panose="020B0604020202020204" pitchFamily="34" charset="0"/>
              </a:rPr>
              <a:t> </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400" b="1">
                <a:latin typeface="Arial" panose="020B0604020202020204" pitchFamily="34" charset="0"/>
              </a:rPr>
              <a:t>integration</a:t>
            </a:r>
            <a:r>
              <a:rPr lang="en-US" altLang="ja-JP" sz="2400">
                <a:latin typeface="Arial" panose="020B0604020202020204" pitchFamily="34" charset="0"/>
              </a:rPr>
              <a:t> applied three different strategies</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thread-based </a:t>
            </a:r>
            <a:r>
              <a:rPr lang="en-US" altLang="zh-CN" sz="2400">
                <a:latin typeface="Arial" panose="020B0604020202020204" pitchFamily="34" charset="0"/>
              </a:rPr>
              <a:t>testing</a:t>
            </a:r>
            <a:r>
              <a:rPr lang="zh-CN" altLang="en-US" sz="2400" dirty="0">
                <a:latin typeface="Arial" panose="020B0604020202020204" pitchFamily="34" charset="0"/>
              </a:rPr>
              <a:t>基于线程的测试</a:t>
            </a:r>
            <a:r>
              <a:rPr lang="en-US" altLang="zh-CN" sz="2400">
                <a:latin typeface="Palatino" pitchFamily="-128" charset="0"/>
              </a:rPr>
              <a:t>—</a:t>
            </a:r>
            <a:r>
              <a:rPr lang="en-US" altLang="zh-CN" sz="2400">
                <a:latin typeface="Arial" panose="020B0604020202020204" pitchFamily="34" charset="0"/>
              </a:rPr>
              <a:t>integrates</a:t>
            </a:r>
            <a:r>
              <a:rPr lang="en-US" altLang="ja-JP" sz="2400">
                <a:latin typeface="Arial" panose="020B0604020202020204" pitchFamily="34" charset="0"/>
              </a:rPr>
              <a:t> the set of classes required to </a:t>
            </a:r>
            <a:r>
              <a:rPr lang="en-US" altLang="ja-JP" sz="2400" b="1">
                <a:solidFill>
                  <a:srgbClr val="FF0000"/>
                </a:solidFill>
                <a:latin typeface="Arial" panose="020B0604020202020204" pitchFamily="34" charset="0"/>
              </a:rPr>
              <a:t>respond to one input or event</a:t>
            </a:r>
            <a:endParaRPr lang="en-US" altLang="zh-CN" sz="2400" b="1">
              <a:solidFill>
                <a:srgbClr val="FF0000"/>
              </a:solidFill>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use-based </a:t>
            </a:r>
            <a:r>
              <a:rPr lang="en-US" altLang="zh-CN" sz="2400">
                <a:latin typeface="Arial" panose="020B0604020202020204" pitchFamily="34" charset="0"/>
              </a:rPr>
              <a:t>testing</a:t>
            </a:r>
            <a:r>
              <a:rPr lang="zh-CN" altLang="en-US" sz="2400" dirty="0">
                <a:latin typeface="Arial" panose="020B0604020202020204" pitchFamily="34" charset="0"/>
              </a:rPr>
              <a:t>基于使用的测试</a:t>
            </a:r>
            <a:r>
              <a:rPr lang="en-US" altLang="zh-CN" sz="2400">
                <a:latin typeface="Palatino" pitchFamily="-128" charset="0"/>
              </a:rPr>
              <a:t>—</a:t>
            </a:r>
            <a:r>
              <a:rPr lang="en-US" altLang="zh-CN" sz="2400">
                <a:latin typeface="Arial" panose="020B0604020202020204" pitchFamily="34" charset="0"/>
              </a:rPr>
              <a:t>integrates</a:t>
            </a:r>
            <a:r>
              <a:rPr lang="en-US" altLang="ja-JP" sz="2400">
                <a:latin typeface="Arial" panose="020B0604020202020204" pitchFamily="34" charset="0"/>
              </a:rPr>
              <a:t> the set of classes required to </a:t>
            </a:r>
            <a:r>
              <a:rPr lang="en-US" altLang="ja-JP" sz="2400" b="1">
                <a:solidFill>
                  <a:srgbClr val="FF0000"/>
                </a:solidFill>
                <a:latin typeface="Arial" panose="020B0604020202020204" pitchFamily="34" charset="0"/>
              </a:rPr>
              <a:t>respond to one use case</a:t>
            </a:r>
            <a:endParaRPr lang="en-US" altLang="zh-CN" sz="2400" b="1">
              <a:solidFill>
                <a:srgbClr val="FF0000"/>
              </a:solidFill>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cluster testing</a:t>
            </a:r>
            <a:r>
              <a:rPr lang="en-US" altLang="zh-CN" sz="2400">
                <a:latin typeface="Arial" panose="020B0604020202020204" pitchFamily="34" charset="0"/>
              </a:rPr>
              <a:t> </a:t>
            </a:r>
            <a:r>
              <a:rPr lang="zh-CN" altLang="en-US" sz="2400" dirty="0">
                <a:latin typeface="Arial" panose="020B0604020202020204" pitchFamily="34" charset="0"/>
              </a:rPr>
              <a:t>簇测试</a:t>
            </a:r>
            <a:r>
              <a:rPr lang="en-US" altLang="zh-CN" sz="2400">
                <a:latin typeface="Palatino" pitchFamily="-128" charset="0"/>
              </a:rPr>
              <a:t>—</a:t>
            </a:r>
            <a:r>
              <a:rPr lang="en-US" altLang="ja-JP" sz="2400">
                <a:latin typeface="Arial" panose="020B0604020202020204" pitchFamily="34" charset="0"/>
              </a:rPr>
              <a:t>integrates the set of classes required to </a:t>
            </a:r>
            <a:r>
              <a:rPr lang="en-US" altLang="ja-JP" sz="2400" b="1">
                <a:solidFill>
                  <a:srgbClr val="FF0000"/>
                </a:solidFill>
                <a:latin typeface="Arial" panose="020B0604020202020204" pitchFamily="34" charset="0"/>
              </a:rPr>
              <a:t>demonstrate one collaboration</a:t>
            </a:r>
            <a:endParaRPr lang="en-US" altLang="zh-CN" sz="2400" b="1">
              <a:solidFill>
                <a:srgbClr val="FF0000"/>
              </a:solidFill>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pPr>
            <a:r>
              <a:rPr lang="zh-CN" altLang="en-US" sz="2400" dirty="0">
                <a:solidFill>
                  <a:srgbClr val="FF0000"/>
                </a:solidFill>
                <a:latin typeface="Arial" panose="020B0604020202020204" pitchFamily="34" charset="0"/>
                <a:ea typeface="宋体" panose="02010600030101010101" pitchFamily="2" charset="-122"/>
              </a:rPr>
              <a:t>（核心是把一组协作的类集成在一起测试）</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547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5475" name="Rectangle 6"/>
          <p:cNvSpPr>
            <a:spLocks noRot="1"/>
          </p:cNvSpPr>
          <p:nvPr/>
        </p:nvSpPr>
        <p:spPr>
          <a:xfrm>
            <a:off x="0" y="189230"/>
            <a:ext cx="9996805" cy="542925"/>
          </a:xfrm>
          <a:prstGeom prst="rect">
            <a:avLst/>
          </a:prstGeom>
          <a:noFill/>
          <a:ln w="12700">
            <a:noFill/>
          </a:ln>
        </p:spPr>
        <p:txBody>
          <a:bodyPr wrap="square" lIns="63500" tIns="25400" rIns="63500" bIns="25400">
            <a:spAutoFit/>
          </a:bodyPr>
          <a:p>
            <a:pPr eaLnBrk="0" hangingPunct="0"/>
            <a:r>
              <a:rPr lang="en-US" altLang="zh-CN" b="1">
                <a:latin typeface="Arial" panose="020B0604020202020204" pitchFamily="34" charset="0"/>
              </a:rPr>
              <a:t>20.4  </a:t>
            </a:r>
            <a:r>
              <a:rPr lang="en-US" altLang="ja-JP" b="1">
                <a:latin typeface="Arial" panose="020B0604020202020204" pitchFamily="34" charset="0"/>
              </a:rPr>
              <a:t>Object-Oriented </a:t>
            </a:r>
            <a:r>
              <a:rPr lang="en-US" altLang="zh-CN" b="1">
                <a:latin typeface="Arial" panose="020B0604020202020204" pitchFamily="34" charset="0"/>
              </a:rPr>
              <a:t>integration  </a:t>
            </a:r>
            <a:r>
              <a:rPr lang="en-US" altLang="ja-JP" b="1">
                <a:latin typeface="Arial" panose="020B0604020202020204" pitchFamily="34" charset="0"/>
              </a:rPr>
              <a:t>Testing(</a:t>
            </a:r>
            <a:r>
              <a:rPr lang="zh-CN" altLang="en-US" b="1">
                <a:latin typeface="Arial" panose="020B0604020202020204" pitchFamily="34" charset="0"/>
                <a:ea typeface="宋体" panose="02010600030101010101" pitchFamily="2" charset="-122"/>
              </a:rPr>
              <a:t>参考</a:t>
            </a:r>
            <a:r>
              <a:rPr lang="en-US" altLang="ja-JP" b="1">
                <a:latin typeface="Arial" panose="020B0604020202020204" pitchFamily="34" charset="0"/>
              </a:rPr>
              <a:t>)</a:t>
            </a:r>
            <a:endParaRPr lang="en-US" altLang="ja-JP" b="1">
              <a:latin typeface="Arial" panose="020B0604020202020204" pitchFamily="34" charset="0"/>
            </a:endParaRPr>
          </a:p>
        </p:txBody>
      </p:sp>
      <p:sp>
        <p:nvSpPr>
          <p:cNvPr id="105476" name="Rectangle 7"/>
          <p:cNvSpPr>
            <a:spLocks noRot="1"/>
          </p:cNvSpPr>
          <p:nvPr/>
        </p:nvSpPr>
        <p:spPr>
          <a:xfrm>
            <a:off x="250825" y="765175"/>
            <a:ext cx="8677275" cy="5435600"/>
          </a:xfrm>
          <a:prstGeom prst="rect">
            <a:avLst/>
          </a:prstGeom>
          <a:noFill/>
          <a:ln w="12700">
            <a:noFill/>
          </a:ln>
        </p:spPr>
        <p:txBody>
          <a:bodyPr lIns="90487" tIns="44450" rIns="90487" bIns="44450"/>
          <a:p>
            <a:pPr marL="342900" indent="-3429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因为面向对象软件没有明显的层次控制结构，因此，传统的自顶向下和自底向上集成策略已没有太大意义。</a:t>
            </a:r>
            <a:r>
              <a:rPr lang="en-US" altLang="ja-JP" sz="2400">
                <a:latin typeface="Arial" panose="020B0604020202020204" pitchFamily="34" charset="0"/>
              </a:rPr>
              <a:t> </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此外，由于类的成分间直接或间接的相互作用，每次将一个操作集成到类中，往往是不可能的。（也影响测试效率）。</a:t>
            </a:r>
            <a:endParaRPr lang="zh-CN" altLang="en-US" sz="2400" b="1"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en-US" altLang="ja-JP" sz="2400">
                <a:latin typeface="Arial" panose="020B0604020202020204" pitchFamily="34" charset="0"/>
              </a:rPr>
              <a:t> </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sz="2400" b="1" i="1" noProof="0" dirty="0">
                <a:latin typeface="Times New Roman" panose="02020603050405020304" pitchFamily="18" charset="0"/>
                <a:cs typeface="Times New Roman" panose="02020603050405020304" pitchFamily="18" charset="0"/>
                <a:sym typeface="+mn-ea"/>
              </a:rPr>
              <a:t>Thread-based testing</a:t>
            </a:r>
            <a:r>
              <a:rPr lang="en-US" sz="2400" noProof="0" dirty="0">
                <a:latin typeface="Times New Roman" panose="02020603050405020304" pitchFamily="18" charset="0"/>
                <a:cs typeface="Times New Roman" panose="02020603050405020304" pitchFamily="18" charset="0"/>
                <a:sym typeface="+mn-ea"/>
              </a:rPr>
              <a:t>, integrates the set of classes required to respond to one input or event for the system.</a:t>
            </a:r>
            <a:endParaRPr lang="en-US" sz="2400" noProof="0" dirty="0">
              <a:latin typeface="Times New Roman" panose="02020603050405020304" pitchFamily="18" charset="0"/>
              <a:cs typeface="Times New Roman" panose="02020603050405020304" pitchFamily="18" charset="0"/>
            </a:endParaRPr>
          </a:p>
          <a:p>
            <a:pPr marL="342900" indent="-342900" eaLnBrk="0" hangingPunct="0">
              <a:spcBef>
                <a:spcPct val="20000"/>
              </a:spcBef>
              <a:buClr>
                <a:srgbClr val="52A930"/>
              </a:buClr>
              <a:buFont typeface="Wingdings" panose="05000000000000000000" pitchFamily="2" charset="2"/>
              <a:buChar char="n"/>
            </a:pPr>
            <a:r>
              <a:rPr lang="en-US" sz="2400" b="1" i="1" noProof="0" dirty="0">
                <a:latin typeface="Times New Roman" panose="02020603050405020304" pitchFamily="18" charset="0"/>
                <a:cs typeface="Times New Roman" panose="02020603050405020304" pitchFamily="18" charset="0"/>
                <a:sym typeface="+mn-ea"/>
              </a:rPr>
              <a:t>Use-based testing</a:t>
            </a:r>
            <a:r>
              <a:rPr lang="en-US" sz="2400" i="1" noProof="0" dirty="0">
                <a:latin typeface="Times New Roman" panose="02020603050405020304" pitchFamily="18" charset="0"/>
                <a:cs typeface="Times New Roman" panose="02020603050405020304" pitchFamily="18" charset="0"/>
                <a:sym typeface="+mn-ea"/>
              </a:rPr>
              <a:t>, </a:t>
            </a:r>
            <a:r>
              <a:rPr lang="en-US" sz="2400" noProof="0" dirty="0">
                <a:latin typeface="Times New Roman" panose="02020603050405020304" pitchFamily="18" charset="0"/>
                <a:cs typeface="Times New Roman" panose="02020603050405020304" pitchFamily="18" charset="0"/>
                <a:sym typeface="+mn-ea"/>
              </a:rPr>
              <a:t>begins the construction of the system by testing those classes (called </a:t>
            </a:r>
            <a:r>
              <a:rPr lang="en-US" sz="2400" b="1" i="1" noProof="0" dirty="0">
                <a:latin typeface="Times New Roman" panose="02020603050405020304" pitchFamily="18" charset="0"/>
                <a:cs typeface="Times New Roman" panose="02020603050405020304" pitchFamily="18" charset="0"/>
                <a:sym typeface="+mn-ea"/>
              </a:rPr>
              <a:t>independent classes</a:t>
            </a:r>
            <a:r>
              <a:rPr lang="en-US" sz="2400" noProof="0" dirty="0">
                <a:latin typeface="Times New Roman" panose="02020603050405020304" pitchFamily="18" charset="0"/>
                <a:cs typeface="Times New Roman" panose="02020603050405020304" pitchFamily="18" charset="0"/>
                <a:sym typeface="+mn-ea"/>
              </a:rPr>
              <a:t>) that use very few </a:t>
            </a:r>
            <a:r>
              <a:rPr lang="en-US" sz="2400" i="1" noProof="0" dirty="0">
                <a:latin typeface="Times New Roman" panose="02020603050405020304" pitchFamily="18" charset="0"/>
                <a:cs typeface="Times New Roman" panose="02020603050405020304" pitchFamily="18" charset="0"/>
                <a:sym typeface="+mn-ea"/>
              </a:rPr>
              <a:t>server </a:t>
            </a:r>
            <a:r>
              <a:rPr lang="en-US" sz="2400" noProof="0" dirty="0">
                <a:latin typeface="Times New Roman" panose="02020603050405020304" pitchFamily="18" charset="0"/>
                <a:cs typeface="Times New Roman" panose="02020603050405020304" pitchFamily="18" charset="0"/>
                <a:sym typeface="+mn-ea"/>
              </a:rPr>
              <a:t>classes.</a:t>
            </a:r>
            <a:endParaRPr lang="en-US" sz="2400" noProof="0" dirty="0"/>
          </a:p>
          <a:p>
            <a:pPr eaLnBrk="0" hangingPunct="0">
              <a:spcBef>
                <a:spcPct val="20000"/>
              </a:spcBef>
              <a:buClr>
                <a:srgbClr val="52A930"/>
              </a:buClr>
              <a:buFont typeface="Wingdings" panose="05000000000000000000" pitchFamily="2" charset="2"/>
            </a:pP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310273"/>
          <p:cNvSpPr>
            <a:spLocks noGrp="1"/>
          </p:cNvSpPr>
          <p:nvPr>
            <p:ph type="title"/>
          </p:nvPr>
        </p:nvSpPr>
        <p:spPr>
          <a:xfrm>
            <a:off x="647700" y="260350"/>
            <a:ext cx="8235950" cy="219075"/>
          </a:xfrm>
          <a:ln w="12700"/>
        </p:spPr>
        <p:txBody>
          <a:bodyPr vert="horz" wrap="square" lIns="90487" tIns="44450" rIns="90487" bIns="44450" anchor="ctr" anchorCtr="0"/>
          <a:p>
            <a:r>
              <a:rPr lang="en-US" altLang="zh-CN"/>
              <a:t>high order testing-</a:t>
            </a:r>
            <a:r>
              <a:rPr lang="zh-CN" altLang="en-US" dirty="0"/>
              <a:t>参考</a:t>
            </a:r>
            <a:endParaRPr lang="zh-CN" altLang="en-US" dirty="0"/>
          </a:p>
        </p:txBody>
      </p:sp>
      <p:sp>
        <p:nvSpPr>
          <p:cNvPr id="117762" name="矩形 310274"/>
          <p:cNvSpPr/>
          <p:nvPr/>
        </p:nvSpPr>
        <p:spPr>
          <a:xfrm>
            <a:off x="2206625" y="1322388"/>
            <a:ext cx="4732338" cy="4665662"/>
          </a:xfrm>
          <a:prstGeom prst="rect">
            <a:avLst/>
          </a:prstGeom>
          <a:solidFill>
            <a:schemeClr val="accent2"/>
          </a:solidFill>
          <a:ln w="127000">
            <a:noFill/>
          </a:ln>
          <a:effectLst>
            <a:outerShdw dist="107763" dir="2699999" algn="ctr" rotWithShape="0">
              <a:schemeClr val="bg2"/>
            </a:outerShdw>
          </a:effectLst>
        </p:spPr>
        <p:txBody>
          <a:bodyPr wrap="none" anchor="ctr" anchorCtr="0"/>
          <a:p>
            <a:pPr>
              <a:lnSpc>
                <a:spcPct val="90000"/>
              </a:lnSpc>
              <a:spcBef>
                <a:spcPct val="50000"/>
              </a:spcBef>
            </a:pPr>
            <a:r>
              <a:rPr lang="en-US" altLang="zh-CN" sz="1800" b="1">
                <a:solidFill>
                  <a:schemeClr val="bg1"/>
                </a:solidFill>
                <a:latin typeface="Helvetica" charset="0"/>
                <a:ea typeface="宋体" panose="02010600030101010101" pitchFamily="2" charset="-122"/>
              </a:rPr>
              <a:t>Validation Testing:</a:t>
            </a:r>
            <a:endParaRPr lang="en-US" altLang="zh-CN" sz="1800" b="1">
              <a:solidFill>
                <a:schemeClr val="bg1"/>
              </a:solidFill>
              <a:latin typeface="Helvetica" charset="0"/>
              <a:ea typeface="宋体" panose="02010600030101010101" pitchFamily="2" charset="-122"/>
            </a:endParaRPr>
          </a:p>
          <a:p>
            <a:pPr>
              <a:lnSpc>
                <a:spcPct val="90000"/>
              </a:lnSpc>
              <a:spcBef>
                <a:spcPct val="50000"/>
              </a:spcBef>
            </a:pPr>
            <a:r>
              <a:rPr lang="en-US" altLang="zh-CN" sz="1800" b="1">
                <a:solidFill>
                  <a:schemeClr val="bg1"/>
                </a:solidFill>
                <a:latin typeface="Helvetica" charset="0"/>
                <a:ea typeface="宋体" panose="02010600030101010101" pitchFamily="2" charset="-122"/>
              </a:rPr>
              <a:t>System Testing:</a:t>
            </a:r>
            <a:endParaRPr lang="en-US" altLang="zh-CN" sz="1800" b="1">
              <a:solidFill>
                <a:schemeClr val="bg1"/>
              </a:solidFill>
              <a:latin typeface="Helvetica" charset="0"/>
              <a:ea typeface="宋体" panose="02010600030101010101" pitchFamily="2" charset="-122"/>
            </a:endParaRPr>
          </a:p>
          <a:p>
            <a:pPr>
              <a:lnSpc>
                <a:spcPct val="90000"/>
              </a:lnSpc>
              <a:spcBef>
                <a:spcPct val="50000"/>
              </a:spcBef>
            </a:pPr>
            <a:endParaRPr lang="en-US" altLang="zh-CN" sz="1800" b="1">
              <a:solidFill>
                <a:schemeClr val="bg1"/>
              </a:solidFill>
              <a:latin typeface="Helvetica" charset="0"/>
              <a:ea typeface="宋体" panose="02010600030101010101" pitchFamily="2" charset="-122"/>
            </a:endParaRPr>
          </a:p>
        </p:txBody>
      </p:sp>
      <p:sp>
        <p:nvSpPr>
          <p:cNvPr id="310276" name="矩形 310275"/>
          <p:cNvSpPr/>
          <p:nvPr/>
        </p:nvSpPr>
        <p:spPr>
          <a:xfrm>
            <a:off x="3071813" y="2327275"/>
            <a:ext cx="180975" cy="920750"/>
          </a:xfrm>
          <a:prstGeom prst="rect">
            <a:avLst/>
          </a:prstGeom>
          <a:noFill/>
          <a:ln w="25400">
            <a:noFill/>
          </a:ln>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sp>
        <p:nvSpPr>
          <p:cNvPr id="310277" name="矩形 310276"/>
          <p:cNvSpPr/>
          <p:nvPr/>
        </p:nvSpPr>
        <p:spPr>
          <a:xfrm>
            <a:off x="3071813" y="3041650"/>
            <a:ext cx="180975" cy="920750"/>
          </a:xfrm>
          <a:prstGeom prst="rect">
            <a:avLst/>
          </a:prstGeom>
          <a:noFill/>
          <a:ln w="25400">
            <a:noFill/>
          </a:ln>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sp>
        <p:nvSpPr>
          <p:cNvPr id="310278" name="矩形 310277"/>
          <p:cNvSpPr/>
          <p:nvPr/>
        </p:nvSpPr>
        <p:spPr>
          <a:xfrm>
            <a:off x="3059113" y="3752850"/>
            <a:ext cx="180975" cy="819150"/>
          </a:xfrm>
          <a:prstGeom prst="rect">
            <a:avLst/>
          </a:prstGeom>
          <a:noFill/>
          <a:ln w="25400">
            <a:noFill/>
          </a:ln>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sp>
        <p:nvSpPr>
          <p:cNvPr id="117766" name="文本框 310278"/>
          <p:cNvSpPr txBox="1"/>
          <p:nvPr/>
        </p:nvSpPr>
        <p:spPr>
          <a:xfrm>
            <a:off x="407988" y="1495425"/>
            <a:ext cx="184150" cy="381000"/>
          </a:xfrm>
          <a:prstGeom prst="rect">
            <a:avLst/>
          </a:prstGeom>
          <a:noFill/>
          <a:ln w="12700">
            <a:noFill/>
          </a:ln>
        </p:spPr>
        <p:txBody>
          <a:bodyPr wrap="none" anchor="ctr" anchorCtr="0">
            <a:spAutoFit/>
          </a:bodyPr>
          <a:p>
            <a:pPr algn="ctr">
              <a:lnSpc>
                <a:spcPct val="90000"/>
              </a:lnSpc>
              <a:spcBef>
                <a:spcPct val="50000"/>
              </a:spcBef>
            </a:pPr>
            <a:endParaRPr lang="zh-CN" altLang="en-US" sz="1800" b="1" dirty="0">
              <a:latin typeface="Helvetica" charset="0"/>
              <a:ea typeface="宋体" panose="02010600030101010101" pitchFamily="2" charset="-122"/>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752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7523" name="Rectangle 6"/>
          <p:cNvSpPr>
            <a:spLocks noRot="1"/>
          </p:cNvSpPr>
          <p:nvPr/>
        </p:nvSpPr>
        <p:spPr>
          <a:xfrm>
            <a:off x="0" y="0"/>
            <a:ext cx="5303838" cy="800100"/>
          </a:xfrm>
          <a:prstGeom prst="rect">
            <a:avLst/>
          </a:prstGeom>
          <a:noFill/>
          <a:ln w="9525">
            <a:noFill/>
          </a:ln>
        </p:spPr>
        <p:txBody>
          <a:bodyPr anchor="ctr" anchorCtr="0"/>
          <a:p>
            <a:pPr eaLnBrk="0" hangingPunct="0"/>
            <a:r>
              <a:rPr lang="en-US" altLang="zh-CN">
                <a:latin typeface="Arial" panose="020B0604020202020204" pitchFamily="34" charset="0"/>
              </a:rPr>
              <a:t>20.5 </a:t>
            </a:r>
            <a:r>
              <a:rPr lang="en-US" altLang="ja-JP">
                <a:latin typeface="Arial" panose="020B0604020202020204" pitchFamily="34" charset="0"/>
              </a:rPr>
              <a:t>Validation testing</a:t>
            </a:r>
            <a:endParaRPr lang="en-US" altLang="ja-JP" b="1">
              <a:latin typeface="Arial" panose="020B0604020202020204" pitchFamily="34" charset="0"/>
            </a:endParaRPr>
          </a:p>
        </p:txBody>
      </p:sp>
      <p:sp>
        <p:nvSpPr>
          <p:cNvPr id="107524" name="Rectangle 7"/>
          <p:cNvSpPr>
            <a:spLocks noRot="1"/>
          </p:cNvSpPr>
          <p:nvPr/>
        </p:nvSpPr>
        <p:spPr>
          <a:xfrm>
            <a:off x="468313" y="1016000"/>
            <a:ext cx="8280400" cy="4068763"/>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Validation</a:t>
            </a:r>
            <a:r>
              <a:rPr lang="en-US" altLang="zh-CN" sz="2800">
                <a:latin typeface="Arial" panose="020B0604020202020204" pitchFamily="34" charset="0"/>
              </a:rPr>
              <a:t>-</a:t>
            </a:r>
            <a:r>
              <a:rPr lang="en-US" altLang="ja-JP" sz="2800">
                <a:latin typeface="Arial" panose="020B0604020202020204" pitchFamily="34" charset="0"/>
              </a:rPr>
              <a:t>test</a:t>
            </a:r>
            <a:r>
              <a:rPr lang="en-US" altLang="zh-CN" sz="2800">
                <a:latin typeface="Arial" panose="020B0604020202020204" pitchFamily="34" charset="0"/>
              </a:rPr>
              <a:t> </a:t>
            </a:r>
            <a:r>
              <a:rPr lang="en-US" altLang="zh-CN" sz="2800" err="1">
                <a:latin typeface="Arial" panose="020B0604020202020204" pitchFamily="34" charset="0"/>
              </a:rPr>
              <a:t>Critetia</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800">
                <a:latin typeface="Arial" panose="020B0604020202020204" pitchFamily="34" charset="0"/>
              </a:rPr>
              <a:t>Configuration Review</a:t>
            </a:r>
            <a:endParaRPr lang="zh-CN" altLang="en-US" sz="28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800">
                <a:latin typeface="Arial" panose="020B0604020202020204" pitchFamily="34" charset="0"/>
              </a:rPr>
              <a:t>Acceptance testing (</a:t>
            </a:r>
            <a:r>
              <a:rPr lang="en-US" altLang="ja-JP" sz="2800">
                <a:latin typeface="Arial" panose="020B0604020202020204" pitchFamily="34" charset="0"/>
              </a:rPr>
              <a:t>Alpha/Beta testing</a:t>
            </a:r>
            <a:r>
              <a:rPr lang="en-US" altLang="zh-CN" sz="2800">
                <a:latin typeface="Arial" panose="020B0604020202020204" pitchFamily="34" charset="0"/>
              </a:rPr>
              <a:t>)</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pPr>
            <a:r>
              <a:rPr lang="zh-CN" altLang="en-US" sz="2800" dirty="0">
                <a:latin typeface="Arial" panose="020B0604020202020204" pitchFamily="34" charset="0"/>
              </a:rPr>
              <a:t>   </a:t>
            </a:r>
            <a:endParaRPr lang="zh-CN" altLang="en-US" sz="28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800" dirty="0">
              <a:latin typeface="Arial" panose="020B0604020202020204" pitchFamily="34" charset="0"/>
            </a:endParaRPr>
          </a:p>
          <a:p>
            <a:pPr marL="742950" lvl="1" indent="-285750" eaLnBrk="0" hangingPunct="0">
              <a:lnSpc>
                <a:spcPct val="90000"/>
              </a:lnSpc>
              <a:spcBef>
                <a:spcPct val="20000"/>
              </a:spcBef>
              <a:buClr>
                <a:srgbClr val="52A930"/>
              </a:buClr>
            </a:pPr>
            <a:endParaRPr lang="en-US" altLang="zh-CN" sz="2800">
              <a:latin typeface="宋体" panose="02010600030101010101" pitchFamily="2" charset="-122"/>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957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9571" name="Rectangle 6"/>
          <p:cNvSpPr>
            <a:spLocks noRot="1"/>
          </p:cNvSpPr>
          <p:nvPr/>
        </p:nvSpPr>
        <p:spPr>
          <a:xfrm>
            <a:off x="0" y="0"/>
            <a:ext cx="5303838" cy="800100"/>
          </a:xfrm>
          <a:prstGeom prst="rect">
            <a:avLst/>
          </a:prstGeom>
          <a:noFill/>
          <a:ln w="9525">
            <a:noFill/>
          </a:ln>
        </p:spPr>
        <p:txBody>
          <a:bodyPr anchor="ctr" anchorCtr="0"/>
          <a:p>
            <a:pPr eaLnBrk="0" hangingPunct="0"/>
            <a:r>
              <a:rPr lang="en-US" altLang="zh-CN">
                <a:latin typeface="Arial" panose="020B0604020202020204" pitchFamily="34" charset="0"/>
              </a:rPr>
              <a:t>20.5  </a:t>
            </a:r>
            <a:r>
              <a:rPr lang="en-US" altLang="ja-JP">
                <a:latin typeface="Arial" panose="020B0604020202020204" pitchFamily="34" charset="0"/>
              </a:rPr>
              <a:t>Validation testing</a:t>
            </a:r>
            <a:endParaRPr lang="en-US" altLang="ja-JP" b="1">
              <a:latin typeface="Arial" panose="020B0604020202020204" pitchFamily="34" charset="0"/>
            </a:endParaRPr>
          </a:p>
        </p:txBody>
      </p:sp>
      <p:sp>
        <p:nvSpPr>
          <p:cNvPr id="34821" name="Rectangle 7"/>
          <p:cNvSpPr>
            <a:spLocks noRot="1" noChangeArrowheads="1"/>
          </p:cNvSpPr>
          <p:nvPr/>
        </p:nvSpPr>
        <p:spPr bwMode="auto">
          <a:xfrm>
            <a:off x="107950" y="728663"/>
            <a:ext cx="90360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en-US" altLang="ja-JP" sz="2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Focus is on software requirements</a:t>
            </a:r>
            <a:endParaRPr kumimoji="0" lang="en-US" altLang="zh-CN" sz="2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en-US" altLang="ja-JP"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Validation</a:t>
            </a: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t>
            </a:r>
            <a:r>
              <a:rPr kumimoji="0" lang="en-US" altLang="ja-JP"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test</a:t>
            </a: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 </a:t>
            </a:r>
            <a:r>
              <a:rPr kumimoji="0" lang="en-US" altLang="zh-CN" sz="1800" b="0" i="0" u="none" strike="noStrike" kern="1200" cap="none" spc="0" normalizeH="0" baseline="0" noProof="1" err="1">
                <a:solidFill>
                  <a:schemeClr val="tx1"/>
                </a:solidFill>
                <a:latin typeface="Arial" panose="020B0604020202020204" pitchFamily="34" charset="0"/>
                <a:ea typeface="MS PGothic" panose="020B0600070205080204" pitchFamily="34" charset="-128"/>
                <a:cs typeface="+mn-cs"/>
              </a:rPr>
              <a:t>Critetia</a:t>
            </a: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 </a:t>
            </a:r>
            <a:endPar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Software validation is achieved through a series of tests that demonstrate </a:t>
            </a:r>
            <a:r>
              <a:rPr kumimoji="0" lang="en-US" altLang="zh-CN" sz="1800" b="0" i="0" u="none" strike="noStrike" kern="1200" cap="none" spc="0" normalizeH="0" baseline="0" noProof="1">
                <a:solidFill>
                  <a:srgbClr val="FF0000"/>
                </a:solidFill>
                <a:latin typeface="Arial" panose="020B0604020202020204" pitchFamily="34" charset="0"/>
                <a:ea typeface="MS PGothic" panose="020B0600070205080204" pitchFamily="34" charset="-128"/>
                <a:cs typeface="+mn-cs"/>
              </a:rPr>
              <a:t>conformity with requirements. </a:t>
            </a: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 </a:t>
            </a:r>
            <a:r>
              <a:rPr kumimoji="0" lang="en-US" altLang="zh-CN" sz="1800" b="1" i="1"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test </a:t>
            </a:r>
            <a:r>
              <a:rPr kumimoji="0" lang="en-US" altLang="zh-CN" sz="1800" b="1" i="1"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plan and test cases</a:t>
            </a:r>
            <a:r>
              <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that are designed to ensure that all functional requirements are satisfied, all behavioral characteristics are achieved, all content is accurate and properly presented, all performance requirements are attained, documentation is correct, and usability and other requirements are met. (e.g. transportability</a:t>
            </a: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可移植性</a:t>
            </a:r>
            <a:r>
              <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compatibility</a:t>
            </a: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兼容性</a:t>
            </a:r>
            <a:r>
              <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error recovery</a:t>
            </a: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可恢复性</a:t>
            </a:r>
            <a:r>
              <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maintainability</a:t>
            </a: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可维护性</a:t>
            </a:r>
            <a:r>
              <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endPar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需求确认（功能性测试、一致性测试、文档正确性），</a:t>
            </a:r>
            <a:endPar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                     功能或性能符合需求</a:t>
            </a:r>
            <a:r>
              <a:rPr kumimoji="0" lang="en-US" altLang="zh-CN" sz="1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OK</a:t>
            </a:r>
            <a:r>
              <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；否则，创建缺陷列表并改正</a:t>
            </a:r>
            <a:endParaRPr kumimoji="0" lang="zh-CN" altLang="en-US" sz="1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endParaRPr kumimoji="0" lang="zh-CN" altLang="en-US" sz="1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Configuration Review </a:t>
            </a:r>
            <a:r>
              <a:rPr kumimoji="0" lang="zh-CN" altLang="en-US" sz="1800" b="0" i="0" u="none" strike="noStrike" kern="1200" cap="none" spc="0" normalizeH="0" baseline="0" noProof="1" dirty="0">
                <a:solidFill>
                  <a:schemeClr val="tx1"/>
                </a:solidFill>
                <a:latin typeface="Arial" panose="020B0604020202020204" pitchFamily="34" charset="0"/>
                <a:ea typeface="MS PGothic" panose="020B0600070205080204" pitchFamily="34" charset="-128"/>
                <a:cs typeface="+mn-cs"/>
              </a:rPr>
              <a:t>（也称为“审核”）</a:t>
            </a:r>
            <a:endParaRPr kumimoji="0" lang="zh-CN" altLang="en-US" sz="1800" b="0" i="0" u="none" strike="noStrike" kern="1200" cap="none" spc="0" normalizeH="0" baseline="0" noProof="1" dirty="0">
              <a:solidFill>
                <a:schemeClr val="tx1"/>
              </a:solidFill>
              <a:latin typeface="Arial" panose="020B0604020202020204" pitchFamily="34" charset="0"/>
              <a:ea typeface="MS PGothic" panose="020B0600070205080204" pitchFamily="34" charset="-128"/>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     </a:t>
            </a:r>
            <a:r>
              <a:rPr kumimoji="0" lang="zh-CN" altLang="en-US" sz="1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配置评审，确保所有软件配置元素已正确开发、编目。。。</a:t>
            </a:r>
            <a:endParaRPr kumimoji="0" lang="en-US" altLang="zh-CN" sz="180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endParaRPr kumimoji="0" lang="zh-CN" altLang="en-US" sz="1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Acceptance testing (</a:t>
            </a:r>
            <a:r>
              <a:rPr kumimoji="0" lang="en-US" altLang="ja-JP"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Alpha/Beta testing</a:t>
            </a:r>
            <a:r>
              <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t>
            </a:r>
            <a:endParaRPr kumimoji="0" lang="en-US"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r>
              <a:rPr kumimoji="0" lang="zh-CN" altLang="en-US" sz="1800" b="0" i="0" u="none" strike="noStrike" kern="1200" cap="none" spc="0" normalizeH="0" baseline="0" noProof="1" dirty="0">
                <a:solidFill>
                  <a:schemeClr val="tx1"/>
                </a:solidFill>
                <a:latin typeface="Arial" panose="020B0604020202020204" pitchFamily="34" charset="0"/>
                <a:ea typeface="MS PGothic" panose="020B0600070205080204" pitchFamily="34" charset="-128"/>
                <a:cs typeface="+mn-cs"/>
              </a:rPr>
              <a:t>   </a:t>
            </a:r>
            <a:endParaRPr kumimoji="0" lang="zh-CN" altLang="en-US" sz="1800" b="0" i="0" u="none" strike="noStrike" kern="1200" cap="none" spc="0" normalizeH="0" baseline="0" noProof="1" dirty="0">
              <a:solidFill>
                <a:schemeClr val="tx1"/>
              </a:solidFill>
              <a:latin typeface="Arial" panose="020B0604020202020204" pitchFamily="34" charset="0"/>
              <a:ea typeface="MS PGothic" panose="020B0600070205080204" pitchFamily="34" charset="-128"/>
              <a:cs typeface="+mn-cs"/>
            </a:endParaRP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endParaRPr kumimoji="0" lang="zh-CN" altLang="en-US" sz="1800" b="0" i="0" u="none" strike="noStrike" kern="1200" cap="none" spc="0" normalizeH="0" baseline="0" noProof="1" dirty="0">
              <a:solidFill>
                <a:schemeClr val="tx1"/>
              </a:solidFill>
              <a:latin typeface="Arial" panose="020B0604020202020204" pitchFamily="34" charset="0"/>
              <a:ea typeface="MS PGothic" panose="020B0600070205080204" pitchFamily="34" charset="-128"/>
              <a:cs typeface="+mn-cs"/>
            </a:endParaRPr>
          </a:p>
          <a:p>
            <a:pPr marL="742950" marR="0" lvl="1" indent="-28575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None/>
            </a:pPr>
            <a:endParaRPr kumimoji="0" lang="en-US" altLang="zh-CN" sz="1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Validation Testing(</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r>
              <a:rPr lang="en-US" sz="4000" noProof="0" dirty="0">
                <a:latin typeface="Times New Roman" panose="02020603050405020304" pitchFamily="18" charset="0"/>
                <a:cs typeface="Times New Roman" panose="02020603050405020304" pitchFamily="18" charset="0"/>
              </a:rPr>
              <a: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43648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000" b="1" i="1" noProof="0" dirty="0">
                <a:latin typeface="Times New Roman" panose="02020603050405020304" pitchFamily="18" charset="0"/>
                <a:cs typeface="Times New Roman" panose="02020603050405020304" pitchFamily="18" charset="0"/>
              </a:rPr>
              <a:t>Validation testing</a:t>
            </a:r>
            <a:r>
              <a:rPr lang="en-US" sz="2000" noProof="0" dirty="0">
                <a:latin typeface="Times New Roman" panose="02020603050405020304" pitchFamily="18" charset="0"/>
                <a:cs typeface="Times New Roman" panose="02020603050405020304" pitchFamily="18" charset="0"/>
              </a:rPr>
              <a:t> tries to uncover errors, but the focus is at the </a:t>
            </a:r>
            <a:r>
              <a:rPr lang="en-US" sz="2000" noProof="0" dirty="0">
                <a:solidFill>
                  <a:srgbClr val="FF0000"/>
                </a:solidFill>
                <a:latin typeface="Times New Roman" panose="02020603050405020304" pitchFamily="18" charset="0"/>
                <a:cs typeface="Times New Roman" panose="02020603050405020304" pitchFamily="18" charset="0"/>
              </a:rPr>
              <a:t>requirements level</a:t>
            </a:r>
            <a:r>
              <a:rPr lang="en-US" sz="2000" noProof="0" dirty="0">
                <a:latin typeface="Times New Roman" panose="02020603050405020304" pitchFamily="18" charset="0"/>
                <a:cs typeface="Times New Roman" panose="02020603050405020304" pitchFamily="18" charset="0"/>
              </a:rPr>
              <a:t> - on user visible actions and user-recognizable output from the system.</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Validation testing begins at the culmination of integration testing, the software is completely assembled as a package and errors have been corrected.</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Each user story has user-visible attributes, and the customer’s acceptance criteria which forms the basis for the test cases used in validation-testing.</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A </a:t>
            </a:r>
            <a:r>
              <a:rPr lang="en-US" sz="2000" b="1" i="1" noProof="0" dirty="0">
                <a:latin typeface="Times New Roman" panose="02020603050405020304" pitchFamily="18" charset="0"/>
                <a:cs typeface="Times New Roman" panose="02020603050405020304" pitchFamily="18" charset="0"/>
              </a:rPr>
              <a:t>deficiency list </a:t>
            </a:r>
            <a:r>
              <a:rPr lang="zh-CN" altLang="en-US" sz="1600" b="1" i="1" noProof="0" dirty="0">
                <a:latin typeface="Times New Roman" panose="02020603050405020304" pitchFamily="18" charset="0"/>
                <a:ea typeface="宋体" panose="02010600030101010101" pitchFamily="2" charset="-122"/>
                <a:cs typeface="Times New Roman" panose="02020603050405020304" pitchFamily="18" charset="0"/>
              </a:rPr>
              <a:t>缺陷列表</a:t>
            </a:r>
            <a:r>
              <a:rPr lang="en-US" altLang="zh-CN" sz="2000" b="1" i="1" noProof="0" dirty="0">
                <a:latin typeface="Times New Roman" panose="02020603050405020304" pitchFamily="18" charset="0"/>
                <a:ea typeface="宋体" panose="02010600030101010101" pitchFamily="2" charset="-122"/>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is created when a deviation from a specification is uncovered and their resolution is negotiated with all stakeholders.</a:t>
            </a:r>
            <a:endParaRPr lang="en-US" sz="20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000" noProof="0" dirty="0">
                <a:latin typeface="Times New Roman" panose="02020603050405020304" pitchFamily="18" charset="0"/>
                <a:cs typeface="Times New Roman" panose="02020603050405020304" pitchFamily="18" charset="0"/>
              </a:rPr>
              <a:t>An important element of the validation process is a </a:t>
            </a:r>
            <a:r>
              <a:rPr lang="en-US" sz="2000" b="1" i="1" noProof="0" dirty="0">
                <a:latin typeface="Times New Roman" panose="02020603050405020304" pitchFamily="18" charset="0"/>
                <a:cs typeface="Times New Roman" panose="02020603050405020304" pitchFamily="18" charset="0"/>
              </a:rPr>
              <a:t>configuration review</a:t>
            </a:r>
            <a:r>
              <a:rPr lang="en-US" sz="2000" i="1"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(audit) that ensures the complete system was built properly.</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0" y="0"/>
            <a:ext cx="2678113" cy="477838"/>
          </a:xfrm>
          <a:ln w="12700"/>
        </p:spPr>
        <p:txBody>
          <a:bodyPr vert="horz" wrap="none" lIns="63500" tIns="25400" rIns="63500" bIns="25400" anchor="t" anchorCtr="0">
            <a:spAutoFit/>
          </a:bodyPr>
          <a:p>
            <a:r>
              <a:rPr lang="en-US" altLang="zh-CN">
                <a:ea typeface="宋体" panose="02010600030101010101" pitchFamily="2" charset="-122"/>
              </a:rPr>
              <a:t>Statistical SQA</a:t>
            </a:r>
            <a:endParaRPr lang="en-US" altLang="zh-CN">
              <a:ea typeface="宋体" panose="02010600030101010101" pitchFamily="2" charset="-122"/>
            </a:endParaRPr>
          </a:p>
        </p:txBody>
      </p:sp>
      <p:sp>
        <p:nvSpPr>
          <p:cNvPr id="15362" name="Oval 3"/>
          <p:cNvSpPr/>
          <p:nvPr/>
        </p:nvSpPr>
        <p:spPr>
          <a:xfrm>
            <a:off x="2044700" y="2171700"/>
            <a:ext cx="1828800" cy="2171700"/>
          </a:xfrm>
          <a:prstGeom prst="ellipse">
            <a:avLst/>
          </a:prstGeom>
          <a:solidFill>
            <a:schemeClr val="bg2"/>
          </a:solidFill>
          <a:ln w="12700">
            <a:noFill/>
          </a:ln>
        </p:spPr>
        <p:txBody>
          <a:bodyPr wrap="none" anchor="ctr" anchorCtr="0"/>
          <a:p>
            <a:pPr eaLnBrk="0" hangingPunct="0"/>
            <a:endParaRPr lang="zh-CN" altLang="en-US" dirty="0">
              <a:latin typeface="Arial" panose="020B0604020202020204" pitchFamily="34" charset="0"/>
            </a:endParaRPr>
          </a:p>
        </p:txBody>
      </p:sp>
      <p:sp>
        <p:nvSpPr>
          <p:cNvPr id="15363" name="Rectangle 4"/>
          <p:cNvSpPr/>
          <p:nvPr/>
        </p:nvSpPr>
        <p:spPr>
          <a:xfrm>
            <a:off x="927100" y="1300163"/>
            <a:ext cx="2006600" cy="1543050"/>
          </a:xfrm>
          <a:prstGeom prst="rect">
            <a:avLst/>
          </a:prstGeom>
          <a:solidFill>
            <a:srgbClr val="3365FB"/>
          </a:solidFill>
          <a:ln w="1270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244741" name="Rectangle 5"/>
          <p:cNvSpPr>
            <a:spLocks noChangeArrowheads="1"/>
          </p:cNvSpPr>
          <p:nvPr/>
        </p:nvSpPr>
        <p:spPr bwMode="auto">
          <a:xfrm>
            <a:off x="1116013" y="1376363"/>
            <a:ext cx="167163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charset="0"/>
                <a:ea typeface="宋体" panose="02010600030101010101" pitchFamily="2" charset="-122"/>
                <a:cs typeface="+mn-cs"/>
              </a:rPr>
              <a:t>Product</a:t>
            </a:r>
            <a:endParaRPr kumimoji="0" lang="en-US" altLang="zh-CN" sz="2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charset="0"/>
                <a:ea typeface="宋体" panose="02010600030101010101" pitchFamily="2" charset="-122"/>
                <a:cs typeface="+mn-cs"/>
              </a:rPr>
              <a:t>&amp; Process</a:t>
            </a:r>
            <a:endParaRPr kumimoji="0" lang="en-US" altLang="zh-CN" sz="2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charset="0"/>
              <a:ea typeface="宋体" panose="02010600030101010101" pitchFamily="2" charset="-122"/>
              <a:cs typeface="+mn-cs"/>
            </a:endParaRPr>
          </a:p>
        </p:txBody>
      </p:sp>
      <p:sp>
        <p:nvSpPr>
          <p:cNvPr id="15365" name="Oval 6"/>
          <p:cNvSpPr/>
          <p:nvPr/>
        </p:nvSpPr>
        <p:spPr>
          <a:xfrm>
            <a:off x="1905000" y="2171700"/>
            <a:ext cx="1803400" cy="2143125"/>
          </a:xfrm>
          <a:prstGeom prst="ellipse">
            <a:avLst/>
          </a:prstGeom>
          <a:solidFill>
            <a:srgbClr val="AD278D"/>
          </a:solidFill>
          <a:ln w="25400">
            <a:noFill/>
          </a:ln>
        </p:spPr>
        <p:txBody>
          <a:bodyPr wrap="none" anchor="ctr" anchorCtr="0"/>
          <a:p>
            <a:pPr eaLnBrk="0" hangingPunct="0"/>
            <a:endParaRPr lang="zh-CN" altLang="en-US" dirty="0">
              <a:latin typeface="Arial" panose="020B0604020202020204" pitchFamily="34" charset="0"/>
            </a:endParaRPr>
          </a:p>
        </p:txBody>
      </p:sp>
      <p:sp>
        <p:nvSpPr>
          <p:cNvPr id="15366" name="Rectangle 7"/>
          <p:cNvSpPr/>
          <p:nvPr/>
        </p:nvSpPr>
        <p:spPr>
          <a:xfrm>
            <a:off x="2311400" y="2862263"/>
            <a:ext cx="3154363" cy="638175"/>
          </a:xfrm>
          <a:prstGeom prst="rect">
            <a:avLst/>
          </a:prstGeom>
          <a:noFill/>
          <a:ln w="12700">
            <a:noFill/>
          </a:ln>
        </p:spPr>
        <p:txBody>
          <a:bodyPr wrap="none" lIns="90487" tIns="44450" rIns="90487" bIns="44450">
            <a:spAutoFit/>
          </a:bodyPr>
          <a:p>
            <a:pPr eaLnBrk="0" hangingPunct="0"/>
            <a:r>
              <a:rPr lang="en-US" altLang="zh-CN" sz="3600" b="1">
                <a:latin typeface="Helvetica" charset="0"/>
                <a:ea typeface="宋体" panose="02010600030101010101" pitchFamily="2" charset="-122"/>
              </a:rPr>
              <a:t>measurement</a:t>
            </a:r>
            <a:endParaRPr lang="en-US" altLang="zh-CN" sz="3600" b="1">
              <a:latin typeface="Helvetica" charset="0"/>
              <a:ea typeface="宋体" panose="02010600030101010101" pitchFamily="2" charset="-122"/>
            </a:endParaRPr>
          </a:p>
        </p:txBody>
      </p:sp>
      <p:sp>
        <p:nvSpPr>
          <p:cNvPr id="15367" name="Rectangle 8"/>
          <p:cNvSpPr/>
          <p:nvPr/>
        </p:nvSpPr>
        <p:spPr>
          <a:xfrm>
            <a:off x="3132138" y="4219575"/>
            <a:ext cx="4219575" cy="454025"/>
          </a:xfrm>
          <a:prstGeom prst="rect">
            <a:avLst/>
          </a:prstGeom>
          <a:noFill/>
          <a:ln w="12700">
            <a:noFill/>
          </a:ln>
        </p:spPr>
        <p:txBody>
          <a:bodyPr wrap="none" lIns="90487" tIns="44450" rIns="90487" bIns="44450">
            <a:spAutoFit/>
          </a:bodyPr>
          <a:p>
            <a:pPr eaLnBrk="0" hangingPunct="0"/>
            <a:r>
              <a:rPr lang="en-US" altLang="zh-CN" sz="2400" b="1" i="1">
                <a:latin typeface="Helvetica" charset="0"/>
                <a:ea typeface="宋体" panose="02010600030101010101" pitchFamily="2" charset="-122"/>
              </a:rPr>
              <a:t>... an understanding of how </a:t>
            </a:r>
            <a:endParaRPr lang="en-US" altLang="zh-CN" sz="2400" b="1" i="1">
              <a:latin typeface="Helvetica" charset="0"/>
              <a:ea typeface="宋体" panose="02010600030101010101" pitchFamily="2" charset="-122"/>
            </a:endParaRPr>
          </a:p>
        </p:txBody>
      </p:sp>
      <p:sp>
        <p:nvSpPr>
          <p:cNvPr id="15368" name="Rectangle 9"/>
          <p:cNvSpPr/>
          <p:nvPr/>
        </p:nvSpPr>
        <p:spPr>
          <a:xfrm>
            <a:off x="3179763" y="4591050"/>
            <a:ext cx="3140075" cy="454025"/>
          </a:xfrm>
          <a:prstGeom prst="rect">
            <a:avLst/>
          </a:prstGeom>
          <a:noFill/>
          <a:ln w="12700">
            <a:noFill/>
          </a:ln>
        </p:spPr>
        <p:txBody>
          <a:bodyPr wrap="none" lIns="90487" tIns="44450" rIns="90487" bIns="44450">
            <a:spAutoFit/>
          </a:bodyPr>
          <a:p>
            <a:pPr eaLnBrk="0" hangingPunct="0"/>
            <a:r>
              <a:rPr lang="en-US" altLang="zh-CN" sz="2400" b="1" i="1">
                <a:latin typeface="Helvetica" charset="0"/>
                <a:ea typeface="宋体" panose="02010600030101010101" pitchFamily="2" charset="-122"/>
              </a:rPr>
              <a:t>to improve quality ...</a:t>
            </a:r>
            <a:endParaRPr lang="en-US" altLang="zh-CN" sz="2400" b="1" i="1">
              <a:latin typeface="Helvetica" charset="0"/>
              <a:ea typeface="宋体" panose="02010600030101010101" pitchFamily="2" charset="-122"/>
            </a:endParaRPr>
          </a:p>
        </p:txBody>
      </p:sp>
      <p:sp>
        <p:nvSpPr>
          <p:cNvPr id="15369" name="Arc 10"/>
          <p:cNvSpPr/>
          <p:nvPr/>
        </p:nvSpPr>
        <p:spPr>
          <a:xfrm>
            <a:off x="5207000" y="2859088"/>
            <a:ext cx="889000" cy="1314450"/>
          </a:xfrm>
          <a:custGeom>
            <a:avLst/>
            <a:gdLst/>
            <a:ahLst/>
            <a:cxnLst>
              <a:cxn ang="0">
                <a:pos x="0" y="0"/>
              </a:cxn>
              <a:cxn ang="0">
                <a:pos x="889000" y="1314450"/>
              </a:cxn>
              <a:cxn ang="0">
                <a:pos x="0" y="131445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50800" cap="rnd" cmpd="sng">
            <a:solidFill>
              <a:schemeClr val="folHlink"/>
            </a:solidFill>
            <a:prstDash val="solid"/>
            <a:round/>
            <a:headEnd type="none" w="med" len="med"/>
            <a:tailEnd type="triangle" w="med" len="med"/>
          </a:ln>
        </p:spPr>
        <p:txBody>
          <a:bodyPr/>
          <a:p>
            <a:endParaRPr lang="zh-CN" altLang="en-US"/>
          </a:p>
        </p:txBody>
      </p:sp>
      <p:sp>
        <p:nvSpPr>
          <p:cNvPr id="15370" name="Text Box 11"/>
          <p:cNvSpPr txBox="1"/>
          <p:nvPr/>
        </p:nvSpPr>
        <p:spPr>
          <a:xfrm>
            <a:off x="3554413" y="873125"/>
            <a:ext cx="5121275" cy="1577975"/>
          </a:xfrm>
          <a:prstGeom prst="rect">
            <a:avLst/>
          </a:prstGeom>
          <a:noFill/>
          <a:ln w="12700">
            <a:noFill/>
          </a:ln>
        </p:spPr>
        <p:txBody>
          <a:bodyPr>
            <a:spAutoFit/>
          </a:bodyPr>
          <a:p>
            <a:pPr eaLnBrk="0" hangingPunct="0">
              <a:lnSpc>
                <a:spcPct val="90000"/>
              </a:lnSpc>
            </a:pPr>
            <a:r>
              <a:rPr lang="en-US" altLang="zh-CN" sz="1800" b="1">
                <a:latin typeface="Palatino" pitchFamily="-128" charset="0"/>
                <a:ea typeface="宋体" panose="02010600030101010101" pitchFamily="2" charset="-122"/>
              </a:rPr>
              <a:t>Measure/test/collect</a:t>
            </a:r>
            <a:endParaRPr lang="en-US" altLang="zh-CN" sz="1800" b="1">
              <a:latin typeface="Palatino" pitchFamily="-128" charset="0"/>
              <a:ea typeface="宋体" panose="02010600030101010101" pitchFamily="2" charset="-122"/>
            </a:endParaRPr>
          </a:p>
          <a:p>
            <a:pPr lvl="1" eaLnBrk="0" hangingPunct="0">
              <a:lnSpc>
                <a:spcPct val="90000"/>
              </a:lnSpc>
              <a:buChar char="•"/>
            </a:pPr>
            <a:r>
              <a:rPr lang="en-US" altLang="zh-CN" sz="1800" b="1">
                <a:latin typeface="Palatino" pitchFamily="-128" charset="0"/>
                <a:ea typeface="宋体" panose="02010600030101010101" pitchFamily="2" charset="-122"/>
              </a:rPr>
              <a:t>Collect information on all defects</a:t>
            </a:r>
            <a:endParaRPr lang="en-US" altLang="zh-CN" sz="1800" b="1">
              <a:latin typeface="Palatino" pitchFamily="-128" charset="0"/>
              <a:ea typeface="宋体" panose="02010600030101010101" pitchFamily="2" charset="-122"/>
            </a:endParaRPr>
          </a:p>
          <a:p>
            <a:pPr eaLnBrk="0" hangingPunct="0">
              <a:lnSpc>
                <a:spcPct val="90000"/>
              </a:lnSpc>
            </a:pPr>
            <a:r>
              <a:rPr lang="en-US" altLang="zh-CN" sz="1800" b="1">
                <a:latin typeface="Palatino" pitchFamily="-128" charset="0"/>
                <a:ea typeface="宋体" panose="02010600030101010101" pitchFamily="2" charset="-122"/>
              </a:rPr>
              <a:t>Analysis</a:t>
            </a:r>
            <a:endParaRPr lang="en-US" altLang="zh-CN" sz="1800" b="1">
              <a:latin typeface="Palatino" pitchFamily="-128" charset="0"/>
              <a:ea typeface="宋体" panose="02010600030101010101" pitchFamily="2" charset="-122"/>
            </a:endParaRPr>
          </a:p>
          <a:p>
            <a:pPr lvl="1" eaLnBrk="0" hangingPunct="0">
              <a:lnSpc>
                <a:spcPct val="90000"/>
              </a:lnSpc>
              <a:buChar char="•"/>
            </a:pPr>
            <a:r>
              <a:rPr lang="en-US" altLang="zh-CN" sz="1800" b="1">
                <a:latin typeface="Palatino" pitchFamily="-128" charset="0"/>
                <a:ea typeface="宋体" panose="02010600030101010101" pitchFamily="2" charset="-122"/>
              </a:rPr>
              <a:t> Find the causes of the defects</a:t>
            </a:r>
            <a:endParaRPr lang="en-US" altLang="zh-CN" sz="1800" b="1">
              <a:latin typeface="Palatino" pitchFamily="-128" charset="0"/>
              <a:ea typeface="宋体" panose="02010600030101010101" pitchFamily="2" charset="-122"/>
            </a:endParaRPr>
          </a:p>
          <a:p>
            <a:pPr eaLnBrk="0" hangingPunct="0">
              <a:lnSpc>
                <a:spcPct val="90000"/>
              </a:lnSpc>
            </a:pPr>
            <a:r>
              <a:rPr lang="en-US" altLang="zh-CN" sz="1800" b="1">
                <a:latin typeface="Palatino" pitchFamily="-128" charset="0"/>
                <a:ea typeface="宋体" panose="02010600030101010101" pitchFamily="2" charset="-122"/>
              </a:rPr>
              <a:t>Improve/correct</a:t>
            </a:r>
            <a:endParaRPr lang="en-US" altLang="zh-CN" sz="1800" b="1">
              <a:latin typeface="Palatino" pitchFamily="-128" charset="0"/>
              <a:ea typeface="宋体" panose="02010600030101010101" pitchFamily="2" charset="-122"/>
            </a:endParaRPr>
          </a:p>
          <a:p>
            <a:pPr lvl="1" eaLnBrk="0" hangingPunct="0">
              <a:lnSpc>
                <a:spcPct val="90000"/>
              </a:lnSpc>
              <a:buChar char="•"/>
            </a:pPr>
            <a:r>
              <a:rPr lang="en-US" altLang="zh-CN" sz="1800" b="1">
                <a:latin typeface="Palatino" pitchFamily="-128" charset="0"/>
                <a:ea typeface="宋体" panose="02010600030101010101" pitchFamily="2" charset="-122"/>
              </a:rPr>
              <a:t> Move to provide fixes for the process</a:t>
            </a:r>
            <a:endParaRPr lang="en-US" altLang="zh-CN" sz="1800" b="1">
              <a:latin typeface="Palatino" pitchFamily="-128" charset="0"/>
              <a:ea typeface="宋体" panose="02010600030101010101" pitchFamily="2" charset="-122"/>
            </a:endParaRPr>
          </a:p>
        </p:txBody>
      </p:sp>
      <p:sp>
        <p:nvSpPr>
          <p:cNvPr id="1537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37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161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1619" name="Rectangle 6"/>
          <p:cNvSpPr>
            <a:spLocks noRot="1"/>
          </p:cNvSpPr>
          <p:nvPr/>
        </p:nvSpPr>
        <p:spPr>
          <a:xfrm>
            <a:off x="0" y="0"/>
            <a:ext cx="5303838" cy="800100"/>
          </a:xfrm>
          <a:prstGeom prst="rect">
            <a:avLst/>
          </a:prstGeom>
          <a:noFill/>
          <a:ln w="9525">
            <a:noFill/>
          </a:ln>
        </p:spPr>
        <p:txBody>
          <a:bodyPr anchor="ctr" anchorCtr="0"/>
          <a:p>
            <a:pPr eaLnBrk="0" hangingPunct="0"/>
            <a:endParaRPr lang="en-US" altLang="zh-CN">
              <a:solidFill>
                <a:srgbClr val="FF0000"/>
              </a:solidFill>
              <a:latin typeface="Arial" panose="020B0604020202020204" pitchFamily="34" charset="0"/>
            </a:endParaRPr>
          </a:p>
          <a:p>
            <a:pPr eaLnBrk="0" hangingPunct="0"/>
            <a:endParaRPr lang="en-US" altLang="ja-JP">
              <a:latin typeface="Arial" panose="020B0604020202020204" pitchFamily="34" charset="0"/>
            </a:endParaRPr>
          </a:p>
        </p:txBody>
      </p:sp>
      <p:sp>
        <p:nvSpPr>
          <p:cNvPr id="111620" name="Rectangle 7"/>
          <p:cNvSpPr>
            <a:spLocks noRot="1"/>
          </p:cNvSpPr>
          <p:nvPr/>
        </p:nvSpPr>
        <p:spPr>
          <a:xfrm>
            <a:off x="107950" y="728663"/>
            <a:ext cx="9036050" cy="5616575"/>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buChar char="n"/>
            </a:pPr>
            <a:r>
              <a:rPr lang="en-US" altLang="zh-CN" sz="1800">
                <a:latin typeface="Arial" panose="020B0604020202020204" pitchFamily="34" charset="0"/>
              </a:rPr>
              <a:t>Acceptance testing</a:t>
            </a:r>
            <a:r>
              <a:rPr lang="en-US" altLang="zh-CN">
                <a:latin typeface="Arial" panose="020B0604020202020204" pitchFamily="34" charset="0"/>
              </a:rPr>
              <a:t> </a:t>
            </a:r>
            <a:r>
              <a:rPr lang="en-US" altLang="zh-CN" sz="1800">
                <a:latin typeface="Arial" panose="020B0604020202020204" pitchFamily="34" charset="0"/>
              </a:rPr>
              <a:t>(</a:t>
            </a:r>
            <a:r>
              <a:rPr lang="en-US" altLang="ja-JP" sz="1800">
                <a:latin typeface="Arial" panose="020B0604020202020204" pitchFamily="34" charset="0"/>
              </a:rPr>
              <a:t>Alpha/Beta testing</a:t>
            </a:r>
            <a:r>
              <a:rPr lang="en-US" altLang="zh-CN" sz="1800">
                <a:latin typeface="Arial" panose="020B0604020202020204" pitchFamily="34" charset="0"/>
              </a:rPr>
              <a:t>)</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Focus is on customer usage</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Alpha</a:t>
            </a:r>
            <a:r>
              <a:rPr lang="en-US" altLang="zh-CN" sz="1800">
                <a:latin typeface="Arial" panose="020B0604020202020204" pitchFamily="34" charset="0"/>
              </a:rPr>
              <a:t> testing</a:t>
            </a:r>
            <a:r>
              <a:rPr lang="zh-CN" altLang="en-US" sz="1800" dirty="0">
                <a:latin typeface="Arial" panose="020B0604020202020204" pitchFamily="34" charset="0"/>
              </a:rPr>
              <a:t>（工厂测试）：</a:t>
            </a:r>
            <a:r>
              <a:rPr lang="zh-CN" altLang="en-US" sz="1800" dirty="0">
                <a:latin typeface="Arial" panose="020B0604020202020204" pitchFamily="34" charset="0"/>
                <a:ea typeface="宋体" panose="02010600030101010101" pitchFamily="2" charset="-122"/>
              </a:rPr>
              <a:t>由有代表性的最终用户在工厂进行</a:t>
            </a:r>
            <a:endParaRPr lang="zh-CN" altLang="en-US" sz="1800" dirty="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Beta testing</a:t>
            </a:r>
            <a:r>
              <a:rPr lang="zh-CN" altLang="en-US" sz="1800" dirty="0">
                <a:latin typeface="Arial" panose="020B0604020202020204" pitchFamily="34" charset="0"/>
              </a:rPr>
              <a:t>（用户现场测试）：</a:t>
            </a:r>
            <a:r>
              <a:rPr lang="zh-CN" altLang="en-US" sz="1800" dirty="0">
                <a:latin typeface="Arial" panose="020B0604020202020204" pitchFamily="34" charset="0"/>
                <a:ea typeface="宋体" panose="02010600030101010101" pitchFamily="2" charset="-122"/>
              </a:rPr>
              <a:t>在一个或多个用户现场（多个环境下）进行（开发者通常不在场）</a:t>
            </a:r>
            <a:endParaRPr lang="zh-CN" altLang="en-US" sz="1800" dirty="0">
              <a:latin typeface="Arial" panose="020B0604020202020204" pitchFamily="34" charset="0"/>
              <a:ea typeface="宋体" panose="02010600030101010101" pitchFamily="2" charset="-122"/>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两者的主要区别是测试的场所不同。一般地，</a:t>
            </a:r>
            <a:r>
              <a:rPr lang="en-US" altLang="zh-CN" sz="1800">
                <a:latin typeface="宋体" panose="02010600030101010101" pitchFamily="2" charset="-122"/>
                <a:ea typeface="宋体" panose="02010600030101010101" pitchFamily="2" charset="-122"/>
              </a:rPr>
              <a:t>alpha</a:t>
            </a:r>
            <a:r>
              <a:rPr lang="zh-CN" altLang="en-US" sz="1800" dirty="0">
                <a:latin typeface="宋体" panose="02010600030101010101" pitchFamily="2" charset="-122"/>
                <a:ea typeface="宋体" panose="02010600030101010101" pitchFamily="2" charset="-122"/>
              </a:rPr>
              <a:t>测试先于</a:t>
            </a:r>
            <a:r>
              <a:rPr lang="en-US" altLang="zh-CN" sz="1800">
                <a:latin typeface="宋体" panose="02010600030101010101" pitchFamily="2" charset="-122"/>
                <a:ea typeface="宋体" panose="02010600030101010101" pitchFamily="2" charset="-122"/>
              </a:rPr>
              <a:t>beta</a:t>
            </a:r>
            <a:r>
              <a:rPr lang="zh-CN" altLang="en-US" sz="1800" dirty="0">
                <a:latin typeface="宋体" panose="02010600030101010101" pitchFamily="2" charset="-122"/>
                <a:ea typeface="宋体" panose="02010600030101010101" pitchFamily="2" charset="-122"/>
              </a:rPr>
              <a:t>测试执行。通用的软件产品需要较大规模的</a:t>
            </a:r>
            <a:r>
              <a:rPr lang="en-US" altLang="zh-CN" sz="1800">
                <a:latin typeface="宋体" panose="02010600030101010101" pitchFamily="2" charset="-122"/>
                <a:ea typeface="宋体" panose="02010600030101010101" pitchFamily="2" charset="-122"/>
              </a:rPr>
              <a:t>beta</a:t>
            </a:r>
            <a:r>
              <a:rPr lang="zh-CN" altLang="en-US" sz="1800" dirty="0">
                <a:latin typeface="宋体" panose="02010600030101010101" pitchFamily="2" charset="-122"/>
                <a:ea typeface="宋体" panose="02010600030101010101" pitchFamily="2" charset="-122"/>
              </a:rPr>
              <a:t>测试，测试周期比较长。如果产品通过了</a:t>
            </a:r>
            <a:r>
              <a:rPr lang="en-US" altLang="zh-CN" sz="1800">
                <a:latin typeface="宋体" panose="02010600030101010101" pitchFamily="2" charset="-122"/>
                <a:ea typeface="宋体" panose="02010600030101010101" pitchFamily="2" charset="-122"/>
              </a:rPr>
              <a:t>beta</a:t>
            </a:r>
            <a:r>
              <a:rPr lang="zh-CN" altLang="en-US" sz="1800" dirty="0">
                <a:latin typeface="宋体" panose="02010600030101010101" pitchFamily="2" charset="-122"/>
                <a:ea typeface="宋体" panose="02010600030101010101" pitchFamily="2" charset="-122"/>
              </a:rPr>
              <a:t>测试，那么就可以正式发行了 （发行</a:t>
            </a:r>
            <a:r>
              <a:rPr lang="en-US" altLang="zh-CN" sz="1800">
                <a:latin typeface="宋体" panose="02010600030101010101" pitchFamily="2" charset="-122"/>
                <a:ea typeface="宋体" panose="02010600030101010101" pitchFamily="2" charset="-122"/>
              </a:rPr>
              <a:t>beta</a:t>
            </a:r>
            <a:r>
              <a:rPr lang="zh-CN" altLang="en-US" sz="1800" dirty="0">
                <a:latin typeface="宋体" panose="02010600030101010101" pitchFamily="2" charset="-122"/>
                <a:ea typeface="宋体" panose="02010600030101010101" pitchFamily="2" charset="-122"/>
              </a:rPr>
              <a:t>版）</a:t>
            </a:r>
            <a:endParaRPr lang="zh-CN" altLang="en-US" sz="1800" dirty="0">
              <a:latin typeface="宋体" panose="02010600030101010101" pitchFamily="2" charset="-122"/>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pPr>
            <a:endParaRPr lang="zh-CN" altLang="en-US" sz="1800" dirty="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endParaRPr lang="en-US" altLang="zh-CN" sz="1800">
              <a:latin typeface="宋体" panose="02010600030101010101" pitchFamily="2" charset="-122"/>
              <a:ea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366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3667" name="Rectangle 6"/>
          <p:cNvSpPr>
            <a:spLocks noRot="1"/>
          </p:cNvSpPr>
          <p:nvPr/>
        </p:nvSpPr>
        <p:spPr>
          <a:xfrm>
            <a:off x="0" y="0"/>
            <a:ext cx="5303838" cy="800100"/>
          </a:xfrm>
          <a:prstGeom prst="rect">
            <a:avLst/>
          </a:prstGeom>
          <a:noFill/>
          <a:ln w="9525">
            <a:noFill/>
          </a:ln>
        </p:spPr>
        <p:txBody>
          <a:bodyPr anchor="ctr" anchorCtr="0"/>
          <a:p>
            <a:pPr eaLnBrk="0" hangingPunct="0"/>
            <a:r>
              <a:rPr lang="en-US" altLang="zh-CN">
                <a:latin typeface="Arial" panose="020B0604020202020204" pitchFamily="34" charset="0"/>
              </a:rPr>
              <a:t> </a:t>
            </a:r>
            <a:r>
              <a:rPr lang="en-US" altLang="ja-JP">
                <a:latin typeface="Arial" panose="020B0604020202020204" pitchFamily="34" charset="0"/>
              </a:rPr>
              <a:t>System testing</a:t>
            </a:r>
            <a:endParaRPr lang="en-US" altLang="ja-JP">
              <a:latin typeface="Arial" panose="020B0604020202020204" pitchFamily="34" charset="0"/>
            </a:endParaRPr>
          </a:p>
        </p:txBody>
      </p:sp>
      <p:sp>
        <p:nvSpPr>
          <p:cNvPr id="113668" name="Rectangle 7"/>
          <p:cNvSpPr>
            <a:spLocks noRot="1"/>
          </p:cNvSpPr>
          <p:nvPr/>
        </p:nvSpPr>
        <p:spPr>
          <a:xfrm>
            <a:off x="719138" y="1052513"/>
            <a:ext cx="8281987" cy="4897437"/>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pPr>
            <a:r>
              <a:rPr lang="en-US" altLang="ja-JP" sz="2800">
                <a:latin typeface="Arial" panose="020B0604020202020204" pitchFamily="34" charset="0"/>
              </a:rPr>
              <a:t>Focus is on system integration</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pPr>
            <a:r>
              <a:rPr lang="ja-JP" altLang="en-US" sz="2400" dirty="0">
                <a:latin typeface="Arial" panose="020B0604020202020204" pitchFamily="34" charset="0"/>
                <a:ea typeface="宋体" panose="02010600030101010101" pitchFamily="2" charset="-122"/>
              </a:rPr>
              <a:t>对</a:t>
            </a:r>
            <a:r>
              <a:rPr lang="zh-CN" altLang="en-US" sz="2400" dirty="0">
                <a:latin typeface="Arial" panose="020B0604020202020204" pitchFamily="34" charset="0"/>
                <a:ea typeface="宋体" panose="02010600030101010101" pitchFamily="2" charset="-122"/>
              </a:rPr>
              <a:t>整个系统进行一系列不同考验的测试，包括：</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Recovery testing</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Security testing</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Stress testing</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Performance Testing</a:t>
            </a:r>
            <a:endParaRPr lang="en-US" altLang="zh-CN" sz="2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800">
                <a:latin typeface="Arial" panose="020B0604020202020204" pitchFamily="34" charset="0"/>
              </a:rPr>
              <a:t>Deployment Testing/ Configuration testing</a:t>
            </a:r>
            <a:endParaRPr lang="en-US" altLang="zh-CN" sz="2800">
              <a:latin typeface="Arial" panose="020B0604020202020204" pitchFamily="3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57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5715" name="Rectangle 6"/>
          <p:cNvSpPr>
            <a:spLocks noRot="1"/>
          </p:cNvSpPr>
          <p:nvPr/>
        </p:nvSpPr>
        <p:spPr>
          <a:xfrm>
            <a:off x="0" y="0"/>
            <a:ext cx="6732588" cy="800100"/>
          </a:xfrm>
          <a:prstGeom prst="rect">
            <a:avLst/>
          </a:prstGeom>
          <a:noFill/>
          <a:ln w="9525">
            <a:noFill/>
          </a:ln>
        </p:spPr>
        <p:txBody>
          <a:bodyPr anchor="ctr" anchorCtr="0"/>
          <a:p>
            <a:pPr eaLnBrk="0" hangingPunct="0"/>
            <a:r>
              <a:rPr lang="en-US" altLang="zh-CN">
                <a:latin typeface="Arial" panose="020B0604020202020204" pitchFamily="34" charset="0"/>
              </a:rPr>
              <a:t>19.8 </a:t>
            </a:r>
            <a:r>
              <a:rPr lang="en-US" altLang="ja-JP">
                <a:latin typeface="Arial" panose="020B0604020202020204" pitchFamily="34" charset="0"/>
              </a:rPr>
              <a:t>System testing</a:t>
            </a:r>
            <a:r>
              <a:rPr lang="zh-CN" altLang="en-US" dirty="0">
                <a:latin typeface="Arial" panose="020B0604020202020204" pitchFamily="34" charset="0"/>
              </a:rPr>
              <a:t>（同前页）</a:t>
            </a:r>
            <a:r>
              <a:rPr lang="zh-CN" altLang="en-US" dirty="0">
                <a:solidFill>
                  <a:srgbClr val="FF0000"/>
                </a:solidFill>
                <a:latin typeface="Arial" panose="020B0604020202020204" pitchFamily="34" charset="0"/>
              </a:rPr>
              <a:t>重要</a:t>
            </a:r>
            <a:endParaRPr lang="zh-CN" altLang="en-US" dirty="0">
              <a:solidFill>
                <a:srgbClr val="FF0000"/>
              </a:solidFill>
              <a:latin typeface="Arial" panose="020B0604020202020204" pitchFamily="34" charset="0"/>
            </a:endParaRPr>
          </a:p>
        </p:txBody>
      </p:sp>
      <p:sp>
        <p:nvSpPr>
          <p:cNvPr id="115716" name="Rectangle 7"/>
          <p:cNvSpPr>
            <a:spLocks noRot="1"/>
          </p:cNvSpPr>
          <p:nvPr/>
        </p:nvSpPr>
        <p:spPr>
          <a:xfrm>
            <a:off x="142875" y="765175"/>
            <a:ext cx="8858250" cy="5184775"/>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pP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Recovery testing</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forces the software to fail in a variety of ways and verifies that recovery is properly performed</a:t>
            </a:r>
            <a:r>
              <a:rPr lang="en-US" altLang="zh-CN" sz="1800">
                <a:latin typeface="Arial" panose="020B0604020202020204" pitchFamily="34" charset="0"/>
              </a:rPr>
              <a:t> </a:t>
            </a:r>
            <a:r>
              <a:rPr lang="en-US" altLang="zh-CN"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系统自动恢复，或人工干预恢复</a:t>
            </a:r>
            <a:r>
              <a:rPr lang="en-US" altLang="zh-CN" sz="180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极端情况：</a:t>
            </a:r>
            <a:r>
              <a:rPr lang="zh-CN" altLang="en-US" sz="1800" dirty="0">
                <a:solidFill>
                  <a:schemeClr val="accent2"/>
                </a:solidFill>
                <a:latin typeface="宋体" panose="02010600030101010101" pitchFamily="2" charset="-122"/>
                <a:ea typeface="宋体" panose="02010600030101010101" pitchFamily="2" charset="-122"/>
              </a:rPr>
              <a:t>断电、断网</a:t>
            </a:r>
            <a:endParaRPr lang="zh-CN" altLang="en-US" sz="1800" dirty="0">
              <a:solidFill>
                <a:schemeClr val="accent2"/>
              </a:solidFill>
              <a:latin typeface="宋体" panose="02010600030101010101" pitchFamily="2" charset="-122"/>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Security testing</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verifies that protection mechanisms built into a system will, in fact, protect it from improper penetration</a:t>
            </a:r>
            <a:r>
              <a:rPr lang="zh-CN" altLang="en-US" sz="1800" dirty="0">
                <a:latin typeface="Arial" panose="020B0604020202020204" pitchFamily="34" charset="0"/>
              </a:rPr>
              <a:t>（黑客入侵等）</a:t>
            </a:r>
            <a:endParaRPr lang="zh-CN" altLang="en-US" sz="18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Stress testing</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 executes a system in a manner that demands resources in abnormal quantity, frequency, or volume</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Performance Testing</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test the run-time performance of software within the context of an integrated system</a:t>
            </a:r>
            <a:r>
              <a:rPr lang="en-US" altLang="zh-CN" sz="1800">
                <a:latin typeface="Arial" panose="020B0604020202020204" pitchFamily="34" charset="0"/>
              </a:rPr>
              <a:t>  </a:t>
            </a:r>
            <a:r>
              <a:rPr lang="zh-CN" altLang="en-US" sz="1800" dirty="0">
                <a:latin typeface="Arial" panose="020B0604020202020204" pitchFamily="34" charset="0"/>
              </a:rPr>
              <a:t>（比如响应时间或其它性能的问题进行测试）</a:t>
            </a:r>
            <a:endParaRPr lang="zh-CN" altLang="en-US" sz="1800" dirty="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pPr>
            <a:r>
              <a:rPr lang="zh-CN" altLang="en-US" sz="1800" b="1" dirty="0">
                <a:latin typeface="宋体" panose="02010600030101010101" pitchFamily="2" charset="-122"/>
                <a:ea typeface="宋体" panose="02010600030101010101" pitchFamily="2" charset="-122"/>
              </a:rPr>
              <a:t>常常与压力测试一同进行，测试系统资源的利用情况，比如：</a:t>
            </a:r>
            <a:r>
              <a:rPr lang="en-US" altLang="zh-CN" sz="180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占有率，内存消耗</a:t>
            </a:r>
            <a:r>
              <a:rPr lang="en-US" altLang="zh-CN" sz="1800">
                <a:latin typeface="宋体" panose="02010600030101010101" pitchFamily="2" charset="-122"/>
                <a:ea typeface="宋体" panose="02010600030101010101" pitchFamily="2" charset="-122"/>
              </a:rPr>
              <a:t>-</a:t>
            </a:r>
            <a:r>
              <a:rPr lang="zh-CN" altLang="en-US" sz="1800" b="1" dirty="0">
                <a:solidFill>
                  <a:srgbClr val="FF0000"/>
                </a:solidFill>
                <a:latin typeface="宋体" panose="02010600030101010101" pitchFamily="2" charset="-122"/>
                <a:ea typeface="宋体" panose="02010600030101010101" pitchFamily="2" charset="-122"/>
              </a:rPr>
              <a:t>泄漏</a:t>
            </a:r>
            <a:r>
              <a:rPr lang="zh-CN" altLang="en-US" sz="1800" b="1" dirty="0">
                <a:latin typeface="宋体" panose="02010600030101010101" pitchFamily="2" charset="-122"/>
                <a:ea typeface="宋体" panose="02010600030101010101" pitchFamily="2" charset="-122"/>
              </a:rPr>
              <a:t>等等</a:t>
            </a:r>
            <a:endParaRPr lang="zh-CN" altLang="en-US" sz="1800" b="1" dirty="0">
              <a:latin typeface="宋体" panose="02010600030101010101" pitchFamily="2" charset="-122"/>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1800">
                <a:latin typeface="Arial" panose="020B0604020202020204" pitchFamily="34" charset="0"/>
              </a:rPr>
              <a:t>Deployment Testing/ Configuration testing</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1800">
                <a:latin typeface="Arial" panose="020B0604020202020204" pitchFamily="34" charset="0"/>
              </a:rPr>
              <a:t>Exercises the software in each environment in which it is to operate. </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1800">
                <a:latin typeface="Arial" panose="020B0604020202020204" pitchFamily="34" charset="0"/>
              </a:rPr>
              <a:t>Examines all installation procedures and all documentation</a:t>
            </a:r>
            <a:endParaRPr lang="en-US" altLang="zh-CN" sz="1800">
              <a:latin typeface="Arial" panose="020B0604020202020204" pitchFamily="3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87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8787" name="Rectangle 6"/>
          <p:cNvSpPr>
            <a:spLocks noRot="1"/>
          </p:cNvSpPr>
          <p:nvPr/>
        </p:nvSpPr>
        <p:spPr>
          <a:xfrm>
            <a:off x="0" y="0"/>
            <a:ext cx="8208963" cy="522288"/>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 </a:t>
            </a:r>
            <a:r>
              <a:rPr lang="en-US" altLang="ja-JP" b="1">
                <a:latin typeface="Arial" panose="020B0604020202020204" pitchFamily="34" charset="0"/>
              </a:rPr>
              <a:t>Debugging: Diagnostic Process</a:t>
            </a:r>
            <a:endParaRPr lang="en-US" altLang="ja-JP" b="1">
              <a:latin typeface="Arial" panose="020B0604020202020204" pitchFamily="34" charset="0"/>
            </a:endParaRPr>
          </a:p>
        </p:txBody>
      </p:sp>
      <p:pic>
        <p:nvPicPr>
          <p:cNvPr id="118788" name="Picture 7"/>
          <p:cNvPicPr/>
          <p:nvPr/>
        </p:nvPicPr>
        <p:blipFill>
          <a:blip r:embed="rId1"/>
          <a:stretch>
            <a:fillRect/>
          </a:stretch>
        </p:blipFill>
        <p:spPr>
          <a:xfrm>
            <a:off x="5291138" y="1700213"/>
            <a:ext cx="3852862" cy="2879725"/>
          </a:xfrm>
          <a:prstGeom prst="rect">
            <a:avLst/>
          </a:prstGeom>
          <a:noFill/>
          <a:ln w="12700">
            <a:noFill/>
          </a:ln>
        </p:spPr>
      </p:pic>
      <p:sp>
        <p:nvSpPr>
          <p:cNvPr id="118789" name="文本框 75782"/>
          <p:cNvSpPr txBox="1"/>
          <p:nvPr/>
        </p:nvSpPr>
        <p:spPr>
          <a:xfrm>
            <a:off x="179388" y="1125538"/>
            <a:ext cx="5184775" cy="3935412"/>
          </a:xfrm>
          <a:prstGeom prst="rect">
            <a:avLst/>
          </a:prstGeom>
          <a:noFill/>
          <a:ln w="9525">
            <a:noFill/>
          </a:ln>
        </p:spPr>
        <p:txBody>
          <a:bodyPr>
            <a:spAutoFit/>
          </a:bodyPr>
          <a:p>
            <a:pPr eaLnBrk="0" hangingPunct="0"/>
            <a:r>
              <a:rPr lang="zh-CN" altLang="en-US" sz="2800" b="1" dirty="0">
                <a:latin typeface="Arial" panose="020B0604020202020204" pitchFamily="34" charset="0"/>
                <a:ea typeface="宋体" panose="02010600030101010101" pitchFamily="2" charset="-122"/>
              </a:rPr>
              <a:t>测试</a:t>
            </a:r>
            <a:r>
              <a:rPr lang="zh-CN" altLang="en-US" sz="2800" dirty="0">
                <a:latin typeface="Arial" panose="020B0604020202020204" pitchFamily="34" charset="0"/>
                <a:ea typeface="宋体" panose="02010600030101010101" pitchFamily="2" charset="-122"/>
              </a:rPr>
              <a:t>是一种能够系统地加以计划和说明的过程，可以进行测试用例设计，定义测试策略，根据预期的结果评估测试结果；</a:t>
            </a:r>
            <a:endParaRPr lang="zh-CN" altLang="en-US" sz="2800" dirty="0">
              <a:latin typeface="Arial" panose="020B0604020202020204" pitchFamily="34" charset="0"/>
              <a:ea typeface="宋体" panose="02010600030101010101" pitchFamily="2" charset="-122"/>
            </a:endParaRPr>
          </a:p>
          <a:p>
            <a:pPr eaLnBrk="0" hangingPunct="0"/>
            <a:r>
              <a:rPr lang="zh-CN" altLang="en-US" sz="2800" b="1" dirty="0">
                <a:latin typeface="Arial" panose="020B0604020202020204" pitchFamily="34" charset="0"/>
                <a:ea typeface="宋体" panose="02010600030101010101" pitchFamily="2" charset="-122"/>
              </a:rPr>
              <a:t>调试</a:t>
            </a:r>
            <a:r>
              <a:rPr lang="zh-CN" altLang="en-US" sz="2800" dirty="0">
                <a:latin typeface="Arial" panose="020B0604020202020204" pitchFamily="34" charset="0"/>
                <a:ea typeface="宋体" panose="02010600030101010101" pitchFamily="2" charset="-122"/>
              </a:rPr>
              <a:t>出现在测试之后。</a:t>
            </a:r>
            <a:endParaRPr lang="zh-CN" altLang="en-US" sz="2800" dirty="0">
              <a:latin typeface="Arial" panose="020B0604020202020204" pitchFamily="34" charset="0"/>
              <a:ea typeface="宋体" panose="02010600030101010101" pitchFamily="2" charset="-122"/>
            </a:endParaRPr>
          </a:p>
          <a:p>
            <a:pPr eaLnBrk="0" hangingPunct="0"/>
            <a:endParaRPr lang="zh-CN" altLang="en-US" sz="2800" dirty="0">
              <a:latin typeface="Arial" panose="020B0604020202020204" pitchFamily="34" charset="0"/>
              <a:ea typeface="宋体" panose="02010600030101010101" pitchFamily="2" charset="-122"/>
            </a:endParaRPr>
          </a:p>
          <a:p>
            <a:pPr eaLnBrk="0" hangingPunct="0"/>
            <a:r>
              <a:rPr lang="zh-CN" altLang="en-US" sz="2800" b="1" dirty="0">
                <a:solidFill>
                  <a:srgbClr val="FF0000"/>
                </a:solidFill>
                <a:latin typeface="Arial" panose="020B0604020202020204" pitchFamily="34" charset="0"/>
                <a:ea typeface="宋体" panose="02010600030101010101" pitchFamily="2" charset="-122"/>
              </a:rPr>
              <a:t>测试</a:t>
            </a:r>
            <a:r>
              <a:rPr lang="zh-CN" altLang="en-US" sz="2800" dirty="0">
                <a:latin typeface="Arial" panose="020B0604020202020204" pitchFamily="34" charset="0"/>
                <a:ea typeface="宋体" panose="02010600030101010101" pitchFamily="2" charset="-122"/>
              </a:rPr>
              <a:t>发现错误，</a:t>
            </a:r>
            <a:r>
              <a:rPr lang="zh-CN" altLang="en-US" sz="2800" b="1" dirty="0">
                <a:solidFill>
                  <a:srgbClr val="FF0000"/>
                </a:solidFill>
                <a:latin typeface="Arial" panose="020B0604020202020204" pitchFamily="34" charset="0"/>
                <a:ea typeface="宋体" panose="02010600030101010101" pitchFamily="2" charset="-122"/>
              </a:rPr>
              <a:t>调试</a:t>
            </a:r>
            <a:r>
              <a:rPr lang="zh-CN" altLang="en-US" sz="2800" dirty="0">
                <a:latin typeface="Arial" panose="020B0604020202020204" pitchFamily="34" charset="0"/>
                <a:ea typeface="宋体" panose="02010600030101010101" pitchFamily="2" charset="-122"/>
              </a:rPr>
              <a:t>诊断错误出现的原因和位置，以便于消除错误</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083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0835" name="Rectangle 6"/>
          <p:cNvSpPr>
            <a:spLocks noRot="1"/>
          </p:cNvSpPr>
          <p:nvPr/>
        </p:nvSpPr>
        <p:spPr>
          <a:xfrm>
            <a:off x="0" y="0"/>
            <a:ext cx="7634288" cy="657225"/>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The Debugging Process</a:t>
            </a:r>
            <a:endParaRPr lang="en-US" altLang="ja-JP" b="1">
              <a:latin typeface="Arial" panose="020B0604020202020204" pitchFamily="34" charset="0"/>
            </a:endParaRPr>
          </a:p>
        </p:txBody>
      </p:sp>
      <p:grpSp>
        <p:nvGrpSpPr>
          <p:cNvPr id="120836" name="Group 28"/>
          <p:cNvGrpSpPr/>
          <p:nvPr/>
        </p:nvGrpSpPr>
        <p:grpSpPr>
          <a:xfrm>
            <a:off x="1223963" y="1879600"/>
            <a:ext cx="6616700" cy="4141788"/>
            <a:chOff x="1098" y="784"/>
            <a:chExt cx="4168" cy="2609"/>
          </a:xfrm>
        </p:grpSpPr>
        <p:grpSp>
          <p:nvGrpSpPr>
            <p:cNvPr id="120837" name="Group 7"/>
            <p:cNvGrpSpPr/>
            <p:nvPr/>
          </p:nvGrpSpPr>
          <p:grpSpPr>
            <a:xfrm>
              <a:off x="1245" y="1513"/>
              <a:ext cx="3645" cy="1765"/>
              <a:chOff x="1132" y="1400"/>
              <a:chExt cx="3645" cy="1765"/>
            </a:xfrm>
          </p:grpSpPr>
          <p:grpSp>
            <p:nvGrpSpPr>
              <p:cNvPr id="120838" name="Group 8"/>
              <p:cNvGrpSpPr/>
              <p:nvPr/>
            </p:nvGrpSpPr>
            <p:grpSpPr>
              <a:xfrm>
                <a:off x="1422" y="1400"/>
                <a:ext cx="3355" cy="956"/>
                <a:chOff x="1422" y="1400"/>
                <a:chExt cx="3355" cy="956"/>
              </a:xfrm>
            </p:grpSpPr>
            <p:sp>
              <p:nvSpPr>
                <p:cNvPr id="120839" name="Freeform 9"/>
                <p:cNvSpPr/>
                <p:nvPr/>
              </p:nvSpPr>
              <p:spPr>
                <a:xfrm>
                  <a:off x="1422" y="1400"/>
                  <a:ext cx="1971" cy="712"/>
                </a:xfrm>
                <a:custGeom>
                  <a:avLst/>
                  <a:gdLst/>
                  <a:ahLst/>
                  <a:cxnLst>
                    <a:cxn ang="0">
                      <a:pos x="1018" y="0"/>
                    </a:cxn>
                    <a:cxn ang="0">
                      <a:pos x="1970" y="0"/>
                    </a:cxn>
                    <a:cxn ang="0">
                      <a:pos x="1829" y="19"/>
                    </a:cxn>
                    <a:cxn ang="0">
                      <a:pos x="1703" y="50"/>
                    </a:cxn>
                    <a:cxn ang="0">
                      <a:pos x="1595" y="92"/>
                    </a:cxn>
                    <a:cxn ang="0">
                      <a:pos x="1493" y="138"/>
                    </a:cxn>
                    <a:cxn ang="0">
                      <a:pos x="1389" y="207"/>
                    </a:cxn>
                    <a:cxn ang="0">
                      <a:pos x="1303" y="278"/>
                    </a:cxn>
                    <a:cxn ang="0">
                      <a:pos x="1228" y="359"/>
                    </a:cxn>
                    <a:cxn ang="0">
                      <a:pos x="1159" y="463"/>
                    </a:cxn>
                    <a:cxn ang="0">
                      <a:pos x="1113" y="549"/>
                    </a:cxn>
                    <a:cxn ang="0">
                      <a:pos x="1073" y="640"/>
                    </a:cxn>
                    <a:cxn ang="0">
                      <a:pos x="1053" y="711"/>
                    </a:cxn>
                    <a:cxn ang="0">
                      <a:pos x="0" y="711"/>
                    </a:cxn>
                    <a:cxn ang="0">
                      <a:pos x="18" y="651"/>
                    </a:cxn>
                    <a:cxn ang="0">
                      <a:pos x="42" y="587"/>
                    </a:cxn>
                    <a:cxn ang="0">
                      <a:pos x="68" y="529"/>
                    </a:cxn>
                    <a:cxn ang="0">
                      <a:pos x="88" y="484"/>
                    </a:cxn>
                    <a:cxn ang="0">
                      <a:pos x="124" y="425"/>
                    </a:cxn>
                    <a:cxn ang="0">
                      <a:pos x="172" y="359"/>
                    </a:cxn>
                    <a:cxn ang="0">
                      <a:pos x="216" y="312"/>
                    </a:cxn>
                    <a:cxn ang="0">
                      <a:pos x="269" y="262"/>
                    </a:cxn>
                    <a:cxn ang="0">
                      <a:pos x="300" y="236"/>
                    </a:cxn>
                    <a:cxn ang="0">
                      <a:pos x="340" y="202"/>
                    </a:cxn>
                    <a:cxn ang="0">
                      <a:pos x="384" y="172"/>
                    </a:cxn>
                    <a:cxn ang="0">
                      <a:pos x="446" y="134"/>
                    </a:cxn>
                    <a:cxn ang="0">
                      <a:pos x="493" y="110"/>
                    </a:cxn>
                    <a:cxn ang="0">
                      <a:pos x="532" y="92"/>
                    </a:cxn>
                    <a:cxn ang="0">
                      <a:pos x="581" y="71"/>
                    </a:cxn>
                    <a:cxn ang="0">
                      <a:pos x="636" y="52"/>
                    </a:cxn>
                    <a:cxn ang="0">
                      <a:pos x="687" y="36"/>
                    </a:cxn>
                    <a:cxn ang="0">
                      <a:pos x="755" y="19"/>
                    </a:cxn>
                    <a:cxn ang="0">
                      <a:pos x="826" y="8"/>
                    </a:cxn>
                    <a:cxn ang="0">
                      <a:pos x="886" y="3"/>
                    </a:cxn>
                    <a:cxn ang="0">
                      <a:pos x="947" y="0"/>
                    </a:cxn>
                    <a:cxn ang="0">
                      <a:pos x="1018" y="0"/>
                    </a:cxn>
                  </a:cxnLst>
                  <a:pathLst>
                    <a:path w="1971" h="712">
                      <a:moveTo>
                        <a:pt x="1018" y="0"/>
                      </a:moveTo>
                      <a:lnTo>
                        <a:pt x="1970" y="0"/>
                      </a:lnTo>
                      <a:lnTo>
                        <a:pt x="1829" y="19"/>
                      </a:lnTo>
                      <a:lnTo>
                        <a:pt x="1703" y="50"/>
                      </a:lnTo>
                      <a:lnTo>
                        <a:pt x="1595" y="92"/>
                      </a:lnTo>
                      <a:lnTo>
                        <a:pt x="1493" y="138"/>
                      </a:lnTo>
                      <a:lnTo>
                        <a:pt x="1389" y="207"/>
                      </a:lnTo>
                      <a:lnTo>
                        <a:pt x="1303" y="278"/>
                      </a:lnTo>
                      <a:lnTo>
                        <a:pt x="1228" y="359"/>
                      </a:lnTo>
                      <a:lnTo>
                        <a:pt x="1159" y="463"/>
                      </a:lnTo>
                      <a:lnTo>
                        <a:pt x="1113" y="549"/>
                      </a:lnTo>
                      <a:lnTo>
                        <a:pt x="1073" y="640"/>
                      </a:lnTo>
                      <a:lnTo>
                        <a:pt x="1053" y="711"/>
                      </a:lnTo>
                      <a:lnTo>
                        <a:pt x="0" y="711"/>
                      </a:lnTo>
                      <a:lnTo>
                        <a:pt x="18" y="651"/>
                      </a:lnTo>
                      <a:lnTo>
                        <a:pt x="42" y="587"/>
                      </a:lnTo>
                      <a:lnTo>
                        <a:pt x="68" y="529"/>
                      </a:lnTo>
                      <a:lnTo>
                        <a:pt x="88" y="484"/>
                      </a:lnTo>
                      <a:lnTo>
                        <a:pt x="124" y="425"/>
                      </a:lnTo>
                      <a:lnTo>
                        <a:pt x="172" y="359"/>
                      </a:lnTo>
                      <a:lnTo>
                        <a:pt x="216" y="312"/>
                      </a:lnTo>
                      <a:lnTo>
                        <a:pt x="269" y="262"/>
                      </a:lnTo>
                      <a:lnTo>
                        <a:pt x="300" y="236"/>
                      </a:lnTo>
                      <a:lnTo>
                        <a:pt x="340" y="202"/>
                      </a:lnTo>
                      <a:lnTo>
                        <a:pt x="384" y="172"/>
                      </a:lnTo>
                      <a:lnTo>
                        <a:pt x="446" y="134"/>
                      </a:lnTo>
                      <a:lnTo>
                        <a:pt x="493" y="110"/>
                      </a:lnTo>
                      <a:lnTo>
                        <a:pt x="532" y="92"/>
                      </a:lnTo>
                      <a:lnTo>
                        <a:pt x="581" y="71"/>
                      </a:lnTo>
                      <a:lnTo>
                        <a:pt x="636" y="52"/>
                      </a:lnTo>
                      <a:lnTo>
                        <a:pt x="687" y="36"/>
                      </a:lnTo>
                      <a:lnTo>
                        <a:pt x="755" y="19"/>
                      </a:lnTo>
                      <a:lnTo>
                        <a:pt x="826" y="8"/>
                      </a:lnTo>
                      <a:lnTo>
                        <a:pt x="886" y="3"/>
                      </a:lnTo>
                      <a:lnTo>
                        <a:pt x="947" y="0"/>
                      </a:lnTo>
                      <a:lnTo>
                        <a:pt x="1018" y="0"/>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120840" name="Freeform 10"/>
                <p:cNvSpPr/>
                <p:nvPr/>
              </p:nvSpPr>
              <p:spPr>
                <a:xfrm>
                  <a:off x="2431" y="1400"/>
                  <a:ext cx="2346" cy="956"/>
                </a:xfrm>
                <a:custGeom>
                  <a:avLst/>
                  <a:gdLst/>
                  <a:ahLst/>
                  <a:cxnLst>
                    <a:cxn ang="0">
                      <a:pos x="972" y="0"/>
                    </a:cxn>
                    <a:cxn ang="0">
                      <a:pos x="1030" y="0"/>
                    </a:cxn>
                    <a:cxn ang="0">
                      <a:pos x="1123" y="4"/>
                    </a:cxn>
                    <a:cxn ang="0">
                      <a:pos x="1229" y="15"/>
                    </a:cxn>
                    <a:cxn ang="0">
                      <a:pos x="1306" y="34"/>
                    </a:cxn>
                    <a:cxn ang="0">
                      <a:pos x="1386" y="57"/>
                    </a:cxn>
                    <a:cxn ang="0">
                      <a:pos x="1452" y="83"/>
                    </a:cxn>
                    <a:cxn ang="0">
                      <a:pos x="1505" y="109"/>
                    </a:cxn>
                    <a:cxn ang="0">
                      <a:pos x="1576" y="147"/>
                    </a:cxn>
                    <a:cxn ang="0">
                      <a:pos x="1638" y="185"/>
                    </a:cxn>
                    <a:cxn ang="0">
                      <a:pos x="1695" y="226"/>
                    </a:cxn>
                    <a:cxn ang="0">
                      <a:pos x="1755" y="278"/>
                    </a:cxn>
                    <a:cxn ang="0">
                      <a:pos x="1812" y="337"/>
                    </a:cxn>
                    <a:cxn ang="0">
                      <a:pos x="1848" y="378"/>
                    </a:cxn>
                    <a:cxn ang="0">
                      <a:pos x="1879" y="420"/>
                    </a:cxn>
                    <a:cxn ang="0">
                      <a:pos x="1905" y="463"/>
                    </a:cxn>
                    <a:cxn ang="0">
                      <a:pos x="1925" y="499"/>
                    </a:cxn>
                    <a:cxn ang="0">
                      <a:pos x="1941" y="528"/>
                    </a:cxn>
                    <a:cxn ang="0">
                      <a:pos x="1956" y="565"/>
                    </a:cxn>
                    <a:cxn ang="0">
                      <a:pos x="1971" y="604"/>
                    </a:cxn>
                    <a:cxn ang="0">
                      <a:pos x="1985" y="652"/>
                    </a:cxn>
                    <a:cxn ang="0">
                      <a:pos x="2005" y="709"/>
                    </a:cxn>
                    <a:cxn ang="0">
                      <a:pos x="2345" y="709"/>
                    </a:cxn>
                    <a:cxn ang="0">
                      <a:pos x="1532" y="955"/>
                    </a:cxn>
                    <a:cxn ang="0">
                      <a:pos x="555" y="709"/>
                    </a:cxn>
                    <a:cxn ang="0">
                      <a:pos x="939" y="709"/>
                    </a:cxn>
                    <a:cxn ang="0">
                      <a:pos x="926" y="671"/>
                    </a:cxn>
                    <a:cxn ang="0">
                      <a:pos x="908" y="627"/>
                    </a:cxn>
                    <a:cxn ang="0">
                      <a:pos x="888" y="579"/>
                    </a:cxn>
                    <a:cxn ang="0">
                      <a:pos x="871" y="530"/>
                    </a:cxn>
                    <a:cxn ang="0">
                      <a:pos x="844" y="488"/>
                    </a:cxn>
                    <a:cxn ang="0">
                      <a:pos x="824" y="450"/>
                    </a:cxn>
                    <a:cxn ang="0">
                      <a:pos x="778" y="383"/>
                    </a:cxn>
                    <a:cxn ang="0">
                      <a:pos x="732" y="326"/>
                    </a:cxn>
                    <a:cxn ang="0">
                      <a:pos x="692" y="287"/>
                    </a:cxn>
                    <a:cxn ang="0">
                      <a:pos x="659" y="253"/>
                    </a:cxn>
                    <a:cxn ang="0">
                      <a:pos x="619" y="221"/>
                    </a:cxn>
                    <a:cxn ang="0">
                      <a:pos x="588" y="196"/>
                    </a:cxn>
                    <a:cxn ang="0">
                      <a:pos x="548" y="169"/>
                    </a:cxn>
                    <a:cxn ang="0">
                      <a:pos x="515" y="147"/>
                    </a:cxn>
                    <a:cxn ang="0">
                      <a:pos x="477" y="127"/>
                    </a:cxn>
                    <a:cxn ang="0">
                      <a:pos x="440" y="109"/>
                    </a:cxn>
                    <a:cxn ang="0">
                      <a:pos x="393" y="88"/>
                    </a:cxn>
                    <a:cxn ang="0">
                      <a:pos x="354" y="72"/>
                    </a:cxn>
                    <a:cxn ang="0">
                      <a:pos x="309" y="56"/>
                    </a:cxn>
                    <a:cxn ang="0">
                      <a:pos x="265" y="42"/>
                    </a:cxn>
                    <a:cxn ang="0">
                      <a:pos x="221" y="30"/>
                    </a:cxn>
                    <a:cxn ang="0">
                      <a:pos x="177" y="20"/>
                    </a:cxn>
                    <a:cxn ang="0">
                      <a:pos x="130" y="13"/>
                    </a:cxn>
                    <a:cxn ang="0">
                      <a:pos x="88" y="7"/>
                    </a:cxn>
                    <a:cxn ang="0">
                      <a:pos x="53" y="4"/>
                    </a:cxn>
                    <a:cxn ang="0">
                      <a:pos x="0" y="0"/>
                    </a:cxn>
                    <a:cxn ang="0">
                      <a:pos x="972" y="0"/>
                    </a:cxn>
                  </a:cxnLst>
                  <a:pathLst>
                    <a:path w="2346" h="956">
                      <a:moveTo>
                        <a:pt x="972" y="0"/>
                      </a:moveTo>
                      <a:lnTo>
                        <a:pt x="1030" y="0"/>
                      </a:lnTo>
                      <a:lnTo>
                        <a:pt x="1123" y="4"/>
                      </a:lnTo>
                      <a:lnTo>
                        <a:pt x="1229" y="15"/>
                      </a:lnTo>
                      <a:lnTo>
                        <a:pt x="1306" y="34"/>
                      </a:lnTo>
                      <a:lnTo>
                        <a:pt x="1386" y="57"/>
                      </a:lnTo>
                      <a:lnTo>
                        <a:pt x="1452" y="83"/>
                      </a:lnTo>
                      <a:lnTo>
                        <a:pt x="1505" y="109"/>
                      </a:lnTo>
                      <a:lnTo>
                        <a:pt x="1576" y="147"/>
                      </a:lnTo>
                      <a:lnTo>
                        <a:pt x="1638" y="185"/>
                      </a:lnTo>
                      <a:lnTo>
                        <a:pt x="1695" y="226"/>
                      </a:lnTo>
                      <a:lnTo>
                        <a:pt x="1755" y="278"/>
                      </a:lnTo>
                      <a:lnTo>
                        <a:pt x="1812" y="337"/>
                      </a:lnTo>
                      <a:lnTo>
                        <a:pt x="1848" y="378"/>
                      </a:lnTo>
                      <a:lnTo>
                        <a:pt x="1879" y="420"/>
                      </a:lnTo>
                      <a:lnTo>
                        <a:pt x="1905" y="463"/>
                      </a:lnTo>
                      <a:lnTo>
                        <a:pt x="1925" y="499"/>
                      </a:lnTo>
                      <a:lnTo>
                        <a:pt x="1941" y="528"/>
                      </a:lnTo>
                      <a:lnTo>
                        <a:pt x="1956" y="565"/>
                      </a:lnTo>
                      <a:lnTo>
                        <a:pt x="1971" y="604"/>
                      </a:lnTo>
                      <a:lnTo>
                        <a:pt x="1985" y="652"/>
                      </a:lnTo>
                      <a:lnTo>
                        <a:pt x="2005" y="709"/>
                      </a:lnTo>
                      <a:lnTo>
                        <a:pt x="2345" y="709"/>
                      </a:lnTo>
                      <a:lnTo>
                        <a:pt x="1532" y="955"/>
                      </a:lnTo>
                      <a:lnTo>
                        <a:pt x="555" y="709"/>
                      </a:lnTo>
                      <a:lnTo>
                        <a:pt x="939" y="709"/>
                      </a:lnTo>
                      <a:lnTo>
                        <a:pt x="926" y="671"/>
                      </a:lnTo>
                      <a:lnTo>
                        <a:pt x="908" y="627"/>
                      </a:lnTo>
                      <a:lnTo>
                        <a:pt x="888" y="579"/>
                      </a:lnTo>
                      <a:lnTo>
                        <a:pt x="871" y="530"/>
                      </a:lnTo>
                      <a:lnTo>
                        <a:pt x="844" y="488"/>
                      </a:lnTo>
                      <a:lnTo>
                        <a:pt x="824" y="450"/>
                      </a:lnTo>
                      <a:lnTo>
                        <a:pt x="778" y="383"/>
                      </a:lnTo>
                      <a:lnTo>
                        <a:pt x="732" y="326"/>
                      </a:lnTo>
                      <a:lnTo>
                        <a:pt x="692" y="287"/>
                      </a:lnTo>
                      <a:lnTo>
                        <a:pt x="659" y="253"/>
                      </a:lnTo>
                      <a:lnTo>
                        <a:pt x="619" y="221"/>
                      </a:lnTo>
                      <a:lnTo>
                        <a:pt x="588" y="196"/>
                      </a:lnTo>
                      <a:lnTo>
                        <a:pt x="548" y="169"/>
                      </a:lnTo>
                      <a:lnTo>
                        <a:pt x="515" y="147"/>
                      </a:lnTo>
                      <a:lnTo>
                        <a:pt x="477" y="127"/>
                      </a:lnTo>
                      <a:lnTo>
                        <a:pt x="440" y="109"/>
                      </a:lnTo>
                      <a:lnTo>
                        <a:pt x="393" y="88"/>
                      </a:lnTo>
                      <a:lnTo>
                        <a:pt x="354" y="72"/>
                      </a:lnTo>
                      <a:lnTo>
                        <a:pt x="309" y="56"/>
                      </a:lnTo>
                      <a:lnTo>
                        <a:pt x="265" y="42"/>
                      </a:lnTo>
                      <a:lnTo>
                        <a:pt x="221" y="30"/>
                      </a:lnTo>
                      <a:lnTo>
                        <a:pt x="177" y="20"/>
                      </a:lnTo>
                      <a:lnTo>
                        <a:pt x="130" y="13"/>
                      </a:lnTo>
                      <a:lnTo>
                        <a:pt x="88" y="7"/>
                      </a:lnTo>
                      <a:lnTo>
                        <a:pt x="53" y="4"/>
                      </a:lnTo>
                      <a:lnTo>
                        <a:pt x="0" y="0"/>
                      </a:lnTo>
                      <a:lnTo>
                        <a:pt x="972" y="0"/>
                      </a:lnTo>
                    </a:path>
                  </a:pathLst>
                </a:custGeom>
                <a:solidFill>
                  <a:srgbClr val="FF0000"/>
                </a:solidFill>
                <a:ln w="12700" cap="rnd" cmpd="sng">
                  <a:solidFill>
                    <a:srgbClr val="000000"/>
                  </a:solidFill>
                  <a:prstDash val="solid"/>
                  <a:round/>
                  <a:headEnd type="none" w="med" len="med"/>
                  <a:tailEnd type="none" w="med" len="med"/>
                </a:ln>
              </p:spPr>
              <p:txBody>
                <a:bodyPr/>
                <a:p>
                  <a:endParaRPr lang="zh-CN" altLang="en-US"/>
                </a:p>
              </p:txBody>
            </p:sp>
          </p:grpSp>
          <p:grpSp>
            <p:nvGrpSpPr>
              <p:cNvPr id="120841" name="Group 11"/>
              <p:cNvGrpSpPr/>
              <p:nvPr/>
            </p:nvGrpSpPr>
            <p:grpSpPr>
              <a:xfrm>
                <a:off x="1132" y="2209"/>
                <a:ext cx="3355" cy="956"/>
                <a:chOff x="1132" y="2209"/>
                <a:chExt cx="3355" cy="956"/>
              </a:xfrm>
            </p:grpSpPr>
            <p:sp>
              <p:nvSpPr>
                <p:cNvPr id="120842" name="Freeform 12"/>
                <p:cNvSpPr/>
                <p:nvPr/>
              </p:nvSpPr>
              <p:spPr>
                <a:xfrm>
                  <a:off x="1132" y="2209"/>
                  <a:ext cx="2346" cy="956"/>
                </a:xfrm>
                <a:custGeom>
                  <a:avLst/>
                  <a:gdLst/>
                  <a:ahLst/>
                  <a:cxnLst>
                    <a:cxn ang="0">
                      <a:pos x="1373" y="955"/>
                    </a:cxn>
                    <a:cxn ang="0">
                      <a:pos x="1315" y="955"/>
                    </a:cxn>
                    <a:cxn ang="0">
                      <a:pos x="1222" y="951"/>
                    </a:cxn>
                    <a:cxn ang="0">
                      <a:pos x="1116" y="940"/>
                    </a:cxn>
                    <a:cxn ang="0">
                      <a:pos x="1039" y="921"/>
                    </a:cxn>
                    <a:cxn ang="0">
                      <a:pos x="959" y="898"/>
                    </a:cxn>
                    <a:cxn ang="0">
                      <a:pos x="893" y="872"/>
                    </a:cxn>
                    <a:cxn ang="0">
                      <a:pos x="840" y="846"/>
                    </a:cxn>
                    <a:cxn ang="0">
                      <a:pos x="769" y="808"/>
                    </a:cxn>
                    <a:cxn ang="0">
                      <a:pos x="707" y="770"/>
                    </a:cxn>
                    <a:cxn ang="0">
                      <a:pos x="650" y="729"/>
                    </a:cxn>
                    <a:cxn ang="0">
                      <a:pos x="590" y="677"/>
                    </a:cxn>
                    <a:cxn ang="0">
                      <a:pos x="533" y="618"/>
                    </a:cxn>
                    <a:cxn ang="0">
                      <a:pos x="497" y="577"/>
                    </a:cxn>
                    <a:cxn ang="0">
                      <a:pos x="466" y="535"/>
                    </a:cxn>
                    <a:cxn ang="0">
                      <a:pos x="440" y="492"/>
                    </a:cxn>
                    <a:cxn ang="0">
                      <a:pos x="420" y="456"/>
                    </a:cxn>
                    <a:cxn ang="0">
                      <a:pos x="404" y="427"/>
                    </a:cxn>
                    <a:cxn ang="0">
                      <a:pos x="389" y="390"/>
                    </a:cxn>
                    <a:cxn ang="0">
                      <a:pos x="374" y="351"/>
                    </a:cxn>
                    <a:cxn ang="0">
                      <a:pos x="360" y="303"/>
                    </a:cxn>
                    <a:cxn ang="0">
                      <a:pos x="340" y="246"/>
                    </a:cxn>
                    <a:cxn ang="0">
                      <a:pos x="0" y="246"/>
                    </a:cxn>
                    <a:cxn ang="0">
                      <a:pos x="813" y="0"/>
                    </a:cxn>
                    <a:cxn ang="0">
                      <a:pos x="1792" y="246"/>
                    </a:cxn>
                    <a:cxn ang="0">
                      <a:pos x="1406" y="246"/>
                    </a:cxn>
                    <a:cxn ang="0">
                      <a:pos x="1419" y="284"/>
                    </a:cxn>
                    <a:cxn ang="0">
                      <a:pos x="1437" y="328"/>
                    </a:cxn>
                    <a:cxn ang="0">
                      <a:pos x="1457" y="376"/>
                    </a:cxn>
                    <a:cxn ang="0">
                      <a:pos x="1474" y="425"/>
                    </a:cxn>
                    <a:cxn ang="0">
                      <a:pos x="1501" y="467"/>
                    </a:cxn>
                    <a:cxn ang="0">
                      <a:pos x="1521" y="505"/>
                    </a:cxn>
                    <a:cxn ang="0">
                      <a:pos x="1567" y="572"/>
                    </a:cxn>
                    <a:cxn ang="0">
                      <a:pos x="1613" y="629"/>
                    </a:cxn>
                    <a:cxn ang="0">
                      <a:pos x="1653" y="669"/>
                    </a:cxn>
                    <a:cxn ang="0">
                      <a:pos x="1686" y="702"/>
                    </a:cxn>
                    <a:cxn ang="0">
                      <a:pos x="1726" y="734"/>
                    </a:cxn>
                    <a:cxn ang="0">
                      <a:pos x="1759" y="759"/>
                    </a:cxn>
                    <a:cxn ang="0">
                      <a:pos x="1799" y="786"/>
                    </a:cxn>
                    <a:cxn ang="0">
                      <a:pos x="1832" y="808"/>
                    </a:cxn>
                    <a:cxn ang="0">
                      <a:pos x="1870" y="828"/>
                    </a:cxn>
                    <a:cxn ang="0">
                      <a:pos x="1905" y="846"/>
                    </a:cxn>
                    <a:cxn ang="0">
                      <a:pos x="1952" y="867"/>
                    </a:cxn>
                    <a:cxn ang="0">
                      <a:pos x="1991" y="883"/>
                    </a:cxn>
                    <a:cxn ang="0">
                      <a:pos x="2036" y="899"/>
                    </a:cxn>
                    <a:cxn ang="0">
                      <a:pos x="2080" y="913"/>
                    </a:cxn>
                    <a:cxn ang="0">
                      <a:pos x="2124" y="925"/>
                    </a:cxn>
                    <a:cxn ang="0">
                      <a:pos x="2168" y="935"/>
                    </a:cxn>
                    <a:cxn ang="0">
                      <a:pos x="2215" y="942"/>
                    </a:cxn>
                    <a:cxn ang="0">
                      <a:pos x="2257" y="948"/>
                    </a:cxn>
                    <a:cxn ang="0">
                      <a:pos x="2292" y="951"/>
                    </a:cxn>
                    <a:cxn ang="0">
                      <a:pos x="2345" y="955"/>
                    </a:cxn>
                    <a:cxn ang="0">
                      <a:pos x="1373" y="955"/>
                    </a:cxn>
                  </a:cxnLst>
                  <a:pathLst>
                    <a:path w="2346" h="956">
                      <a:moveTo>
                        <a:pt x="1373" y="955"/>
                      </a:moveTo>
                      <a:lnTo>
                        <a:pt x="1315" y="955"/>
                      </a:lnTo>
                      <a:lnTo>
                        <a:pt x="1222" y="951"/>
                      </a:lnTo>
                      <a:lnTo>
                        <a:pt x="1116" y="940"/>
                      </a:lnTo>
                      <a:lnTo>
                        <a:pt x="1039" y="921"/>
                      </a:lnTo>
                      <a:lnTo>
                        <a:pt x="959" y="898"/>
                      </a:lnTo>
                      <a:lnTo>
                        <a:pt x="893" y="872"/>
                      </a:lnTo>
                      <a:lnTo>
                        <a:pt x="840" y="846"/>
                      </a:lnTo>
                      <a:lnTo>
                        <a:pt x="769" y="808"/>
                      </a:lnTo>
                      <a:lnTo>
                        <a:pt x="707" y="770"/>
                      </a:lnTo>
                      <a:lnTo>
                        <a:pt x="650" y="729"/>
                      </a:lnTo>
                      <a:lnTo>
                        <a:pt x="590" y="677"/>
                      </a:lnTo>
                      <a:lnTo>
                        <a:pt x="533" y="618"/>
                      </a:lnTo>
                      <a:lnTo>
                        <a:pt x="497" y="577"/>
                      </a:lnTo>
                      <a:lnTo>
                        <a:pt x="466" y="535"/>
                      </a:lnTo>
                      <a:lnTo>
                        <a:pt x="440" y="492"/>
                      </a:lnTo>
                      <a:lnTo>
                        <a:pt x="420" y="456"/>
                      </a:lnTo>
                      <a:lnTo>
                        <a:pt x="404" y="427"/>
                      </a:lnTo>
                      <a:lnTo>
                        <a:pt x="389" y="390"/>
                      </a:lnTo>
                      <a:lnTo>
                        <a:pt x="374" y="351"/>
                      </a:lnTo>
                      <a:lnTo>
                        <a:pt x="360" y="303"/>
                      </a:lnTo>
                      <a:lnTo>
                        <a:pt x="340" y="246"/>
                      </a:lnTo>
                      <a:lnTo>
                        <a:pt x="0" y="246"/>
                      </a:lnTo>
                      <a:lnTo>
                        <a:pt x="813" y="0"/>
                      </a:lnTo>
                      <a:lnTo>
                        <a:pt x="1792" y="246"/>
                      </a:lnTo>
                      <a:lnTo>
                        <a:pt x="1406" y="246"/>
                      </a:lnTo>
                      <a:lnTo>
                        <a:pt x="1419" y="284"/>
                      </a:lnTo>
                      <a:lnTo>
                        <a:pt x="1437" y="328"/>
                      </a:lnTo>
                      <a:lnTo>
                        <a:pt x="1457" y="376"/>
                      </a:lnTo>
                      <a:lnTo>
                        <a:pt x="1474" y="425"/>
                      </a:lnTo>
                      <a:lnTo>
                        <a:pt x="1501" y="467"/>
                      </a:lnTo>
                      <a:lnTo>
                        <a:pt x="1521" y="505"/>
                      </a:lnTo>
                      <a:lnTo>
                        <a:pt x="1567" y="572"/>
                      </a:lnTo>
                      <a:lnTo>
                        <a:pt x="1613" y="629"/>
                      </a:lnTo>
                      <a:lnTo>
                        <a:pt x="1653" y="669"/>
                      </a:lnTo>
                      <a:lnTo>
                        <a:pt x="1686" y="702"/>
                      </a:lnTo>
                      <a:lnTo>
                        <a:pt x="1726" y="734"/>
                      </a:lnTo>
                      <a:lnTo>
                        <a:pt x="1759" y="759"/>
                      </a:lnTo>
                      <a:lnTo>
                        <a:pt x="1799" y="786"/>
                      </a:lnTo>
                      <a:lnTo>
                        <a:pt x="1832" y="808"/>
                      </a:lnTo>
                      <a:lnTo>
                        <a:pt x="1870" y="828"/>
                      </a:lnTo>
                      <a:lnTo>
                        <a:pt x="1905" y="846"/>
                      </a:lnTo>
                      <a:lnTo>
                        <a:pt x="1952" y="867"/>
                      </a:lnTo>
                      <a:lnTo>
                        <a:pt x="1991" y="883"/>
                      </a:lnTo>
                      <a:lnTo>
                        <a:pt x="2036" y="899"/>
                      </a:lnTo>
                      <a:lnTo>
                        <a:pt x="2080" y="913"/>
                      </a:lnTo>
                      <a:lnTo>
                        <a:pt x="2124" y="925"/>
                      </a:lnTo>
                      <a:lnTo>
                        <a:pt x="2168" y="935"/>
                      </a:lnTo>
                      <a:lnTo>
                        <a:pt x="2215" y="942"/>
                      </a:lnTo>
                      <a:lnTo>
                        <a:pt x="2257" y="948"/>
                      </a:lnTo>
                      <a:lnTo>
                        <a:pt x="2292" y="951"/>
                      </a:lnTo>
                      <a:lnTo>
                        <a:pt x="2345" y="955"/>
                      </a:lnTo>
                      <a:lnTo>
                        <a:pt x="1373" y="955"/>
                      </a:lnTo>
                    </a:path>
                  </a:pathLst>
                </a:custGeom>
                <a:solidFill>
                  <a:srgbClr val="800000"/>
                </a:solidFill>
                <a:ln w="12700" cap="rnd" cmpd="sng">
                  <a:solidFill>
                    <a:srgbClr val="000000"/>
                  </a:solidFill>
                  <a:prstDash val="solid"/>
                  <a:round/>
                  <a:headEnd type="none" w="med" len="med"/>
                  <a:tailEnd type="none" w="med" len="med"/>
                </a:ln>
              </p:spPr>
              <p:txBody>
                <a:bodyPr/>
                <a:p>
                  <a:endParaRPr lang="zh-CN" altLang="en-US"/>
                </a:p>
              </p:txBody>
            </p:sp>
            <p:sp>
              <p:nvSpPr>
                <p:cNvPr id="120843" name="Freeform 13"/>
                <p:cNvSpPr/>
                <p:nvPr/>
              </p:nvSpPr>
              <p:spPr>
                <a:xfrm>
                  <a:off x="2516" y="2453"/>
                  <a:ext cx="1971" cy="712"/>
                </a:xfrm>
                <a:custGeom>
                  <a:avLst/>
                  <a:gdLst/>
                  <a:ahLst/>
                  <a:cxnLst>
                    <a:cxn ang="0">
                      <a:pos x="952" y="711"/>
                    </a:cxn>
                    <a:cxn ang="0">
                      <a:pos x="0" y="711"/>
                    </a:cxn>
                    <a:cxn ang="0">
                      <a:pos x="141" y="692"/>
                    </a:cxn>
                    <a:cxn ang="0">
                      <a:pos x="267" y="661"/>
                    </a:cxn>
                    <a:cxn ang="0">
                      <a:pos x="378" y="619"/>
                    </a:cxn>
                    <a:cxn ang="0">
                      <a:pos x="479" y="573"/>
                    </a:cxn>
                    <a:cxn ang="0">
                      <a:pos x="581" y="504"/>
                    </a:cxn>
                    <a:cxn ang="0">
                      <a:pos x="667" y="433"/>
                    </a:cxn>
                    <a:cxn ang="0">
                      <a:pos x="742" y="352"/>
                    </a:cxn>
                    <a:cxn ang="0">
                      <a:pos x="811" y="248"/>
                    </a:cxn>
                    <a:cxn ang="0">
                      <a:pos x="857" y="162"/>
                    </a:cxn>
                    <a:cxn ang="0">
                      <a:pos x="897" y="71"/>
                    </a:cxn>
                    <a:cxn ang="0">
                      <a:pos x="917" y="0"/>
                    </a:cxn>
                    <a:cxn ang="0">
                      <a:pos x="1970" y="0"/>
                    </a:cxn>
                    <a:cxn ang="0">
                      <a:pos x="1952" y="60"/>
                    </a:cxn>
                    <a:cxn ang="0">
                      <a:pos x="1928" y="124"/>
                    </a:cxn>
                    <a:cxn ang="0">
                      <a:pos x="1902" y="182"/>
                    </a:cxn>
                    <a:cxn ang="0">
                      <a:pos x="1882" y="227"/>
                    </a:cxn>
                    <a:cxn ang="0">
                      <a:pos x="1846" y="286"/>
                    </a:cxn>
                    <a:cxn ang="0">
                      <a:pos x="1798" y="352"/>
                    </a:cxn>
                    <a:cxn ang="0">
                      <a:pos x="1754" y="399"/>
                    </a:cxn>
                    <a:cxn ang="0">
                      <a:pos x="1701" y="449"/>
                    </a:cxn>
                    <a:cxn ang="0">
                      <a:pos x="1670" y="475"/>
                    </a:cxn>
                    <a:cxn ang="0">
                      <a:pos x="1630" y="509"/>
                    </a:cxn>
                    <a:cxn ang="0">
                      <a:pos x="1586" y="539"/>
                    </a:cxn>
                    <a:cxn ang="0">
                      <a:pos x="1524" y="577"/>
                    </a:cxn>
                    <a:cxn ang="0">
                      <a:pos x="1478" y="601"/>
                    </a:cxn>
                    <a:cxn ang="0">
                      <a:pos x="1438" y="619"/>
                    </a:cxn>
                    <a:cxn ang="0">
                      <a:pos x="1389" y="640"/>
                    </a:cxn>
                    <a:cxn ang="0">
                      <a:pos x="1334" y="659"/>
                    </a:cxn>
                    <a:cxn ang="0">
                      <a:pos x="1283" y="675"/>
                    </a:cxn>
                    <a:cxn ang="0">
                      <a:pos x="1215" y="692"/>
                    </a:cxn>
                    <a:cxn ang="0">
                      <a:pos x="1144" y="703"/>
                    </a:cxn>
                    <a:cxn ang="0">
                      <a:pos x="1084" y="708"/>
                    </a:cxn>
                    <a:cxn ang="0">
                      <a:pos x="1023" y="711"/>
                    </a:cxn>
                    <a:cxn ang="0">
                      <a:pos x="952" y="711"/>
                    </a:cxn>
                  </a:cxnLst>
                  <a:pathLst>
                    <a:path w="1971" h="712">
                      <a:moveTo>
                        <a:pt x="952" y="711"/>
                      </a:moveTo>
                      <a:lnTo>
                        <a:pt x="0" y="711"/>
                      </a:lnTo>
                      <a:lnTo>
                        <a:pt x="141" y="692"/>
                      </a:lnTo>
                      <a:lnTo>
                        <a:pt x="267" y="661"/>
                      </a:lnTo>
                      <a:lnTo>
                        <a:pt x="378" y="619"/>
                      </a:lnTo>
                      <a:lnTo>
                        <a:pt x="479" y="573"/>
                      </a:lnTo>
                      <a:lnTo>
                        <a:pt x="581" y="504"/>
                      </a:lnTo>
                      <a:lnTo>
                        <a:pt x="667" y="433"/>
                      </a:lnTo>
                      <a:lnTo>
                        <a:pt x="742" y="352"/>
                      </a:lnTo>
                      <a:lnTo>
                        <a:pt x="811" y="248"/>
                      </a:lnTo>
                      <a:lnTo>
                        <a:pt x="857" y="162"/>
                      </a:lnTo>
                      <a:lnTo>
                        <a:pt x="897" y="71"/>
                      </a:lnTo>
                      <a:lnTo>
                        <a:pt x="917" y="0"/>
                      </a:lnTo>
                      <a:lnTo>
                        <a:pt x="1970" y="0"/>
                      </a:lnTo>
                      <a:lnTo>
                        <a:pt x="1952" y="60"/>
                      </a:lnTo>
                      <a:lnTo>
                        <a:pt x="1928" y="124"/>
                      </a:lnTo>
                      <a:lnTo>
                        <a:pt x="1902" y="182"/>
                      </a:lnTo>
                      <a:lnTo>
                        <a:pt x="1882" y="227"/>
                      </a:lnTo>
                      <a:lnTo>
                        <a:pt x="1846" y="286"/>
                      </a:lnTo>
                      <a:lnTo>
                        <a:pt x="1798" y="352"/>
                      </a:lnTo>
                      <a:lnTo>
                        <a:pt x="1754" y="399"/>
                      </a:lnTo>
                      <a:lnTo>
                        <a:pt x="1701" y="449"/>
                      </a:lnTo>
                      <a:lnTo>
                        <a:pt x="1670" y="475"/>
                      </a:lnTo>
                      <a:lnTo>
                        <a:pt x="1630" y="509"/>
                      </a:lnTo>
                      <a:lnTo>
                        <a:pt x="1586" y="539"/>
                      </a:lnTo>
                      <a:lnTo>
                        <a:pt x="1524" y="577"/>
                      </a:lnTo>
                      <a:lnTo>
                        <a:pt x="1478" y="601"/>
                      </a:lnTo>
                      <a:lnTo>
                        <a:pt x="1438" y="619"/>
                      </a:lnTo>
                      <a:lnTo>
                        <a:pt x="1389" y="640"/>
                      </a:lnTo>
                      <a:lnTo>
                        <a:pt x="1334" y="659"/>
                      </a:lnTo>
                      <a:lnTo>
                        <a:pt x="1283" y="675"/>
                      </a:lnTo>
                      <a:lnTo>
                        <a:pt x="1215" y="692"/>
                      </a:lnTo>
                      <a:lnTo>
                        <a:pt x="1144" y="703"/>
                      </a:lnTo>
                      <a:lnTo>
                        <a:pt x="1084" y="708"/>
                      </a:lnTo>
                      <a:lnTo>
                        <a:pt x="1023" y="711"/>
                      </a:lnTo>
                      <a:lnTo>
                        <a:pt x="952" y="711"/>
                      </a:lnTo>
                    </a:path>
                  </a:pathLst>
                </a:custGeom>
                <a:solidFill>
                  <a:srgbClr val="FF0000"/>
                </a:solidFill>
                <a:ln w="12700" cap="rnd" cmpd="sng">
                  <a:solidFill>
                    <a:srgbClr val="000000"/>
                  </a:solidFill>
                  <a:prstDash val="solid"/>
                  <a:round/>
                  <a:headEnd type="none" w="med" len="med"/>
                  <a:tailEnd type="none" w="med" len="med"/>
                </a:ln>
              </p:spPr>
              <p:txBody>
                <a:bodyPr/>
                <a:p>
                  <a:endParaRPr lang="zh-CN" altLang="en-US"/>
                </a:p>
              </p:txBody>
            </p:sp>
          </p:grpSp>
        </p:grpSp>
        <p:pic>
          <p:nvPicPr>
            <p:cNvPr id="120844" name="Picture 14"/>
            <p:cNvPicPr/>
            <p:nvPr/>
          </p:nvPicPr>
          <p:blipFill>
            <a:blip r:embed="rId1"/>
            <a:stretch>
              <a:fillRect/>
            </a:stretch>
          </p:blipFill>
          <p:spPr>
            <a:xfrm>
              <a:off x="2471" y="964"/>
              <a:ext cx="1070" cy="988"/>
            </a:xfrm>
            <a:prstGeom prst="rect">
              <a:avLst/>
            </a:prstGeom>
            <a:noFill/>
            <a:ln w="12700">
              <a:noFill/>
            </a:ln>
          </p:spPr>
        </p:pic>
        <p:pic>
          <p:nvPicPr>
            <p:cNvPr id="120845" name="Picture 15"/>
            <p:cNvPicPr/>
            <p:nvPr/>
          </p:nvPicPr>
          <p:blipFill>
            <a:blip r:embed="rId2"/>
            <a:stretch>
              <a:fillRect/>
            </a:stretch>
          </p:blipFill>
          <p:spPr>
            <a:xfrm>
              <a:off x="3762" y="1195"/>
              <a:ext cx="1448" cy="910"/>
            </a:xfrm>
            <a:prstGeom prst="rect">
              <a:avLst/>
            </a:prstGeom>
            <a:noFill/>
            <a:ln w="12700">
              <a:noFill/>
            </a:ln>
          </p:spPr>
        </p:pic>
        <p:pic>
          <p:nvPicPr>
            <p:cNvPr id="120846" name="Picture 16"/>
            <p:cNvPicPr/>
            <p:nvPr/>
          </p:nvPicPr>
          <p:blipFill>
            <a:blip r:embed="rId3"/>
            <a:stretch>
              <a:fillRect/>
            </a:stretch>
          </p:blipFill>
          <p:spPr>
            <a:xfrm>
              <a:off x="1462" y="1040"/>
              <a:ext cx="768" cy="1044"/>
            </a:xfrm>
            <a:prstGeom prst="rect">
              <a:avLst/>
            </a:prstGeom>
            <a:noFill/>
            <a:ln w="12700">
              <a:noFill/>
            </a:ln>
          </p:spPr>
        </p:pic>
        <p:sp>
          <p:nvSpPr>
            <p:cNvPr id="743441" name="Rectangle 17"/>
            <p:cNvSpPr>
              <a:spLocks noChangeArrowheads="1"/>
            </p:cNvSpPr>
            <p:nvPr/>
          </p:nvSpPr>
          <p:spPr bwMode="auto">
            <a:xfrm>
              <a:off x="1312" y="784"/>
              <a:ext cx="888"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 cases</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3442" name="Rectangle 18"/>
            <p:cNvSpPr>
              <a:spLocks noChangeArrowheads="1"/>
            </p:cNvSpPr>
            <p:nvPr/>
          </p:nvSpPr>
          <p:spPr bwMode="auto">
            <a:xfrm>
              <a:off x="4627" y="2098"/>
              <a:ext cx="639"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results</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120849" name="Oval 19"/>
            <p:cNvSpPr/>
            <p:nvPr/>
          </p:nvSpPr>
          <p:spPr>
            <a:xfrm>
              <a:off x="3609" y="2505"/>
              <a:ext cx="1288" cy="888"/>
            </a:xfrm>
            <a:prstGeom prst="ellipse">
              <a:avLst/>
            </a:prstGeom>
            <a:solidFill>
              <a:schemeClr val="accent2"/>
            </a:solidFill>
            <a:ln w="254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43444" name="Rectangle 20"/>
            <p:cNvSpPr>
              <a:spLocks noChangeArrowheads="1"/>
            </p:cNvSpPr>
            <p:nvPr/>
          </p:nvSpPr>
          <p:spPr bwMode="auto">
            <a:xfrm>
              <a:off x="3696" y="2784"/>
              <a:ext cx="1116"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Debugging</a:t>
              </a:r>
              <a:endPar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20851" name="AutoShape 21"/>
            <p:cNvSpPr/>
            <p:nvPr/>
          </p:nvSpPr>
          <p:spPr>
            <a:xfrm flipH="1">
              <a:off x="2841" y="2665"/>
              <a:ext cx="688" cy="120"/>
            </a:xfrm>
            <a:prstGeom prst="rightArrow">
              <a:avLst>
                <a:gd name="adj1" fmla="val 50000"/>
                <a:gd name="adj2" fmla="val 286454"/>
              </a:avLst>
            </a:prstGeom>
            <a:solidFill>
              <a:schemeClr val="tx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0852" name="AutoShape 22"/>
            <p:cNvSpPr/>
            <p:nvPr/>
          </p:nvSpPr>
          <p:spPr>
            <a:xfrm flipH="1">
              <a:off x="2873" y="3129"/>
              <a:ext cx="688" cy="136"/>
            </a:xfrm>
            <a:prstGeom prst="rightArrow">
              <a:avLst>
                <a:gd name="adj1" fmla="val 50000"/>
                <a:gd name="adj2" fmla="val 252753"/>
              </a:avLst>
            </a:prstGeom>
            <a:solidFill>
              <a:schemeClr val="tx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743447" name="Rectangle 23"/>
            <p:cNvSpPr>
              <a:spLocks noChangeArrowheads="1"/>
            </p:cNvSpPr>
            <p:nvPr/>
          </p:nvSpPr>
          <p:spPr bwMode="auto">
            <a:xfrm>
              <a:off x="2103" y="2499"/>
              <a:ext cx="826" cy="3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suspected</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3448" name="Rectangle 24"/>
            <p:cNvSpPr>
              <a:spLocks noChangeArrowheads="1"/>
            </p:cNvSpPr>
            <p:nvPr/>
          </p:nvSpPr>
          <p:spPr bwMode="auto">
            <a:xfrm>
              <a:off x="2154" y="3043"/>
              <a:ext cx="754" cy="3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identified</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3449" name="Rectangle 25"/>
            <p:cNvSpPr>
              <a:spLocks noChangeArrowheads="1"/>
            </p:cNvSpPr>
            <p:nvPr/>
          </p:nvSpPr>
          <p:spPr bwMode="auto">
            <a:xfrm>
              <a:off x="1274" y="2795"/>
              <a:ext cx="898" cy="1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corrections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3450" name="Rectangle 26"/>
            <p:cNvSpPr>
              <a:spLocks noChangeArrowheads="1"/>
            </p:cNvSpPr>
            <p:nvPr/>
          </p:nvSpPr>
          <p:spPr bwMode="auto">
            <a:xfrm>
              <a:off x="1098" y="2355"/>
              <a:ext cx="850" cy="3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regression</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3451" name="Rectangle 27"/>
            <p:cNvSpPr>
              <a:spLocks noChangeArrowheads="1"/>
            </p:cNvSpPr>
            <p:nvPr/>
          </p:nvSpPr>
          <p:spPr bwMode="auto">
            <a:xfrm>
              <a:off x="1923" y="2171"/>
              <a:ext cx="690" cy="3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new test</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cases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
        <p:nvSpPr>
          <p:cNvPr id="120858" name="Text Box 28"/>
          <p:cNvSpPr txBox="1"/>
          <p:nvPr/>
        </p:nvSpPr>
        <p:spPr>
          <a:xfrm>
            <a:off x="250825" y="765175"/>
            <a:ext cx="8426450" cy="1187450"/>
          </a:xfrm>
          <a:prstGeom prst="rect">
            <a:avLst/>
          </a:prstGeom>
          <a:noFill/>
          <a:ln w="9525">
            <a:noFill/>
          </a:ln>
        </p:spPr>
        <p:txBody>
          <a:bodyPr>
            <a:spAutoFit/>
          </a:bodyPr>
          <a:p>
            <a:pPr eaLnBrk="0" hangingPunct="0"/>
            <a:r>
              <a:rPr lang="zh-CN" altLang="en-US" sz="2400" dirty="0">
                <a:latin typeface="Arial" panose="020B0604020202020204" pitchFamily="34" charset="0"/>
                <a:ea typeface="宋体" panose="02010600030101010101" pitchFamily="2" charset="-122"/>
              </a:rPr>
              <a:t>调试不是测试，总发生在测试之后，</a:t>
            </a:r>
            <a:endParaRPr lang="zh-CN" altLang="en-US" sz="2400" dirty="0">
              <a:latin typeface="Arial" panose="020B0604020202020204" pitchFamily="34" charset="0"/>
              <a:ea typeface="宋体" panose="02010600030101010101" pitchFamily="2" charset="-122"/>
            </a:endParaRPr>
          </a:p>
          <a:p>
            <a:pPr eaLnBrk="0" hangingPunct="0"/>
            <a:r>
              <a:rPr lang="zh-CN" altLang="en-US" sz="2400" dirty="0">
                <a:latin typeface="Arial" panose="020B0604020202020204" pitchFamily="34" charset="0"/>
                <a:ea typeface="宋体" panose="02010600030101010101" pitchFamily="2" charset="-122"/>
              </a:rPr>
              <a:t>调试（分析出错原因，定位错误），当然，调试能够发现问题，也可能找不到原因</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9"/>
          <p:cNvSpPr>
            <a:spLocks noGrp="1"/>
          </p:cNvSpPr>
          <p:nvPr>
            <p:ph type="title"/>
          </p:nvPr>
        </p:nvSpPr>
        <p:spPr>
          <a:xfrm>
            <a:off x="107950" y="115888"/>
            <a:ext cx="8388350" cy="563562"/>
          </a:xfrm>
          <a:ln w="12700"/>
        </p:spPr>
        <p:txBody>
          <a:bodyPr vert="horz" wrap="square" lIns="90487" tIns="44450" rIns="90487" bIns="44450" anchor="ctr" anchorCtr="0"/>
          <a:p>
            <a:r>
              <a:rPr lang="en-US" altLang="zh-CN">
                <a:ea typeface="宋体" panose="02010600030101010101" pitchFamily="2" charset="-122"/>
              </a:rPr>
              <a:t>The Debugging Process</a:t>
            </a:r>
            <a:endParaRPr lang="en-US" altLang="zh-CN">
              <a:ea typeface="宋体" panose="02010600030101010101" pitchFamily="2" charset="-122"/>
            </a:endParaRPr>
          </a:p>
        </p:txBody>
      </p:sp>
      <p:pic>
        <p:nvPicPr>
          <p:cNvPr id="122882" name="Picture 24" descr="Figure 17"/>
          <p:cNvPicPr>
            <a:picLocks noChangeAspect="1"/>
          </p:cNvPicPr>
          <p:nvPr/>
        </p:nvPicPr>
        <p:blipFill>
          <a:blip r:embed="rId1"/>
          <a:stretch>
            <a:fillRect/>
          </a:stretch>
        </p:blipFill>
        <p:spPr>
          <a:xfrm>
            <a:off x="0" y="981075"/>
            <a:ext cx="6100763" cy="4986338"/>
          </a:xfrm>
          <a:prstGeom prst="rect">
            <a:avLst/>
          </a:prstGeom>
          <a:noFill/>
          <a:ln w="9525">
            <a:noFill/>
          </a:ln>
        </p:spPr>
      </p:pic>
      <p:sp>
        <p:nvSpPr>
          <p:cNvPr id="12288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288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2885" name="矩形 77830"/>
          <p:cNvSpPr/>
          <p:nvPr/>
        </p:nvSpPr>
        <p:spPr>
          <a:xfrm>
            <a:off x="6140450" y="1160463"/>
            <a:ext cx="3184525" cy="3081337"/>
          </a:xfrm>
          <a:prstGeom prst="rect">
            <a:avLst/>
          </a:prstGeom>
          <a:noFill/>
          <a:ln w="9525">
            <a:noFill/>
          </a:ln>
        </p:spPr>
        <p:txBody>
          <a:bodyPr>
            <a:spAutoFit/>
          </a:bodyPr>
          <a:p>
            <a:pPr eaLnBrk="0" hangingPunct="0"/>
            <a:r>
              <a:rPr lang="en-US" altLang="zh-CN" sz="280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找到问题，修改，回归测试；</a:t>
            </a:r>
            <a:endParaRPr lang="zh-CN" altLang="en-US" sz="2800" dirty="0">
              <a:latin typeface="Arial" panose="020B0604020202020204" pitchFamily="34" charset="0"/>
              <a:ea typeface="宋体" panose="02010600030101010101" pitchFamily="2" charset="-122"/>
            </a:endParaRPr>
          </a:p>
          <a:p>
            <a:pPr eaLnBrk="0" hangingPunct="0"/>
            <a:endParaRPr lang="zh-CN" altLang="en-US" sz="2800" dirty="0">
              <a:latin typeface="Arial" panose="020B0604020202020204" pitchFamily="34" charset="0"/>
              <a:ea typeface="宋体" panose="02010600030101010101" pitchFamily="2" charset="-122"/>
            </a:endParaRPr>
          </a:p>
          <a:p>
            <a:pPr eaLnBrk="0" hangingPunct="0"/>
            <a:r>
              <a:rPr lang="en-US" altLang="zh-CN" sz="2800">
                <a:latin typeface="Arial" panose="020B0604020202020204" pitchFamily="34" charset="0"/>
                <a:ea typeface="宋体" panose="02010600030101010101" pitchFamily="2" charset="-122"/>
              </a:rPr>
              <a:t>2.</a:t>
            </a:r>
            <a:r>
              <a:rPr lang="zh-CN" altLang="en-US" sz="2800" dirty="0">
                <a:latin typeface="Arial" panose="020B0604020202020204" pitchFamily="34" charset="0"/>
                <a:ea typeface="宋体" panose="02010600030101010101" pitchFamily="2" charset="-122"/>
              </a:rPr>
              <a:t>否则，推测原因，增加测试用例，反复测试，直到找出问题</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39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3907" name="Rectangle 27"/>
          <p:cNvSpPr>
            <a:spLocks noRot="1"/>
          </p:cNvSpPr>
          <p:nvPr/>
        </p:nvSpPr>
        <p:spPr>
          <a:xfrm>
            <a:off x="0" y="0"/>
            <a:ext cx="8007350" cy="574675"/>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Debugging Effort</a:t>
            </a:r>
            <a:endParaRPr lang="en-US" altLang="ja-JP" b="1">
              <a:latin typeface="Arial" panose="020B0604020202020204" pitchFamily="34" charset="0"/>
            </a:endParaRPr>
          </a:p>
        </p:txBody>
      </p:sp>
      <p:grpSp>
        <p:nvGrpSpPr>
          <p:cNvPr id="123908" name="Group 34"/>
          <p:cNvGrpSpPr/>
          <p:nvPr/>
        </p:nvGrpSpPr>
        <p:grpSpPr>
          <a:xfrm>
            <a:off x="1344613" y="1279525"/>
            <a:ext cx="6913562" cy="3633788"/>
            <a:chOff x="847" y="806"/>
            <a:chExt cx="4355" cy="2289"/>
          </a:xfrm>
        </p:grpSpPr>
        <p:sp>
          <p:nvSpPr>
            <p:cNvPr id="123909" name="Freeform 28"/>
            <p:cNvSpPr/>
            <p:nvPr/>
          </p:nvSpPr>
          <p:spPr>
            <a:xfrm>
              <a:off x="2463" y="806"/>
              <a:ext cx="1748" cy="1773"/>
            </a:xfrm>
            <a:custGeom>
              <a:avLst/>
              <a:gdLst/>
              <a:ahLst/>
              <a:cxnLst>
                <a:cxn ang="0">
                  <a:pos x="690" y="236"/>
                </a:cxn>
                <a:cxn ang="0">
                  <a:pos x="754" y="247"/>
                </a:cxn>
                <a:cxn ang="0">
                  <a:pos x="802" y="256"/>
                </a:cxn>
                <a:cxn ang="0">
                  <a:pos x="854" y="269"/>
                </a:cxn>
                <a:cxn ang="0">
                  <a:pos x="906" y="283"/>
                </a:cxn>
                <a:cxn ang="0">
                  <a:pos x="966" y="302"/>
                </a:cxn>
                <a:cxn ang="0">
                  <a:pos x="1022" y="323"/>
                </a:cxn>
                <a:cxn ang="0">
                  <a:pos x="1078" y="344"/>
                </a:cxn>
                <a:cxn ang="0">
                  <a:pos x="1126" y="368"/>
                </a:cxn>
                <a:cxn ang="0">
                  <a:pos x="1175" y="392"/>
                </a:cxn>
                <a:cxn ang="0">
                  <a:pos x="1227" y="423"/>
                </a:cxn>
                <a:cxn ang="0">
                  <a:pos x="1273" y="452"/>
                </a:cxn>
                <a:cxn ang="0">
                  <a:pos x="1348" y="505"/>
                </a:cxn>
                <a:cxn ang="0">
                  <a:pos x="1411" y="556"/>
                </a:cxn>
                <a:cxn ang="0">
                  <a:pos x="1461" y="606"/>
                </a:cxn>
                <a:cxn ang="0">
                  <a:pos x="1514" y="663"/>
                </a:cxn>
                <a:cxn ang="0">
                  <a:pos x="1563" y="724"/>
                </a:cxn>
                <a:cxn ang="0">
                  <a:pos x="1607" y="783"/>
                </a:cxn>
                <a:cxn ang="0">
                  <a:pos x="1645" y="850"/>
                </a:cxn>
                <a:cxn ang="0">
                  <a:pos x="1676" y="922"/>
                </a:cxn>
                <a:cxn ang="0">
                  <a:pos x="1710" y="1011"/>
                </a:cxn>
                <a:cxn ang="0">
                  <a:pos x="1730" y="1098"/>
                </a:cxn>
                <a:cxn ang="0">
                  <a:pos x="1746" y="1212"/>
                </a:cxn>
                <a:cxn ang="0">
                  <a:pos x="1746" y="1307"/>
                </a:cxn>
                <a:cxn ang="0">
                  <a:pos x="1734" y="1397"/>
                </a:cxn>
                <a:cxn ang="0">
                  <a:pos x="1715" y="1487"/>
                </a:cxn>
                <a:cxn ang="0">
                  <a:pos x="1679" y="1588"/>
                </a:cxn>
                <a:cxn ang="0">
                  <a:pos x="1638" y="1680"/>
                </a:cxn>
                <a:cxn ang="0">
                  <a:pos x="1570" y="1772"/>
                </a:cxn>
                <a:cxn ang="0">
                  <a:pos x="1083" y="1486"/>
                </a:cxn>
                <a:cxn ang="0">
                  <a:pos x="1115" y="1415"/>
                </a:cxn>
                <a:cxn ang="0">
                  <a:pos x="1136" y="1346"/>
                </a:cxn>
                <a:cxn ang="0">
                  <a:pos x="1143" y="1278"/>
                </a:cxn>
                <a:cxn ang="0">
                  <a:pos x="1140" y="1205"/>
                </a:cxn>
                <a:cxn ang="0">
                  <a:pos x="1123" y="1124"/>
                </a:cxn>
                <a:cxn ang="0">
                  <a:pos x="1092" y="1051"/>
                </a:cxn>
                <a:cxn ang="0">
                  <a:pos x="1054" y="986"/>
                </a:cxn>
                <a:cxn ang="0">
                  <a:pos x="1017" y="940"/>
                </a:cxn>
                <a:cxn ang="0">
                  <a:pos x="978" y="900"/>
                </a:cxn>
                <a:cxn ang="0">
                  <a:pos x="934" y="863"/>
                </a:cxn>
                <a:cxn ang="0">
                  <a:pos x="889" y="829"/>
                </a:cxn>
                <a:cxn ang="0">
                  <a:pos x="830" y="797"/>
                </a:cxn>
                <a:cxn ang="0">
                  <a:pos x="781" y="773"/>
                </a:cxn>
                <a:cxn ang="0">
                  <a:pos x="720" y="748"/>
                </a:cxn>
                <a:cxn ang="0">
                  <a:pos x="667" y="733"/>
                </a:cxn>
                <a:cxn ang="0">
                  <a:pos x="589" y="721"/>
                </a:cxn>
                <a:cxn ang="0">
                  <a:pos x="513" y="715"/>
                </a:cxn>
                <a:cxn ang="0">
                  <a:pos x="492" y="973"/>
                </a:cxn>
                <a:cxn ang="0">
                  <a:pos x="491" y="0"/>
                </a:cxn>
                <a:cxn ang="0">
                  <a:pos x="517" y="223"/>
                </a:cxn>
                <a:cxn ang="0">
                  <a:pos x="595" y="226"/>
                </a:cxn>
                <a:cxn ang="0">
                  <a:pos x="665" y="233"/>
                </a:cxn>
              </a:cxnLst>
              <a:pathLst>
                <a:path w="1748" h="1773">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2"/>
                  </a:lnTo>
                  <a:lnTo>
                    <a:pt x="991" y="312"/>
                  </a:lnTo>
                  <a:lnTo>
                    <a:pt x="1022" y="323"/>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5"/>
                  </a:lnTo>
                  <a:lnTo>
                    <a:pt x="1377" y="526"/>
                  </a:lnTo>
                  <a:lnTo>
                    <a:pt x="1411" y="556"/>
                  </a:lnTo>
                  <a:lnTo>
                    <a:pt x="1434" y="580"/>
                  </a:lnTo>
                  <a:lnTo>
                    <a:pt x="1461" y="606"/>
                  </a:lnTo>
                  <a:lnTo>
                    <a:pt x="1490" y="635"/>
                  </a:lnTo>
                  <a:lnTo>
                    <a:pt x="1514" y="663"/>
                  </a:lnTo>
                  <a:lnTo>
                    <a:pt x="1538" y="694"/>
                  </a:lnTo>
                  <a:lnTo>
                    <a:pt x="1563" y="724"/>
                  </a:lnTo>
                  <a:lnTo>
                    <a:pt x="1586" y="756"/>
                  </a:lnTo>
                  <a:lnTo>
                    <a:pt x="1607" y="783"/>
                  </a:lnTo>
                  <a:lnTo>
                    <a:pt x="1627" y="817"/>
                  </a:lnTo>
                  <a:lnTo>
                    <a:pt x="1645" y="850"/>
                  </a:lnTo>
                  <a:lnTo>
                    <a:pt x="1661" y="885"/>
                  </a:lnTo>
                  <a:lnTo>
                    <a:pt x="1676" y="922"/>
                  </a:lnTo>
                  <a:lnTo>
                    <a:pt x="1696" y="969"/>
                  </a:lnTo>
                  <a:lnTo>
                    <a:pt x="1710" y="1011"/>
                  </a:lnTo>
                  <a:lnTo>
                    <a:pt x="1723" y="1055"/>
                  </a:lnTo>
                  <a:lnTo>
                    <a:pt x="1730" y="1098"/>
                  </a:lnTo>
                  <a:lnTo>
                    <a:pt x="1739" y="1148"/>
                  </a:lnTo>
                  <a:lnTo>
                    <a:pt x="1746" y="1212"/>
                  </a:lnTo>
                  <a:lnTo>
                    <a:pt x="1747" y="1259"/>
                  </a:lnTo>
                  <a:lnTo>
                    <a:pt x="1746" y="1307"/>
                  </a:lnTo>
                  <a:lnTo>
                    <a:pt x="1740" y="1354"/>
                  </a:lnTo>
                  <a:lnTo>
                    <a:pt x="1734" y="1397"/>
                  </a:lnTo>
                  <a:lnTo>
                    <a:pt x="1727" y="1441"/>
                  </a:lnTo>
                  <a:lnTo>
                    <a:pt x="1715" y="1487"/>
                  </a:lnTo>
                  <a:lnTo>
                    <a:pt x="1699" y="1537"/>
                  </a:lnTo>
                  <a:lnTo>
                    <a:pt x="1679" y="1588"/>
                  </a:lnTo>
                  <a:lnTo>
                    <a:pt x="1659" y="1635"/>
                  </a:lnTo>
                  <a:lnTo>
                    <a:pt x="1638" y="1680"/>
                  </a:lnTo>
                  <a:lnTo>
                    <a:pt x="1604" y="1727"/>
                  </a:lnTo>
                  <a:lnTo>
                    <a:pt x="1570" y="1772"/>
                  </a:lnTo>
                  <a:lnTo>
                    <a:pt x="1055" y="1531"/>
                  </a:lnTo>
                  <a:lnTo>
                    <a:pt x="1083" y="1486"/>
                  </a:lnTo>
                  <a:lnTo>
                    <a:pt x="1102" y="1452"/>
                  </a:lnTo>
                  <a:lnTo>
                    <a:pt x="1115" y="1415"/>
                  </a:lnTo>
                  <a:lnTo>
                    <a:pt x="1127" y="1379"/>
                  </a:lnTo>
                  <a:lnTo>
                    <a:pt x="1136" y="1346"/>
                  </a:lnTo>
                  <a:lnTo>
                    <a:pt x="1139" y="1310"/>
                  </a:lnTo>
                  <a:lnTo>
                    <a:pt x="1143" y="1278"/>
                  </a:lnTo>
                  <a:lnTo>
                    <a:pt x="1143" y="1244"/>
                  </a:lnTo>
                  <a:lnTo>
                    <a:pt x="1140" y="1205"/>
                  </a:lnTo>
                  <a:lnTo>
                    <a:pt x="1133" y="1167"/>
                  </a:lnTo>
                  <a:lnTo>
                    <a:pt x="1123" y="1124"/>
                  </a:lnTo>
                  <a:lnTo>
                    <a:pt x="1111" y="1089"/>
                  </a:lnTo>
                  <a:lnTo>
                    <a:pt x="1092" y="1051"/>
                  </a:lnTo>
                  <a:lnTo>
                    <a:pt x="1075" y="1018"/>
                  </a:lnTo>
                  <a:lnTo>
                    <a:pt x="1054" y="986"/>
                  </a:lnTo>
                  <a:lnTo>
                    <a:pt x="1035" y="962"/>
                  </a:lnTo>
                  <a:lnTo>
                    <a:pt x="1017" y="940"/>
                  </a:lnTo>
                  <a:lnTo>
                    <a:pt x="998" y="920"/>
                  </a:lnTo>
                  <a:lnTo>
                    <a:pt x="978" y="900"/>
                  </a:lnTo>
                  <a:lnTo>
                    <a:pt x="954" y="878"/>
                  </a:lnTo>
                  <a:lnTo>
                    <a:pt x="934" y="863"/>
                  </a:lnTo>
                  <a:lnTo>
                    <a:pt x="911" y="845"/>
                  </a:lnTo>
                  <a:lnTo>
                    <a:pt x="889" y="829"/>
                  </a:lnTo>
                  <a:lnTo>
                    <a:pt x="862" y="813"/>
                  </a:lnTo>
                  <a:lnTo>
                    <a:pt x="830" y="797"/>
                  </a:lnTo>
                  <a:lnTo>
                    <a:pt x="804" y="782"/>
                  </a:lnTo>
                  <a:lnTo>
                    <a:pt x="781" y="773"/>
                  </a:lnTo>
                  <a:lnTo>
                    <a:pt x="749" y="757"/>
                  </a:lnTo>
                  <a:lnTo>
                    <a:pt x="720" y="748"/>
                  </a:lnTo>
                  <a:lnTo>
                    <a:pt x="694" y="741"/>
                  </a:lnTo>
                  <a:lnTo>
                    <a:pt x="667" y="733"/>
                  </a:lnTo>
                  <a:lnTo>
                    <a:pt x="627" y="726"/>
                  </a:lnTo>
                  <a:lnTo>
                    <a:pt x="589" y="721"/>
                  </a:lnTo>
                  <a:lnTo>
                    <a:pt x="551" y="717"/>
                  </a:lnTo>
                  <a:lnTo>
                    <a:pt x="513" y="715"/>
                  </a:lnTo>
                  <a:lnTo>
                    <a:pt x="492" y="714"/>
                  </a:lnTo>
                  <a:lnTo>
                    <a:pt x="492" y="973"/>
                  </a:lnTo>
                  <a:lnTo>
                    <a:pt x="0" y="493"/>
                  </a:lnTo>
                  <a:lnTo>
                    <a:pt x="491" y="0"/>
                  </a:lnTo>
                  <a:lnTo>
                    <a:pt x="491" y="222"/>
                  </a:lnTo>
                  <a:lnTo>
                    <a:pt x="517" y="223"/>
                  </a:lnTo>
                  <a:lnTo>
                    <a:pt x="555" y="224"/>
                  </a:lnTo>
                  <a:lnTo>
                    <a:pt x="595" y="226"/>
                  </a:lnTo>
                  <a:lnTo>
                    <a:pt x="633" y="229"/>
                  </a:lnTo>
                  <a:lnTo>
                    <a:pt x="665" y="233"/>
                  </a:lnTo>
                </a:path>
              </a:pathLst>
            </a:custGeom>
            <a:solidFill>
              <a:srgbClr val="FF0000"/>
            </a:solidFill>
            <a:ln w="12700">
              <a:noFill/>
            </a:ln>
          </p:spPr>
          <p:txBody>
            <a:bodyPr/>
            <a:p>
              <a:endParaRPr lang="zh-CN" altLang="en-US"/>
            </a:p>
          </p:txBody>
        </p:sp>
        <p:sp>
          <p:nvSpPr>
            <p:cNvPr id="123910" name="Freeform 29"/>
            <p:cNvSpPr/>
            <p:nvPr/>
          </p:nvSpPr>
          <p:spPr>
            <a:xfrm>
              <a:off x="1954" y="2113"/>
              <a:ext cx="2321" cy="982"/>
            </a:xfrm>
            <a:custGeom>
              <a:avLst/>
              <a:gdLst/>
              <a:ahLst/>
              <a:cxnLst>
                <a:cxn ang="0">
                  <a:pos x="1190" y="966"/>
                </a:cxn>
                <a:cxn ang="0">
                  <a:pos x="1254" y="957"/>
                </a:cxn>
                <a:cxn ang="0">
                  <a:pos x="1303" y="947"/>
                </a:cxn>
                <a:cxn ang="0">
                  <a:pos x="1356" y="935"/>
                </a:cxn>
                <a:cxn ang="0">
                  <a:pos x="1406" y="920"/>
                </a:cxn>
                <a:cxn ang="0">
                  <a:pos x="1467" y="902"/>
                </a:cxn>
                <a:cxn ang="0">
                  <a:pos x="1524" y="882"/>
                </a:cxn>
                <a:cxn ang="0">
                  <a:pos x="1580" y="859"/>
                </a:cxn>
                <a:cxn ang="0">
                  <a:pos x="1626" y="835"/>
                </a:cxn>
                <a:cxn ang="0">
                  <a:pos x="1675" y="811"/>
                </a:cxn>
                <a:cxn ang="0">
                  <a:pos x="1728" y="781"/>
                </a:cxn>
                <a:cxn ang="0">
                  <a:pos x="1774" y="753"/>
                </a:cxn>
                <a:cxn ang="0">
                  <a:pos x="1845" y="705"/>
                </a:cxn>
                <a:cxn ang="0">
                  <a:pos x="1911" y="648"/>
                </a:cxn>
                <a:cxn ang="0">
                  <a:pos x="1962" y="599"/>
                </a:cxn>
                <a:cxn ang="0">
                  <a:pos x="2016" y="545"/>
                </a:cxn>
                <a:cxn ang="0">
                  <a:pos x="2070" y="480"/>
                </a:cxn>
                <a:cxn ang="0">
                  <a:pos x="2075" y="0"/>
                </a:cxn>
                <a:cxn ang="0">
                  <a:pos x="1548" y="235"/>
                </a:cxn>
                <a:cxn ang="0">
                  <a:pos x="1502" y="284"/>
                </a:cxn>
                <a:cxn ang="0">
                  <a:pos x="1454" y="327"/>
                </a:cxn>
                <a:cxn ang="0">
                  <a:pos x="1413" y="361"/>
                </a:cxn>
                <a:cxn ang="0">
                  <a:pos x="1362" y="392"/>
                </a:cxn>
                <a:cxn ang="0">
                  <a:pos x="1305" y="425"/>
                </a:cxn>
                <a:cxn ang="0">
                  <a:pos x="1249" y="449"/>
                </a:cxn>
                <a:cxn ang="0">
                  <a:pos x="1194" y="465"/>
                </a:cxn>
                <a:cxn ang="0">
                  <a:pos x="1128" y="481"/>
                </a:cxn>
                <a:cxn ang="0">
                  <a:pos x="1051" y="489"/>
                </a:cxn>
                <a:cxn ang="0">
                  <a:pos x="920" y="492"/>
                </a:cxn>
                <a:cxn ang="0">
                  <a:pos x="812" y="476"/>
                </a:cxn>
                <a:cxn ang="0">
                  <a:pos x="698" y="444"/>
                </a:cxn>
                <a:cxn ang="0">
                  <a:pos x="597" y="398"/>
                </a:cxn>
                <a:cxn ang="0">
                  <a:pos x="0" y="620"/>
                </a:cxn>
                <a:cxn ang="0">
                  <a:pos x="55" y="666"/>
                </a:cxn>
                <a:cxn ang="0">
                  <a:pos x="108" y="707"/>
                </a:cxn>
                <a:cxn ang="0">
                  <a:pos x="165" y="750"/>
                </a:cxn>
                <a:cxn ang="0">
                  <a:pos x="224" y="785"/>
                </a:cxn>
                <a:cxn ang="0">
                  <a:pos x="290" y="820"/>
                </a:cxn>
                <a:cxn ang="0">
                  <a:pos x="354" y="851"/>
                </a:cxn>
                <a:cxn ang="0">
                  <a:pos x="414" y="877"/>
                </a:cxn>
                <a:cxn ang="0">
                  <a:pos x="490" y="905"/>
                </a:cxn>
                <a:cxn ang="0">
                  <a:pos x="564" y="927"/>
                </a:cxn>
                <a:cxn ang="0">
                  <a:pos x="632" y="945"/>
                </a:cxn>
                <a:cxn ang="0">
                  <a:pos x="701" y="959"/>
                </a:cxn>
                <a:cxn ang="0">
                  <a:pos x="781" y="971"/>
                </a:cxn>
                <a:cxn ang="0">
                  <a:pos x="865" y="978"/>
                </a:cxn>
                <a:cxn ang="0">
                  <a:pos x="940" y="981"/>
                </a:cxn>
                <a:cxn ang="0">
                  <a:pos x="1018" y="980"/>
                </a:cxn>
                <a:cxn ang="0">
                  <a:pos x="1096" y="977"/>
                </a:cxn>
                <a:cxn ang="0">
                  <a:pos x="1165" y="969"/>
                </a:cxn>
              </a:cxnLst>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accent2"/>
            </a:solidFill>
            <a:ln w="12700">
              <a:noFill/>
            </a:ln>
          </p:spPr>
          <p:txBody>
            <a:bodyPr/>
            <a:p>
              <a:endParaRPr lang="zh-CN" altLang="en-US"/>
            </a:p>
          </p:txBody>
        </p:sp>
        <p:sp>
          <p:nvSpPr>
            <p:cNvPr id="123911" name="Freeform 30"/>
            <p:cNvSpPr/>
            <p:nvPr/>
          </p:nvSpPr>
          <p:spPr>
            <a:xfrm>
              <a:off x="1553" y="1045"/>
              <a:ext cx="1175" cy="1754"/>
            </a:xfrm>
            <a:custGeom>
              <a:avLst/>
              <a:gdLst/>
              <a:ahLst/>
              <a:cxnLst>
                <a:cxn ang="0">
                  <a:pos x="1149" y="3"/>
                </a:cxn>
                <a:cxn ang="0">
                  <a:pos x="1089" y="13"/>
                </a:cxn>
                <a:cxn ang="0">
                  <a:pos x="1037" y="24"/>
                </a:cxn>
                <a:cxn ang="0">
                  <a:pos x="985" y="35"/>
                </a:cxn>
                <a:cxn ang="0">
                  <a:pos x="935" y="50"/>
                </a:cxn>
                <a:cxn ang="0">
                  <a:pos x="875" y="70"/>
                </a:cxn>
                <a:cxn ang="0">
                  <a:pos x="818" y="90"/>
                </a:cxn>
                <a:cxn ang="0">
                  <a:pos x="763" y="112"/>
                </a:cxn>
                <a:cxn ang="0">
                  <a:pos x="715" y="135"/>
                </a:cxn>
                <a:cxn ang="0">
                  <a:pos x="666" y="160"/>
                </a:cxn>
                <a:cxn ang="0">
                  <a:pos x="614" y="191"/>
                </a:cxn>
                <a:cxn ang="0">
                  <a:pos x="567" y="219"/>
                </a:cxn>
                <a:cxn ang="0">
                  <a:pos x="494" y="272"/>
                </a:cxn>
                <a:cxn ang="0">
                  <a:pos x="430" y="325"/>
                </a:cxn>
                <a:cxn ang="0">
                  <a:pos x="380" y="373"/>
                </a:cxn>
                <a:cxn ang="0">
                  <a:pos x="327" y="429"/>
                </a:cxn>
                <a:cxn ang="0">
                  <a:pos x="278" y="491"/>
                </a:cxn>
                <a:cxn ang="0">
                  <a:pos x="234" y="550"/>
                </a:cxn>
                <a:cxn ang="0">
                  <a:pos x="197" y="618"/>
                </a:cxn>
                <a:cxn ang="0">
                  <a:pos x="165" y="690"/>
                </a:cxn>
                <a:cxn ang="0">
                  <a:pos x="132" y="779"/>
                </a:cxn>
                <a:cxn ang="0">
                  <a:pos x="112" y="865"/>
                </a:cxn>
                <a:cxn ang="0">
                  <a:pos x="96" y="978"/>
                </a:cxn>
                <a:cxn ang="0">
                  <a:pos x="96" y="1075"/>
                </a:cxn>
                <a:cxn ang="0">
                  <a:pos x="108" y="1165"/>
                </a:cxn>
                <a:cxn ang="0">
                  <a:pos x="127" y="1255"/>
                </a:cxn>
                <a:cxn ang="0">
                  <a:pos x="162" y="1355"/>
                </a:cxn>
                <a:cxn ang="0">
                  <a:pos x="205" y="1448"/>
                </a:cxn>
                <a:cxn ang="0">
                  <a:pos x="264" y="1537"/>
                </a:cxn>
                <a:cxn ang="0">
                  <a:pos x="805" y="1753"/>
                </a:cxn>
                <a:cxn ang="0">
                  <a:pos x="792" y="1289"/>
                </a:cxn>
                <a:cxn ang="0">
                  <a:pos x="743" y="1216"/>
                </a:cxn>
                <a:cxn ang="0">
                  <a:pos x="714" y="1146"/>
                </a:cxn>
                <a:cxn ang="0">
                  <a:pos x="703" y="1078"/>
                </a:cxn>
                <a:cxn ang="0">
                  <a:pos x="699" y="1011"/>
                </a:cxn>
                <a:cxn ang="0">
                  <a:pos x="707" y="934"/>
                </a:cxn>
                <a:cxn ang="0">
                  <a:pos x="730" y="857"/>
                </a:cxn>
                <a:cxn ang="0">
                  <a:pos x="764" y="785"/>
                </a:cxn>
                <a:cxn ang="0">
                  <a:pos x="805" y="729"/>
                </a:cxn>
                <a:cxn ang="0">
                  <a:pos x="842" y="687"/>
                </a:cxn>
                <a:cxn ang="0">
                  <a:pos x="887" y="646"/>
                </a:cxn>
                <a:cxn ang="0">
                  <a:pos x="929" y="611"/>
                </a:cxn>
                <a:cxn ang="0">
                  <a:pos x="977" y="580"/>
                </a:cxn>
                <a:cxn ang="0">
                  <a:pos x="1036" y="549"/>
                </a:cxn>
                <a:cxn ang="0">
                  <a:pos x="1092" y="524"/>
                </a:cxn>
                <a:cxn ang="0">
                  <a:pos x="1174" y="502"/>
                </a:cxn>
              </a:cxnLst>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w="12700">
              <a:noFill/>
            </a:ln>
          </p:spPr>
          <p:txBody>
            <a:bodyPr/>
            <a:p>
              <a:endParaRPr lang="zh-CN" altLang="en-US"/>
            </a:p>
          </p:txBody>
        </p:sp>
        <p:sp>
          <p:nvSpPr>
            <p:cNvPr id="123912" name="Freeform 31"/>
            <p:cNvSpPr/>
            <p:nvPr/>
          </p:nvSpPr>
          <p:spPr>
            <a:xfrm>
              <a:off x="2463" y="806"/>
              <a:ext cx="1748" cy="1588"/>
            </a:xfrm>
            <a:custGeom>
              <a:avLst/>
              <a:gdLst/>
              <a:ahLst/>
              <a:cxnLst>
                <a:cxn ang="0">
                  <a:pos x="690" y="236"/>
                </a:cxn>
                <a:cxn ang="0">
                  <a:pos x="754" y="247"/>
                </a:cxn>
                <a:cxn ang="0">
                  <a:pos x="802" y="256"/>
                </a:cxn>
                <a:cxn ang="0">
                  <a:pos x="854" y="269"/>
                </a:cxn>
                <a:cxn ang="0">
                  <a:pos x="906" y="283"/>
                </a:cxn>
                <a:cxn ang="0">
                  <a:pos x="966" y="301"/>
                </a:cxn>
                <a:cxn ang="0">
                  <a:pos x="1022" y="322"/>
                </a:cxn>
                <a:cxn ang="0">
                  <a:pos x="1078" y="344"/>
                </a:cxn>
                <a:cxn ang="0">
                  <a:pos x="1126" y="368"/>
                </a:cxn>
                <a:cxn ang="0">
                  <a:pos x="1175" y="392"/>
                </a:cxn>
                <a:cxn ang="0">
                  <a:pos x="1227" y="423"/>
                </a:cxn>
                <a:cxn ang="0">
                  <a:pos x="1273" y="452"/>
                </a:cxn>
                <a:cxn ang="0">
                  <a:pos x="1348" y="504"/>
                </a:cxn>
                <a:cxn ang="0">
                  <a:pos x="1411" y="556"/>
                </a:cxn>
                <a:cxn ang="0">
                  <a:pos x="1461" y="606"/>
                </a:cxn>
                <a:cxn ang="0">
                  <a:pos x="1514" y="663"/>
                </a:cxn>
                <a:cxn ang="0">
                  <a:pos x="1563" y="723"/>
                </a:cxn>
                <a:cxn ang="0">
                  <a:pos x="1607" y="783"/>
                </a:cxn>
                <a:cxn ang="0">
                  <a:pos x="1645" y="850"/>
                </a:cxn>
                <a:cxn ang="0">
                  <a:pos x="1676" y="921"/>
                </a:cxn>
                <a:cxn ang="0">
                  <a:pos x="1710" y="1011"/>
                </a:cxn>
                <a:cxn ang="0">
                  <a:pos x="1730" y="1097"/>
                </a:cxn>
                <a:cxn ang="0">
                  <a:pos x="1746" y="1211"/>
                </a:cxn>
                <a:cxn ang="0">
                  <a:pos x="1746" y="1306"/>
                </a:cxn>
                <a:cxn ang="0">
                  <a:pos x="1734" y="1396"/>
                </a:cxn>
                <a:cxn ang="0">
                  <a:pos x="1715" y="1487"/>
                </a:cxn>
                <a:cxn ang="0">
                  <a:pos x="1679" y="1587"/>
                </a:cxn>
                <a:cxn ang="0">
                  <a:pos x="1128" y="1361"/>
                </a:cxn>
                <a:cxn ang="0">
                  <a:pos x="1143" y="1278"/>
                </a:cxn>
                <a:cxn ang="0">
                  <a:pos x="1140" y="1204"/>
                </a:cxn>
                <a:cxn ang="0">
                  <a:pos x="1123" y="1123"/>
                </a:cxn>
                <a:cxn ang="0">
                  <a:pos x="1092" y="1051"/>
                </a:cxn>
                <a:cxn ang="0">
                  <a:pos x="1054" y="985"/>
                </a:cxn>
                <a:cxn ang="0">
                  <a:pos x="1017" y="939"/>
                </a:cxn>
                <a:cxn ang="0">
                  <a:pos x="978" y="899"/>
                </a:cxn>
                <a:cxn ang="0">
                  <a:pos x="934" y="863"/>
                </a:cxn>
                <a:cxn ang="0">
                  <a:pos x="889" y="829"/>
                </a:cxn>
                <a:cxn ang="0">
                  <a:pos x="830" y="797"/>
                </a:cxn>
                <a:cxn ang="0">
                  <a:pos x="781" y="772"/>
                </a:cxn>
                <a:cxn ang="0">
                  <a:pos x="720" y="747"/>
                </a:cxn>
                <a:cxn ang="0">
                  <a:pos x="667" y="732"/>
                </a:cxn>
                <a:cxn ang="0">
                  <a:pos x="589" y="720"/>
                </a:cxn>
                <a:cxn ang="0">
                  <a:pos x="513" y="714"/>
                </a:cxn>
                <a:cxn ang="0">
                  <a:pos x="492" y="972"/>
                </a:cxn>
                <a:cxn ang="0">
                  <a:pos x="491" y="0"/>
                </a:cxn>
                <a:cxn ang="0">
                  <a:pos x="517" y="223"/>
                </a:cxn>
                <a:cxn ang="0">
                  <a:pos x="595" y="226"/>
                </a:cxn>
                <a:cxn ang="0">
                  <a:pos x="665" y="233"/>
                </a:cxn>
              </a:cxnLst>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accent2"/>
            </a:solidFill>
            <a:ln w="12700">
              <a:noFill/>
            </a:ln>
          </p:spPr>
          <p:txBody>
            <a:bodyPr/>
            <a:p>
              <a:endParaRPr lang="zh-CN" altLang="en-US"/>
            </a:p>
          </p:txBody>
        </p:sp>
        <p:sp>
          <p:nvSpPr>
            <p:cNvPr id="745504" name="Rectangle 32"/>
            <p:cNvSpPr>
              <a:spLocks noChangeArrowheads="1"/>
            </p:cNvSpPr>
            <p:nvPr/>
          </p:nvSpPr>
          <p:spPr bwMode="auto">
            <a:xfrm>
              <a:off x="3671" y="1042"/>
              <a:ext cx="1531" cy="9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time required</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to diagnose the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symptom and</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determine the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5505" name="Rectangle 33"/>
            <p:cNvSpPr>
              <a:spLocks noChangeArrowheads="1"/>
            </p:cNvSpPr>
            <p:nvPr/>
          </p:nvSpPr>
          <p:spPr bwMode="auto">
            <a:xfrm>
              <a:off x="847" y="1458"/>
              <a:ext cx="1843" cy="7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time required</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to correct the error</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and conduct</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regression tests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59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5955" name="Rectangle 12"/>
          <p:cNvSpPr>
            <a:spLocks noRot="1"/>
          </p:cNvSpPr>
          <p:nvPr/>
        </p:nvSpPr>
        <p:spPr>
          <a:xfrm>
            <a:off x="0" y="296863"/>
            <a:ext cx="8748713" cy="268287"/>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Symptoms &amp; Causes</a:t>
            </a:r>
            <a:r>
              <a:rPr lang="en-US" altLang="zh-CN" b="1">
                <a:latin typeface="Arial" panose="020B0604020202020204" pitchFamily="34" charset="0"/>
              </a:rPr>
              <a:t> </a:t>
            </a:r>
            <a:r>
              <a:rPr lang="zh-CN" altLang="en-US" b="1" dirty="0">
                <a:latin typeface="Arial" panose="020B0604020202020204" pitchFamily="3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诊断原因很难</a:t>
            </a:r>
            <a:r>
              <a:rPr lang="en-US" altLang="zh-CN" b="1">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痛苦</a:t>
            </a:r>
            <a:r>
              <a:rPr lang="zh-CN" altLang="en-US"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grpSp>
        <p:nvGrpSpPr>
          <p:cNvPr id="125956" name="Group 87"/>
          <p:cNvGrpSpPr/>
          <p:nvPr/>
        </p:nvGrpSpPr>
        <p:grpSpPr>
          <a:xfrm>
            <a:off x="1008063" y="873125"/>
            <a:ext cx="7064375" cy="4067175"/>
            <a:chOff x="655" y="658"/>
            <a:chExt cx="4450" cy="2562"/>
          </a:xfrm>
        </p:grpSpPr>
        <p:sp>
          <p:nvSpPr>
            <p:cNvPr id="125957" name="Rectangle 13"/>
            <p:cNvSpPr/>
            <p:nvPr/>
          </p:nvSpPr>
          <p:spPr>
            <a:xfrm>
              <a:off x="1568" y="824"/>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58" name="Rectangle 14"/>
            <p:cNvSpPr/>
            <p:nvPr/>
          </p:nvSpPr>
          <p:spPr>
            <a:xfrm>
              <a:off x="1240" y="1232"/>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59" name="Rectangle 15"/>
            <p:cNvSpPr/>
            <p:nvPr/>
          </p:nvSpPr>
          <p:spPr>
            <a:xfrm>
              <a:off x="1560" y="1232"/>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0" name="Rectangle 16"/>
            <p:cNvSpPr/>
            <p:nvPr/>
          </p:nvSpPr>
          <p:spPr>
            <a:xfrm>
              <a:off x="1872" y="1232"/>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1" name="Rectangle 17"/>
            <p:cNvSpPr/>
            <p:nvPr/>
          </p:nvSpPr>
          <p:spPr>
            <a:xfrm>
              <a:off x="936" y="1712"/>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2" name="Rectangle 18"/>
            <p:cNvSpPr/>
            <p:nvPr/>
          </p:nvSpPr>
          <p:spPr>
            <a:xfrm>
              <a:off x="1256" y="1712"/>
              <a:ext cx="224" cy="192"/>
            </a:xfrm>
            <a:prstGeom prst="rect">
              <a:avLst/>
            </a:prstGeom>
            <a:solidFill>
              <a:srgbClr val="AD278D"/>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3" name="Rectangle 19"/>
            <p:cNvSpPr/>
            <p:nvPr/>
          </p:nvSpPr>
          <p:spPr>
            <a:xfrm>
              <a:off x="1560" y="1704"/>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4" name="Rectangle 20"/>
            <p:cNvSpPr/>
            <p:nvPr/>
          </p:nvSpPr>
          <p:spPr>
            <a:xfrm>
              <a:off x="1240" y="2184"/>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5" name="Rectangle 21"/>
            <p:cNvSpPr/>
            <p:nvPr/>
          </p:nvSpPr>
          <p:spPr>
            <a:xfrm>
              <a:off x="1560" y="2184"/>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6" name="Rectangle 22"/>
            <p:cNvSpPr/>
            <p:nvPr/>
          </p:nvSpPr>
          <p:spPr>
            <a:xfrm>
              <a:off x="1872" y="2184"/>
              <a:ext cx="224" cy="192"/>
            </a:xfrm>
            <a:prstGeom prst="rect">
              <a:avLst/>
            </a:prstGeom>
            <a:solidFill>
              <a:srgbClr val="D1039B"/>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7" name="Rectangle 23"/>
            <p:cNvSpPr/>
            <p:nvPr/>
          </p:nvSpPr>
          <p:spPr>
            <a:xfrm>
              <a:off x="1888" y="1704"/>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8" name="Rectangle 24"/>
            <p:cNvSpPr/>
            <p:nvPr/>
          </p:nvSpPr>
          <p:spPr>
            <a:xfrm>
              <a:off x="2200" y="1696"/>
              <a:ext cx="224" cy="192"/>
            </a:xfrm>
            <a:prstGeom prst="rect">
              <a:avLst/>
            </a:prstGeom>
            <a:solidFill>
              <a:schemeClr val="accent2"/>
            </a:solidFill>
            <a:ln w="127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5969" name="Line 25"/>
            <p:cNvSpPr/>
            <p:nvPr/>
          </p:nvSpPr>
          <p:spPr>
            <a:xfrm flipH="1">
              <a:off x="1352" y="1016"/>
              <a:ext cx="328" cy="224"/>
            </a:xfrm>
            <a:prstGeom prst="line">
              <a:avLst/>
            </a:prstGeom>
            <a:ln w="12700">
              <a:noFill/>
            </a:ln>
          </p:spPr>
        </p:sp>
        <p:sp>
          <p:nvSpPr>
            <p:cNvPr id="125970" name="Line 26"/>
            <p:cNvSpPr/>
            <p:nvPr/>
          </p:nvSpPr>
          <p:spPr>
            <a:xfrm>
              <a:off x="1668" y="1024"/>
              <a:ext cx="8" cy="200"/>
            </a:xfrm>
            <a:prstGeom prst="line">
              <a:avLst/>
            </a:prstGeom>
            <a:ln w="12700">
              <a:noFill/>
            </a:ln>
          </p:spPr>
        </p:sp>
        <p:sp>
          <p:nvSpPr>
            <p:cNvPr id="125971" name="Line 27"/>
            <p:cNvSpPr/>
            <p:nvPr/>
          </p:nvSpPr>
          <p:spPr>
            <a:xfrm>
              <a:off x="1664" y="1016"/>
              <a:ext cx="320" cy="216"/>
            </a:xfrm>
            <a:prstGeom prst="line">
              <a:avLst/>
            </a:prstGeom>
            <a:ln w="12700">
              <a:noFill/>
            </a:ln>
          </p:spPr>
        </p:sp>
        <p:sp>
          <p:nvSpPr>
            <p:cNvPr id="125972" name="Line 28"/>
            <p:cNvSpPr/>
            <p:nvPr/>
          </p:nvSpPr>
          <p:spPr>
            <a:xfrm flipH="1">
              <a:off x="1056" y="1432"/>
              <a:ext cx="304" cy="280"/>
            </a:xfrm>
            <a:prstGeom prst="line">
              <a:avLst/>
            </a:prstGeom>
            <a:ln w="12700">
              <a:noFill/>
            </a:ln>
          </p:spPr>
        </p:sp>
        <p:sp>
          <p:nvSpPr>
            <p:cNvPr id="125973" name="Line 29"/>
            <p:cNvSpPr/>
            <p:nvPr/>
          </p:nvSpPr>
          <p:spPr>
            <a:xfrm>
              <a:off x="1356" y="1432"/>
              <a:ext cx="8" cy="280"/>
            </a:xfrm>
            <a:prstGeom prst="line">
              <a:avLst/>
            </a:prstGeom>
            <a:ln w="12700">
              <a:noFill/>
            </a:ln>
          </p:spPr>
        </p:sp>
        <p:sp>
          <p:nvSpPr>
            <p:cNvPr id="125974" name="Line 30"/>
            <p:cNvSpPr/>
            <p:nvPr/>
          </p:nvSpPr>
          <p:spPr>
            <a:xfrm flipH="1">
              <a:off x="1660" y="1432"/>
              <a:ext cx="16" cy="264"/>
            </a:xfrm>
            <a:prstGeom prst="line">
              <a:avLst/>
            </a:prstGeom>
            <a:ln w="12700">
              <a:noFill/>
            </a:ln>
          </p:spPr>
        </p:sp>
        <p:sp>
          <p:nvSpPr>
            <p:cNvPr id="125975" name="Line 31"/>
            <p:cNvSpPr/>
            <p:nvPr/>
          </p:nvSpPr>
          <p:spPr>
            <a:xfrm>
              <a:off x="1672" y="1432"/>
              <a:ext cx="344" cy="280"/>
            </a:xfrm>
            <a:prstGeom prst="line">
              <a:avLst/>
            </a:prstGeom>
            <a:ln w="12700">
              <a:noFill/>
            </a:ln>
          </p:spPr>
        </p:sp>
        <p:sp>
          <p:nvSpPr>
            <p:cNvPr id="125976" name="Line 32"/>
            <p:cNvSpPr/>
            <p:nvPr/>
          </p:nvSpPr>
          <p:spPr>
            <a:xfrm>
              <a:off x="1660" y="1888"/>
              <a:ext cx="8" cy="280"/>
            </a:xfrm>
            <a:prstGeom prst="line">
              <a:avLst/>
            </a:prstGeom>
            <a:ln w="12700">
              <a:noFill/>
            </a:ln>
          </p:spPr>
        </p:sp>
        <p:sp>
          <p:nvSpPr>
            <p:cNvPr id="125977" name="Line 33"/>
            <p:cNvSpPr/>
            <p:nvPr/>
          </p:nvSpPr>
          <p:spPr>
            <a:xfrm flipH="1">
              <a:off x="1696" y="1904"/>
              <a:ext cx="312" cy="280"/>
            </a:xfrm>
            <a:prstGeom prst="line">
              <a:avLst/>
            </a:prstGeom>
            <a:ln w="12700">
              <a:noFill/>
            </a:ln>
          </p:spPr>
        </p:sp>
        <p:sp>
          <p:nvSpPr>
            <p:cNvPr id="125978" name="Line 34"/>
            <p:cNvSpPr/>
            <p:nvPr/>
          </p:nvSpPr>
          <p:spPr>
            <a:xfrm>
              <a:off x="2016" y="1432"/>
              <a:ext cx="272" cy="272"/>
            </a:xfrm>
            <a:prstGeom prst="line">
              <a:avLst/>
            </a:prstGeom>
            <a:ln w="12700">
              <a:noFill/>
            </a:ln>
          </p:spPr>
        </p:sp>
        <p:sp>
          <p:nvSpPr>
            <p:cNvPr id="125979" name="Line 35"/>
            <p:cNvSpPr/>
            <p:nvPr/>
          </p:nvSpPr>
          <p:spPr>
            <a:xfrm flipH="1">
              <a:off x="2012" y="1896"/>
              <a:ext cx="16" cy="272"/>
            </a:xfrm>
            <a:prstGeom prst="line">
              <a:avLst/>
            </a:prstGeom>
            <a:ln w="12700">
              <a:noFill/>
            </a:ln>
          </p:spPr>
        </p:sp>
        <p:sp>
          <p:nvSpPr>
            <p:cNvPr id="747556" name="Rectangle 36"/>
            <p:cNvSpPr>
              <a:spLocks noChangeArrowheads="1"/>
            </p:cNvSpPr>
            <p:nvPr/>
          </p:nvSpPr>
          <p:spPr bwMode="auto">
            <a:xfrm>
              <a:off x="655" y="2423"/>
              <a:ext cx="825"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symptom</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25981" name="Line 37"/>
            <p:cNvSpPr/>
            <p:nvPr/>
          </p:nvSpPr>
          <p:spPr>
            <a:xfrm flipH="1">
              <a:off x="1900" y="2312"/>
              <a:ext cx="88" cy="392"/>
            </a:xfrm>
            <a:prstGeom prst="line">
              <a:avLst/>
            </a:prstGeom>
            <a:ln w="12700">
              <a:noFill/>
            </a:ln>
          </p:spPr>
        </p:sp>
        <p:sp>
          <p:nvSpPr>
            <p:cNvPr id="747558" name="Rectangle 38"/>
            <p:cNvSpPr>
              <a:spLocks noChangeArrowheads="1"/>
            </p:cNvSpPr>
            <p:nvPr/>
          </p:nvSpPr>
          <p:spPr bwMode="auto">
            <a:xfrm>
              <a:off x="1935" y="2615"/>
              <a:ext cx="568"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59" name="Rectangle 39"/>
            <p:cNvSpPr>
              <a:spLocks noChangeArrowheads="1"/>
            </p:cNvSpPr>
            <p:nvPr/>
          </p:nvSpPr>
          <p:spPr bwMode="auto">
            <a:xfrm>
              <a:off x="2855" y="658"/>
              <a:ext cx="2074"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symptom and cause may be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60" name="Rectangle 40"/>
            <p:cNvSpPr>
              <a:spLocks noChangeArrowheads="1"/>
            </p:cNvSpPr>
            <p:nvPr/>
          </p:nvSpPr>
          <p:spPr bwMode="auto">
            <a:xfrm>
              <a:off x="2855" y="802"/>
              <a:ext cx="1890"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geographically </a:t>
              </a:r>
              <a:r>
                <a:rPr kumimoji="0" lang="en-US" altLang="ja-JP" sz="1800" b="1" i="0" u="none" strike="noStrike" kern="1200" cap="none" spc="0" normalizeH="0" baseline="0" noProof="1">
                  <a:solidFill>
                    <a:srgbClr val="FF0000"/>
                  </a:solidFill>
                  <a:effectLst>
                    <a:outerShdw blurRad="38100" dist="38100" dir="2700000">
                      <a:srgbClr val="C0C0C0"/>
                    </a:outerShdw>
                  </a:effectLst>
                  <a:latin typeface="Helvetica" charset="0"/>
                  <a:ea typeface="MS PGothic" panose="020B0600070205080204" pitchFamily="34" charset="-128"/>
                  <a:cs typeface="+mn-cs"/>
                </a:rPr>
                <a:t>separated</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61" name="Rectangle 41"/>
            <p:cNvSpPr>
              <a:spLocks noChangeArrowheads="1"/>
            </p:cNvSpPr>
            <p:nvPr/>
          </p:nvSpPr>
          <p:spPr bwMode="auto">
            <a:xfrm>
              <a:off x="2855" y="946"/>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62" name="Rectangle 42"/>
            <p:cNvSpPr>
              <a:spLocks noChangeArrowheads="1"/>
            </p:cNvSpPr>
            <p:nvPr/>
          </p:nvSpPr>
          <p:spPr bwMode="auto">
            <a:xfrm>
              <a:off x="2855" y="1090"/>
              <a:ext cx="225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symptom may disappear when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63" name="Rectangle 43"/>
            <p:cNvSpPr>
              <a:spLocks noChangeArrowheads="1"/>
            </p:cNvSpPr>
            <p:nvPr/>
          </p:nvSpPr>
          <p:spPr bwMode="auto">
            <a:xfrm>
              <a:off x="2855" y="1234"/>
              <a:ext cx="1786"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another problem is fixed</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64" name="Rectangle 44"/>
            <p:cNvSpPr>
              <a:spLocks noChangeArrowheads="1"/>
            </p:cNvSpPr>
            <p:nvPr/>
          </p:nvSpPr>
          <p:spPr bwMode="auto">
            <a:xfrm>
              <a:off x="2855" y="1378"/>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65" name="Rectangle 45"/>
            <p:cNvSpPr>
              <a:spLocks noChangeArrowheads="1"/>
            </p:cNvSpPr>
            <p:nvPr/>
          </p:nvSpPr>
          <p:spPr bwMode="auto">
            <a:xfrm>
              <a:off x="2855" y="1522"/>
              <a:ext cx="169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 may be due to a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66" name="Rectangle 46"/>
            <p:cNvSpPr>
              <a:spLocks noChangeArrowheads="1"/>
            </p:cNvSpPr>
            <p:nvPr/>
          </p:nvSpPr>
          <p:spPr bwMode="auto">
            <a:xfrm>
              <a:off x="2855" y="1666"/>
              <a:ext cx="195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combination of non-errors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67" name="Rectangle 47"/>
            <p:cNvSpPr>
              <a:spLocks noChangeArrowheads="1"/>
            </p:cNvSpPr>
            <p:nvPr/>
          </p:nvSpPr>
          <p:spPr bwMode="auto">
            <a:xfrm>
              <a:off x="2855" y="1810"/>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68" name="Rectangle 48"/>
            <p:cNvSpPr>
              <a:spLocks noChangeArrowheads="1"/>
            </p:cNvSpPr>
            <p:nvPr/>
          </p:nvSpPr>
          <p:spPr bwMode="auto">
            <a:xfrm>
              <a:off x="2855" y="1954"/>
              <a:ext cx="2226"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 may be due to a system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69" name="Rectangle 49"/>
            <p:cNvSpPr>
              <a:spLocks noChangeArrowheads="1"/>
            </p:cNvSpPr>
            <p:nvPr/>
          </p:nvSpPr>
          <p:spPr bwMode="auto">
            <a:xfrm>
              <a:off x="2855" y="2098"/>
              <a:ext cx="127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or compiler error</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70" name="Rectangle 50"/>
            <p:cNvSpPr>
              <a:spLocks noChangeArrowheads="1"/>
            </p:cNvSpPr>
            <p:nvPr/>
          </p:nvSpPr>
          <p:spPr bwMode="auto">
            <a:xfrm>
              <a:off x="2855" y="2242"/>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71" name="Rectangle 51"/>
            <p:cNvSpPr>
              <a:spLocks noChangeArrowheads="1"/>
            </p:cNvSpPr>
            <p:nvPr/>
          </p:nvSpPr>
          <p:spPr bwMode="auto">
            <a:xfrm>
              <a:off x="2855" y="2386"/>
              <a:ext cx="1570"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cause may be due to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72" name="Rectangle 52"/>
            <p:cNvSpPr>
              <a:spLocks noChangeArrowheads="1"/>
            </p:cNvSpPr>
            <p:nvPr/>
          </p:nvSpPr>
          <p:spPr bwMode="auto">
            <a:xfrm>
              <a:off x="2855" y="2530"/>
              <a:ext cx="2018"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assumptions that everyone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7573" name="Rectangle 53"/>
            <p:cNvSpPr>
              <a:spLocks noChangeArrowheads="1"/>
            </p:cNvSpPr>
            <p:nvPr/>
          </p:nvSpPr>
          <p:spPr bwMode="auto">
            <a:xfrm>
              <a:off x="2855" y="2674"/>
              <a:ext cx="682"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believes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74" name="Rectangle 54"/>
            <p:cNvSpPr>
              <a:spLocks noChangeArrowheads="1"/>
            </p:cNvSpPr>
            <p:nvPr/>
          </p:nvSpPr>
          <p:spPr bwMode="auto">
            <a:xfrm>
              <a:off x="2855" y="2818"/>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47575" name="Rectangle 55"/>
            <p:cNvSpPr>
              <a:spLocks noChangeArrowheads="1"/>
            </p:cNvSpPr>
            <p:nvPr/>
          </p:nvSpPr>
          <p:spPr bwMode="auto">
            <a:xfrm>
              <a:off x="2855" y="2962"/>
              <a:ext cx="2122"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symptom may be intermittent</a:t>
              </a:r>
              <a:endParaRPr kumimoji="0" lang="en-US" altLang="ja-JP"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nvGrpSpPr>
            <p:cNvPr id="126000" name="Group 56"/>
            <p:cNvGrpSpPr/>
            <p:nvPr/>
          </p:nvGrpSpPr>
          <p:grpSpPr>
            <a:xfrm>
              <a:off x="2700" y="724"/>
              <a:ext cx="96" cy="104"/>
              <a:chOff x="2700" y="724"/>
              <a:chExt cx="96" cy="104"/>
            </a:xfrm>
          </p:grpSpPr>
          <p:sp>
            <p:nvSpPr>
              <p:cNvPr id="126001" name="Rectangle 57"/>
              <p:cNvSpPr/>
              <p:nvPr/>
            </p:nvSpPr>
            <p:spPr>
              <a:xfrm>
                <a:off x="2716" y="740"/>
                <a:ext cx="80" cy="88"/>
              </a:xfrm>
              <a:prstGeom prst="rect">
                <a:avLst/>
              </a:prstGeom>
              <a:solidFill>
                <a:srgbClr val="000000"/>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6002" name="Rectangle 58"/>
              <p:cNvSpPr/>
              <p:nvPr/>
            </p:nvSpPr>
            <p:spPr>
              <a:xfrm>
                <a:off x="2700" y="724"/>
                <a:ext cx="80" cy="88"/>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grpSp>
          <p:nvGrpSpPr>
            <p:cNvPr id="126003" name="Group 59"/>
            <p:cNvGrpSpPr/>
            <p:nvPr/>
          </p:nvGrpSpPr>
          <p:grpSpPr>
            <a:xfrm>
              <a:off x="2700" y="1148"/>
              <a:ext cx="96" cy="112"/>
              <a:chOff x="2700" y="1148"/>
              <a:chExt cx="96" cy="112"/>
            </a:xfrm>
          </p:grpSpPr>
          <p:sp>
            <p:nvSpPr>
              <p:cNvPr id="126004" name="Rectangle 60"/>
              <p:cNvSpPr/>
              <p:nvPr/>
            </p:nvSpPr>
            <p:spPr>
              <a:xfrm>
                <a:off x="2716" y="1172"/>
                <a:ext cx="80" cy="88"/>
              </a:xfrm>
              <a:prstGeom prst="rect">
                <a:avLst/>
              </a:prstGeom>
              <a:solidFill>
                <a:srgbClr val="000000"/>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6005" name="Rectangle 61"/>
              <p:cNvSpPr/>
              <p:nvPr/>
            </p:nvSpPr>
            <p:spPr>
              <a:xfrm>
                <a:off x="2700" y="1148"/>
                <a:ext cx="80" cy="88"/>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grpSp>
          <p:nvGrpSpPr>
            <p:cNvPr id="126006" name="Group 62"/>
            <p:cNvGrpSpPr/>
            <p:nvPr/>
          </p:nvGrpSpPr>
          <p:grpSpPr>
            <a:xfrm>
              <a:off x="2700" y="1580"/>
              <a:ext cx="96" cy="104"/>
              <a:chOff x="2700" y="1580"/>
              <a:chExt cx="96" cy="104"/>
            </a:xfrm>
          </p:grpSpPr>
          <p:sp>
            <p:nvSpPr>
              <p:cNvPr id="126007" name="Rectangle 63"/>
              <p:cNvSpPr/>
              <p:nvPr/>
            </p:nvSpPr>
            <p:spPr>
              <a:xfrm>
                <a:off x="2716" y="1596"/>
                <a:ext cx="80" cy="88"/>
              </a:xfrm>
              <a:prstGeom prst="rect">
                <a:avLst/>
              </a:prstGeom>
              <a:solidFill>
                <a:srgbClr val="000000"/>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6008" name="Rectangle 64"/>
              <p:cNvSpPr/>
              <p:nvPr/>
            </p:nvSpPr>
            <p:spPr>
              <a:xfrm>
                <a:off x="2700" y="1580"/>
                <a:ext cx="80" cy="88"/>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grpSp>
          <p:nvGrpSpPr>
            <p:cNvPr id="126009" name="Group 65"/>
            <p:cNvGrpSpPr/>
            <p:nvPr/>
          </p:nvGrpSpPr>
          <p:grpSpPr>
            <a:xfrm>
              <a:off x="2700" y="2020"/>
              <a:ext cx="96" cy="104"/>
              <a:chOff x="2700" y="2020"/>
              <a:chExt cx="96" cy="104"/>
            </a:xfrm>
          </p:grpSpPr>
          <p:sp>
            <p:nvSpPr>
              <p:cNvPr id="126010" name="Rectangle 66"/>
              <p:cNvSpPr/>
              <p:nvPr/>
            </p:nvSpPr>
            <p:spPr>
              <a:xfrm>
                <a:off x="2716" y="2036"/>
                <a:ext cx="80" cy="88"/>
              </a:xfrm>
              <a:prstGeom prst="rect">
                <a:avLst/>
              </a:prstGeom>
              <a:solidFill>
                <a:srgbClr val="000000"/>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6011" name="Rectangle 67"/>
              <p:cNvSpPr/>
              <p:nvPr/>
            </p:nvSpPr>
            <p:spPr>
              <a:xfrm>
                <a:off x="2700" y="2020"/>
                <a:ext cx="80" cy="88"/>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grpSp>
          <p:nvGrpSpPr>
            <p:cNvPr id="126012" name="Group 68"/>
            <p:cNvGrpSpPr/>
            <p:nvPr/>
          </p:nvGrpSpPr>
          <p:grpSpPr>
            <a:xfrm>
              <a:off x="2700" y="2444"/>
              <a:ext cx="96" cy="104"/>
              <a:chOff x="2700" y="2444"/>
              <a:chExt cx="96" cy="104"/>
            </a:xfrm>
          </p:grpSpPr>
          <p:sp>
            <p:nvSpPr>
              <p:cNvPr id="126013" name="Rectangle 69"/>
              <p:cNvSpPr/>
              <p:nvPr/>
            </p:nvSpPr>
            <p:spPr>
              <a:xfrm>
                <a:off x="2716" y="2460"/>
                <a:ext cx="80" cy="88"/>
              </a:xfrm>
              <a:prstGeom prst="rect">
                <a:avLst/>
              </a:prstGeom>
              <a:solidFill>
                <a:srgbClr val="000000"/>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6014" name="Rectangle 70"/>
              <p:cNvSpPr/>
              <p:nvPr/>
            </p:nvSpPr>
            <p:spPr>
              <a:xfrm>
                <a:off x="2700" y="2444"/>
                <a:ext cx="80" cy="88"/>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grpSp>
          <p:nvGrpSpPr>
            <p:cNvPr id="126015" name="Group 71"/>
            <p:cNvGrpSpPr/>
            <p:nvPr/>
          </p:nvGrpSpPr>
          <p:grpSpPr>
            <a:xfrm>
              <a:off x="2700" y="3012"/>
              <a:ext cx="96" cy="112"/>
              <a:chOff x="2700" y="3012"/>
              <a:chExt cx="96" cy="112"/>
            </a:xfrm>
          </p:grpSpPr>
          <p:sp>
            <p:nvSpPr>
              <p:cNvPr id="126016" name="Rectangle 72"/>
              <p:cNvSpPr/>
              <p:nvPr/>
            </p:nvSpPr>
            <p:spPr>
              <a:xfrm>
                <a:off x="2716" y="3036"/>
                <a:ext cx="80" cy="88"/>
              </a:xfrm>
              <a:prstGeom prst="rect">
                <a:avLst/>
              </a:prstGeom>
              <a:solidFill>
                <a:srgbClr val="000000"/>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6017" name="Rectangle 73"/>
              <p:cNvSpPr/>
              <p:nvPr/>
            </p:nvSpPr>
            <p:spPr>
              <a:xfrm>
                <a:off x="2700" y="3012"/>
                <a:ext cx="80" cy="88"/>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sp>
          <p:nvSpPr>
            <p:cNvPr id="126018" name="Line 74"/>
            <p:cNvSpPr/>
            <p:nvPr/>
          </p:nvSpPr>
          <p:spPr>
            <a:xfrm flipH="1">
              <a:off x="1376" y="1032"/>
              <a:ext cx="320" cy="184"/>
            </a:xfrm>
            <a:prstGeom prst="line">
              <a:avLst/>
            </a:prstGeom>
            <a:ln w="25400" cap="flat" cmpd="sng">
              <a:solidFill>
                <a:schemeClr val="tx1"/>
              </a:solidFill>
              <a:prstDash val="solid"/>
              <a:headEnd type="none" w="med" len="med"/>
              <a:tailEnd type="none" w="med" len="med"/>
            </a:ln>
          </p:spPr>
        </p:sp>
        <p:sp>
          <p:nvSpPr>
            <p:cNvPr id="126019" name="Line 75"/>
            <p:cNvSpPr/>
            <p:nvPr/>
          </p:nvSpPr>
          <p:spPr>
            <a:xfrm>
              <a:off x="1696" y="1024"/>
              <a:ext cx="0" cy="192"/>
            </a:xfrm>
            <a:prstGeom prst="line">
              <a:avLst/>
            </a:prstGeom>
            <a:ln w="25400" cap="flat" cmpd="sng">
              <a:solidFill>
                <a:schemeClr val="tx1"/>
              </a:solidFill>
              <a:prstDash val="solid"/>
              <a:headEnd type="none" w="med" len="med"/>
              <a:tailEnd type="none" w="med" len="med"/>
            </a:ln>
          </p:spPr>
        </p:sp>
        <p:sp>
          <p:nvSpPr>
            <p:cNvPr id="126020" name="Line 76"/>
            <p:cNvSpPr/>
            <p:nvPr/>
          </p:nvSpPr>
          <p:spPr>
            <a:xfrm>
              <a:off x="1696" y="1040"/>
              <a:ext cx="304" cy="184"/>
            </a:xfrm>
            <a:prstGeom prst="line">
              <a:avLst/>
            </a:prstGeom>
            <a:ln w="25400" cap="flat" cmpd="sng">
              <a:solidFill>
                <a:schemeClr val="tx1"/>
              </a:solidFill>
              <a:prstDash val="solid"/>
              <a:headEnd type="none" w="med" len="med"/>
              <a:tailEnd type="none" w="med" len="med"/>
            </a:ln>
          </p:spPr>
        </p:sp>
        <p:sp>
          <p:nvSpPr>
            <p:cNvPr id="126021" name="Line 77"/>
            <p:cNvSpPr/>
            <p:nvPr/>
          </p:nvSpPr>
          <p:spPr>
            <a:xfrm flipH="1">
              <a:off x="1064" y="1440"/>
              <a:ext cx="288" cy="264"/>
            </a:xfrm>
            <a:prstGeom prst="line">
              <a:avLst/>
            </a:prstGeom>
            <a:ln w="25400" cap="flat" cmpd="sng">
              <a:solidFill>
                <a:schemeClr val="tx1"/>
              </a:solidFill>
              <a:prstDash val="solid"/>
              <a:headEnd type="none" w="med" len="med"/>
              <a:tailEnd type="none" w="med" len="med"/>
            </a:ln>
          </p:spPr>
        </p:sp>
        <p:sp>
          <p:nvSpPr>
            <p:cNvPr id="126022" name="Line 78"/>
            <p:cNvSpPr/>
            <p:nvPr/>
          </p:nvSpPr>
          <p:spPr>
            <a:xfrm>
              <a:off x="1368" y="1440"/>
              <a:ext cx="16" cy="264"/>
            </a:xfrm>
            <a:prstGeom prst="line">
              <a:avLst/>
            </a:prstGeom>
            <a:ln w="25400" cap="flat" cmpd="sng">
              <a:solidFill>
                <a:schemeClr val="tx1"/>
              </a:solidFill>
              <a:prstDash val="solid"/>
              <a:headEnd type="none" w="med" len="med"/>
              <a:tailEnd type="none" w="med" len="med"/>
            </a:ln>
          </p:spPr>
        </p:sp>
        <p:sp>
          <p:nvSpPr>
            <p:cNvPr id="126023" name="Line 79"/>
            <p:cNvSpPr/>
            <p:nvPr/>
          </p:nvSpPr>
          <p:spPr>
            <a:xfrm flipH="1">
              <a:off x="1672" y="1440"/>
              <a:ext cx="16" cy="248"/>
            </a:xfrm>
            <a:prstGeom prst="line">
              <a:avLst/>
            </a:prstGeom>
            <a:ln w="25400" cap="flat" cmpd="sng">
              <a:solidFill>
                <a:schemeClr val="tx1"/>
              </a:solidFill>
              <a:prstDash val="solid"/>
              <a:headEnd type="none" w="med" len="med"/>
              <a:tailEnd type="none" w="med" len="med"/>
            </a:ln>
          </p:spPr>
        </p:sp>
        <p:sp>
          <p:nvSpPr>
            <p:cNvPr id="126024" name="Line 80"/>
            <p:cNvSpPr/>
            <p:nvPr/>
          </p:nvSpPr>
          <p:spPr>
            <a:xfrm>
              <a:off x="1688" y="1440"/>
              <a:ext cx="320" cy="256"/>
            </a:xfrm>
            <a:prstGeom prst="line">
              <a:avLst/>
            </a:prstGeom>
            <a:ln w="25400" cap="flat" cmpd="sng">
              <a:solidFill>
                <a:schemeClr val="tx1"/>
              </a:solidFill>
              <a:prstDash val="solid"/>
              <a:headEnd type="none" w="med" len="med"/>
              <a:tailEnd type="none" w="med" len="med"/>
            </a:ln>
          </p:spPr>
        </p:sp>
        <p:sp>
          <p:nvSpPr>
            <p:cNvPr id="126025" name="Line 81"/>
            <p:cNvSpPr/>
            <p:nvPr/>
          </p:nvSpPr>
          <p:spPr>
            <a:xfrm>
              <a:off x="2032" y="1448"/>
              <a:ext cx="256" cy="232"/>
            </a:xfrm>
            <a:prstGeom prst="line">
              <a:avLst/>
            </a:prstGeom>
            <a:ln w="25400" cap="flat" cmpd="sng">
              <a:solidFill>
                <a:schemeClr val="tx1"/>
              </a:solidFill>
              <a:prstDash val="solid"/>
              <a:headEnd type="none" w="med" len="med"/>
              <a:tailEnd type="none" w="med" len="med"/>
            </a:ln>
          </p:spPr>
        </p:sp>
        <p:sp>
          <p:nvSpPr>
            <p:cNvPr id="126026" name="Line 82"/>
            <p:cNvSpPr/>
            <p:nvPr/>
          </p:nvSpPr>
          <p:spPr>
            <a:xfrm flipH="1">
              <a:off x="1360" y="1920"/>
              <a:ext cx="16" cy="248"/>
            </a:xfrm>
            <a:prstGeom prst="line">
              <a:avLst/>
            </a:prstGeom>
            <a:ln w="25400" cap="flat" cmpd="sng">
              <a:solidFill>
                <a:schemeClr val="tx1"/>
              </a:solidFill>
              <a:prstDash val="solid"/>
              <a:headEnd type="none" w="med" len="med"/>
              <a:tailEnd type="none" w="med" len="med"/>
            </a:ln>
          </p:spPr>
        </p:sp>
        <p:sp>
          <p:nvSpPr>
            <p:cNvPr id="126027" name="Line 83"/>
            <p:cNvSpPr/>
            <p:nvPr/>
          </p:nvSpPr>
          <p:spPr>
            <a:xfrm>
              <a:off x="1664" y="1912"/>
              <a:ext cx="0" cy="248"/>
            </a:xfrm>
            <a:prstGeom prst="line">
              <a:avLst/>
            </a:prstGeom>
            <a:ln w="25400" cap="flat" cmpd="sng">
              <a:solidFill>
                <a:schemeClr val="tx1"/>
              </a:solidFill>
              <a:prstDash val="solid"/>
              <a:headEnd type="none" w="med" len="med"/>
              <a:tailEnd type="none" w="med" len="med"/>
            </a:ln>
          </p:spPr>
        </p:sp>
        <p:sp>
          <p:nvSpPr>
            <p:cNvPr id="126028" name="Line 84"/>
            <p:cNvSpPr/>
            <p:nvPr/>
          </p:nvSpPr>
          <p:spPr>
            <a:xfrm>
              <a:off x="1672" y="1912"/>
              <a:ext cx="328" cy="264"/>
            </a:xfrm>
            <a:prstGeom prst="line">
              <a:avLst/>
            </a:prstGeom>
            <a:ln w="25400" cap="flat" cmpd="sng">
              <a:solidFill>
                <a:schemeClr val="tx1"/>
              </a:solidFill>
              <a:prstDash val="solid"/>
              <a:headEnd type="none" w="med" len="med"/>
              <a:tailEnd type="none" w="med" len="med"/>
            </a:ln>
          </p:spPr>
        </p:sp>
        <p:sp>
          <p:nvSpPr>
            <p:cNvPr id="126029" name="Arc 85"/>
            <p:cNvSpPr/>
            <p:nvPr/>
          </p:nvSpPr>
          <p:spPr>
            <a:xfrm>
              <a:off x="1057" y="1849"/>
              <a:ext cx="280" cy="600"/>
            </a:xfrm>
            <a:custGeom>
              <a:avLst/>
              <a:gdLst/>
              <a:ahLst/>
              <a:cxnLst>
                <a:cxn ang="0">
                  <a:pos x="0" y="0"/>
                </a:cxn>
                <a:cxn ang="0">
                  <a:pos x="0" y="0"/>
                </a:cxn>
                <a:cxn ang="0">
                  <a:pos x="0" y="0"/>
                </a:cxn>
              </a:cxnLst>
              <a:pathLst>
                <a:path w="21600" h="21599" fill="none">
                  <a:moveTo>
                    <a:pt x="0" y="21599"/>
                  </a:moveTo>
                  <a:cubicBezTo>
                    <a:pt x="0" y="9699"/>
                    <a:pt x="9623" y="41"/>
                    <a:pt x="21522" y="-1"/>
                  </a:cubicBezTo>
                </a:path>
                <a:path w="21600" h="21599" stroke="0">
                  <a:moveTo>
                    <a:pt x="0" y="21599"/>
                  </a:moveTo>
                  <a:cubicBezTo>
                    <a:pt x="0" y="9699"/>
                    <a:pt x="9623" y="41"/>
                    <a:pt x="21522" y="-1"/>
                  </a:cubicBezTo>
                  <a:lnTo>
                    <a:pt x="21600" y="21599"/>
                  </a:lnTo>
                  <a:lnTo>
                    <a:pt x="0" y="21599"/>
                  </a:lnTo>
                  <a:close/>
                </a:path>
              </a:pathLst>
            </a:custGeom>
            <a:noFill/>
            <a:ln w="25400" cap="rnd" cmpd="sng">
              <a:solidFill>
                <a:schemeClr val="tx1"/>
              </a:solidFill>
              <a:prstDash val="solid"/>
              <a:round/>
              <a:headEnd type="none" w="med" len="med"/>
              <a:tailEnd type="triangle" w="med" len="med"/>
            </a:ln>
          </p:spPr>
          <p:txBody>
            <a:bodyPr/>
            <a:p>
              <a:endParaRPr lang="zh-CN" altLang="en-US"/>
            </a:p>
          </p:txBody>
        </p:sp>
        <p:sp>
          <p:nvSpPr>
            <p:cNvPr id="126030" name="Arc 86"/>
            <p:cNvSpPr/>
            <p:nvPr/>
          </p:nvSpPr>
          <p:spPr>
            <a:xfrm>
              <a:off x="2032" y="2313"/>
              <a:ext cx="240" cy="344"/>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rnd" cmpd="sng">
              <a:solidFill>
                <a:schemeClr val="tx1"/>
              </a:solidFill>
              <a:prstDash val="solid"/>
              <a:round/>
              <a:headEnd type="triangle" w="med" len="med"/>
              <a:tailEnd type="none" w="med" len="med"/>
            </a:ln>
          </p:spPr>
          <p:txBody>
            <a:bodyPr/>
            <a:p>
              <a:endParaRPr lang="zh-CN" altLang="en-US"/>
            </a:p>
          </p:txBody>
        </p:sp>
      </p:grpSp>
      <p:sp>
        <p:nvSpPr>
          <p:cNvPr id="126031" name="Text Box 81"/>
          <p:cNvSpPr txBox="1"/>
          <p:nvPr/>
        </p:nvSpPr>
        <p:spPr>
          <a:xfrm>
            <a:off x="539750" y="5265738"/>
            <a:ext cx="8372475" cy="915987"/>
          </a:xfrm>
          <a:prstGeom prst="rect">
            <a:avLst/>
          </a:prstGeom>
          <a:noFill/>
          <a:ln w="9525">
            <a:noFill/>
          </a:ln>
        </p:spPr>
        <p:txBody>
          <a:bodyPr>
            <a:spAutoFit/>
          </a:bodyPr>
          <a:p>
            <a:pPr eaLnBrk="0" hangingPunct="0"/>
            <a:r>
              <a:rPr lang="zh-CN" altLang="en-US" sz="1800" dirty="0">
                <a:latin typeface="Arial" panose="020B0604020202020204" pitchFamily="34" charset="0"/>
                <a:ea typeface="宋体" panose="02010600030101010101" pitchFamily="2" charset="-122"/>
              </a:rPr>
              <a:t>症状与原因出现的地方可能相差很远；症状莫名其妙消逝；可能由非错误因素产生；可能是不易跟踪的人为因素产生；</a:t>
            </a:r>
            <a:r>
              <a:rPr lang="zh-CN" altLang="en-US" sz="1800" dirty="0">
                <a:solidFill>
                  <a:srgbClr val="FF0000"/>
                </a:solidFill>
                <a:latin typeface="Arial" panose="020B0604020202020204" pitchFamily="34" charset="0"/>
                <a:ea typeface="宋体" panose="02010600030101010101" pitchFamily="2" charset="-122"/>
              </a:rPr>
              <a:t>授时问题</a:t>
            </a:r>
            <a:r>
              <a:rPr lang="en-US" altLang="zh-CN" sz="1800">
                <a:solidFill>
                  <a:srgbClr val="FF0000"/>
                </a:solidFill>
                <a:latin typeface="Arial" panose="020B0604020202020204" pitchFamily="34" charset="0"/>
                <a:ea typeface="宋体" panose="02010600030101010101" pitchFamily="2" charset="-122"/>
              </a:rPr>
              <a:t>-GPS</a:t>
            </a:r>
            <a:r>
              <a:rPr lang="zh-CN" altLang="en-US" sz="1800" dirty="0">
                <a:latin typeface="Arial" panose="020B0604020202020204" pitchFamily="34" charset="0"/>
                <a:ea typeface="宋体" panose="02010600030101010101" pitchFamily="2" charset="-122"/>
              </a:rPr>
              <a:t>；很难还原症状发生时的环境和状态；症状时有时无；可能由分布运行在不同处理器上的很多任务引起；</a:t>
            </a:r>
            <a:r>
              <a:rPr lang="en-US" altLang="zh-CN" sz="1800">
                <a:latin typeface="宋体" panose="02010600030101010101" pitchFamily="2" charset="-122"/>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800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8003" name="Rectangle 80"/>
          <p:cNvSpPr>
            <a:spLocks noRot="1"/>
          </p:cNvSpPr>
          <p:nvPr/>
        </p:nvSpPr>
        <p:spPr>
          <a:xfrm>
            <a:off x="0" y="0"/>
            <a:ext cx="7681913" cy="736600"/>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Consequences of Bugs</a:t>
            </a:r>
            <a:endParaRPr lang="en-US" altLang="ja-JP" b="1">
              <a:latin typeface="Arial" panose="020B0604020202020204" pitchFamily="34" charset="0"/>
            </a:endParaRPr>
          </a:p>
        </p:txBody>
      </p:sp>
      <p:grpSp>
        <p:nvGrpSpPr>
          <p:cNvPr id="128004" name="Group 115"/>
          <p:cNvGrpSpPr/>
          <p:nvPr/>
        </p:nvGrpSpPr>
        <p:grpSpPr>
          <a:xfrm>
            <a:off x="1403350" y="836613"/>
            <a:ext cx="6840538" cy="5235575"/>
            <a:chOff x="984" y="648"/>
            <a:chExt cx="3856" cy="2796"/>
          </a:xfrm>
        </p:grpSpPr>
        <p:sp>
          <p:nvSpPr>
            <p:cNvPr id="128005" name="Rectangle 81"/>
            <p:cNvSpPr/>
            <p:nvPr/>
          </p:nvSpPr>
          <p:spPr>
            <a:xfrm>
              <a:off x="984" y="648"/>
              <a:ext cx="3856" cy="2136"/>
            </a:xfrm>
            <a:prstGeom prst="rect">
              <a:avLst/>
            </a:prstGeom>
            <a:solidFill>
              <a:srgbClr val="AD278D"/>
            </a:solidFill>
            <a:ln w="25400">
              <a:noFill/>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28006" name="Freeform 82"/>
            <p:cNvSpPr/>
            <p:nvPr/>
          </p:nvSpPr>
          <p:spPr>
            <a:xfrm>
              <a:off x="1488" y="1016"/>
              <a:ext cx="2481" cy="1513"/>
            </a:xfrm>
            <a:custGeom>
              <a:avLst/>
              <a:gdLst/>
              <a:ahLst/>
              <a:cxnLst>
                <a:cxn ang="0">
                  <a:pos x="0" y="1512"/>
                </a:cxn>
                <a:cxn ang="0">
                  <a:pos x="232" y="1296"/>
                </a:cxn>
                <a:cxn ang="0">
                  <a:pos x="648" y="1224"/>
                </a:cxn>
                <a:cxn ang="0">
                  <a:pos x="992" y="984"/>
                </a:cxn>
                <a:cxn ang="0">
                  <a:pos x="1400" y="824"/>
                </a:cxn>
                <a:cxn ang="0">
                  <a:pos x="1688" y="592"/>
                </a:cxn>
                <a:cxn ang="0">
                  <a:pos x="2000" y="480"/>
                </a:cxn>
                <a:cxn ang="0">
                  <a:pos x="2480" y="0"/>
                </a:cxn>
              </a:cxnLst>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rgbClr val="000000"/>
              </a:solidFill>
              <a:prstDash val="solid"/>
              <a:round/>
              <a:headEnd type="none" w="med" len="med"/>
              <a:tailEnd type="none" w="med" len="med"/>
            </a:ln>
          </p:spPr>
          <p:txBody>
            <a:bodyPr/>
            <a:p>
              <a:endParaRPr lang="zh-CN" altLang="en-US"/>
            </a:p>
          </p:txBody>
        </p:sp>
        <p:sp>
          <p:nvSpPr>
            <p:cNvPr id="128007" name="Freeform 83"/>
            <p:cNvSpPr/>
            <p:nvPr/>
          </p:nvSpPr>
          <p:spPr>
            <a:xfrm>
              <a:off x="1480" y="1008"/>
              <a:ext cx="2481" cy="1513"/>
            </a:xfrm>
            <a:custGeom>
              <a:avLst/>
              <a:gdLst/>
              <a:ahLst/>
              <a:cxnLst>
                <a:cxn ang="0">
                  <a:pos x="0" y="1512"/>
                </a:cxn>
                <a:cxn ang="0">
                  <a:pos x="232" y="1296"/>
                </a:cxn>
                <a:cxn ang="0">
                  <a:pos x="648" y="1224"/>
                </a:cxn>
                <a:cxn ang="0">
                  <a:pos x="992" y="984"/>
                </a:cxn>
                <a:cxn ang="0">
                  <a:pos x="1400" y="824"/>
                </a:cxn>
                <a:cxn ang="0">
                  <a:pos x="1688" y="592"/>
                </a:cxn>
                <a:cxn ang="0">
                  <a:pos x="2000" y="480"/>
                </a:cxn>
                <a:cxn ang="0">
                  <a:pos x="2480" y="0"/>
                </a:cxn>
              </a:cxnLst>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chemeClr val="tx1"/>
              </a:solidFill>
              <a:prstDash val="solid"/>
              <a:round/>
              <a:headEnd type="none" w="med" len="med"/>
              <a:tailEnd type="none" w="med" len="med"/>
            </a:ln>
          </p:spPr>
          <p:txBody>
            <a:bodyPr/>
            <a:p>
              <a:endParaRPr lang="zh-CN" altLang="en-US"/>
            </a:p>
          </p:txBody>
        </p:sp>
        <p:grpSp>
          <p:nvGrpSpPr>
            <p:cNvPr id="128008" name="Group 84"/>
            <p:cNvGrpSpPr/>
            <p:nvPr/>
          </p:nvGrpSpPr>
          <p:grpSpPr>
            <a:xfrm>
              <a:off x="1424" y="744"/>
              <a:ext cx="89" cy="1736"/>
              <a:chOff x="1424" y="744"/>
              <a:chExt cx="89" cy="1736"/>
            </a:xfrm>
          </p:grpSpPr>
          <p:sp>
            <p:nvSpPr>
              <p:cNvPr id="128009" name="Freeform 85"/>
              <p:cNvSpPr/>
              <p:nvPr/>
            </p:nvSpPr>
            <p:spPr>
              <a:xfrm>
                <a:off x="1424" y="744"/>
                <a:ext cx="89" cy="185"/>
              </a:xfrm>
              <a:custGeom>
                <a:avLst/>
                <a:gdLst/>
                <a:ahLst/>
                <a:cxnLst>
                  <a:cxn ang="0">
                    <a:pos x="44" y="0"/>
                  </a:cxn>
                  <a:cxn ang="0">
                    <a:pos x="88" y="184"/>
                  </a:cxn>
                  <a:cxn ang="0">
                    <a:pos x="44" y="184"/>
                  </a:cxn>
                  <a:cxn ang="0">
                    <a:pos x="0" y="184"/>
                  </a:cxn>
                  <a:cxn ang="0">
                    <a:pos x="44" y="0"/>
                  </a:cxn>
                </a:cxnLst>
                <a:pathLst>
                  <a:path w="89" h="185">
                    <a:moveTo>
                      <a:pt x="44" y="0"/>
                    </a:moveTo>
                    <a:lnTo>
                      <a:pt x="88" y="184"/>
                    </a:lnTo>
                    <a:lnTo>
                      <a:pt x="44" y="184"/>
                    </a:lnTo>
                    <a:lnTo>
                      <a:pt x="0" y="184"/>
                    </a:lnTo>
                    <a:lnTo>
                      <a:pt x="44" y="0"/>
                    </a:lnTo>
                  </a:path>
                </a:pathLst>
              </a:custGeom>
              <a:solidFill>
                <a:srgbClr val="000000"/>
              </a:solidFill>
              <a:ln w="25400" cap="rnd" cmpd="sng">
                <a:solidFill>
                  <a:schemeClr val="tx1"/>
                </a:solidFill>
                <a:prstDash val="solid"/>
                <a:round/>
                <a:headEnd type="none" w="med" len="med"/>
                <a:tailEnd type="none" w="med" len="med"/>
              </a:ln>
            </p:spPr>
            <p:txBody>
              <a:bodyPr/>
              <a:p>
                <a:endParaRPr lang="zh-CN" altLang="en-US"/>
              </a:p>
            </p:txBody>
          </p:sp>
          <p:sp>
            <p:nvSpPr>
              <p:cNvPr id="128010" name="Line 86"/>
              <p:cNvSpPr/>
              <p:nvPr/>
            </p:nvSpPr>
            <p:spPr>
              <a:xfrm>
                <a:off x="1472" y="936"/>
                <a:ext cx="0" cy="1544"/>
              </a:xfrm>
              <a:prstGeom prst="line">
                <a:avLst/>
              </a:prstGeom>
              <a:ln w="50800" cap="flat" cmpd="sng">
                <a:solidFill>
                  <a:schemeClr val="tx1"/>
                </a:solidFill>
                <a:prstDash val="solid"/>
                <a:headEnd type="none" w="med" len="med"/>
                <a:tailEnd type="none" w="med" len="med"/>
              </a:ln>
            </p:spPr>
          </p:sp>
        </p:grpSp>
        <p:grpSp>
          <p:nvGrpSpPr>
            <p:cNvPr id="128011" name="Group 87"/>
            <p:cNvGrpSpPr/>
            <p:nvPr/>
          </p:nvGrpSpPr>
          <p:grpSpPr>
            <a:xfrm>
              <a:off x="1472" y="2464"/>
              <a:ext cx="3089" cy="89"/>
              <a:chOff x="1472" y="2464"/>
              <a:chExt cx="3089" cy="89"/>
            </a:xfrm>
          </p:grpSpPr>
          <p:sp>
            <p:nvSpPr>
              <p:cNvPr id="128012" name="Freeform 88"/>
              <p:cNvSpPr/>
              <p:nvPr/>
            </p:nvSpPr>
            <p:spPr>
              <a:xfrm>
                <a:off x="4376" y="2464"/>
                <a:ext cx="185" cy="89"/>
              </a:xfrm>
              <a:custGeom>
                <a:avLst/>
                <a:gdLst/>
                <a:ahLst/>
                <a:cxnLst>
                  <a:cxn ang="0">
                    <a:pos x="184" y="44"/>
                  </a:cxn>
                  <a:cxn ang="0">
                    <a:pos x="0" y="88"/>
                  </a:cxn>
                  <a:cxn ang="0">
                    <a:pos x="0" y="44"/>
                  </a:cxn>
                  <a:cxn ang="0">
                    <a:pos x="0" y="0"/>
                  </a:cxn>
                  <a:cxn ang="0">
                    <a:pos x="184" y="44"/>
                  </a:cxn>
                </a:cxnLst>
                <a:pathLst>
                  <a:path w="185" h="89">
                    <a:moveTo>
                      <a:pt x="184" y="44"/>
                    </a:moveTo>
                    <a:lnTo>
                      <a:pt x="0" y="88"/>
                    </a:lnTo>
                    <a:lnTo>
                      <a:pt x="0" y="44"/>
                    </a:lnTo>
                    <a:lnTo>
                      <a:pt x="0" y="0"/>
                    </a:lnTo>
                    <a:lnTo>
                      <a:pt x="184" y="44"/>
                    </a:lnTo>
                  </a:path>
                </a:pathLst>
              </a:custGeom>
              <a:solidFill>
                <a:srgbClr val="000000"/>
              </a:solidFill>
              <a:ln w="25400" cap="rnd" cmpd="sng">
                <a:solidFill>
                  <a:schemeClr val="tx1"/>
                </a:solidFill>
                <a:prstDash val="solid"/>
                <a:round/>
                <a:headEnd type="none" w="med" len="med"/>
                <a:tailEnd type="none" w="med" len="med"/>
              </a:ln>
            </p:spPr>
            <p:txBody>
              <a:bodyPr/>
              <a:p>
                <a:endParaRPr lang="zh-CN" altLang="en-US"/>
              </a:p>
            </p:txBody>
          </p:sp>
          <p:sp>
            <p:nvSpPr>
              <p:cNvPr id="128013" name="Line 89"/>
              <p:cNvSpPr/>
              <p:nvPr/>
            </p:nvSpPr>
            <p:spPr>
              <a:xfrm>
                <a:off x="1472" y="2512"/>
                <a:ext cx="2896" cy="0"/>
              </a:xfrm>
              <a:prstGeom prst="line">
                <a:avLst/>
              </a:prstGeom>
              <a:ln w="50800" cap="flat" cmpd="sng">
                <a:solidFill>
                  <a:schemeClr val="tx1"/>
                </a:solidFill>
                <a:prstDash val="solid"/>
                <a:headEnd type="none" w="med" len="med"/>
                <a:tailEnd type="none" w="med" len="med"/>
              </a:ln>
            </p:spPr>
          </p:sp>
        </p:grpSp>
        <p:sp>
          <p:nvSpPr>
            <p:cNvPr id="749658" name="Rectangle 90"/>
            <p:cNvSpPr>
              <a:spLocks noChangeArrowheads="1"/>
            </p:cNvSpPr>
            <p:nvPr/>
          </p:nvSpPr>
          <p:spPr bwMode="auto">
            <a:xfrm>
              <a:off x="1079" y="1122"/>
              <a:ext cx="589"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damage</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59" name="Rectangle 91"/>
            <p:cNvSpPr>
              <a:spLocks noChangeArrowheads="1"/>
            </p:cNvSpPr>
            <p:nvPr/>
          </p:nvSpPr>
          <p:spPr bwMode="auto">
            <a:xfrm>
              <a:off x="1679" y="2274"/>
              <a:ext cx="367"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mild</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60" name="Rectangle 92"/>
            <p:cNvSpPr>
              <a:spLocks noChangeArrowheads="1"/>
            </p:cNvSpPr>
            <p:nvPr/>
          </p:nvSpPr>
          <p:spPr bwMode="auto">
            <a:xfrm>
              <a:off x="2079" y="2194"/>
              <a:ext cx="675" cy="1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annoying</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61" name="Rectangle 93"/>
            <p:cNvSpPr>
              <a:spLocks noChangeArrowheads="1"/>
            </p:cNvSpPr>
            <p:nvPr/>
          </p:nvSpPr>
          <p:spPr bwMode="auto">
            <a:xfrm>
              <a:off x="2439" y="1930"/>
              <a:ext cx="732"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disturbing</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62" name="Rectangle 94"/>
            <p:cNvSpPr>
              <a:spLocks noChangeArrowheads="1"/>
            </p:cNvSpPr>
            <p:nvPr/>
          </p:nvSpPr>
          <p:spPr bwMode="auto">
            <a:xfrm>
              <a:off x="2887" y="1762"/>
              <a:ext cx="560"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serious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63" name="Rectangle 95"/>
            <p:cNvSpPr>
              <a:spLocks noChangeArrowheads="1"/>
            </p:cNvSpPr>
            <p:nvPr/>
          </p:nvSpPr>
          <p:spPr bwMode="auto">
            <a:xfrm>
              <a:off x="3119" y="1562"/>
              <a:ext cx="596"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extreme</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64" name="Rectangle 96"/>
            <p:cNvSpPr>
              <a:spLocks noChangeArrowheads="1"/>
            </p:cNvSpPr>
            <p:nvPr/>
          </p:nvSpPr>
          <p:spPr bwMode="auto">
            <a:xfrm>
              <a:off x="3471" y="1402"/>
              <a:ext cx="868"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catastrophic</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65" name="Rectangle 97"/>
            <p:cNvSpPr>
              <a:spLocks noChangeArrowheads="1"/>
            </p:cNvSpPr>
            <p:nvPr/>
          </p:nvSpPr>
          <p:spPr bwMode="auto">
            <a:xfrm>
              <a:off x="3967" y="906"/>
              <a:ext cx="711"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infectious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28022" name="Oval 98"/>
            <p:cNvSpPr/>
            <p:nvPr/>
          </p:nvSpPr>
          <p:spPr>
            <a:xfrm>
              <a:off x="1676" y="2276"/>
              <a:ext cx="40" cy="48"/>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8023" name="Oval 99"/>
            <p:cNvSpPr/>
            <p:nvPr/>
          </p:nvSpPr>
          <p:spPr>
            <a:xfrm>
              <a:off x="2108" y="2188"/>
              <a:ext cx="40" cy="48"/>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8024" name="Oval 100"/>
            <p:cNvSpPr/>
            <p:nvPr/>
          </p:nvSpPr>
          <p:spPr>
            <a:xfrm>
              <a:off x="2444" y="1956"/>
              <a:ext cx="48" cy="40"/>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8025" name="Oval 101"/>
            <p:cNvSpPr/>
            <p:nvPr/>
          </p:nvSpPr>
          <p:spPr>
            <a:xfrm>
              <a:off x="2860" y="1796"/>
              <a:ext cx="48" cy="40"/>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8026" name="Oval 102"/>
            <p:cNvSpPr/>
            <p:nvPr/>
          </p:nvSpPr>
          <p:spPr>
            <a:xfrm>
              <a:off x="3132" y="1580"/>
              <a:ext cx="40" cy="40"/>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8027" name="Oval 103"/>
            <p:cNvSpPr/>
            <p:nvPr/>
          </p:nvSpPr>
          <p:spPr>
            <a:xfrm>
              <a:off x="3436" y="1452"/>
              <a:ext cx="48" cy="40"/>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28028" name="Oval 104"/>
            <p:cNvSpPr/>
            <p:nvPr/>
          </p:nvSpPr>
          <p:spPr>
            <a:xfrm>
              <a:off x="3924" y="980"/>
              <a:ext cx="40" cy="48"/>
            </a:xfrm>
            <a:prstGeom prst="ellipse">
              <a:avLst/>
            </a:prstGeom>
            <a:solidFill>
              <a:schemeClr val="tx2"/>
            </a:solidFill>
            <a:ln w="127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749673" name="Rectangle 105"/>
            <p:cNvSpPr>
              <a:spLocks noChangeArrowheads="1"/>
            </p:cNvSpPr>
            <p:nvPr/>
          </p:nvSpPr>
          <p:spPr bwMode="auto">
            <a:xfrm>
              <a:off x="3383" y="2530"/>
              <a:ext cx="689"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Bug Type</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28030" name="Freeform 106"/>
            <p:cNvSpPr/>
            <p:nvPr/>
          </p:nvSpPr>
          <p:spPr>
            <a:xfrm>
              <a:off x="3560" y="1088"/>
              <a:ext cx="593" cy="73"/>
            </a:xfrm>
            <a:custGeom>
              <a:avLst/>
              <a:gdLst/>
              <a:ahLst/>
              <a:cxnLst>
                <a:cxn ang="0">
                  <a:pos x="0" y="0"/>
                </a:cxn>
                <a:cxn ang="0">
                  <a:pos x="248" y="0"/>
                </a:cxn>
                <a:cxn ang="0">
                  <a:pos x="144" y="72"/>
                </a:cxn>
                <a:cxn ang="0">
                  <a:pos x="592" y="72"/>
                </a:cxn>
              </a:cxnLst>
              <a:pathLst>
                <a:path w="593" h="73">
                  <a:moveTo>
                    <a:pt x="0" y="0"/>
                  </a:moveTo>
                  <a:lnTo>
                    <a:pt x="248" y="0"/>
                  </a:lnTo>
                  <a:lnTo>
                    <a:pt x="144" y="72"/>
                  </a:lnTo>
                  <a:lnTo>
                    <a:pt x="592" y="72"/>
                  </a:lnTo>
                </a:path>
              </a:pathLst>
            </a:custGeom>
            <a:noFill/>
            <a:ln w="25400" cap="rnd" cmpd="sng">
              <a:solidFill>
                <a:srgbClr val="000000"/>
              </a:solidFill>
              <a:prstDash val="solid"/>
              <a:round/>
              <a:headEnd type="none" w="med" len="med"/>
              <a:tailEnd type="none" w="med" len="med"/>
            </a:ln>
          </p:spPr>
          <p:txBody>
            <a:bodyPr/>
            <a:p>
              <a:endParaRPr lang="zh-CN" altLang="en-US"/>
            </a:p>
          </p:txBody>
        </p:sp>
        <p:sp>
          <p:nvSpPr>
            <p:cNvPr id="128031" name="Freeform 107"/>
            <p:cNvSpPr/>
            <p:nvPr/>
          </p:nvSpPr>
          <p:spPr>
            <a:xfrm>
              <a:off x="3552" y="1080"/>
              <a:ext cx="593" cy="73"/>
            </a:xfrm>
            <a:custGeom>
              <a:avLst/>
              <a:gdLst/>
              <a:ahLst/>
              <a:cxnLst>
                <a:cxn ang="0">
                  <a:pos x="0" y="0"/>
                </a:cxn>
                <a:cxn ang="0">
                  <a:pos x="248" y="0"/>
                </a:cxn>
                <a:cxn ang="0">
                  <a:pos x="144" y="72"/>
                </a:cxn>
                <a:cxn ang="0">
                  <a:pos x="592" y="72"/>
                </a:cxn>
              </a:cxnLst>
              <a:pathLst>
                <a:path w="593" h="73">
                  <a:moveTo>
                    <a:pt x="0" y="0"/>
                  </a:moveTo>
                  <a:lnTo>
                    <a:pt x="248" y="0"/>
                  </a:lnTo>
                  <a:lnTo>
                    <a:pt x="144" y="72"/>
                  </a:lnTo>
                  <a:lnTo>
                    <a:pt x="592" y="72"/>
                  </a:lnTo>
                </a:path>
              </a:pathLst>
            </a:custGeom>
            <a:noFill/>
            <a:ln w="25400" cap="rnd" cmpd="sng">
              <a:solidFill>
                <a:schemeClr val="tx2"/>
              </a:solidFill>
              <a:prstDash val="solid"/>
              <a:round/>
              <a:headEnd type="none" w="med" len="med"/>
              <a:tailEnd type="none" w="med" len="med"/>
            </a:ln>
          </p:spPr>
          <p:txBody>
            <a:bodyPr/>
            <a:p>
              <a:endParaRPr lang="zh-CN" altLang="en-US"/>
            </a:p>
          </p:txBody>
        </p:sp>
        <p:sp>
          <p:nvSpPr>
            <p:cNvPr id="128032" name="Freeform 108"/>
            <p:cNvSpPr/>
            <p:nvPr/>
          </p:nvSpPr>
          <p:spPr>
            <a:xfrm>
              <a:off x="3448" y="1120"/>
              <a:ext cx="593" cy="73"/>
            </a:xfrm>
            <a:custGeom>
              <a:avLst/>
              <a:gdLst/>
              <a:ahLst/>
              <a:cxnLst>
                <a:cxn ang="0">
                  <a:pos x="0" y="0"/>
                </a:cxn>
                <a:cxn ang="0">
                  <a:pos x="256" y="0"/>
                </a:cxn>
                <a:cxn ang="0">
                  <a:pos x="144" y="72"/>
                </a:cxn>
                <a:cxn ang="0">
                  <a:pos x="592" y="72"/>
                </a:cxn>
              </a:cxnLst>
              <a:pathLst>
                <a:path w="593" h="73">
                  <a:moveTo>
                    <a:pt x="0" y="0"/>
                  </a:moveTo>
                  <a:lnTo>
                    <a:pt x="256" y="0"/>
                  </a:lnTo>
                  <a:lnTo>
                    <a:pt x="144" y="72"/>
                  </a:lnTo>
                  <a:lnTo>
                    <a:pt x="592" y="72"/>
                  </a:lnTo>
                </a:path>
              </a:pathLst>
            </a:custGeom>
            <a:noFill/>
            <a:ln w="25400" cap="rnd" cmpd="sng">
              <a:solidFill>
                <a:srgbClr val="000000"/>
              </a:solidFill>
              <a:prstDash val="solid"/>
              <a:round/>
              <a:headEnd type="none" w="med" len="med"/>
              <a:tailEnd type="none" w="med" len="med"/>
            </a:ln>
          </p:spPr>
          <p:txBody>
            <a:bodyPr/>
            <a:p>
              <a:endParaRPr lang="zh-CN" altLang="en-US"/>
            </a:p>
          </p:txBody>
        </p:sp>
        <p:sp>
          <p:nvSpPr>
            <p:cNvPr id="128033" name="Freeform 109"/>
            <p:cNvSpPr/>
            <p:nvPr/>
          </p:nvSpPr>
          <p:spPr>
            <a:xfrm>
              <a:off x="3440" y="1112"/>
              <a:ext cx="593" cy="73"/>
            </a:xfrm>
            <a:custGeom>
              <a:avLst/>
              <a:gdLst/>
              <a:ahLst/>
              <a:cxnLst>
                <a:cxn ang="0">
                  <a:pos x="0" y="0"/>
                </a:cxn>
                <a:cxn ang="0">
                  <a:pos x="256" y="0"/>
                </a:cxn>
                <a:cxn ang="0">
                  <a:pos x="144" y="72"/>
                </a:cxn>
                <a:cxn ang="0">
                  <a:pos x="592" y="72"/>
                </a:cxn>
              </a:cxnLst>
              <a:pathLst>
                <a:path w="593" h="73">
                  <a:moveTo>
                    <a:pt x="0" y="0"/>
                  </a:moveTo>
                  <a:lnTo>
                    <a:pt x="256" y="0"/>
                  </a:lnTo>
                  <a:lnTo>
                    <a:pt x="144" y="72"/>
                  </a:lnTo>
                  <a:lnTo>
                    <a:pt x="592" y="72"/>
                  </a:lnTo>
                </a:path>
              </a:pathLst>
            </a:custGeom>
            <a:noFill/>
            <a:ln w="25400" cap="rnd" cmpd="sng">
              <a:solidFill>
                <a:schemeClr val="tx2"/>
              </a:solidFill>
              <a:prstDash val="solid"/>
              <a:round/>
              <a:headEnd type="none" w="med" len="med"/>
              <a:tailEnd type="none" w="med" len="med"/>
            </a:ln>
          </p:spPr>
          <p:txBody>
            <a:bodyPr/>
            <a:p>
              <a:endParaRPr lang="zh-CN" altLang="en-US"/>
            </a:p>
          </p:txBody>
        </p:sp>
        <p:sp>
          <p:nvSpPr>
            <p:cNvPr id="749678" name="Rectangle 110"/>
            <p:cNvSpPr>
              <a:spLocks noChangeArrowheads="1"/>
            </p:cNvSpPr>
            <p:nvPr/>
          </p:nvSpPr>
          <p:spPr bwMode="auto">
            <a:xfrm>
              <a:off x="1423" y="2810"/>
              <a:ext cx="1096"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1" u="sng"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Bug Categories:</a:t>
              </a:r>
              <a:endParaRPr kumimoji="0" lang="en-US" altLang="ja-JP" sz="1800" b="1" i="1" u="sng"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79" name="Rectangle 111"/>
            <p:cNvSpPr>
              <a:spLocks noChangeArrowheads="1"/>
            </p:cNvSpPr>
            <p:nvPr/>
          </p:nvSpPr>
          <p:spPr bwMode="auto">
            <a:xfrm>
              <a:off x="2551" y="2810"/>
              <a:ext cx="1562"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ja-JP"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  </a:t>
              </a: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function-related bugs,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80" name="Rectangle 112"/>
            <p:cNvSpPr>
              <a:spLocks noChangeArrowheads="1"/>
            </p:cNvSpPr>
            <p:nvPr/>
          </p:nvSpPr>
          <p:spPr bwMode="auto">
            <a:xfrm>
              <a:off x="1415" y="2962"/>
              <a:ext cx="2943"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system-related bugs, data bugs, coding bugs,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81" name="Rectangle 113"/>
            <p:cNvSpPr>
              <a:spLocks noChangeArrowheads="1"/>
            </p:cNvSpPr>
            <p:nvPr/>
          </p:nvSpPr>
          <p:spPr bwMode="auto">
            <a:xfrm>
              <a:off x="1415" y="3106"/>
              <a:ext cx="2923"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design bugs, documentation bugs, standards </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49682" name="Rectangle 114"/>
            <p:cNvSpPr>
              <a:spLocks noChangeArrowheads="1"/>
            </p:cNvSpPr>
            <p:nvPr/>
          </p:nvSpPr>
          <p:spPr bwMode="auto">
            <a:xfrm>
              <a:off x="1415" y="3250"/>
              <a:ext cx="997" cy="1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violations, etc.</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005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0051" name="Rectangle 80"/>
          <p:cNvSpPr>
            <a:spLocks noRot="1"/>
          </p:cNvSpPr>
          <p:nvPr/>
        </p:nvSpPr>
        <p:spPr>
          <a:xfrm>
            <a:off x="0" y="0"/>
            <a:ext cx="7681913" cy="736600"/>
          </a:xfrm>
          <a:prstGeom prst="rect">
            <a:avLst/>
          </a:prstGeom>
          <a:noFill/>
          <a:ln w="12700">
            <a:noFill/>
          </a:ln>
        </p:spPr>
        <p:txBody>
          <a:bodyPr lIns="90487" tIns="44450" rIns="90487" bIns="44450" anchor="ctr" anchorCtr="0"/>
          <a:p>
            <a:pPr eaLnBrk="0" hangingPunct="0"/>
            <a:r>
              <a:rPr lang="zh-CN" altLang="en-US" dirty="0">
                <a:latin typeface="Arial" panose="020B0604020202020204" pitchFamily="34" charset="0"/>
                <a:ea typeface="宋体" panose="02010600030101010101" pitchFamily="2" charset="-122"/>
              </a:rPr>
              <a:t>缺陷等级：</a:t>
            </a:r>
            <a:endParaRPr lang="en-US" altLang="ja-JP">
              <a:latin typeface="Arial" panose="020B0604020202020204" pitchFamily="34" charset="0"/>
              <a:ea typeface="宋体" panose="02010600030101010101" pitchFamily="2" charset="-122"/>
            </a:endParaRPr>
          </a:p>
        </p:txBody>
      </p:sp>
      <p:sp>
        <p:nvSpPr>
          <p:cNvPr id="130052" name="文本框 313383"/>
          <p:cNvSpPr txBox="1"/>
          <p:nvPr/>
        </p:nvSpPr>
        <p:spPr>
          <a:xfrm>
            <a:off x="468313" y="1304925"/>
            <a:ext cx="7905750" cy="3990975"/>
          </a:xfrm>
          <a:prstGeom prst="rect">
            <a:avLst/>
          </a:prstGeom>
          <a:noFill/>
          <a:ln w="9525">
            <a:noFill/>
          </a:ln>
        </p:spPr>
        <p:txBody>
          <a:bodyPr wrap="none">
            <a:spAutoFit/>
          </a:bodyPr>
          <a:p>
            <a:pPr eaLnBrk="0" hangingPunct="0"/>
            <a:endParaRPr lang="zh-CN" altLang="en-US" dirty="0">
              <a:latin typeface="Arial" panose="020B0604020202020204" pitchFamily="34" charset="0"/>
            </a:endParaRPr>
          </a:p>
          <a:p>
            <a:pPr eaLnBrk="0" hangingPunct="0"/>
            <a:r>
              <a:rPr lang="en-US" altLang="zh-CN">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文档错误</a:t>
            </a:r>
            <a:endParaRPr lang="zh-CN" altLang="en-US" dirty="0">
              <a:latin typeface="宋体" panose="02010600030101010101" pitchFamily="2" charset="-122"/>
              <a:ea typeface="宋体" panose="02010600030101010101" pitchFamily="2" charset="-122"/>
            </a:endParaRPr>
          </a:p>
          <a:p>
            <a:pPr eaLnBrk="0" hangingPunct="0"/>
            <a:r>
              <a:rPr lang="en-US" altLang="zh-CN">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内存溢出，</a:t>
            </a:r>
            <a:r>
              <a:rPr lang="en-US" altLang="zh-CN">
                <a:latin typeface="宋体" panose="02010600030101010101" pitchFamily="2" charset="-122"/>
                <a:ea typeface="宋体" panose="02010600030101010101" pitchFamily="2" charset="-122"/>
              </a:rPr>
              <a:t>CPU</a:t>
            </a:r>
            <a:r>
              <a:rPr lang="zh-CN" altLang="en-US" dirty="0">
                <a:latin typeface="宋体" panose="02010600030101010101" pitchFamily="2" charset="-122"/>
                <a:ea typeface="宋体" panose="02010600030101010101" pitchFamily="2" charset="-122"/>
              </a:rPr>
              <a:t>利用率</a:t>
            </a:r>
            <a:endParaRPr lang="zh-CN" altLang="en-US" dirty="0">
              <a:latin typeface="宋体" panose="02010600030101010101" pitchFamily="2" charset="-122"/>
              <a:ea typeface="宋体" panose="02010600030101010101" pitchFamily="2" charset="-122"/>
            </a:endParaRPr>
          </a:p>
          <a:p>
            <a:pPr eaLnBrk="0" hangingPunct="0"/>
            <a:r>
              <a:rPr lang="en-US" altLang="zh-CN">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不响应，死机</a:t>
            </a:r>
            <a:endParaRPr lang="zh-CN" altLang="en-US" dirty="0">
              <a:latin typeface="宋体" panose="02010600030101010101" pitchFamily="2" charset="-122"/>
              <a:ea typeface="宋体" panose="02010600030101010101" pitchFamily="2" charset="-122"/>
            </a:endParaRPr>
          </a:p>
          <a:p>
            <a:pPr eaLnBrk="0" hangingPunct="0"/>
            <a:r>
              <a:rPr lang="en-US" altLang="zh-CN">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0" hangingPunct="0"/>
            <a:endParaRPr lang="zh-CN" altLang="en-US" dirty="0">
              <a:latin typeface="宋体" panose="02010600030101010101" pitchFamily="2" charset="-122"/>
              <a:ea typeface="宋体" panose="02010600030101010101" pitchFamily="2" charset="-122"/>
            </a:endParaRPr>
          </a:p>
          <a:p>
            <a:pPr eaLnBrk="0" hangingPunct="0"/>
            <a:endParaRPr lang="zh-CN" altLang="en-US" dirty="0">
              <a:latin typeface="宋体" panose="02010600030101010101" pitchFamily="2" charset="-122"/>
              <a:ea typeface="宋体" panose="02010600030101010101" pitchFamily="2" charset="-122"/>
            </a:endParaRPr>
          </a:p>
          <a:p>
            <a:pPr eaLnBrk="0" hangingPunct="0"/>
            <a:r>
              <a:rPr lang="zh-CN" altLang="en-US" dirty="0">
                <a:latin typeface="宋体" panose="02010600030101010101" pitchFamily="2" charset="-122"/>
                <a:ea typeface="宋体" panose="02010600030101010101" pitchFamily="2" charset="-122"/>
              </a:rPr>
              <a:t>举例：产品验收时，与用户讨论缺陷的定级</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Statistical SQA  </a:t>
            </a:r>
            <a:r>
              <a:rPr lang="zh-CN" altLang="en-US" dirty="0">
                <a:ea typeface="宋体" panose="02010600030101010101" pitchFamily="2" charset="-122"/>
              </a:rPr>
              <a:t>（</a:t>
            </a:r>
            <a:r>
              <a:rPr lang="en-US" altLang="zh-CN">
                <a:ea typeface="宋体" panose="02010600030101010101" pitchFamily="2" charset="-122"/>
              </a:rPr>
              <a:t>80%</a:t>
            </a:r>
            <a:r>
              <a:rPr lang="zh-CN" altLang="en-US" dirty="0">
                <a:ea typeface="宋体" panose="02010600030101010101" pitchFamily="2" charset="-122"/>
              </a:rPr>
              <a:t>错误集中在</a:t>
            </a:r>
            <a:r>
              <a:rPr lang="en-US" altLang="zh-CN">
                <a:ea typeface="宋体" panose="02010600030101010101" pitchFamily="2" charset="-122"/>
              </a:rPr>
              <a:t>20%</a:t>
            </a:r>
            <a:r>
              <a:rPr lang="zh-CN" altLang="en-US" dirty="0">
                <a:ea typeface="宋体" panose="02010600030101010101" pitchFamily="2" charset="-122"/>
              </a:rPr>
              <a:t>代码中）</a:t>
            </a:r>
            <a:endParaRPr lang="zh-CN" altLang="en-US" dirty="0">
              <a:ea typeface="宋体" panose="02010600030101010101" pitchFamily="2" charset="-122"/>
            </a:endParaRPr>
          </a:p>
        </p:txBody>
      </p:sp>
      <p:sp>
        <p:nvSpPr>
          <p:cNvPr id="16386" name="Rectangle 3"/>
          <p:cNvSpPr>
            <a:spLocks noGrp="1"/>
          </p:cNvSpPr>
          <p:nvPr>
            <p:ph idx="1"/>
          </p:nvPr>
        </p:nvSpPr>
        <p:spPr>
          <a:xfrm>
            <a:off x="287338" y="1066800"/>
            <a:ext cx="8424862" cy="4846638"/>
          </a:xfrm>
        </p:spPr>
        <p:txBody>
          <a:bodyPr vert="horz" wrap="square" lIns="91440" tIns="45720" rIns="91440" bIns="45720" anchor="t" anchorCtr="0"/>
          <a:p>
            <a:pPr marL="457200" indent="-457200">
              <a:lnSpc>
                <a:spcPct val="80000"/>
              </a:lnSpc>
              <a:spcBef>
                <a:spcPts val="600"/>
              </a:spcBef>
              <a:buFont typeface="Wingdings" panose="05000000000000000000" pitchFamily="2" charset="2"/>
              <a:buNone/>
            </a:pPr>
            <a:r>
              <a:rPr lang="zh-CN" altLang="en-US" sz="2400" dirty="0">
                <a:latin typeface="Palatino" pitchFamily="-128" charset="0"/>
                <a:ea typeface="宋体" panose="02010600030101010101" pitchFamily="2" charset="-122"/>
              </a:rPr>
              <a:t>统计质量保证包括以下步骤：</a:t>
            </a:r>
            <a:endParaRPr lang="zh-CN" altLang="en-US" sz="2400" dirty="0">
              <a:latin typeface="Palatino" pitchFamily="-128" charset="0"/>
              <a:ea typeface="宋体" panose="02010600030101010101" pitchFamily="2" charset="-122"/>
            </a:endParaRPr>
          </a:p>
          <a:p>
            <a:pPr marL="457200" indent="-457200">
              <a:lnSpc>
                <a:spcPct val="80000"/>
              </a:lnSpc>
              <a:spcBef>
                <a:spcPts val="600"/>
              </a:spcBef>
              <a:buFont typeface="Wingdings" panose="05000000000000000000" pitchFamily="2" charset="2"/>
              <a:buAutoNum type="arabicPeriod"/>
            </a:pPr>
            <a:r>
              <a:rPr lang="en-US" altLang="zh-CN" sz="2400">
                <a:latin typeface="Palatino" pitchFamily="-128" charset="0"/>
                <a:ea typeface="宋体" panose="02010600030101010101" pitchFamily="2" charset="-122"/>
              </a:rPr>
              <a:t>Information about software </a:t>
            </a:r>
            <a:r>
              <a:rPr lang="en-US" altLang="zh-CN" sz="2400">
                <a:solidFill>
                  <a:srgbClr val="FF0000"/>
                </a:solidFill>
                <a:latin typeface="Palatino" pitchFamily="-128" charset="0"/>
                <a:ea typeface="宋体" panose="02010600030101010101" pitchFamily="2" charset="-122"/>
              </a:rPr>
              <a:t>errors and defects</a:t>
            </a:r>
            <a:r>
              <a:rPr lang="en-US" altLang="zh-CN" sz="2400">
                <a:latin typeface="Palatino" pitchFamily="-128" charset="0"/>
                <a:ea typeface="宋体" panose="02010600030101010101" pitchFamily="2" charset="-122"/>
              </a:rPr>
              <a:t> is </a:t>
            </a:r>
            <a:r>
              <a:rPr lang="en-US" altLang="zh-CN" sz="2400">
                <a:solidFill>
                  <a:srgbClr val="FF0000"/>
                </a:solidFill>
                <a:latin typeface="Palatino" pitchFamily="-128" charset="0"/>
                <a:ea typeface="宋体" panose="02010600030101010101" pitchFamily="2" charset="-122"/>
              </a:rPr>
              <a:t>collected and categorized</a:t>
            </a:r>
            <a:r>
              <a:rPr lang="en-US" altLang="zh-CN" sz="2400">
                <a:latin typeface="Palatino" pitchFamily="-128" charset="0"/>
                <a:ea typeface="宋体" panose="02010600030101010101" pitchFamily="2" charset="-122"/>
              </a:rPr>
              <a:t>.</a:t>
            </a:r>
            <a:r>
              <a:rPr lang="zh-CN" altLang="en-US" sz="2400" dirty="0">
                <a:latin typeface="Palatino" pitchFamily="-128" charset="0"/>
                <a:ea typeface="宋体" panose="02010600030101010101" pitchFamily="2" charset="-122"/>
              </a:rPr>
              <a:t>收集错误和缺陷，并分类</a:t>
            </a:r>
            <a:endParaRPr lang="zh-CN" altLang="en-US" sz="2400" dirty="0">
              <a:latin typeface="Palatino" pitchFamily="-128" charset="0"/>
              <a:ea typeface="宋体" panose="02010600030101010101" pitchFamily="2" charset="-122"/>
            </a:endParaRPr>
          </a:p>
          <a:p>
            <a:pPr marL="457200" indent="-457200">
              <a:lnSpc>
                <a:spcPct val="80000"/>
              </a:lnSpc>
              <a:spcBef>
                <a:spcPts val="300"/>
              </a:spcBef>
              <a:buFont typeface="Wingdings" panose="05000000000000000000" pitchFamily="2" charset="2"/>
              <a:buAutoNum type="arabicPeriod"/>
            </a:pPr>
            <a:r>
              <a:rPr lang="en-US" altLang="zh-CN" sz="2400">
                <a:latin typeface="Palatino" pitchFamily="-128" charset="0"/>
                <a:ea typeface="宋体" panose="02010600030101010101" pitchFamily="2" charset="-122"/>
              </a:rPr>
              <a:t>An attempt is made to </a:t>
            </a:r>
            <a:r>
              <a:rPr lang="en-US" altLang="zh-CN" sz="2400">
                <a:solidFill>
                  <a:srgbClr val="FF0000"/>
                </a:solidFill>
                <a:latin typeface="Palatino" pitchFamily="-128" charset="0"/>
                <a:ea typeface="宋体" panose="02010600030101010101" pitchFamily="2" charset="-122"/>
              </a:rPr>
              <a:t>trace</a:t>
            </a:r>
            <a:r>
              <a:rPr lang="en-US" altLang="zh-CN" sz="2400">
                <a:latin typeface="Palatino" pitchFamily="-128" charset="0"/>
                <a:ea typeface="宋体" panose="02010600030101010101" pitchFamily="2" charset="-122"/>
              </a:rPr>
              <a:t> each error and defect to its </a:t>
            </a:r>
            <a:r>
              <a:rPr lang="en-US" altLang="zh-CN" sz="2400">
                <a:solidFill>
                  <a:srgbClr val="FF0000"/>
                </a:solidFill>
                <a:latin typeface="Palatino" pitchFamily="-128" charset="0"/>
                <a:ea typeface="宋体" panose="02010600030101010101" pitchFamily="2" charset="-122"/>
              </a:rPr>
              <a:t>underlying cause</a:t>
            </a:r>
            <a:r>
              <a:rPr lang="en-US" altLang="zh-CN" sz="2400">
                <a:latin typeface="Palatino" pitchFamily="-128" charset="0"/>
                <a:ea typeface="宋体" panose="02010600030101010101" pitchFamily="2" charset="-122"/>
              </a:rPr>
              <a:t> (e.g., non-conformance to specifications, design error, violation of standards, poor communication with the customer). </a:t>
            </a:r>
            <a:r>
              <a:rPr lang="zh-CN" altLang="en-US" sz="2400" dirty="0">
                <a:latin typeface="Palatino" pitchFamily="-128" charset="0"/>
                <a:ea typeface="宋体" panose="02010600030101010101" pitchFamily="2" charset="-122"/>
              </a:rPr>
              <a:t>追溯每个错误产生的原因</a:t>
            </a:r>
            <a:endParaRPr lang="zh-CN" altLang="en-US" sz="2400" dirty="0">
              <a:latin typeface="Palatino" pitchFamily="-128" charset="0"/>
              <a:ea typeface="宋体" panose="02010600030101010101" pitchFamily="2" charset="-122"/>
            </a:endParaRPr>
          </a:p>
          <a:p>
            <a:pPr marL="457200" indent="-457200">
              <a:lnSpc>
                <a:spcPct val="80000"/>
              </a:lnSpc>
              <a:spcBef>
                <a:spcPts val="300"/>
              </a:spcBef>
              <a:buFont typeface="Wingdings" panose="05000000000000000000" pitchFamily="2" charset="2"/>
              <a:buAutoNum type="arabicPeriod"/>
            </a:pPr>
            <a:r>
              <a:rPr lang="en-US" altLang="zh-CN" sz="2400">
                <a:latin typeface="Palatino" pitchFamily="-128" charset="0"/>
                <a:ea typeface="宋体" panose="02010600030101010101" pitchFamily="2" charset="-122"/>
              </a:rPr>
              <a:t>Using the Pareto principle (80 percent of the defects can be </a:t>
            </a:r>
            <a:r>
              <a:rPr lang="en-US" altLang="zh-CN" sz="2400">
                <a:solidFill>
                  <a:srgbClr val="FF0000"/>
                </a:solidFill>
                <a:latin typeface="Palatino" pitchFamily="-128" charset="0"/>
                <a:ea typeface="宋体" panose="02010600030101010101" pitchFamily="2" charset="-122"/>
              </a:rPr>
              <a:t>traced to 20 percent</a:t>
            </a:r>
            <a:r>
              <a:rPr lang="en-US" altLang="zh-CN" sz="2400">
                <a:latin typeface="Palatino" pitchFamily="-128" charset="0"/>
                <a:ea typeface="宋体" panose="02010600030101010101" pitchFamily="2" charset="-122"/>
              </a:rPr>
              <a:t> of all possible causes), isolate the 20 percent (the </a:t>
            </a:r>
            <a:r>
              <a:rPr lang="en-US" altLang="zh-CN" sz="2400" i="1">
                <a:latin typeface="Palatino" pitchFamily="-128" charset="0"/>
                <a:ea typeface="宋体" panose="02010600030101010101" pitchFamily="2" charset="-122"/>
              </a:rPr>
              <a:t>vital few</a:t>
            </a:r>
            <a:r>
              <a:rPr lang="zh-CN" altLang="en-US" sz="2400" i="1" dirty="0">
                <a:latin typeface="Palatino" pitchFamily="-128" charset="0"/>
                <a:ea typeface="宋体" panose="02010600030101010101" pitchFamily="2" charset="-122"/>
              </a:rPr>
              <a:t>重要少数</a:t>
            </a:r>
            <a:r>
              <a:rPr lang="en-US" altLang="zh-CN" sz="2400">
                <a:latin typeface="Palatino" pitchFamily="-128" charset="0"/>
                <a:ea typeface="宋体" panose="02010600030101010101" pitchFamily="2" charset="-122"/>
              </a:rPr>
              <a:t>). </a:t>
            </a:r>
            <a:r>
              <a:rPr lang="zh-CN" altLang="en-US" sz="2400" dirty="0">
                <a:latin typeface="Palatino" pitchFamily="-128" charset="0"/>
                <a:ea typeface="宋体" panose="02010600030101010101" pitchFamily="2" charset="-122"/>
              </a:rPr>
              <a:t>将</a:t>
            </a:r>
            <a:r>
              <a:rPr lang="en-US" altLang="zh-CN" sz="2400">
                <a:latin typeface="Palatino" pitchFamily="-128" charset="0"/>
                <a:ea typeface="宋体" panose="02010600030101010101" pitchFamily="2" charset="-122"/>
              </a:rPr>
              <a:t>20%</a:t>
            </a:r>
            <a:r>
              <a:rPr lang="zh-CN" altLang="en-US" sz="2400" dirty="0">
                <a:latin typeface="Palatino" pitchFamily="-128" charset="0"/>
                <a:ea typeface="宋体" panose="02010600030101010101" pitchFamily="2" charset="-122"/>
              </a:rPr>
              <a:t>原因分离出来</a:t>
            </a:r>
            <a:endParaRPr lang="zh-CN" altLang="en-US" sz="2400" dirty="0">
              <a:latin typeface="Palatino" pitchFamily="-128" charset="0"/>
              <a:ea typeface="宋体" panose="02010600030101010101" pitchFamily="2" charset="-122"/>
            </a:endParaRPr>
          </a:p>
          <a:p>
            <a:pPr marL="457200" indent="-457200">
              <a:lnSpc>
                <a:spcPct val="80000"/>
              </a:lnSpc>
              <a:spcBef>
                <a:spcPts val="300"/>
              </a:spcBef>
              <a:buFont typeface="Wingdings" panose="05000000000000000000" pitchFamily="2" charset="2"/>
              <a:buAutoNum type="arabicPeriod"/>
            </a:pPr>
            <a:r>
              <a:rPr lang="en-US" altLang="zh-CN" sz="2400">
                <a:latin typeface="Palatino" pitchFamily="-128" charset="0"/>
                <a:ea typeface="宋体" panose="02010600030101010101" pitchFamily="2" charset="-122"/>
              </a:rPr>
              <a:t>Once the vital few causes have been identified, move to </a:t>
            </a:r>
            <a:r>
              <a:rPr lang="en-US" altLang="zh-CN" sz="2400">
                <a:solidFill>
                  <a:srgbClr val="FF0000"/>
                </a:solidFill>
                <a:latin typeface="Palatino" pitchFamily="-128" charset="0"/>
                <a:ea typeface="宋体" panose="02010600030101010101" pitchFamily="2" charset="-122"/>
              </a:rPr>
              <a:t>correct the problems</a:t>
            </a:r>
            <a:r>
              <a:rPr lang="en-US" altLang="zh-CN" sz="2400">
                <a:latin typeface="Palatino" pitchFamily="-128" charset="0"/>
                <a:ea typeface="宋体" panose="02010600030101010101" pitchFamily="2" charset="-122"/>
              </a:rPr>
              <a:t> that have caused the errors and defects. </a:t>
            </a:r>
            <a:r>
              <a:rPr lang="zh-CN" altLang="en-US" sz="2400" dirty="0">
                <a:latin typeface="Palatino" pitchFamily="-128" charset="0"/>
                <a:ea typeface="宋体" panose="02010600030101010101" pitchFamily="2" charset="-122"/>
              </a:rPr>
              <a:t>一旦找到这些重要的少数原因，就可以纠正这些问题</a:t>
            </a:r>
            <a:endParaRPr lang="zh-CN" altLang="en-US" sz="2400" dirty="0">
              <a:latin typeface="Palatino" pitchFamily="-128" charset="0"/>
              <a:ea typeface="宋体" panose="02010600030101010101" pitchFamily="2" charset="-122"/>
            </a:endParaRPr>
          </a:p>
        </p:txBody>
      </p:sp>
      <p:sp>
        <p:nvSpPr>
          <p:cNvPr id="1638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38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20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2099" name="Rectangle 40"/>
          <p:cNvSpPr>
            <a:spLocks noRot="1"/>
          </p:cNvSpPr>
          <p:nvPr/>
        </p:nvSpPr>
        <p:spPr>
          <a:xfrm>
            <a:off x="0" y="188913"/>
            <a:ext cx="7135813" cy="511175"/>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Debugging Techniques</a:t>
            </a:r>
            <a:endParaRPr lang="en-US" altLang="ja-JP" b="1">
              <a:latin typeface="Arial" panose="020B0604020202020204" pitchFamily="34" charset="0"/>
            </a:endParaRPr>
          </a:p>
        </p:txBody>
      </p:sp>
      <p:sp>
        <p:nvSpPr>
          <p:cNvPr id="751657" name="Rectangle 41"/>
          <p:cNvSpPr>
            <a:spLocks noChangeArrowheads="1"/>
          </p:cNvSpPr>
          <p:nvPr/>
        </p:nvSpPr>
        <p:spPr bwMode="auto">
          <a:xfrm>
            <a:off x="503238" y="728663"/>
            <a:ext cx="817245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需要冷静思考、判断</a:t>
            </a:r>
            <a:r>
              <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Debug tactics</a:t>
            </a: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endPar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brute force / testing</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1" dirty="0">
                <a:solidFill>
                  <a:schemeClr val="accent2"/>
                </a:solidFill>
                <a:effectLst>
                  <a:outerShdw blurRad="38100" dist="38100" dir="2700000">
                    <a:srgbClr val="C0C0C0"/>
                  </a:outerShdw>
                </a:effectLst>
                <a:latin typeface="Arial" panose="020B0604020202020204" pitchFamily="34" charset="0"/>
                <a:ea typeface="宋体" panose="02010600030101010101" pitchFamily="2" charset="-122"/>
                <a:cs typeface="+mn-cs"/>
              </a:rPr>
              <a:t>蛮干法</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：设断点，加载大量输出语句进行出错跟踪）                                         </a:t>
            </a:r>
            <a:r>
              <a:rPr kumimoji="0" lang="zh-CN" altLang="en-US" sz="2000" b="0" i="1"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最常用</a:t>
            </a:r>
            <a:endParaRPr kumimoji="0" lang="zh-CN" altLang="en-US" sz="2000" b="0" i="1"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ja-JP"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backtracking</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1" dirty="0">
                <a:solidFill>
                  <a:schemeClr val="accent2"/>
                </a:solidFill>
                <a:effectLst>
                  <a:outerShdw blurRad="38100" dist="38100" dir="2700000">
                    <a:srgbClr val="C0C0C0"/>
                  </a:outerShdw>
                </a:effectLst>
                <a:latin typeface="Arial" panose="020B0604020202020204" pitchFamily="34" charset="0"/>
                <a:ea typeface="宋体" panose="02010600030101010101" pitchFamily="2" charset="-122"/>
                <a:cs typeface="+mn-cs"/>
              </a:rPr>
              <a:t>回溯法</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：从发现错误地方开始，向后跟踪代码，适合小程序）                                             </a:t>
            </a:r>
            <a:r>
              <a:rPr kumimoji="0" lang="zh-CN" altLang="en-US" sz="2000" b="0" i="1"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比较常用</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cause elimination</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1" dirty="0">
                <a:solidFill>
                  <a:schemeClr val="accent2"/>
                </a:solidFill>
                <a:effectLst>
                  <a:outerShdw blurRad="38100" dist="38100" dir="2700000">
                    <a:srgbClr val="C0C0C0"/>
                  </a:outerShdw>
                </a:effectLst>
                <a:latin typeface="Arial" panose="020B0604020202020204" pitchFamily="34" charset="0"/>
                <a:ea typeface="宋体" panose="02010600030101010101" pitchFamily="2" charset="-122"/>
                <a:cs typeface="+mn-cs"/>
              </a:rPr>
              <a:t>排除法</a:t>
            </a:r>
            <a:r>
              <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kumimoji="0" lang="zh-CN" altLang="en-US" sz="20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1143000" marR="0" lvl="2" indent="-2286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ja-JP"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induction</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zh-CN"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归纳</a:t>
            </a:r>
            <a:endParaRPr kumimoji="0" lang="zh-CN"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1143000" marR="0" lvl="2" indent="-2286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ja-JP"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deduction</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zh-CN"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推论</a:t>
            </a:r>
            <a:endParaRPr kumimoji="0" lang="zh-CN"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endParaRPr kumimoji="0" lang="ja-JP" altLang="en-US" sz="28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Automated debugging-</a:t>
            </a:r>
            <a:endPar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Char char="n"/>
            </a:pPr>
            <a:r>
              <a:rPr kumimoji="0" lang="en-US" altLang="zh-CN" sz="2800" b="0" i="0" u="none" strike="noStrike" kern="1200" cap="none" spc="0" normalizeH="0" baseline="0" noProof="1">
                <a:solidFill>
                  <a:srgbClr val="FF0000"/>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 people factor – help!  (or Relax)</a:t>
            </a:r>
            <a:endParaRPr kumimoji="0" lang="en-US" altLang="zh-CN" sz="2800" b="0" i="0" u="none" strike="noStrike" kern="1200" cap="none" spc="0" normalizeH="0" baseline="0" noProof="1">
              <a:solidFill>
                <a:srgbClr val="FF0000"/>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zh-CN" altLang="en-US" sz="2800" b="0" i="0" u="none" strike="noStrike" kern="1200" cap="none" spc="0" normalizeH="0" baseline="0" noProof="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cs typeface="+mn-cs"/>
              </a:rPr>
              <a:t>   </a:t>
            </a:r>
            <a:r>
              <a:rPr kumimoji="0" lang="zh-CN" altLang="en-US" sz="2400" b="0" i="0" u="none" strike="noStrike" kern="1200" cap="none" spc="0" normalizeH="0" baseline="0" noProof="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cs typeface="+mn-cs"/>
              </a:rPr>
              <a:t>最可怕的是问题消失了？</a:t>
            </a:r>
            <a:endParaRPr kumimoji="0" lang="zh-CN" altLang="en-US" sz="2400" b="0" i="0" u="none" strike="noStrike" kern="1200" cap="none" spc="0" normalizeH="0" baseline="0" noProof="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endParaRPr kumimoji="0" lang="ja-JP"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 Correcting the Error</a:t>
            </a:r>
            <a:endParaRPr lang="en-US" altLang="zh-CN">
              <a:ea typeface="宋体" panose="02010600030101010101" pitchFamily="2" charset="-122"/>
            </a:endParaRPr>
          </a:p>
        </p:txBody>
      </p:sp>
      <p:sp>
        <p:nvSpPr>
          <p:cNvPr id="134146" name="Rectangle 3"/>
          <p:cNvSpPr>
            <a:spLocks noGrp="1"/>
          </p:cNvSpPr>
          <p:nvPr>
            <p:ph idx="1"/>
          </p:nvPr>
        </p:nvSpPr>
        <p:spPr>
          <a:xfrm>
            <a:off x="358775" y="981075"/>
            <a:ext cx="8207375" cy="4918075"/>
          </a:xfrm>
        </p:spPr>
        <p:txBody>
          <a:bodyPr vert="horz" wrap="square" lIns="91440" tIns="45720" rIns="91440" bIns="45720" anchor="t" anchorCtr="0"/>
          <a:p>
            <a:pPr>
              <a:lnSpc>
                <a:spcPct val="80000"/>
              </a:lnSpc>
              <a:spcBef>
                <a:spcPts val="300"/>
              </a:spcBef>
              <a:buNone/>
            </a:pPr>
            <a:r>
              <a:rPr lang="zh-CN" altLang="en-US" sz="2000" dirty="0">
                <a:latin typeface="Palatino" pitchFamily="-128" charset="0"/>
                <a:ea typeface="宋体" panose="02010600030101010101" pitchFamily="2" charset="-122"/>
              </a:rPr>
              <a:t>在改正错误之前，应该注意的问题：</a:t>
            </a:r>
            <a:endParaRPr lang="zh-CN" altLang="en-US" sz="2000" dirty="0">
              <a:latin typeface="Palatino" pitchFamily="-128" charset="0"/>
              <a:ea typeface="宋体" panose="02010600030101010101" pitchFamily="2" charset="-122"/>
            </a:endParaRPr>
          </a:p>
          <a:p>
            <a:pPr>
              <a:lnSpc>
                <a:spcPct val="80000"/>
              </a:lnSpc>
              <a:spcBef>
                <a:spcPts val="300"/>
              </a:spcBef>
            </a:pPr>
            <a:r>
              <a:rPr lang="en-US" altLang="zh-CN" sz="2000" i="1">
                <a:solidFill>
                  <a:schemeClr val="folHlink"/>
                </a:solidFill>
                <a:latin typeface="Palatino" pitchFamily="-128" charset="0"/>
                <a:ea typeface="宋体" panose="02010600030101010101" pitchFamily="2" charset="-122"/>
              </a:rPr>
              <a:t>Is the cause of the bug reproduced in another part of the program? </a:t>
            </a:r>
            <a:r>
              <a:rPr lang="en-US" altLang="zh-CN" sz="2000">
                <a:latin typeface="Palatino" pitchFamily="-128" charset="0"/>
                <a:ea typeface="宋体" panose="02010600030101010101" pitchFamily="2" charset="-122"/>
              </a:rPr>
              <a:t>In many situations, a program defect is caused by an erroneous pattern of logic that may be reproduced elsewhere. </a:t>
            </a:r>
            <a:r>
              <a:rPr lang="zh-CN" altLang="en-US" sz="2000" dirty="0">
                <a:latin typeface="Palatino" pitchFamily="-128" charset="0"/>
                <a:ea typeface="宋体" panose="02010600030101010101" pitchFamily="2" charset="-122"/>
              </a:rPr>
              <a:t>这个错误在其它地方同样存在吗？</a:t>
            </a:r>
            <a:endParaRPr lang="zh-CN" altLang="en-US" sz="2000" dirty="0">
              <a:latin typeface="Palatino" pitchFamily="-128" charset="0"/>
              <a:ea typeface="宋体" panose="02010600030101010101" pitchFamily="2" charset="-122"/>
            </a:endParaRPr>
          </a:p>
          <a:p>
            <a:pPr>
              <a:lnSpc>
                <a:spcPct val="80000"/>
              </a:lnSpc>
              <a:spcBef>
                <a:spcPts val="300"/>
              </a:spcBef>
            </a:pPr>
            <a:r>
              <a:rPr lang="en-US" altLang="zh-CN" sz="2000" i="1">
                <a:solidFill>
                  <a:schemeClr val="folHlink"/>
                </a:solidFill>
                <a:latin typeface="Palatino" pitchFamily="-128" charset="0"/>
                <a:ea typeface="宋体" panose="02010600030101010101" pitchFamily="2" charset="-122"/>
              </a:rPr>
              <a:t>What “next bug” might be introduced by the fix I‘m about to make?</a:t>
            </a:r>
            <a:r>
              <a:rPr lang="en-US" altLang="zh-CN" sz="2000" i="1">
                <a:latin typeface="Palatino" pitchFamily="-128" charset="0"/>
                <a:ea typeface="宋体" panose="02010600030101010101" pitchFamily="2" charset="-122"/>
              </a:rPr>
              <a:t> </a:t>
            </a:r>
            <a:r>
              <a:rPr lang="en-US" altLang="zh-CN" sz="2000">
                <a:latin typeface="Palatino" pitchFamily="-128" charset="0"/>
                <a:ea typeface="宋体" panose="02010600030101010101" pitchFamily="2" charset="-122"/>
              </a:rPr>
              <a:t>Before the correction is made, the source code (or, better, the design) should be evaluated to assess coupling of logic and data structures. </a:t>
            </a:r>
            <a:r>
              <a:rPr lang="zh-CN" altLang="en-US" sz="2000" dirty="0">
                <a:latin typeface="Palatino" pitchFamily="-128" charset="0"/>
                <a:ea typeface="宋体" panose="02010600030101010101" pitchFamily="2" charset="-122"/>
              </a:rPr>
              <a:t>注意进行修改可能会引发的问题（仔细阅读代码，而不是匆忙下手，修改尤其要专门注释，特别小心</a:t>
            </a:r>
            <a:r>
              <a:rPr lang="en-US" altLang="zh-CN" sz="2000">
                <a:latin typeface="Palatino" pitchFamily="-128" charset="0"/>
                <a:ea typeface="宋体" panose="02010600030101010101" pitchFamily="2" charset="-122"/>
              </a:rPr>
              <a:t>[</a:t>
            </a:r>
            <a:r>
              <a:rPr lang="zh-CN" altLang="en-US" sz="2000" dirty="0">
                <a:latin typeface="Palatino" pitchFamily="-128" charset="0"/>
                <a:ea typeface="宋体" panose="02010600030101010101" pitchFamily="2" charset="-122"/>
              </a:rPr>
              <a:t>要先备份源码，以便修改失败后恢复到初始状态</a:t>
            </a:r>
            <a:r>
              <a:rPr lang="en-US" altLang="zh-CN" sz="2000">
                <a:latin typeface="Palatino" pitchFamily="-128" charset="0"/>
                <a:ea typeface="宋体" panose="02010600030101010101" pitchFamily="2" charset="-122"/>
              </a:rPr>
              <a:t>]</a:t>
            </a:r>
            <a:r>
              <a:rPr lang="zh-CN" altLang="en-US" sz="2000" dirty="0">
                <a:latin typeface="Palatino" pitchFamily="-128" charset="0"/>
                <a:ea typeface="宋体" panose="02010600030101010101" pitchFamily="2" charset="-122"/>
              </a:rPr>
              <a:t>）</a:t>
            </a:r>
            <a:endParaRPr lang="zh-CN" altLang="en-US" sz="2000" dirty="0">
              <a:latin typeface="Palatino" pitchFamily="-128" charset="0"/>
              <a:ea typeface="宋体" panose="02010600030101010101" pitchFamily="2" charset="-122"/>
            </a:endParaRPr>
          </a:p>
          <a:p>
            <a:pPr>
              <a:lnSpc>
                <a:spcPct val="80000"/>
              </a:lnSpc>
              <a:spcBef>
                <a:spcPts val="300"/>
              </a:spcBef>
            </a:pPr>
            <a:r>
              <a:rPr lang="en-US" altLang="zh-CN" sz="2000" i="1">
                <a:solidFill>
                  <a:schemeClr val="folHlink"/>
                </a:solidFill>
                <a:latin typeface="Palatino" pitchFamily="-128" charset="0"/>
                <a:ea typeface="宋体" panose="02010600030101010101" pitchFamily="2" charset="-122"/>
              </a:rPr>
              <a:t>What could we have done to prevent this bug in the first place?</a:t>
            </a:r>
            <a:r>
              <a:rPr lang="en-US" altLang="zh-CN" sz="2000">
                <a:latin typeface="Palatino" pitchFamily="-128" charset="0"/>
                <a:ea typeface="宋体" panose="02010600030101010101" pitchFamily="2" charset="-122"/>
              </a:rPr>
              <a:t> This question is the first step toward establishing a statistical software quality assurance approach. If you correct the process as well as the product, the bug will be removed from the current program and may be eliminated from all future programs. </a:t>
            </a:r>
            <a:r>
              <a:rPr lang="zh-CN" altLang="en-US" sz="2000" dirty="0">
                <a:latin typeface="Palatino" pitchFamily="-128" charset="0"/>
                <a:ea typeface="宋体" panose="02010600030101010101" pitchFamily="2" charset="-122"/>
              </a:rPr>
              <a:t>总结经验</a:t>
            </a:r>
            <a:endParaRPr lang="zh-CN" altLang="en-US" sz="2000" dirty="0">
              <a:latin typeface="Palatino" pitchFamily="-128" charset="0"/>
              <a:ea typeface="宋体" panose="02010600030101010101" pitchFamily="2" charset="-122"/>
            </a:endParaRPr>
          </a:p>
          <a:p>
            <a:pPr>
              <a:lnSpc>
                <a:spcPct val="80000"/>
              </a:lnSpc>
              <a:spcBef>
                <a:spcPts val="300"/>
              </a:spcBef>
            </a:pPr>
            <a:endParaRPr lang="en-US" altLang="zh-CN" sz="2000">
              <a:latin typeface="Palatino" pitchFamily="-128" charset="0"/>
              <a:ea typeface="宋体" panose="02010600030101010101" pitchFamily="2" charset="-122"/>
            </a:endParaRPr>
          </a:p>
          <a:p>
            <a:pPr>
              <a:lnSpc>
                <a:spcPct val="80000"/>
              </a:lnSpc>
              <a:spcBef>
                <a:spcPts val="300"/>
              </a:spcBef>
              <a:buNone/>
            </a:pPr>
            <a:r>
              <a:rPr lang="zh-CN" altLang="en-US" sz="2000" b="1" dirty="0">
                <a:solidFill>
                  <a:srgbClr val="FF0000"/>
                </a:solidFill>
                <a:latin typeface="Palatino" pitchFamily="-128" charset="0"/>
                <a:ea typeface="宋体" panose="02010600030101010101" pitchFamily="2" charset="-122"/>
              </a:rPr>
              <a:t>记录错误，并详细注释、说明修改部分，修改完成后进行回归测试</a:t>
            </a:r>
            <a:endParaRPr lang="zh-CN" altLang="en-US" sz="2000" b="1" dirty="0">
              <a:solidFill>
                <a:srgbClr val="FF0000"/>
              </a:solidFill>
              <a:latin typeface="Palatino" pitchFamily="-128" charset="0"/>
              <a:ea typeface="宋体" panose="02010600030101010101" pitchFamily="2" charset="-122"/>
            </a:endParaRPr>
          </a:p>
        </p:txBody>
      </p:sp>
      <p:sp>
        <p:nvSpPr>
          <p:cNvPr id="13414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414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a:xfrm>
            <a:off x="287338" y="225425"/>
            <a:ext cx="6553200" cy="381000"/>
          </a:xfrm>
        </p:spPr>
        <p:txBody>
          <a:bodyPr vert="horz" wrap="square" lIns="91440" tIns="45720" rIns="91440" bIns="45720" anchor="ctr" anchorCtr="0"/>
          <a:p>
            <a:r>
              <a:rPr lang="zh-CN" altLang="en-US" dirty="0">
                <a:solidFill>
                  <a:srgbClr val="FF0000"/>
                </a:solidFill>
                <a:ea typeface="宋体" panose="02010600030101010101" pitchFamily="2" charset="-122"/>
              </a:rPr>
              <a:t>修改缺陷</a:t>
            </a:r>
            <a:r>
              <a:rPr lang="en-US" altLang="zh-CN">
                <a:solidFill>
                  <a:srgbClr val="FF0000"/>
                </a:solidFill>
                <a:ea typeface="宋体" panose="02010600030101010101" pitchFamily="2" charset="-122"/>
              </a:rPr>
              <a:t>Final Thoughts</a:t>
            </a:r>
            <a:endParaRPr lang="zh-CN" altLang="en-US" dirty="0">
              <a:solidFill>
                <a:srgbClr val="FF0000"/>
              </a:solidFill>
              <a:ea typeface="宋体" panose="02010600030101010101" pitchFamily="2" charset="-122"/>
            </a:endParaRPr>
          </a:p>
        </p:txBody>
      </p:sp>
      <p:sp>
        <p:nvSpPr>
          <p:cNvPr id="202755" name="Rectangle 3"/>
          <p:cNvSpPr>
            <a:spLocks noGrp="1" noChangeArrowheads="1"/>
          </p:cNvSpPr>
          <p:nvPr>
            <p:ph idx="1"/>
          </p:nvPr>
        </p:nvSpPr>
        <p:spPr/>
        <p:txBody>
          <a:bodyPr vert="horz" wrap="square" lIns="91440" tIns="45720" rIns="91440" bIns="45720" numCol="1" anchor="t" anchorCtr="0" compatLnSpc="1"/>
          <a:p>
            <a:pPr marL="342900" marR="0" indent="-342900" algn="l" defTabSz="914400" rtl="0" eaLnBrk="0" fontAlgn="base" latinLnBrk="0" hangingPunct="0">
              <a:lnSpc>
                <a:spcPct val="100000"/>
              </a:lnSpc>
              <a:spcBef>
                <a:spcPct val="20000"/>
              </a:spcBef>
              <a:spcAft>
                <a:spcPct val="0"/>
              </a:spcAft>
              <a:buClr>
                <a:srgbClr val="52A930"/>
              </a:buClr>
              <a:buSzTx/>
              <a:buFont typeface="Wingdings" panose="05000000000000000000" pitchFamily="2" charset="2"/>
              <a:buChar char="n"/>
            </a:pPr>
            <a:r>
              <a:rPr kumimoji="0" lang="en-US" altLang="zh-CN" sz="2800" b="0" i="1" u="none" strike="noStrike" kern="0" cap="none" spc="0" normalizeH="0" baseline="0" noProof="1">
                <a:solidFill>
                  <a:srgbClr val="FF0000"/>
                </a:solidFill>
                <a:latin typeface="+mn-lt"/>
                <a:ea typeface="宋体" panose="02010600030101010101" pitchFamily="2" charset="-122"/>
                <a:cs typeface="+mn-cs"/>
              </a:rPr>
              <a:t>Think</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 -- before you act to correct  (</a:t>
            </a:r>
            <a:r>
              <a:rPr kumimoji="0" lang="en-US" altLang="ja-JP" sz="28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Don‘t run off half-cocked</a:t>
            </a:r>
            <a:r>
              <a:rPr kumimoji="0" lang="zh-CN" altLang="en-US" sz="2800" b="0" i="0" u="none" strike="noStrike" kern="0" cap="none" spc="0" normalizeH="0" baseline="0" noProof="1" dirty="0">
                <a:solidFill>
                  <a:schemeClr val="tx1"/>
                </a:solidFill>
                <a:effectLst>
                  <a:outerShdw blurRad="38100" dist="38100" dir="2700000">
                    <a:srgbClr val="C0C0C0"/>
                  </a:outerShdw>
                </a:effectLst>
                <a:latin typeface="+mn-lt"/>
                <a:ea typeface="宋体" panose="02010600030101010101" pitchFamily="2" charset="-122"/>
                <a:cs typeface="+mn-cs"/>
              </a:rPr>
              <a:t>仓促地</a:t>
            </a:r>
            <a:r>
              <a:rPr kumimoji="0" lang="en-US" altLang="zh-CN" sz="28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think about the </a:t>
            </a:r>
            <a:r>
              <a:rPr kumimoji="0" lang="en-US" altLang="ja-JP" sz="28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symptom you're seeing.</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a:t>
            </a:r>
            <a:endParaRPr kumimoji="0" lang="zh-CN" altLang="en-US" sz="2800" b="0" i="0" u="none" strike="noStrike" kern="0" cap="none" spc="0" normalizeH="0" baseline="0" noProof="1" dirty="0">
              <a:solidFill>
                <a:schemeClr val="tx1"/>
              </a:solidFill>
              <a:latin typeface="+mn-lt"/>
              <a:ea typeface="宋体" panose="02010600030101010101" pitchFamily="2" charset="-122"/>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rgbClr val="FF0000"/>
                </a:solidFill>
                <a:latin typeface="+mn-lt"/>
                <a:ea typeface="宋体" panose="02010600030101010101" pitchFamily="2" charset="-122"/>
                <a:cs typeface="+mn-cs"/>
              </a:rPr>
              <a:t>Use tools</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 to gain additional insight</a:t>
            </a:r>
            <a:endParaRPr kumimoji="0" lang="en-US" altLang="zh-CN" sz="2800" b="0" i="0" u="none" strike="noStrike" kern="0" cap="none" spc="0" normalizeH="0" baseline="0" noProof="1">
              <a:solidFill>
                <a:schemeClr val="tx1"/>
              </a:solidFill>
              <a:latin typeface="+mn-lt"/>
              <a:ea typeface="宋体" panose="02010600030101010101" pitchFamily="2" charset="-122"/>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chemeClr val="tx1"/>
                </a:solidFill>
                <a:latin typeface="+mn-lt"/>
                <a:ea typeface="宋体" panose="02010600030101010101" pitchFamily="2" charset="-122"/>
                <a:cs typeface="+mn-cs"/>
              </a:rPr>
              <a:t>If you</a:t>
            </a:r>
            <a:r>
              <a:rPr kumimoji="0" lang="en-US" altLang="zh-CN" sz="2800" b="0" i="0" u="none" strike="noStrike" kern="0" cap="none" spc="0" normalizeH="0" baseline="0" noProof="1">
                <a:solidFill>
                  <a:schemeClr val="tx1"/>
                </a:solidFill>
                <a:latin typeface="Helvetica" charset="0"/>
                <a:ea typeface="宋体" panose="02010600030101010101" pitchFamily="2" charset="-122"/>
                <a:cs typeface="+mn-cs"/>
              </a:rPr>
              <a:t>’</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re at an impasse</a:t>
            </a:r>
            <a:r>
              <a:rPr kumimoji="0" lang="zh-CN" altLang="en-US" sz="2800" b="0" i="0" u="none" strike="noStrike" kern="0" cap="none" spc="0" normalizeH="0" baseline="0" noProof="1" dirty="0">
                <a:solidFill>
                  <a:schemeClr val="tx1"/>
                </a:solidFill>
                <a:latin typeface="+mn-lt"/>
                <a:ea typeface="宋体" panose="02010600030101010101" pitchFamily="2" charset="-122"/>
                <a:cs typeface="+mn-cs"/>
              </a:rPr>
              <a:t>僵局</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 </a:t>
            </a:r>
            <a:r>
              <a:rPr kumimoji="0" lang="en-US" altLang="zh-CN" sz="2800" b="0" i="0" u="none" strike="noStrike" kern="0" cap="none" spc="0" normalizeH="0" baseline="0" noProof="1">
                <a:solidFill>
                  <a:srgbClr val="FF0000"/>
                </a:solidFill>
                <a:latin typeface="+mn-lt"/>
                <a:ea typeface="宋体" panose="02010600030101010101" pitchFamily="2" charset="-122"/>
                <a:cs typeface="+mn-cs"/>
              </a:rPr>
              <a:t>get help</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 from someone else</a:t>
            </a:r>
            <a:endParaRPr kumimoji="0" lang="en-US" altLang="zh-CN" sz="2800" b="0" i="0" u="none" strike="noStrike" kern="0" cap="none" spc="0" normalizeH="0" baseline="0" noProof="1">
              <a:solidFill>
                <a:schemeClr val="tx1"/>
              </a:solidFill>
              <a:latin typeface="+mn-lt"/>
              <a:ea typeface="宋体" panose="02010600030101010101" pitchFamily="2" charset="-122"/>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chemeClr val="tx1"/>
                </a:solidFill>
                <a:latin typeface="+mn-lt"/>
                <a:ea typeface="宋体" panose="02010600030101010101" pitchFamily="2" charset="-122"/>
                <a:cs typeface="+mn-cs"/>
              </a:rPr>
              <a:t>Once you correct the bug, absolutely use </a:t>
            </a:r>
            <a:r>
              <a:rPr kumimoji="0" lang="en-US" altLang="zh-CN" sz="2800" b="0" i="0" u="none" strike="noStrike" kern="0" cap="none" spc="0" normalizeH="0" baseline="0" noProof="1">
                <a:solidFill>
                  <a:srgbClr val="FF0000"/>
                </a:solidFill>
                <a:latin typeface="+mn-lt"/>
                <a:ea typeface="宋体" panose="02010600030101010101" pitchFamily="2" charset="-122"/>
                <a:cs typeface="+mn-cs"/>
              </a:rPr>
              <a:t>regression</a:t>
            </a:r>
            <a:r>
              <a:rPr kumimoji="0" lang="en-US" altLang="zh-CN" sz="2800" b="0" i="0" u="none" strike="noStrike" kern="0" cap="none" spc="0" normalizeH="0" baseline="0" noProof="1">
                <a:solidFill>
                  <a:schemeClr val="tx1"/>
                </a:solidFill>
                <a:latin typeface="+mn-lt"/>
                <a:ea typeface="宋体" panose="02010600030101010101" pitchFamily="2" charset="-122"/>
                <a:cs typeface="+mn-cs"/>
              </a:rPr>
              <a:t> testing to uncover any side effects</a:t>
            </a:r>
            <a:r>
              <a:rPr kumimoji="0" lang="zh-CN" altLang="en-US" sz="2800" b="0" i="0" u="none" strike="noStrike" kern="0" cap="none" spc="0" normalizeH="0" baseline="0" noProof="1" dirty="0">
                <a:solidFill>
                  <a:schemeClr val="tx1"/>
                </a:solidFill>
                <a:latin typeface="+mn-lt"/>
                <a:ea typeface="宋体" panose="02010600030101010101" pitchFamily="2" charset="-122"/>
                <a:cs typeface="+mn-cs"/>
              </a:rPr>
              <a:t>副作用</a:t>
            </a:r>
            <a:endParaRPr kumimoji="0" lang="zh-CN" altLang="en-US" sz="2800" b="0" i="0" u="none" strike="noStrike" kern="0" cap="none" spc="0" normalizeH="0" baseline="0" noProof="1" dirty="0">
              <a:solidFill>
                <a:schemeClr val="tx1"/>
              </a:solidFill>
              <a:latin typeface="+mn-lt"/>
              <a:ea typeface="宋体" panose="02010600030101010101" pitchFamily="2" charset="-122"/>
              <a:cs typeface="+mn-cs"/>
            </a:endParaRPr>
          </a:p>
        </p:txBody>
      </p:sp>
      <p:sp>
        <p:nvSpPr>
          <p:cNvPr id="13517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517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447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44739" name="Rectangle 4"/>
          <p:cNvSpPr/>
          <p:nvPr/>
        </p:nvSpPr>
        <p:spPr>
          <a:xfrm>
            <a:off x="0" y="225425"/>
            <a:ext cx="91440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zh-CN" b="1">
              <a:latin typeface="Arial" panose="020B0604020202020204" pitchFamily="34" charset="0"/>
            </a:endParaRPr>
          </a:p>
        </p:txBody>
      </p:sp>
      <p:sp>
        <p:nvSpPr>
          <p:cNvPr id="244740" name="Rectangle 6"/>
          <p:cNvSpPr/>
          <p:nvPr/>
        </p:nvSpPr>
        <p:spPr>
          <a:xfrm>
            <a:off x="0" y="944563"/>
            <a:ext cx="5759450" cy="1800225"/>
          </a:xfrm>
          <a:prstGeom prst="rect">
            <a:avLst/>
          </a:prstGeom>
          <a:noFill/>
          <a:ln w="9525">
            <a:noFill/>
          </a:ln>
        </p:spPr>
        <p:txBody>
          <a:bodyPr anchor="ctr" anchorCtr="0">
            <a:spAutoFit/>
          </a:bodyPr>
          <a:p>
            <a:pPr indent="819150" eaLnBrk="0" hangingPunct="0"/>
            <a:r>
              <a:rPr lang="en-US" altLang="zh-CN" sz="2800">
                <a:latin typeface="Arial" panose="020B0604020202020204" pitchFamily="34" charset="0"/>
              </a:rPr>
              <a:t>if( i&gt;0 &amp;&amp; x&gt;1 ||  y&gt;5) x:=</a:t>
            </a:r>
            <a:r>
              <a:rPr lang="en-US" altLang="zh-CN" sz="2800" err="1">
                <a:latin typeface="Arial" panose="020B0604020202020204" pitchFamily="34" charset="0"/>
              </a:rPr>
              <a:t>x+y</a:t>
            </a:r>
            <a:endParaRPr lang="en-US" altLang="zh-CN" sz="2800">
              <a:latin typeface="Arial" panose="020B0604020202020204" pitchFamily="34" charset="0"/>
            </a:endParaRPr>
          </a:p>
          <a:p>
            <a:pPr indent="819150" eaLnBrk="0" hangingPunct="0"/>
            <a:r>
              <a:rPr lang="en-US" altLang="zh-CN" sz="2800">
                <a:latin typeface="Arial" panose="020B0604020202020204" pitchFamily="34" charset="0"/>
              </a:rPr>
              <a:t>else  x:=</a:t>
            </a:r>
            <a:r>
              <a:rPr lang="en-US" altLang="zh-CN" sz="2800" err="1">
                <a:latin typeface="Arial" panose="020B0604020202020204" pitchFamily="34" charset="0"/>
              </a:rPr>
              <a:t>y+i</a:t>
            </a:r>
            <a:r>
              <a:rPr lang="en-US" altLang="zh-CN" sz="2800">
                <a:latin typeface="Arial" panose="020B0604020202020204" pitchFamily="34" charset="0"/>
              </a:rPr>
              <a:t>; </a:t>
            </a:r>
            <a:endParaRPr lang="en-US" altLang="zh-CN" sz="2800">
              <a:latin typeface="Arial" panose="020B0604020202020204" pitchFamily="34" charset="0"/>
            </a:endParaRPr>
          </a:p>
          <a:p>
            <a:pPr indent="819150" eaLnBrk="0" hangingPunct="0"/>
            <a:endParaRPr lang="en-US" altLang="zh-CN" sz="2800">
              <a:latin typeface="Arial" panose="020B0604020202020204" pitchFamily="34" charset="0"/>
            </a:endParaRPr>
          </a:p>
          <a:p>
            <a:pPr indent="819150" eaLnBrk="0" hangingPunct="0"/>
            <a:r>
              <a:rPr lang="en-US" altLang="zh-CN" sz="2800">
                <a:latin typeface="Arial" panose="020B0604020202020204" pitchFamily="34" charset="0"/>
              </a:rPr>
              <a:t>V(G)=</a:t>
            </a:r>
            <a:r>
              <a:rPr lang="zh-CN" altLang="en-US" sz="2800" dirty="0">
                <a:latin typeface="Arial" panose="020B0604020202020204" pitchFamily="34" charset="0"/>
              </a:rPr>
              <a:t>？</a:t>
            </a:r>
            <a:endParaRPr lang="zh-CN" altLang="en-US" sz="2800" dirty="0">
              <a:latin typeface="Arial" panose="020B0604020202020204" pitchFamily="34" charset="0"/>
            </a:endParaRPr>
          </a:p>
        </p:txBody>
      </p:sp>
      <p:sp>
        <p:nvSpPr>
          <p:cNvPr id="244741" name="Rectangle 6"/>
          <p:cNvSpPr/>
          <p:nvPr/>
        </p:nvSpPr>
        <p:spPr>
          <a:xfrm>
            <a:off x="6156325" y="1152525"/>
            <a:ext cx="2987675" cy="4664075"/>
          </a:xfrm>
          <a:prstGeom prst="rect">
            <a:avLst/>
          </a:prstGeom>
          <a:noFill/>
          <a:ln w="9525">
            <a:noFill/>
          </a:ln>
        </p:spPr>
        <p:txBody>
          <a:bodyPr anchor="ctr" anchorCtr="0">
            <a:spAutoFit/>
          </a:bodyPr>
          <a:p>
            <a:pPr indent="819150" eaLnBrk="0" hangingPunct="0"/>
            <a:r>
              <a:rPr lang="en-US" altLang="zh-CN" sz="2000">
                <a:latin typeface="Arial" panose="020B0604020202020204" pitchFamily="34" charset="0"/>
              </a:rPr>
              <a:t>If (i&gt;0)</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if ( x&gt;1)</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x+y</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If (y&gt;5)</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x+y</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y+i</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If (y&gt;5)</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x+y</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y+i</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endParaRPr lang="en-US" altLang="zh-CN" sz="2000">
              <a:latin typeface="Arial" panose="020B0604020202020204" pitchFamily="34" charset="0"/>
            </a:endParaRPr>
          </a:p>
          <a:p>
            <a:pPr indent="819150" eaLnBrk="0" hangingPunct="0"/>
            <a:endParaRPr lang="en-US" altLang="zh-CN" sz="2000">
              <a:latin typeface="Arial" panose="020B0604020202020204" pitchFamily="34" charset="0"/>
            </a:endParaRPr>
          </a:p>
        </p:txBody>
      </p:sp>
      <p:sp>
        <p:nvSpPr>
          <p:cNvPr id="244742" name="Rectangle 6"/>
          <p:cNvSpPr/>
          <p:nvPr/>
        </p:nvSpPr>
        <p:spPr>
          <a:xfrm>
            <a:off x="2735263" y="2312988"/>
            <a:ext cx="2987675" cy="3749675"/>
          </a:xfrm>
          <a:prstGeom prst="rect">
            <a:avLst/>
          </a:prstGeom>
          <a:noFill/>
          <a:ln w="9525">
            <a:noFill/>
          </a:ln>
        </p:spPr>
        <p:txBody>
          <a:bodyPr anchor="ctr" anchorCtr="0">
            <a:spAutoFit/>
          </a:bodyPr>
          <a:p>
            <a:pPr indent="819150" eaLnBrk="0" hangingPunct="0"/>
            <a:r>
              <a:rPr lang="en-US" altLang="zh-CN" sz="2000">
                <a:latin typeface="Arial" panose="020B0604020202020204" pitchFamily="34" charset="0"/>
              </a:rPr>
              <a:t>If (y&gt;5)</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x+y</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If (i&gt;0)</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if (x&gt;1)</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x+y</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y+i</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else</a:t>
            </a:r>
            <a:endParaRPr lang="en-US" altLang="zh-CN" sz="2000">
              <a:latin typeface="Arial" panose="020B0604020202020204" pitchFamily="34" charset="0"/>
            </a:endParaRPr>
          </a:p>
          <a:p>
            <a:pPr indent="819150" eaLnBrk="0" hangingPunct="0"/>
            <a:r>
              <a:rPr lang="en-US" altLang="zh-CN" sz="2000">
                <a:latin typeface="Arial" panose="020B0604020202020204" pitchFamily="34" charset="0"/>
              </a:rPr>
              <a:t>      x:=</a:t>
            </a:r>
            <a:r>
              <a:rPr lang="en-US" altLang="zh-CN" sz="2000" err="1">
                <a:latin typeface="Arial" panose="020B0604020202020204" pitchFamily="34" charset="0"/>
              </a:rPr>
              <a:t>y+i</a:t>
            </a:r>
            <a:r>
              <a:rPr lang="en-US" altLang="zh-CN" sz="2000">
                <a:latin typeface="Arial" panose="020B0604020202020204" pitchFamily="34" charset="0"/>
              </a:rPr>
              <a:t>;</a:t>
            </a:r>
            <a:endParaRPr lang="en-US" altLang="zh-CN" sz="2000">
              <a:latin typeface="Arial" panose="020B0604020202020204" pitchFamily="34" charset="0"/>
            </a:endParaRPr>
          </a:p>
          <a:p>
            <a:pPr indent="819150" eaLnBrk="0" hangingPunct="0"/>
            <a:endParaRPr lang="en-US" altLang="zh-CN" sz="2000">
              <a:latin typeface="Arial" panose="020B0604020202020204" pitchFamily="34" charset="0"/>
            </a:endParaRPr>
          </a:p>
          <a:p>
            <a:pPr indent="819150" eaLnBrk="0" hangingPunct="0"/>
            <a:endParaRPr lang="en-US" altLang="zh-CN" sz="2000">
              <a:latin typeface="Arial" panose="020B0604020202020204" pitchFamily="34"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467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46787" name="Rectangle 4"/>
          <p:cNvSpPr/>
          <p:nvPr/>
        </p:nvSpPr>
        <p:spPr>
          <a:xfrm>
            <a:off x="0" y="225425"/>
            <a:ext cx="91440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zh-CN" b="1">
              <a:latin typeface="Arial" panose="020B0604020202020204" pitchFamily="34" charset="0"/>
            </a:endParaRPr>
          </a:p>
        </p:txBody>
      </p:sp>
      <p:sp>
        <p:nvSpPr>
          <p:cNvPr id="246788" name="Rectangle 6"/>
          <p:cNvSpPr/>
          <p:nvPr/>
        </p:nvSpPr>
        <p:spPr>
          <a:xfrm>
            <a:off x="-541337" y="873125"/>
            <a:ext cx="6300787" cy="946150"/>
          </a:xfrm>
          <a:prstGeom prst="rect">
            <a:avLst/>
          </a:prstGeom>
          <a:noFill/>
          <a:ln w="9525">
            <a:noFill/>
          </a:ln>
        </p:spPr>
        <p:txBody>
          <a:bodyPr anchor="ctr" anchorCtr="0">
            <a:spAutoFit/>
          </a:bodyPr>
          <a:p>
            <a:pPr indent="819150" eaLnBrk="0" hangingPunct="0"/>
            <a:r>
              <a:rPr lang="en-US" altLang="zh-CN" sz="2800">
                <a:latin typeface="Arial" panose="020B0604020202020204" pitchFamily="34" charset="0"/>
              </a:rPr>
              <a:t>if( i&gt;0 &amp;&amp; x&gt;1 ||  y&gt;5) x:=</a:t>
            </a:r>
            <a:r>
              <a:rPr lang="en-US" altLang="zh-CN" sz="2800" err="1">
                <a:latin typeface="Arial" panose="020B0604020202020204" pitchFamily="34" charset="0"/>
              </a:rPr>
              <a:t>x+y</a:t>
            </a:r>
            <a:endParaRPr lang="en-US" altLang="zh-CN" sz="2800">
              <a:latin typeface="Arial" panose="020B0604020202020204" pitchFamily="34" charset="0"/>
            </a:endParaRPr>
          </a:p>
          <a:p>
            <a:pPr indent="819150" eaLnBrk="0" hangingPunct="0"/>
            <a:r>
              <a:rPr lang="en-US" altLang="zh-CN" sz="2800">
                <a:latin typeface="Arial" panose="020B0604020202020204" pitchFamily="34" charset="0"/>
              </a:rPr>
              <a:t>else  x:=</a:t>
            </a:r>
            <a:r>
              <a:rPr lang="en-US" altLang="zh-CN" sz="2800" err="1">
                <a:latin typeface="Arial" panose="020B0604020202020204" pitchFamily="34" charset="0"/>
              </a:rPr>
              <a:t>y+i</a:t>
            </a:r>
            <a:r>
              <a:rPr lang="en-US" altLang="zh-CN" sz="2800">
                <a:latin typeface="Arial" panose="020B0604020202020204" pitchFamily="34" charset="0"/>
              </a:rPr>
              <a:t>; </a:t>
            </a:r>
            <a:endParaRPr lang="en-US" altLang="zh-CN" sz="2800">
              <a:latin typeface="Arial" panose="020B0604020202020204" pitchFamily="34" charset="0"/>
            </a:endParaRPr>
          </a:p>
        </p:txBody>
      </p:sp>
      <p:sp>
        <p:nvSpPr>
          <p:cNvPr id="246789" name="Line 8"/>
          <p:cNvSpPr/>
          <p:nvPr/>
        </p:nvSpPr>
        <p:spPr>
          <a:xfrm>
            <a:off x="5302250" y="981075"/>
            <a:ext cx="0" cy="576263"/>
          </a:xfrm>
          <a:prstGeom prst="line">
            <a:avLst/>
          </a:prstGeom>
          <a:ln w="9525" cap="flat" cmpd="sng">
            <a:solidFill>
              <a:schemeClr val="tx1"/>
            </a:solidFill>
            <a:prstDash val="solid"/>
            <a:headEnd type="none" w="med" len="med"/>
            <a:tailEnd type="triangle" w="med" len="med"/>
          </a:ln>
        </p:spPr>
      </p:sp>
      <p:sp>
        <p:nvSpPr>
          <p:cNvPr id="246790" name="Line 13"/>
          <p:cNvSpPr/>
          <p:nvPr/>
        </p:nvSpPr>
        <p:spPr>
          <a:xfrm>
            <a:off x="6094413" y="1989138"/>
            <a:ext cx="1189037" cy="0"/>
          </a:xfrm>
          <a:prstGeom prst="line">
            <a:avLst/>
          </a:prstGeom>
          <a:ln w="9525" cap="flat" cmpd="sng">
            <a:solidFill>
              <a:schemeClr val="tx1"/>
            </a:solidFill>
            <a:prstDash val="solid"/>
            <a:headEnd type="none" w="med" len="med"/>
            <a:tailEnd type="none" w="med" len="med"/>
          </a:ln>
        </p:spPr>
      </p:sp>
      <p:sp>
        <p:nvSpPr>
          <p:cNvPr id="246791" name="Rectangle 15"/>
          <p:cNvSpPr/>
          <p:nvPr/>
        </p:nvSpPr>
        <p:spPr>
          <a:xfrm>
            <a:off x="6635750" y="4724400"/>
            <a:ext cx="1476375" cy="57626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6792" name="AutoShape 16"/>
          <p:cNvSpPr/>
          <p:nvPr/>
        </p:nvSpPr>
        <p:spPr>
          <a:xfrm>
            <a:off x="4546600" y="1557338"/>
            <a:ext cx="1527175" cy="8636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6793" name="Line 17"/>
          <p:cNvSpPr/>
          <p:nvPr/>
        </p:nvSpPr>
        <p:spPr>
          <a:xfrm>
            <a:off x="5302250" y="2420938"/>
            <a:ext cx="0" cy="720725"/>
          </a:xfrm>
          <a:prstGeom prst="line">
            <a:avLst/>
          </a:prstGeom>
          <a:ln w="9525" cap="flat" cmpd="sng">
            <a:solidFill>
              <a:schemeClr val="tx1"/>
            </a:solidFill>
            <a:prstDash val="solid"/>
            <a:headEnd type="none" w="med" len="med"/>
            <a:tailEnd type="triangle" w="med" len="med"/>
          </a:ln>
        </p:spPr>
      </p:sp>
      <p:sp>
        <p:nvSpPr>
          <p:cNvPr id="246794" name="AutoShape 18"/>
          <p:cNvSpPr/>
          <p:nvPr/>
        </p:nvSpPr>
        <p:spPr>
          <a:xfrm>
            <a:off x="4511675" y="3141663"/>
            <a:ext cx="1527175" cy="8636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6795" name="Line 19"/>
          <p:cNvSpPr/>
          <p:nvPr/>
        </p:nvSpPr>
        <p:spPr>
          <a:xfrm>
            <a:off x="6048375" y="3573463"/>
            <a:ext cx="468313" cy="0"/>
          </a:xfrm>
          <a:prstGeom prst="line">
            <a:avLst/>
          </a:prstGeom>
          <a:ln w="9525" cap="flat" cmpd="sng">
            <a:solidFill>
              <a:schemeClr val="tx1"/>
            </a:solidFill>
            <a:prstDash val="solid"/>
            <a:headEnd type="none" w="med" len="med"/>
            <a:tailEnd type="triangle" w="med" len="med"/>
          </a:ln>
        </p:spPr>
      </p:sp>
      <p:sp>
        <p:nvSpPr>
          <p:cNvPr id="246796" name="Line 20"/>
          <p:cNvSpPr/>
          <p:nvPr/>
        </p:nvSpPr>
        <p:spPr>
          <a:xfrm>
            <a:off x="7272338" y="3968750"/>
            <a:ext cx="0" cy="396875"/>
          </a:xfrm>
          <a:prstGeom prst="line">
            <a:avLst/>
          </a:prstGeom>
          <a:ln w="9525" cap="flat" cmpd="sng">
            <a:solidFill>
              <a:schemeClr val="tx1"/>
            </a:solidFill>
            <a:prstDash val="solid"/>
            <a:headEnd type="none" w="med" len="med"/>
            <a:tailEnd type="none" w="med" len="med"/>
          </a:ln>
        </p:spPr>
      </p:sp>
      <p:sp>
        <p:nvSpPr>
          <p:cNvPr id="246797" name="Rectangle 21"/>
          <p:cNvSpPr/>
          <p:nvPr/>
        </p:nvSpPr>
        <p:spPr>
          <a:xfrm>
            <a:off x="4618038" y="4760913"/>
            <a:ext cx="1476375" cy="576262"/>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6798" name="Line 22"/>
          <p:cNvSpPr/>
          <p:nvPr/>
        </p:nvSpPr>
        <p:spPr>
          <a:xfrm>
            <a:off x="5267325" y="4041775"/>
            <a:ext cx="0" cy="720725"/>
          </a:xfrm>
          <a:prstGeom prst="line">
            <a:avLst/>
          </a:prstGeom>
          <a:ln w="9525" cap="flat" cmpd="sng">
            <a:solidFill>
              <a:schemeClr val="tx1"/>
            </a:solidFill>
            <a:prstDash val="solid"/>
            <a:headEnd type="none" w="med" len="med"/>
            <a:tailEnd type="triangle" w="med" len="med"/>
          </a:ln>
        </p:spPr>
      </p:sp>
      <p:sp>
        <p:nvSpPr>
          <p:cNvPr id="246799" name="Line 24"/>
          <p:cNvSpPr/>
          <p:nvPr/>
        </p:nvSpPr>
        <p:spPr>
          <a:xfrm flipH="1">
            <a:off x="5292725" y="4365625"/>
            <a:ext cx="1908175" cy="0"/>
          </a:xfrm>
          <a:prstGeom prst="line">
            <a:avLst/>
          </a:prstGeom>
          <a:ln w="9525" cap="flat" cmpd="sng">
            <a:solidFill>
              <a:schemeClr val="tx1"/>
            </a:solidFill>
            <a:prstDash val="solid"/>
            <a:headEnd type="none" w="med" len="med"/>
            <a:tailEnd type="triangle" w="med" len="med"/>
          </a:ln>
        </p:spPr>
      </p:sp>
      <p:sp>
        <p:nvSpPr>
          <p:cNvPr id="246800" name="Text Box 25"/>
          <p:cNvSpPr txBox="1"/>
          <p:nvPr/>
        </p:nvSpPr>
        <p:spPr>
          <a:xfrm>
            <a:off x="5086350" y="1773238"/>
            <a:ext cx="460375" cy="336550"/>
          </a:xfrm>
          <a:prstGeom prst="rect">
            <a:avLst/>
          </a:prstGeom>
          <a:noFill/>
          <a:ln w="9525">
            <a:noFill/>
          </a:ln>
        </p:spPr>
        <p:txBody>
          <a:bodyPr wrap="none">
            <a:spAutoFit/>
          </a:bodyPr>
          <a:p>
            <a:pPr eaLnBrk="0" hangingPunct="0"/>
            <a:r>
              <a:rPr lang="en-US" altLang="zh-CN" sz="1600">
                <a:latin typeface="Arial" panose="020B0604020202020204" pitchFamily="34" charset="0"/>
              </a:rPr>
              <a:t>i&gt;0</a:t>
            </a:r>
            <a:endParaRPr lang="en-US" altLang="ja-JP" sz="1600">
              <a:latin typeface="Arial" panose="020B0604020202020204" pitchFamily="34" charset="0"/>
            </a:endParaRPr>
          </a:p>
        </p:txBody>
      </p:sp>
      <p:sp>
        <p:nvSpPr>
          <p:cNvPr id="246801" name="Text Box 26"/>
          <p:cNvSpPr txBox="1"/>
          <p:nvPr/>
        </p:nvSpPr>
        <p:spPr>
          <a:xfrm>
            <a:off x="5086350" y="3429000"/>
            <a:ext cx="517525" cy="336550"/>
          </a:xfrm>
          <a:prstGeom prst="rect">
            <a:avLst/>
          </a:prstGeom>
          <a:noFill/>
          <a:ln w="9525">
            <a:noFill/>
          </a:ln>
        </p:spPr>
        <p:txBody>
          <a:bodyPr wrap="none">
            <a:spAutoFit/>
          </a:bodyPr>
          <a:p>
            <a:pPr eaLnBrk="0" hangingPunct="0"/>
            <a:r>
              <a:rPr lang="en-US" altLang="zh-CN" sz="1600">
                <a:latin typeface="Arial" panose="020B0604020202020204" pitchFamily="34" charset="0"/>
              </a:rPr>
              <a:t>x</a:t>
            </a:r>
            <a:r>
              <a:rPr lang="en-US" altLang="ja-JP" sz="1600">
                <a:latin typeface="Arial" panose="020B0604020202020204" pitchFamily="34" charset="0"/>
              </a:rPr>
              <a:t>&gt;1</a:t>
            </a:r>
            <a:endParaRPr lang="en-US" altLang="ja-JP" sz="1600">
              <a:latin typeface="Arial" panose="020B0604020202020204" pitchFamily="34" charset="0"/>
            </a:endParaRPr>
          </a:p>
        </p:txBody>
      </p:sp>
      <p:sp>
        <p:nvSpPr>
          <p:cNvPr id="246802" name="Text Box 27"/>
          <p:cNvSpPr txBox="1"/>
          <p:nvPr/>
        </p:nvSpPr>
        <p:spPr>
          <a:xfrm>
            <a:off x="6996113" y="4868863"/>
            <a:ext cx="727075" cy="336550"/>
          </a:xfrm>
          <a:prstGeom prst="rect">
            <a:avLst/>
          </a:prstGeom>
          <a:noFill/>
          <a:ln w="9525">
            <a:noFill/>
          </a:ln>
        </p:spPr>
        <p:txBody>
          <a:bodyPr wrap="none">
            <a:spAutoFit/>
          </a:bodyPr>
          <a:p>
            <a:pPr eaLnBrk="0" hangingPunct="0"/>
            <a:r>
              <a:rPr lang="en-US" altLang="zh-CN" sz="1600">
                <a:latin typeface="Arial" panose="020B0604020202020204" pitchFamily="34" charset="0"/>
              </a:rPr>
              <a:t>x</a:t>
            </a:r>
            <a:r>
              <a:rPr lang="en-US" altLang="ja-JP" sz="1600">
                <a:latin typeface="Arial" panose="020B0604020202020204" pitchFamily="34" charset="0"/>
              </a:rPr>
              <a:t>:=</a:t>
            </a:r>
            <a:r>
              <a:rPr lang="en-US" altLang="zh-CN" sz="1600" err="1">
                <a:latin typeface="Arial" panose="020B0604020202020204" pitchFamily="34" charset="0"/>
              </a:rPr>
              <a:t>y+</a:t>
            </a:r>
            <a:r>
              <a:rPr lang="en-US" altLang="ja-JP" sz="1600" err="1">
                <a:latin typeface="Arial" panose="020B0604020202020204" pitchFamily="34" charset="0"/>
              </a:rPr>
              <a:t>i</a:t>
            </a:r>
            <a:endParaRPr lang="en-US" altLang="ja-JP" sz="1600">
              <a:latin typeface="Arial" panose="020B0604020202020204" pitchFamily="34" charset="0"/>
            </a:endParaRPr>
          </a:p>
        </p:txBody>
      </p:sp>
      <p:sp>
        <p:nvSpPr>
          <p:cNvPr id="246803" name="Text Box 28"/>
          <p:cNvSpPr txBox="1"/>
          <p:nvPr/>
        </p:nvSpPr>
        <p:spPr>
          <a:xfrm>
            <a:off x="4906963" y="4868863"/>
            <a:ext cx="784225" cy="336550"/>
          </a:xfrm>
          <a:prstGeom prst="rect">
            <a:avLst/>
          </a:prstGeom>
          <a:noFill/>
          <a:ln w="9525">
            <a:noFill/>
          </a:ln>
        </p:spPr>
        <p:txBody>
          <a:bodyPr wrap="none">
            <a:spAutoFit/>
          </a:bodyPr>
          <a:p>
            <a:pPr eaLnBrk="0" hangingPunct="0"/>
            <a:r>
              <a:rPr lang="en-US" altLang="zh-CN" sz="1600">
                <a:latin typeface="Arial" panose="020B0604020202020204" pitchFamily="34" charset="0"/>
              </a:rPr>
              <a:t>x</a:t>
            </a:r>
            <a:r>
              <a:rPr lang="en-US" altLang="ja-JP" sz="1600">
                <a:latin typeface="Arial" panose="020B0604020202020204" pitchFamily="34" charset="0"/>
              </a:rPr>
              <a:t>:=</a:t>
            </a:r>
            <a:r>
              <a:rPr lang="en-US" altLang="zh-CN" sz="1600" err="1">
                <a:latin typeface="Arial" panose="020B0604020202020204" pitchFamily="34" charset="0"/>
              </a:rPr>
              <a:t>x</a:t>
            </a:r>
            <a:r>
              <a:rPr lang="en-US" altLang="ja-JP" sz="1600" err="1">
                <a:latin typeface="Arial" panose="020B0604020202020204" pitchFamily="34" charset="0"/>
              </a:rPr>
              <a:t>+</a:t>
            </a:r>
            <a:r>
              <a:rPr lang="en-US" altLang="zh-CN" sz="1600" err="1">
                <a:latin typeface="Arial" panose="020B0604020202020204" pitchFamily="34" charset="0"/>
              </a:rPr>
              <a:t>y</a:t>
            </a:r>
            <a:endParaRPr lang="en-US" altLang="ja-JP" sz="1600">
              <a:latin typeface="Arial" panose="020B0604020202020204" pitchFamily="34" charset="0"/>
            </a:endParaRPr>
          </a:p>
        </p:txBody>
      </p:sp>
      <p:sp>
        <p:nvSpPr>
          <p:cNvPr id="246804" name="Text Box 29"/>
          <p:cNvSpPr txBox="1"/>
          <p:nvPr/>
        </p:nvSpPr>
        <p:spPr>
          <a:xfrm>
            <a:off x="5338763" y="1341438"/>
            <a:ext cx="296862" cy="336550"/>
          </a:xfrm>
          <a:prstGeom prst="rect">
            <a:avLst/>
          </a:prstGeom>
          <a:noFill/>
          <a:ln w="9525">
            <a:noFill/>
          </a:ln>
        </p:spPr>
        <p:txBody>
          <a:bodyPr wrap="none">
            <a:spAutoFit/>
          </a:bodyPr>
          <a:p>
            <a:pPr eaLnBrk="0" hangingPunct="0"/>
            <a:r>
              <a:rPr lang="en-US" altLang="ja-JP" sz="1600">
                <a:latin typeface="Arial" panose="020B0604020202020204" pitchFamily="34" charset="0"/>
              </a:rPr>
              <a:t>a</a:t>
            </a:r>
            <a:endParaRPr lang="en-US" altLang="ja-JP" sz="1600">
              <a:latin typeface="Arial" panose="020B0604020202020204" pitchFamily="34" charset="0"/>
            </a:endParaRPr>
          </a:p>
        </p:txBody>
      </p:sp>
      <p:sp>
        <p:nvSpPr>
          <p:cNvPr id="246805" name="Text Box 30"/>
          <p:cNvSpPr txBox="1"/>
          <p:nvPr/>
        </p:nvSpPr>
        <p:spPr>
          <a:xfrm>
            <a:off x="5591175" y="2960688"/>
            <a:ext cx="296863" cy="336550"/>
          </a:xfrm>
          <a:prstGeom prst="rect">
            <a:avLst/>
          </a:prstGeom>
          <a:noFill/>
          <a:ln w="9525">
            <a:noFill/>
          </a:ln>
        </p:spPr>
        <p:txBody>
          <a:bodyPr wrap="none">
            <a:spAutoFit/>
          </a:bodyPr>
          <a:p>
            <a:pPr eaLnBrk="0" hangingPunct="0"/>
            <a:r>
              <a:rPr lang="en-US" altLang="ja-JP" sz="1600">
                <a:latin typeface="Arial" panose="020B0604020202020204" pitchFamily="34" charset="0"/>
              </a:rPr>
              <a:t>b</a:t>
            </a:r>
            <a:endParaRPr lang="en-US" altLang="ja-JP" sz="1600">
              <a:latin typeface="Arial" panose="020B0604020202020204" pitchFamily="34" charset="0"/>
            </a:endParaRPr>
          </a:p>
        </p:txBody>
      </p:sp>
      <p:sp>
        <p:nvSpPr>
          <p:cNvPr id="246806" name="Text Box 31"/>
          <p:cNvSpPr txBox="1"/>
          <p:nvPr/>
        </p:nvSpPr>
        <p:spPr>
          <a:xfrm>
            <a:off x="7704138" y="2997200"/>
            <a:ext cx="285750" cy="336550"/>
          </a:xfrm>
          <a:prstGeom prst="rect">
            <a:avLst/>
          </a:prstGeom>
          <a:noFill/>
          <a:ln w="9525">
            <a:noFill/>
          </a:ln>
        </p:spPr>
        <p:txBody>
          <a:bodyPr wrap="none">
            <a:spAutoFit/>
          </a:bodyPr>
          <a:p>
            <a:pPr eaLnBrk="0" hangingPunct="0"/>
            <a:r>
              <a:rPr lang="en-US" altLang="ja-JP" sz="1600">
                <a:latin typeface="Arial" panose="020B0604020202020204" pitchFamily="34" charset="0"/>
              </a:rPr>
              <a:t>c</a:t>
            </a:r>
            <a:endParaRPr lang="en-US" altLang="ja-JP" sz="1600">
              <a:latin typeface="Arial" panose="020B0604020202020204" pitchFamily="34" charset="0"/>
            </a:endParaRPr>
          </a:p>
        </p:txBody>
      </p:sp>
      <p:sp>
        <p:nvSpPr>
          <p:cNvPr id="246807" name="Text Box 32"/>
          <p:cNvSpPr txBox="1"/>
          <p:nvPr/>
        </p:nvSpPr>
        <p:spPr>
          <a:xfrm>
            <a:off x="5446713" y="4437063"/>
            <a:ext cx="277812" cy="336550"/>
          </a:xfrm>
          <a:prstGeom prst="rect">
            <a:avLst/>
          </a:prstGeom>
          <a:noFill/>
          <a:ln w="9525">
            <a:noFill/>
          </a:ln>
        </p:spPr>
        <p:txBody>
          <a:bodyPr>
            <a:spAutoFit/>
          </a:bodyPr>
          <a:p>
            <a:pPr eaLnBrk="0" hangingPunct="0"/>
            <a:r>
              <a:rPr lang="en-US" altLang="ja-JP" sz="1600">
                <a:latin typeface="Arial" panose="020B0604020202020204" pitchFamily="34" charset="0"/>
              </a:rPr>
              <a:t>d</a:t>
            </a:r>
            <a:endParaRPr lang="en-US" altLang="ja-JP" sz="1600">
              <a:latin typeface="Arial" panose="020B0604020202020204" pitchFamily="34" charset="0"/>
            </a:endParaRPr>
          </a:p>
        </p:txBody>
      </p:sp>
      <p:sp>
        <p:nvSpPr>
          <p:cNvPr id="246808" name="Text Box 33"/>
          <p:cNvSpPr txBox="1"/>
          <p:nvPr/>
        </p:nvSpPr>
        <p:spPr>
          <a:xfrm>
            <a:off x="4799013" y="5734050"/>
            <a:ext cx="296862" cy="336550"/>
          </a:xfrm>
          <a:prstGeom prst="rect">
            <a:avLst/>
          </a:prstGeom>
          <a:noFill/>
          <a:ln w="9525">
            <a:noFill/>
          </a:ln>
        </p:spPr>
        <p:txBody>
          <a:bodyPr>
            <a:spAutoFit/>
          </a:bodyPr>
          <a:p>
            <a:pPr eaLnBrk="0" hangingPunct="0"/>
            <a:r>
              <a:rPr lang="en-US" altLang="ja-JP" sz="1600">
                <a:latin typeface="Arial" panose="020B0604020202020204" pitchFamily="34" charset="0"/>
              </a:rPr>
              <a:t>e</a:t>
            </a:r>
            <a:endParaRPr lang="en-US" altLang="ja-JP" sz="1600">
              <a:latin typeface="Arial" panose="020B0604020202020204" pitchFamily="34" charset="0"/>
            </a:endParaRPr>
          </a:p>
        </p:txBody>
      </p:sp>
      <p:sp>
        <p:nvSpPr>
          <p:cNvPr id="246809" name="Text Box 34"/>
          <p:cNvSpPr txBox="1"/>
          <p:nvPr/>
        </p:nvSpPr>
        <p:spPr>
          <a:xfrm>
            <a:off x="4762500" y="4005263"/>
            <a:ext cx="533400" cy="336550"/>
          </a:xfrm>
          <a:prstGeom prst="rect">
            <a:avLst/>
          </a:prstGeom>
          <a:noFill/>
          <a:ln w="9525">
            <a:noFill/>
          </a:ln>
        </p:spPr>
        <p:txBody>
          <a:bodyPr wrap="none">
            <a:spAutoFit/>
          </a:bodyPr>
          <a:p>
            <a:pPr eaLnBrk="0" hangingPunct="0"/>
            <a:r>
              <a:rPr lang="en-US" altLang="ja-JP" sz="1600">
                <a:latin typeface="Arial" panose="020B0604020202020204" pitchFamily="34" charset="0"/>
              </a:rPr>
              <a:t>Yes</a:t>
            </a:r>
            <a:endParaRPr lang="en-US" altLang="ja-JP" sz="1600">
              <a:latin typeface="Arial" panose="020B0604020202020204" pitchFamily="34" charset="0"/>
            </a:endParaRPr>
          </a:p>
        </p:txBody>
      </p:sp>
      <p:sp>
        <p:nvSpPr>
          <p:cNvPr id="246810" name="Text Box 35"/>
          <p:cNvSpPr txBox="1"/>
          <p:nvPr/>
        </p:nvSpPr>
        <p:spPr>
          <a:xfrm>
            <a:off x="4727575" y="2420938"/>
            <a:ext cx="533400" cy="336550"/>
          </a:xfrm>
          <a:prstGeom prst="rect">
            <a:avLst/>
          </a:prstGeom>
          <a:noFill/>
          <a:ln w="9525">
            <a:noFill/>
          </a:ln>
        </p:spPr>
        <p:txBody>
          <a:bodyPr wrap="none">
            <a:spAutoFit/>
          </a:bodyPr>
          <a:p>
            <a:pPr eaLnBrk="0" hangingPunct="0"/>
            <a:r>
              <a:rPr lang="en-US" altLang="ja-JP" sz="1600">
                <a:latin typeface="Arial" panose="020B0604020202020204" pitchFamily="34" charset="0"/>
              </a:rPr>
              <a:t>Yes</a:t>
            </a:r>
            <a:endParaRPr lang="en-US" altLang="ja-JP" sz="1600">
              <a:latin typeface="Arial" panose="020B0604020202020204" pitchFamily="34" charset="0"/>
            </a:endParaRPr>
          </a:p>
        </p:txBody>
      </p:sp>
      <p:sp>
        <p:nvSpPr>
          <p:cNvPr id="246811" name="Text Box 36"/>
          <p:cNvSpPr txBox="1"/>
          <p:nvPr/>
        </p:nvSpPr>
        <p:spPr>
          <a:xfrm>
            <a:off x="6130925" y="1628775"/>
            <a:ext cx="442913" cy="336550"/>
          </a:xfrm>
          <a:prstGeom prst="rect">
            <a:avLst/>
          </a:prstGeom>
          <a:noFill/>
          <a:ln w="9525">
            <a:noFill/>
          </a:ln>
        </p:spPr>
        <p:txBody>
          <a:bodyPr wrap="none">
            <a:spAutoFit/>
          </a:bodyPr>
          <a:p>
            <a:pPr eaLnBrk="0" hangingPunct="0"/>
            <a:r>
              <a:rPr lang="en-US" altLang="ja-JP" sz="1600">
                <a:latin typeface="Arial" panose="020B0604020202020204" pitchFamily="34" charset="0"/>
              </a:rPr>
              <a:t>No</a:t>
            </a:r>
            <a:endParaRPr lang="en-US" altLang="ja-JP" sz="1600">
              <a:latin typeface="Arial" panose="020B0604020202020204" pitchFamily="34" charset="0"/>
            </a:endParaRPr>
          </a:p>
        </p:txBody>
      </p:sp>
      <p:sp>
        <p:nvSpPr>
          <p:cNvPr id="246812" name="Text Box 37"/>
          <p:cNvSpPr txBox="1"/>
          <p:nvPr/>
        </p:nvSpPr>
        <p:spPr>
          <a:xfrm>
            <a:off x="6119813" y="3141663"/>
            <a:ext cx="442912" cy="336550"/>
          </a:xfrm>
          <a:prstGeom prst="rect">
            <a:avLst/>
          </a:prstGeom>
          <a:noFill/>
          <a:ln w="9525">
            <a:noFill/>
          </a:ln>
        </p:spPr>
        <p:txBody>
          <a:bodyPr wrap="none">
            <a:spAutoFit/>
          </a:bodyPr>
          <a:p>
            <a:pPr eaLnBrk="0" hangingPunct="0"/>
            <a:r>
              <a:rPr lang="en-US" altLang="ja-JP" sz="1600">
                <a:latin typeface="Arial" panose="020B0604020202020204" pitchFamily="34" charset="0"/>
              </a:rPr>
              <a:t>No</a:t>
            </a:r>
            <a:endParaRPr lang="en-US" altLang="ja-JP" sz="1600">
              <a:latin typeface="Arial" panose="020B0604020202020204" pitchFamily="34" charset="0"/>
            </a:endParaRPr>
          </a:p>
        </p:txBody>
      </p:sp>
      <p:sp>
        <p:nvSpPr>
          <p:cNvPr id="246813" name="Text Box 38"/>
          <p:cNvSpPr txBox="1"/>
          <p:nvPr/>
        </p:nvSpPr>
        <p:spPr>
          <a:xfrm>
            <a:off x="215900" y="2673350"/>
            <a:ext cx="4244975" cy="3444875"/>
          </a:xfrm>
          <a:prstGeom prst="rect">
            <a:avLst/>
          </a:prstGeom>
          <a:noFill/>
          <a:ln w="9525">
            <a:noFill/>
          </a:ln>
        </p:spPr>
        <p:txBody>
          <a:bodyPr wrap="none">
            <a:spAutoFit/>
          </a:bodyPr>
          <a:p>
            <a:pPr eaLnBrk="0" hangingPunct="0"/>
            <a:r>
              <a:rPr lang="en-US" altLang="ja-JP" sz="2000">
                <a:latin typeface="Arial" panose="020B0604020202020204" pitchFamily="34" charset="0"/>
              </a:rPr>
              <a:t>V(G)=</a:t>
            </a:r>
            <a:r>
              <a:rPr lang="en-US" altLang="zh-CN" sz="2000">
                <a:latin typeface="Arial" panose="020B0604020202020204" pitchFamily="34" charset="0"/>
              </a:rPr>
              <a:t>4</a:t>
            </a:r>
            <a:endParaRPr lang="en-US" altLang="ja-JP" sz="2000">
              <a:latin typeface="Arial" panose="020B0604020202020204" pitchFamily="34" charset="0"/>
            </a:endParaRPr>
          </a:p>
          <a:p>
            <a:pPr eaLnBrk="0" hangingPunct="0"/>
            <a:r>
              <a:rPr lang="en-US" altLang="ja-JP" sz="2000">
                <a:latin typeface="Arial" panose="020B0604020202020204" pitchFamily="34" charset="0"/>
              </a:rPr>
              <a:t>Basic Path: </a:t>
            </a:r>
            <a:r>
              <a:rPr lang="en-US" altLang="ja-JP" sz="2000" err="1">
                <a:latin typeface="Arial" panose="020B0604020202020204" pitchFamily="34" charset="0"/>
              </a:rPr>
              <a:t>a</a:t>
            </a:r>
            <a:r>
              <a:rPr lang="en-US" altLang="zh-CN" sz="2000" err="1">
                <a:latin typeface="Arial" panose="020B0604020202020204" pitchFamily="34" charset="0"/>
              </a:rPr>
              <a:t>b</a:t>
            </a:r>
            <a:r>
              <a:rPr lang="en-US" altLang="ja-JP" sz="2000" err="1">
                <a:latin typeface="Arial" panose="020B0604020202020204" pitchFamily="34" charset="0"/>
              </a:rPr>
              <a:t>de</a:t>
            </a:r>
            <a:r>
              <a:rPr lang="en-US" altLang="zh-CN" sz="2000">
                <a:latin typeface="Arial" panose="020B0604020202020204" pitchFamily="34" charset="0"/>
              </a:rPr>
              <a:t>,</a:t>
            </a:r>
            <a:r>
              <a:rPr lang="en-US" altLang="ja-JP" sz="2000">
                <a:latin typeface="Arial" panose="020B0604020202020204" pitchFamily="34" charset="0"/>
              </a:rPr>
              <a:t> </a:t>
            </a:r>
            <a:r>
              <a:rPr lang="en-US" altLang="zh-CN" sz="2000" err="1">
                <a:latin typeface="Arial" panose="020B0604020202020204" pitchFamily="34" charset="0"/>
              </a:rPr>
              <a:t>abcde</a:t>
            </a:r>
            <a:r>
              <a:rPr lang="en-US" altLang="zh-CN" sz="2000">
                <a:latin typeface="Arial" panose="020B0604020202020204" pitchFamily="34" charset="0"/>
              </a:rPr>
              <a:t>, </a:t>
            </a:r>
            <a:r>
              <a:rPr lang="en-US" altLang="zh-CN" sz="2000" err="1">
                <a:latin typeface="Arial" panose="020B0604020202020204" pitchFamily="34" charset="0"/>
              </a:rPr>
              <a:t>abcfe,</a:t>
            </a:r>
            <a:r>
              <a:rPr lang="en-US" altLang="ja-JP" sz="2000" err="1">
                <a:latin typeface="Arial" panose="020B0604020202020204" pitchFamily="34" charset="0"/>
              </a:rPr>
              <a:t>ac</a:t>
            </a:r>
            <a:r>
              <a:rPr lang="en-US" altLang="zh-CN" sz="2000" err="1">
                <a:latin typeface="Arial" panose="020B0604020202020204" pitchFamily="34" charset="0"/>
              </a:rPr>
              <a:t>f</a:t>
            </a:r>
            <a:r>
              <a:rPr lang="en-US" altLang="ja-JP" sz="2000" err="1">
                <a:latin typeface="Arial" panose="020B0604020202020204" pitchFamily="34" charset="0"/>
              </a:rPr>
              <a:t>e</a:t>
            </a:r>
            <a:endParaRPr lang="en-US" altLang="ja-JP" sz="2000">
              <a:latin typeface="Arial" panose="020B0604020202020204" pitchFamily="34" charset="0"/>
            </a:endParaRPr>
          </a:p>
          <a:p>
            <a:pPr eaLnBrk="0" hangingPunct="0"/>
            <a:r>
              <a:rPr lang="en-US" altLang="ja-JP" sz="2000">
                <a:latin typeface="Arial" panose="020B0604020202020204" pitchFamily="34" charset="0"/>
              </a:rPr>
              <a:t>Test case: </a:t>
            </a:r>
            <a:endParaRPr lang="en-US" altLang="ja-JP" sz="2000">
              <a:latin typeface="Arial" panose="020B0604020202020204" pitchFamily="34" charset="0"/>
            </a:endParaRPr>
          </a:p>
          <a:p>
            <a:pPr eaLnBrk="0" hangingPunct="0"/>
            <a:r>
              <a:rPr lang="en-US" altLang="ja-JP" sz="2000" err="1">
                <a:latin typeface="Arial" panose="020B0604020202020204" pitchFamily="34" charset="0"/>
              </a:rPr>
              <a:t>a</a:t>
            </a:r>
            <a:r>
              <a:rPr lang="en-US" altLang="zh-CN" sz="2000" err="1">
                <a:latin typeface="Arial" panose="020B0604020202020204" pitchFamily="34" charset="0"/>
              </a:rPr>
              <a:t>bd</a:t>
            </a:r>
            <a:r>
              <a:rPr lang="en-US" altLang="ja-JP" sz="2000" err="1">
                <a:latin typeface="Arial" panose="020B0604020202020204" pitchFamily="34" charset="0"/>
              </a:rPr>
              <a:t>e</a:t>
            </a:r>
            <a:r>
              <a:rPr lang="en-US" altLang="ja-JP" sz="2000">
                <a:latin typeface="Arial" panose="020B0604020202020204" pitchFamily="34" charset="0"/>
              </a:rPr>
              <a:t>:    i=</a:t>
            </a:r>
            <a:r>
              <a:rPr lang="en-US" altLang="zh-CN" sz="2000">
                <a:latin typeface="Arial" panose="020B0604020202020204" pitchFamily="34" charset="0"/>
              </a:rPr>
              <a:t>1</a:t>
            </a:r>
            <a:r>
              <a:rPr lang="en-US" altLang="ja-JP" sz="2000">
                <a:latin typeface="Arial" panose="020B0604020202020204" pitchFamily="34" charset="0"/>
              </a:rPr>
              <a:t>,</a:t>
            </a:r>
            <a:r>
              <a:rPr lang="en-US" altLang="zh-CN" sz="2000">
                <a:latin typeface="Arial" panose="020B0604020202020204" pitchFamily="34" charset="0"/>
              </a:rPr>
              <a:t>x</a:t>
            </a:r>
            <a:r>
              <a:rPr lang="en-US" altLang="ja-JP" sz="2000">
                <a:latin typeface="Arial" panose="020B0604020202020204" pitchFamily="34" charset="0"/>
              </a:rPr>
              <a:t>=</a:t>
            </a:r>
            <a:r>
              <a:rPr lang="en-US" altLang="zh-CN" sz="2000">
                <a:latin typeface="Arial" panose="020B0604020202020204" pitchFamily="34" charset="0"/>
              </a:rPr>
              <a:t>2,y=3</a:t>
            </a:r>
            <a:r>
              <a:rPr lang="en-US" altLang="ja-JP" sz="2000">
                <a:latin typeface="Arial" panose="020B0604020202020204" pitchFamily="34" charset="0"/>
              </a:rPr>
              <a:t> </a:t>
            </a:r>
            <a:r>
              <a:rPr lang="en-US" altLang="zh-CN" sz="2000">
                <a:latin typeface="Arial" panose="020B0604020202020204" pitchFamily="34" charset="0"/>
              </a:rPr>
              <a:t>     </a:t>
            </a:r>
            <a:endParaRPr lang="en-US" altLang="zh-CN" sz="2000">
              <a:latin typeface="Arial" panose="020B0604020202020204" pitchFamily="34" charset="0"/>
            </a:endParaRPr>
          </a:p>
          <a:p>
            <a:pPr eaLnBrk="0" hangingPunct="0"/>
            <a:r>
              <a:rPr lang="en-US" altLang="zh-CN" sz="2000">
                <a:latin typeface="Arial" panose="020B0604020202020204" pitchFamily="34" charset="0"/>
              </a:rPr>
              <a:t>           </a:t>
            </a:r>
            <a:r>
              <a:rPr lang="en-US" altLang="ja-JP" sz="2000">
                <a:latin typeface="Arial" panose="020B0604020202020204" pitchFamily="34" charset="0"/>
              </a:rPr>
              <a:t>Expected result: </a:t>
            </a:r>
            <a:r>
              <a:rPr lang="en-US" altLang="zh-CN" sz="2000">
                <a:latin typeface="Arial" panose="020B0604020202020204" pitchFamily="34" charset="0"/>
              </a:rPr>
              <a:t>x</a:t>
            </a:r>
            <a:r>
              <a:rPr lang="en-US" altLang="ja-JP" sz="2000">
                <a:latin typeface="Arial" panose="020B0604020202020204" pitchFamily="34" charset="0"/>
              </a:rPr>
              <a:t>=</a:t>
            </a:r>
            <a:r>
              <a:rPr lang="en-US" altLang="zh-CN" sz="2000">
                <a:latin typeface="Arial" panose="020B0604020202020204" pitchFamily="34" charset="0"/>
              </a:rPr>
              <a:t>5</a:t>
            </a:r>
            <a:endParaRPr lang="en-US" altLang="ja-JP" sz="2000">
              <a:latin typeface="Arial" panose="020B0604020202020204" pitchFamily="34" charset="0"/>
            </a:endParaRPr>
          </a:p>
          <a:p>
            <a:pPr eaLnBrk="0" hangingPunct="0"/>
            <a:r>
              <a:rPr lang="en-US" altLang="ja-JP" sz="2000" err="1">
                <a:latin typeface="Arial" panose="020B0604020202020204" pitchFamily="34" charset="0"/>
              </a:rPr>
              <a:t>abc</a:t>
            </a:r>
            <a:r>
              <a:rPr lang="en-US" altLang="zh-CN" sz="2000" err="1">
                <a:latin typeface="Arial" panose="020B0604020202020204" pitchFamily="34" charset="0"/>
              </a:rPr>
              <a:t>d</a:t>
            </a:r>
            <a:r>
              <a:rPr lang="en-US" altLang="ja-JP" sz="2000" err="1">
                <a:latin typeface="Arial" panose="020B0604020202020204" pitchFamily="34" charset="0"/>
              </a:rPr>
              <a:t>e</a:t>
            </a:r>
            <a:r>
              <a:rPr lang="en-US" altLang="ja-JP" sz="2000">
                <a:latin typeface="Arial" panose="020B0604020202020204" pitchFamily="34" charset="0"/>
              </a:rPr>
              <a:t>:  i=1,</a:t>
            </a:r>
            <a:r>
              <a:rPr lang="en-US" altLang="zh-CN" sz="2000">
                <a:latin typeface="Arial" panose="020B0604020202020204" pitchFamily="34" charset="0"/>
              </a:rPr>
              <a:t>x</a:t>
            </a:r>
            <a:r>
              <a:rPr lang="en-US" altLang="ja-JP" sz="2000">
                <a:latin typeface="Arial" panose="020B0604020202020204" pitchFamily="34" charset="0"/>
              </a:rPr>
              <a:t>=</a:t>
            </a:r>
            <a:r>
              <a:rPr lang="en-US" altLang="zh-CN" sz="2000">
                <a:latin typeface="Arial" panose="020B0604020202020204" pitchFamily="34" charset="0"/>
              </a:rPr>
              <a:t>0</a:t>
            </a:r>
            <a:r>
              <a:rPr lang="en-US" altLang="ja-JP" sz="2000">
                <a:latin typeface="Arial" panose="020B0604020202020204" pitchFamily="34" charset="0"/>
              </a:rPr>
              <a:t>,</a:t>
            </a:r>
            <a:r>
              <a:rPr lang="en-US" altLang="zh-CN" sz="2000">
                <a:latin typeface="Arial" panose="020B0604020202020204" pitchFamily="34" charset="0"/>
              </a:rPr>
              <a:t>y</a:t>
            </a:r>
            <a:r>
              <a:rPr lang="en-US" altLang="ja-JP" sz="2000">
                <a:latin typeface="Arial" panose="020B0604020202020204" pitchFamily="34" charset="0"/>
              </a:rPr>
              <a:t>=</a:t>
            </a:r>
            <a:r>
              <a:rPr lang="en-US" altLang="zh-CN" sz="2000">
                <a:latin typeface="Arial" panose="020B0604020202020204" pitchFamily="34" charset="0"/>
              </a:rPr>
              <a:t>6</a:t>
            </a:r>
            <a:r>
              <a:rPr lang="en-US" altLang="ja-JP" sz="2000">
                <a:latin typeface="Arial" panose="020B0604020202020204" pitchFamily="34" charset="0"/>
              </a:rPr>
              <a:t> </a:t>
            </a:r>
            <a:r>
              <a:rPr lang="en-US" altLang="zh-CN" sz="2000">
                <a:latin typeface="Arial" panose="020B0604020202020204" pitchFamily="34" charset="0"/>
              </a:rPr>
              <a:t> </a:t>
            </a:r>
            <a:endParaRPr lang="en-US" altLang="zh-CN" sz="2000">
              <a:latin typeface="Arial" panose="020B0604020202020204" pitchFamily="34" charset="0"/>
            </a:endParaRPr>
          </a:p>
          <a:p>
            <a:pPr eaLnBrk="0" hangingPunct="0"/>
            <a:r>
              <a:rPr lang="en-US" altLang="zh-CN" sz="2000">
                <a:latin typeface="Arial" panose="020B0604020202020204" pitchFamily="34" charset="0"/>
              </a:rPr>
              <a:t>           </a:t>
            </a:r>
            <a:r>
              <a:rPr lang="en-US" altLang="ja-JP" sz="2000">
                <a:latin typeface="Arial" panose="020B0604020202020204" pitchFamily="34" charset="0"/>
              </a:rPr>
              <a:t>Expected result: </a:t>
            </a:r>
            <a:r>
              <a:rPr lang="en-US" altLang="zh-CN" sz="2000">
                <a:latin typeface="Arial" panose="020B0604020202020204" pitchFamily="34" charset="0"/>
              </a:rPr>
              <a:t>x</a:t>
            </a:r>
            <a:r>
              <a:rPr lang="en-US" altLang="ja-JP" sz="2000">
                <a:latin typeface="Arial" panose="020B0604020202020204" pitchFamily="34" charset="0"/>
              </a:rPr>
              <a:t>=</a:t>
            </a:r>
            <a:r>
              <a:rPr lang="en-US" altLang="zh-CN" sz="2000">
                <a:latin typeface="Arial" panose="020B0604020202020204" pitchFamily="34" charset="0"/>
              </a:rPr>
              <a:t>6</a:t>
            </a:r>
            <a:endParaRPr lang="en-US" altLang="ja-JP" sz="2000">
              <a:latin typeface="Arial" panose="020B0604020202020204" pitchFamily="34" charset="0"/>
            </a:endParaRPr>
          </a:p>
          <a:p>
            <a:pPr eaLnBrk="0" hangingPunct="0"/>
            <a:r>
              <a:rPr lang="en-US" altLang="ja-JP" sz="2000" err="1">
                <a:latin typeface="Arial" panose="020B0604020202020204" pitchFamily="34" charset="0"/>
              </a:rPr>
              <a:t>a</a:t>
            </a:r>
            <a:r>
              <a:rPr lang="en-US" altLang="zh-CN" sz="2000" err="1">
                <a:latin typeface="Arial" panose="020B0604020202020204" pitchFamily="34" charset="0"/>
              </a:rPr>
              <a:t>b</a:t>
            </a:r>
            <a:r>
              <a:rPr lang="en-US" altLang="ja-JP" sz="2000" err="1">
                <a:latin typeface="Arial" panose="020B0604020202020204" pitchFamily="34" charset="0"/>
              </a:rPr>
              <a:t>c</a:t>
            </a:r>
            <a:r>
              <a:rPr lang="en-US" altLang="zh-CN" sz="2000" err="1">
                <a:latin typeface="Arial" panose="020B0604020202020204" pitchFamily="34" charset="0"/>
              </a:rPr>
              <a:t>f</a:t>
            </a:r>
            <a:r>
              <a:rPr lang="en-US" altLang="ja-JP" sz="2000" err="1">
                <a:latin typeface="Arial" panose="020B0604020202020204" pitchFamily="34" charset="0"/>
              </a:rPr>
              <a:t>e</a:t>
            </a:r>
            <a:r>
              <a:rPr lang="en-US" altLang="ja-JP" sz="2000">
                <a:latin typeface="Arial" panose="020B0604020202020204" pitchFamily="34" charset="0"/>
              </a:rPr>
              <a:t>: </a:t>
            </a:r>
            <a:r>
              <a:rPr lang="en-US" altLang="zh-CN" sz="2000">
                <a:latin typeface="Arial" panose="020B0604020202020204" pitchFamily="34" charset="0"/>
              </a:rPr>
              <a:t> </a:t>
            </a:r>
            <a:r>
              <a:rPr lang="en-US" altLang="ja-JP" sz="2000">
                <a:latin typeface="Arial" panose="020B0604020202020204" pitchFamily="34" charset="0"/>
              </a:rPr>
              <a:t> i=2,</a:t>
            </a:r>
            <a:r>
              <a:rPr lang="en-US" altLang="zh-CN" sz="2000">
                <a:latin typeface="Arial" panose="020B0604020202020204" pitchFamily="34" charset="0"/>
              </a:rPr>
              <a:t>x=-1</a:t>
            </a:r>
            <a:r>
              <a:rPr lang="en-US" altLang="ja-JP" sz="2000">
                <a:latin typeface="Arial" panose="020B0604020202020204" pitchFamily="34" charset="0"/>
              </a:rPr>
              <a:t>,</a:t>
            </a:r>
            <a:r>
              <a:rPr lang="en-US" altLang="zh-CN" sz="2000">
                <a:latin typeface="Arial" panose="020B0604020202020204" pitchFamily="34" charset="0"/>
              </a:rPr>
              <a:t>y</a:t>
            </a:r>
            <a:r>
              <a:rPr lang="en-US" altLang="ja-JP" sz="2000">
                <a:latin typeface="Arial" panose="020B0604020202020204" pitchFamily="34" charset="0"/>
              </a:rPr>
              <a:t>=1 </a:t>
            </a:r>
            <a:endParaRPr lang="en-US" altLang="zh-CN" sz="2000">
              <a:latin typeface="Arial" panose="020B0604020202020204" pitchFamily="34" charset="0"/>
            </a:endParaRPr>
          </a:p>
          <a:p>
            <a:pPr eaLnBrk="0" hangingPunct="0"/>
            <a:r>
              <a:rPr lang="en-US" altLang="zh-CN" sz="2000">
                <a:latin typeface="Arial" panose="020B0604020202020204" pitchFamily="34" charset="0"/>
              </a:rPr>
              <a:t>           </a:t>
            </a:r>
            <a:r>
              <a:rPr lang="en-US" altLang="ja-JP" sz="2000">
                <a:latin typeface="Arial" panose="020B0604020202020204" pitchFamily="34" charset="0"/>
              </a:rPr>
              <a:t>Expected result: </a:t>
            </a:r>
            <a:r>
              <a:rPr lang="en-US" altLang="zh-CN" sz="2000">
                <a:latin typeface="Arial" panose="020B0604020202020204" pitchFamily="34" charset="0"/>
              </a:rPr>
              <a:t>x</a:t>
            </a:r>
            <a:r>
              <a:rPr lang="en-US" altLang="ja-JP" sz="2000">
                <a:latin typeface="Arial" panose="020B0604020202020204" pitchFamily="34" charset="0"/>
              </a:rPr>
              <a:t>=</a:t>
            </a:r>
            <a:r>
              <a:rPr lang="en-US" altLang="zh-CN" sz="2000">
                <a:latin typeface="Arial" panose="020B0604020202020204" pitchFamily="34" charset="0"/>
              </a:rPr>
              <a:t>0</a:t>
            </a:r>
            <a:endParaRPr lang="en-US" altLang="zh-CN" sz="2000">
              <a:latin typeface="Arial" panose="020B0604020202020204" pitchFamily="34" charset="0"/>
            </a:endParaRPr>
          </a:p>
          <a:p>
            <a:pPr eaLnBrk="0" hangingPunct="0"/>
            <a:r>
              <a:rPr lang="en-US" altLang="zh-CN" sz="2000" err="1">
                <a:latin typeface="Arial" panose="020B0604020202020204" pitchFamily="34" charset="0"/>
              </a:rPr>
              <a:t>acfe</a:t>
            </a:r>
            <a:r>
              <a:rPr lang="en-US" altLang="zh-CN" sz="2000">
                <a:latin typeface="Arial" panose="020B0604020202020204" pitchFamily="34" charset="0"/>
              </a:rPr>
              <a:t>:     i=-2, x=5, y=3</a:t>
            </a:r>
            <a:endParaRPr lang="en-US" altLang="zh-CN" sz="2000">
              <a:latin typeface="Arial" panose="020B0604020202020204" pitchFamily="34" charset="0"/>
            </a:endParaRPr>
          </a:p>
          <a:p>
            <a:pPr eaLnBrk="0" hangingPunct="0"/>
            <a:r>
              <a:rPr lang="en-US" altLang="zh-CN" sz="2000">
                <a:latin typeface="Arial" panose="020B0604020202020204" pitchFamily="34" charset="0"/>
              </a:rPr>
              <a:t>           </a:t>
            </a:r>
            <a:r>
              <a:rPr lang="en-US" altLang="ja-JP" sz="2000">
                <a:latin typeface="Arial" panose="020B0604020202020204" pitchFamily="34" charset="0"/>
              </a:rPr>
              <a:t>Expected result: </a:t>
            </a:r>
            <a:r>
              <a:rPr lang="en-US" altLang="zh-CN" sz="2000">
                <a:latin typeface="Arial" panose="020B0604020202020204" pitchFamily="34" charset="0"/>
              </a:rPr>
              <a:t>x</a:t>
            </a:r>
            <a:r>
              <a:rPr lang="en-US" altLang="ja-JP" sz="2000">
                <a:latin typeface="Arial" panose="020B0604020202020204" pitchFamily="34" charset="0"/>
              </a:rPr>
              <a:t>=</a:t>
            </a:r>
            <a:r>
              <a:rPr lang="en-US" altLang="zh-CN" sz="2000">
                <a:latin typeface="Arial" panose="020B0604020202020204" pitchFamily="34" charset="0"/>
              </a:rPr>
              <a:t>1</a:t>
            </a:r>
            <a:endParaRPr lang="en-US" altLang="ja-JP" sz="2000">
              <a:latin typeface="Arial" panose="020B0604020202020204" pitchFamily="34" charset="0"/>
            </a:endParaRPr>
          </a:p>
        </p:txBody>
      </p:sp>
      <p:sp>
        <p:nvSpPr>
          <p:cNvPr id="246814" name="Line 8"/>
          <p:cNvSpPr/>
          <p:nvPr/>
        </p:nvSpPr>
        <p:spPr>
          <a:xfrm>
            <a:off x="5267325" y="5373688"/>
            <a:ext cx="0" cy="576262"/>
          </a:xfrm>
          <a:prstGeom prst="line">
            <a:avLst/>
          </a:prstGeom>
          <a:ln w="9525" cap="flat" cmpd="sng">
            <a:solidFill>
              <a:schemeClr val="tx1"/>
            </a:solidFill>
            <a:prstDash val="solid"/>
            <a:headEnd type="none" w="med" len="med"/>
            <a:tailEnd type="triangle" w="med" len="med"/>
          </a:ln>
        </p:spPr>
      </p:sp>
      <p:sp>
        <p:nvSpPr>
          <p:cNvPr id="246815" name="Line 22"/>
          <p:cNvSpPr/>
          <p:nvPr/>
        </p:nvSpPr>
        <p:spPr>
          <a:xfrm>
            <a:off x="7272338" y="1989138"/>
            <a:ext cx="0" cy="1152525"/>
          </a:xfrm>
          <a:prstGeom prst="line">
            <a:avLst/>
          </a:prstGeom>
          <a:ln w="9525" cap="flat" cmpd="sng">
            <a:solidFill>
              <a:schemeClr val="tx1"/>
            </a:solidFill>
            <a:prstDash val="solid"/>
            <a:headEnd type="none" w="med" len="med"/>
            <a:tailEnd type="triangle" w="med" len="med"/>
          </a:ln>
        </p:spPr>
      </p:sp>
      <p:sp>
        <p:nvSpPr>
          <p:cNvPr id="246816" name="AutoShape 18"/>
          <p:cNvSpPr/>
          <p:nvPr/>
        </p:nvSpPr>
        <p:spPr>
          <a:xfrm>
            <a:off x="6516688" y="3141663"/>
            <a:ext cx="1527175" cy="8636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6817" name="Line 19"/>
          <p:cNvSpPr/>
          <p:nvPr/>
        </p:nvSpPr>
        <p:spPr>
          <a:xfrm>
            <a:off x="8064500" y="3573463"/>
            <a:ext cx="611188" cy="0"/>
          </a:xfrm>
          <a:prstGeom prst="line">
            <a:avLst/>
          </a:prstGeom>
          <a:ln w="9525" cap="flat" cmpd="sng">
            <a:solidFill>
              <a:schemeClr val="tx1"/>
            </a:solidFill>
            <a:prstDash val="solid"/>
            <a:headEnd type="none" w="med" len="med"/>
            <a:tailEnd type="triangle" w="med" len="med"/>
          </a:ln>
        </p:spPr>
      </p:sp>
      <p:sp>
        <p:nvSpPr>
          <p:cNvPr id="246818" name="Text Box 26"/>
          <p:cNvSpPr txBox="1"/>
          <p:nvPr/>
        </p:nvSpPr>
        <p:spPr>
          <a:xfrm>
            <a:off x="7091363" y="3429000"/>
            <a:ext cx="517525" cy="336550"/>
          </a:xfrm>
          <a:prstGeom prst="rect">
            <a:avLst/>
          </a:prstGeom>
          <a:noFill/>
          <a:ln w="9525">
            <a:noFill/>
          </a:ln>
        </p:spPr>
        <p:txBody>
          <a:bodyPr wrap="none">
            <a:spAutoFit/>
          </a:bodyPr>
          <a:p>
            <a:pPr eaLnBrk="0" hangingPunct="0"/>
            <a:r>
              <a:rPr lang="en-US" altLang="zh-CN" sz="1600">
                <a:latin typeface="Arial" panose="020B0604020202020204" pitchFamily="34" charset="0"/>
              </a:rPr>
              <a:t>y</a:t>
            </a:r>
            <a:r>
              <a:rPr lang="en-US" altLang="ja-JP" sz="1600">
                <a:latin typeface="Arial" panose="020B0604020202020204" pitchFamily="34" charset="0"/>
              </a:rPr>
              <a:t>&gt;</a:t>
            </a:r>
            <a:r>
              <a:rPr lang="en-US" altLang="zh-CN" sz="1600">
                <a:latin typeface="Arial" panose="020B0604020202020204" pitchFamily="34" charset="0"/>
              </a:rPr>
              <a:t>5</a:t>
            </a:r>
            <a:endParaRPr lang="en-US" altLang="ja-JP" sz="1600">
              <a:latin typeface="Arial" panose="020B0604020202020204" pitchFamily="34" charset="0"/>
            </a:endParaRPr>
          </a:p>
        </p:txBody>
      </p:sp>
      <p:sp>
        <p:nvSpPr>
          <p:cNvPr id="246819" name="Text Box 34"/>
          <p:cNvSpPr txBox="1"/>
          <p:nvPr/>
        </p:nvSpPr>
        <p:spPr>
          <a:xfrm>
            <a:off x="6696075" y="3968750"/>
            <a:ext cx="533400" cy="336550"/>
          </a:xfrm>
          <a:prstGeom prst="rect">
            <a:avLst/>
          </a:prstGeom>
          <a:noFill/>
          <a:ln w="9525">
            <a:noFill/>
          </a:ln>
        </p:spPr>
        <p:txBody>
          <a:bodyPr wrap="none">
            <a:spAutoFit/>
          </a:bodyPr>
          <a:p>
            <a:pPr eaLnBrk="0" hangingPunct="0"/>
            <a:r>
              <a:rPr lang="en-US" altLang="ja-JP" sz="1600">
                <a:latin typeface="Arial" panose="020B0604020202020204" pitchFamily="34" charset="0"/>
              </a:rPr>
              <a:t>Yes</a:t>
            </a:r>
            <a:endParaRPr lang="en-US" altLang="ja-JP" sz="1600">
              <a:latin typeface="Arial" panose="020B0604020202020204" pitchFamily="34" charset="0"/>
            </a:endParaRPr>
          </a:p>
        </p:txBody>
      </p:sp>
      <p:sp>
        <p:nvSpPr>
          <p:cNvPr id="246820" name="Text Box 37"/>
          <p:cNvSpPr txBox="1"/>
          <p:nvPr/>
        </p:nvSpPr>
        <p:spPr>
          <a:xfrm>
            <a:off x="8027988" y="3213100"/>
            <a:ext cx="442912" cy="336550"/>
          </a:xfrm>
          <a:prstGeom prst="rect">
            <a:avLst/>
          </a:prstGeom>
          <a:noFill/>
          <a:ln w="9525">
            <a:noFill/>
          </a:ln>
        </p:spPr>
        <p:txBody>
          <a:bodyPr wrap="none">
            <a:spAutoFit/>
          </a:bodyPr>
          <a:p>
            <a:pPr eaLnBrk="0" hangingPunct="0"/>
            <a:r>
              <a:rPr lang="en-US" altLang="ja-JP" sz="1600">
                <a:latin typeface="Arial" panose="020B0604020202020204" pitchFamily="34" charset="0"/>
              </a:rPr>
              <a:t>No</a:t>
            </a:r>
            <a:endParaRPr lang="en-US" altLang="ja-JP" sz="1600">
              <a:latin typeface="Arial" panose="020B0604020202020204" pitchFamily="34" charset="0"/>
            </a:endParaRPr>
          </a:p>
        </p:txBody>
      </p:sp>
      <p:sp>
        <p:nvSpPr>
          <p:cNvPr id="246821" name="Line 24"/>
          <p:cNvSpPr/>
          <p:nvPr/>
        </p:nvSpPr>
        <p:spPr>
          <a:xfrm flipH="1">
            <a:off x="5292725" y="5697538"/>
            <a:ext cx="1908175" cy="0"/>
          </a:xfrm>
          <a:prstGeom prst="line">
            <a:avLst/>
          </a:prstGeom>
          <a:ln w="9525" cap="flat" cmpd="sng">
            <a:solidFill>
              <a:schemeClr val="tx1"/>
            </a:solidFill>
            <a:prstDash val="solid"/>
            <a:headEnd type="none" w="med" len="med"/>
            <a:tailEnd type="triangle" w="med" len="med"/>
          </a:ln>
        </p:spPr>
      </p:sp>
      <p:sp>
        <p:nvSpPr>
          <p:cNvPr id="246822" name="Line 20"/>
          <p:cNvSpPr/>
          <p:nvPr/>
        </p:nvSpPr>
        <p:spPr>
          <a:xfrm>
            <a:off x="7235825" y="5300663"/>
            <a:ext cx="0" cy="396875"/>
          </a:xfrm>
          <a:prstGeom prst="line">
            <a:avLst/>
          </a:prstGeom>
          <a:ln w="9525" cap="flat" cmpd="sng">
            <a:solidFill>
              <a:schemeClr val="tx1"/>
            </a:solidFill>
            <a:prstDash val="solid"/>
            <a:headEnd type="none" w="med" len="med"/>
            <a:tailEnd type="none" w="med" len="med"/>
          </a:ln>
        </p:spPr>
      </p:sp>
      <p:sp>
        <p:nvSpPr>
          <p:cNvPr id="246823" name="Line 20"/>
          <p:cNvSpPr/>
          <p:nvPr/>
        </p:nvSpPr>
        <p:spPr>
          <a:xfrm>
            <a:off x="8640763" y="3608388"/>
            <a:ext cx="0" cy="1368425"/>
          </a:xfrm>
          <a:prstGeom prst="line">
            <a:avLst/>
          </a:prstGeom>
          <a:ln w="9525" cap="flat" cmpd="sng">
            <a:solidFill>
              <a:schemeClr val="tx1"/>
            </a:solidFill>
            <a:prstDash val="solid"/>
            <a:headEnd type="none" w="med" len="med"/>
            <a:tailEnd type="none" w="med" len="med"/>
          </a:ln>
        </p:spPr>
      </p:sp>
      <p:sp>
        <p:nvSpPr>
          <p:cNvPr id="246824" name="Line 24"/>
          <p:cNvSpPr/>
          <p:nvPr/>
        </p:nvSpPr>
        <p:spPr>
          <a:xfrm flipH="1">
            <a:off x="8101013" y="4976813"/>
            <a:ext cx="539750" cy="0"/>
          </a:xfrm>
          <a:prstGeom prst="line">
            <a:avLst/>
          </a:prstGeom>
          <a:ln w="9525" cap="flat" cmpd="sng">
            <a:solidFill>
              <a:schemeClr val="tx1"/>
            </a:solidFill>
            <a:prstDash val="solid"/>
            <a:headEnd type="none" w="med" len="med"/>
            <a:tailEnd type="triangle" w="med" len="med"/>
          </a:ln>
        </p:spPr>
      </p:sp>
      <p:sp>
        <p:nvSpPr>
          <p:cNvPr id="246825" name="Text Box 33"/>
          <p:cNvSpPr txBox="1"/>
          <p:nvPr/>
        </p:nvSpPr>
        <p:spPr>
          <a:xfrm>
            <a:off x="7740650" y="4400550"/>
            <a:ext cx="296863" cy="336550"/>
          </a:xfrm>
          <a:prstGeom prst="rect">
            <a:avLst/>
          </a:prstGeom>
          <a:noFill/>
          <a:ln w="9525">
            <a:noFill/>
          </a:ln>
        </p:spPr>
        <p:txBody>
          <a:bodyPr>
            <a:spAutoFit/>
          </a:bodyPr>
          <a:p>
            <a:pPr eaLnBrk="0" hangingPunct="0"/>
            <a:r>
              <a:rPr lang="en-US" altLang="zh-CN" sz="1600">
                <a:latin typeface="Arial" panose="020B0604020202020204" pitchFamily="34" charset="0"/>
              </a:rPr>
              <a:t>f</a:t>
            </a:r>
            <a:endParaRPr lang="en-US" altLang="ja-JP" sz="1600">
              <a:latin typeface="Arial" panose="020B0604020202020204"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4883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848900" name="Rectangle 4"/>
          <p:cNvSpPr>
            <a:spLocks noChangeArrowheads="1"/>
          </p:cNvSpPr>
          <p:nvPr/>
        </p:nvSpPr>
        <p:spPr bwMode="auto">
          <a:xfrm>
            <a:off x="0" y="225425"/>
            <a:ext cx="9144000" cy="381000"/>
          </a:xfrm>
          <a:prstGeom prst="rect">
            <a:avLst/>
          </a:prstGeom>
          <a:noFill/>
          <a:ln w="9525">
            <a:noFill/>
            <a:miter lim="800000"/>
          </a:ln>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Exercise </a:t>
            </a: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（参考，不建议）</a:t>
            </a:r>
            <a:endPar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48836" name="Rectangle 6"/>
          <p:cNvSpPr/>
          <p:nvPr/>
        </p:nvSpPr>
        <p:spPr>
          <a:xfrm>
            <a:off x="576263" y="981075"/>
            <a:ext cx="2960687" cy="2041525"/>
          </a:xfrm>
          <a:prstGeom prst="rect">
            <a:avLst/>
          </a:prstGeom>
          <a:noFill/>
          <a:ln w="9525">
            <a:noFill/>
          </a:ln>
        </p:spPr>
        <p:txBody>
          <a:bodyPr wrap="none" anchor="ctr" anchorCtr="0">
            <a:spAutoFit/>
          </a:bodyPr>
          <a:p>
            <a:pPr indent="819150" algn="ctr" eaLnBrk="0" hangingPunct="0"/>
            <a:r>
              <a:rPr lang="zh-CN" altLang="en-US" dirty="0">
                <a:latin typeface="Arial" panose="020B0604020202020204" pitchFamily="34" charset="0"/>
              </a:rPr>
              <a:t> </a:t>
            </a:r>
            <a:r>
              <a:rPr lang="en-US" altLang="zh-CN" err="1">
                <a:latin typeface="Arial" panose="020B0604020202020204" pitchFamily="34" charset="0"/>
              </a:rPr>
              <a:t>if((i</a:t>
            </a:r>
            <a:r>
              <a:rPr lang="en-US" altLang="zh-CN">
                <a:latin typeface="Arial" panose="020B0604020202020204" pitchFamily="34" charset="0"/>
              </a:rPr>
              <a:t>&gt;0)&amp;&amp;(j=0))</a:t>
            </a:r>
            <a:endParaRPr lang="en-US" altLang="ja-JP">
              <a:latin typeface="Arial" panose="020B0604020202020204" pitchFamily="34" charset="0"/>
            </a:endParaRPr>
          </a:p>
          <a:p>
            <a:pPr indent="819150" algn="ctr" eaLnBrk="0" hangingPunct="0"/>
            <a:r>
              <a:rPr lang="en-US" altLang="zh-CN">
                <a:latin typeface="Arial" panose="020B0604020202020204" pitchFamily="34" charset="0"/>
              </a:rPr>
              <a:t>X:=X/i;</a:t>
            </a:r>
            <a:endParaRPr lang="en-US" altLang="ja-JP">
              <a:latin typeface="Arial" panose="020B0604020202020204" pitchFamily="34" charset="0"/>
            </a:endParaRPr>
          </a:p>
          <a:p>
            <a:pPr indent="819150" algn="ctr" eaLnBrk="0" hangingPunct="0"/>
            <a:r>
              <a:rPr lang="en-US" altLang="zh-CN" err="1">
                <a:latin typeface="Arial" panose="020B0604020202020204" pitchFamily="34" charset="0"/>
              </a:rPr>
              <a:t>if((i</a:t>
            </a:r>
            <a:r>
              <a:rPr lang="en-US" altLang="zh-CN">
                <a:latin typeface="Arial" panose="020B0604020202020204" pitchFamily="34" charset="0"/>
              </a:rPr>
              <a:t>=2)||(X&gt;1))</a:t>
            </a:r>
            <a:endParaRPr lang="en-US" altLang="zh-CN">
              <a:latin typeface="Arial" panose="020B0604020202020204" pitchFamily="34" charset="0"/>
            </a:endParaRPr>
          </a:p>
          <a:p>
            <a:pPr indent="819150" algn="ctr" eaLnBrk="0" hangingPunct="0"/>
            <a:r>
              <a:rPr lang="en-US" altLang="zh-CN">
                <a:latin typeface="Arial" panose="020B0604020202020204" pitchFamily="34" charset="0"/>
              </a:rPr>
              <a:t>X:=X+1; </a:t>
            </a:r>
            <a:endParaRPr lang="en-US" altLang="zh-CN">
              <a:latin typeface="Arial" panose="020B0604020202020204" pitchFamily="34" charset="0"/>
            </a:endParaRPr>
          </a:p>
        </p:txBody>
      </p:sp>
      <p:sp>
        <p:nvSpPr>
          <p:cNvPr id="248837" name="Line 8"/>
          <p:cNvSpPr/>
          <p:nvPr/>
        </p:nvSpPr>
        <p:spPr>
          <a:xfrm>
            <a:off x="5651500" y="981075"/>
            <a:ext cx="0" cy="576263"/>
          </a:xfrm>
          <a:prstGeom prst="line">
            <a:avLst/>
          </a:prstGeom>
          <a:ln w="9525" cap="flat" cmpd="sng">
            <a:solidFill>
              <a:schemeClr val="tx1"/>
            </a:solidFill>
            <a:prstDash val="solid"/>
            <a:headEnd type="none" w="med" len="med"/>
            <a:tailEnd type="triangle" w="med" len="med"/>
          </a:ln>
        </p:spPr>
      </p:sp>
      <p:sp>
        <p:nvSpPr>
          <p:cNvPr id="248838" name="Line 13"/>
          <p:cNvSpPr/>
          <p:nvPr/>
        </p:nvSpPr>
        <p:spPr>
          <a:xfrm>
            <a:off x="6443663" y="1989138"/>
            <a:ext cx="792162" cy="0"/>
          </a:xfrm>
          <a:prstGeom prst="line">
            <a:avLst/>
          </a:prstGeom>
          <a:ln w="9525" cap="flat" cmpd="sng">
            <a:solidFill>
              <a:schemeClr val="tx1"/>
            </a:solidFill>
            <a:prstDash val="solid"/>
            <a:headEnd type="none" w="med" len="med"/>
            <a:tailEnd type="none" w="med" len="med"/>
          </a:ln>
        </p:spPr>
      </p:sp>
      <p:sp>
        <p:nvSpPr>
          <p:cNvPr id="248839" name="Line 14"/>
          <p:cNvSpPr/>
          <p:nvPr/>
        </p:nvSpPr>
        <p:spPr>
          <a:xfrm>
            <a:off x="7235825" y="1989138"/>
            <a:ext cx="0" cy="503237"/>
          </a:xfrm>
          <a:prstGeom prst="line">
            <a:avLst/>
          </a:prstGeom>
          <a:ln w="9525" cap="flat" cmpd="sng">
            <a:solidFill>
              <a:schemeClr val="tx1"/>
            </a:solidFill>
            <a:prstDash val="solid"/>
            <a:headEnd type="none" w="med" len="med"/>
            <a:tailEnd type="none" w="med" len="med"/>
          </a:ln>
        </p:spPr>
      </p:sp>
      <p:sp>
        <p:nvSpPr>
          <p:cNvPr id="248840" name="Rectangle 15"/>
          <p:cNvSpPr/>
          <p:nvPr/>
        </p:nvSpPr>
        <p:spPr>
          <a:xfrm>
            <a:off x="6516688" y="2492375"/>
            <a:ext cx="1476375" cy="57626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8841" name="AutoShape 16"/>
          <p:cNvSpPr/>
          <p:nvPr/>
        </p:nvSpPr>
        <p:spPr>
          <a:xfrm>
            <a:off x="4895850" y="1557338"/>
            <a:ext cx="1527175" cy="8636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8842" name="Line 17"/>
          <p:cNvSpPr/>
          <p:nvPr/>
        </p:nvSpPr>
        <p:spPr>
          <a:xfrm>
            <a:off x="5651500" y="2420938"/>
            <a:ext cx="0" cy="720725"/>
          </a:xfrm>
          <a:prstGeom prst="line">
            <a:avLst/>
          </a:prstGeom>
          <a:ln w="9525" cap="flat" cmpd="sng">
            <a:solidFill>
              <a:schemeClr val="tx1"/>
            </a:solidFill>
            <a:prstDash val="solid"/>
            <a:headEnd type="none" w="med" len="med"/>
            <a:tailEnd type="triangle" w="med" len="med"/>
          </a:ln>
        </p:spPr>
      </p:sp>
      <p:sp>
        <p:nvSpPr>
          <p:cNvPr id="248843" name="AutoShape 18"/>
          <p:cNvSpPr/>
          <p:nvPr/>
        </p:nvSpPr>
        <p:spPr>
          <a:xfrm>
            <a:off x="4859338" y="3141663"/>
            <a:ext cx="1527175" cy="8636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8844" name="Line 19"/>
          <p:cNvSpPr/>
          <p:nvPr/>
        </p:nvSpPr>
        <p:spPr>
          <a:xfrm>
            <a:off x="6408738" y="3573463"/>
            <a:ext cx="792162" cy="0"/>
          </a:xfrm>
          <a:prstGeom prst="line">
            <a:avLst/>
          </a:prstGeom>
          <a:ln w="9525" cap="flat" cmpd="sng">
            <a:solidFill>
              <a:schemeClr val="tx1"/>
            </a:solidFill>
            <a:prstDash val="solid"/>
            <a:headEnd type="none" w="med" len="med"/>
            <a:tailEnd type="none" w="med" len="med"/>
          </a:ln>
        </p:spPr>
      </p:sp>
      <p:sp>
        <p:nvSpPr>
          <p:cNvPr id="248845" name="Line 20"/>
          <p:cNvSpPr/>
          <p:nvPr/>
        </p:nvSpPr>
        <p:spPr>
          <a:xfrm>
            <a:off x="7200900" y="3573463"/>
            <a:ext cx="0" cy="503237"/>
          </a:xfrm>
          <a:prstGeom prst="line">
            <a:avLst/>
          </a:prstGeom>
          <a:ln w="9525" cap="flat" cmpd="sng">
            <a:solidFill>
              <a:schemeClr val="tx1"/>
            </a:solidFill>
            <a:prstDash val="solid"/>
            <a:headEnd type="none" w="med" len="med"/>
            <a:tailEnd type="none" w="med" len="med"/>
          </a:ln>
        </p:spPr>
      </p:sp>
      <p:sp>
        <p:nvSpPr>
          <p:cNvPr id="248846" name="Rectangle 21"/>
          <p:cNvSpPr/>
          <p:nvPr/>
        </p:nvSpPr>
        <p:spPr>
          <a:xfrm>
            <a:off x="6443663" y="4076700"/>
            <a:ext cx="1476375" cy="57626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48847" name="Line 22"/>
          <p:cNvSpPr/>
          <p:nvPr/>
        </p:nvSpPr>
        <p:spPr>
          <a:xfrm>
            <a:off x="5616575" y="4041775"/>
            <a:ext cx="0" cy="720725"/>
          </a:xfrm>
          <a:prstGeom prst="line">
            <a:avLst/>
          </a:prstGeom>
          <a:ln w="9525" cap="flat" cmpd="sng">
            <a:solidFill>
              <a:schemeClr val="tx1"/>
            </a:solidFill>
            <a:prstDash val="solid"/>
            <a:headEnd type="none" w="med" len="med"/>
            <a:tailEnd type="triangle" w="med" len="med"/>
          </a:ln>
        </p:spPr>
      </p:sp>
      <p:sp>
        <p:nvSpPr>
          <p:cNvPr id="248848" name="Line 23"/>
          <p:cNvSpPr/>
          <p:nvPr/>
        </p:nvSpPr>
        <p:spPr>
          <a:xfrm flipH="1">
            <a:off x="5651500" y="2781300"/>
            <a:ext cx="865188" cy="0"/>
          </a:xfrm>
          <a:prstGeom prst="line">
            <a:avLst/>
          </a:prstGeom>
          <a:ln w="9525" cap="flat" cmpd="sng">
            <a:solidFill>
              <a:schemeClr val="tx1"/>
            </a:solidFill>
            <a:prstDash val="solid"/>
            <a:headEnd type="none" w="med" len="med"/>
            <a:tailEnd type="triangle" w="med" len="med"/>
          </a:ln>
        </p:spPr>
      </p:sp>
      <p:sp>
        <p:nvSpPr>
          <p:cNvPr id="248849" name="Line 24"/>
          <p:cNvSpPr/>
          <p:nvPr/>
        </p:nvSpPr>
        <p:spPr>
          <a:xfrm flipH="1">
            <a:off x="5616575" y="4365625"/>
            <a:ext cx="827088" cy="0"/>
          </a:xfrm>
          <a:prstGeom prst="line">
            <a:avLst/>
          </a:prstGeom>
          <a:ln w="9525" cap="flat" cmpd="sng">
            <a:solidFill>
              <a:schemeClr val="tx1"/>
            </a:solidFill>
            <a:prstDash val="solid"/>
            <a:headEnd type="none" w="med" len="med"/>
            <a:tailEnd type="triangle" w="med" len="med"/>
          </a:ln>
        </p:spPr>
      </p:sp>
      <p:sp>
        <p:nvSpPr>
          <p:cNvPr id="248850" name="Text Box 25"/>
          <p:cNvSpPr txBox="1"/>
          <p:nvPr/>
        </p:nvSpPr>
        <p:spPr>
          <a:xfrm>
            <a:off x="5148263" y="1881188"/>
            <a:ext cx="1120775" cy="336550"/>
          </a:xfrm>
          <a:prstGeom prst="rect">
            <a:avLst/>
          </a:prstGeom>
          <a:noFill/>
          <a:ln w="9525">
            <a:noFill/>
          </a:ln>
        </p:spPr>
        <p:txBody>
          <a:bodyPr wrap="none">
            <a:spAutoFit/>
          </a:bodyPr>
          <a:p>
            <a:pPr eaLnBrk="0" hangingPunct="0"/>
            <a:r>
              <a:rPr lang="en-US" altLang="zh-CN" sz="1600">
                <a:latin typeface="Arial" panose="020B0604020202020204" pitchFamily="34" charset="0"/>
              </a:rPr>
              <a:t>i&gt;0</a:t>
            </a:r>
            <a:r>
              <a:rPr lang="en-US" altLang="ja-JP" sz="1600">
                <a:latin typeface="Arial" panose="020B0604020202020204" pitchFamily="34" charset="0"/>
              </a:rPr>
              <a:t> &amp;&amp; j=0</a:t>
            </a:r>
            <a:endParaRPr lang="en-US" altLang="ja-JP" sz="1600">
              <a:latin typeface="Arial" panose="020B0604020202020204" pitchFamily="34" charset="0"/>
            </a:endParaRPr>
          </a:p>
        </p:txBody>
      </p:sp>
      <p:sp>
        <p:nvSpPr>
          <p:cNvPr id="248851" name="Text Box 26"/>
          <p:cNvSpPr txBox="1"/>
          <p:nvPr/>
        </p:nvSpPr>
        <p:spPr>
          <a:xfrm>
            <a:off x="5076825" y="3429000"/>
            <a:ext cx="1046163" cy="336550"/>
          </a:xfrm>
          <a:prstGeom prst="rect">
            <a:avLst/>
          </a:prstGeom>
          <a:noFill/>
          <a:ln w="9525">
            <a:noFill/>
          </a:ln>
        </p:spPr>
        <p:txBody>
          <a:bodyPr wrap="none">
            <a:spAutoFit/>
          </a:bodyPr>
          <a:p>
            <a:pPr eaLnBrk="0" hangingPunct="0"/>
            <a:r>
              <a:rPr lang="en-US" altLang="zh-CN" sz="1600">
                <a:latin typeface="Arial" panose="020B0604020202020204" pitchFamily="34" charset="0"/>
              </a:rPr>
              <a:t>i</a:t>
            </a:r>
            <a:r>
              <a:rPr lang="en-US" altLang="ja-JP" sz="1600">
                <a:latin typeface="Arial" panose="020B0604020202020204" pitchFamily="34" charset="0"/>
              </a:rPr>
              <a:t>=2 || X&gt;1</a:t>
            </a:r>
            <a:endParaRPr lang="en-US" altLang="ja-JP" sz="1600">
              <a:latin typeface="Arial" panose="020B0604020202020204" pitchFamily="34" charset="0"/>
            </a:endParaRPr>
          </a:p>
        </p:txBody>
      </p:sp>
      <p:sp>
        <p:nvSpPr>
          <p:cNvPr id="248852" name="Text Box 27"/>
          <p:cNvSpPr txBox="1"/>
          <p:nvPr/>
        </p:nvSpPr>
        <p:spPr>
          <a:xfrm>
            <a:off x="6696075" y="2600325"/>
            <a:ext cx="731838" cy="336550"/>
          </a:xfrm>
          <a:prstGeom prst="rect">
            <a:avLst/>
          </a:prstGeom>
          <a:noFill/>
          <a:ln w="9525">
            <a:noFill/>
          </a:ln>
        </p:spPr>
        <p:txBody>
          <a:bodyPr wrap="none">
            <a:spAutoFit/>
          </a:bodyPr>
          <a:p>
            <a:pPr eaLnBrk="0" hangingPunct="0"/>
            <a:r>
              <a:rPr lang="en-US" altLang="ja-JP" sz="1600">
                <a:latin typeface="Arial" panose="020B0604020202020204" pitchFamily="34" charset="0"/>
              </a:rPr>
              <a:t>X:=X/i</a:t>
            </a:r>
            <a:endParaRPr lang="en-US" altLang="ja-JP" sz="1600">
              <a:latin typeface="Arial" panose="020B0604020202020204" pitchFamily="34" charset="0"/>
            </a:endParaRPr>
          </a:p>
        </p:txBody>
      </p:sp>
      <p:sp>
        <p:nvSpPr>
          <p:cNvPr id="248853" name="Text Box 28"/>
          <p:cNvSpPr txBox="1"/>
          <p:nvPr/>
        </p:nvSpPr>
        <p:spPr>
          <a:xfrm>
            <a:off x="6588125" y="4184650"/>
            <a:ext cx="862013" cy="336550"/>
          </a:xfrm>
          <a:prstGeom prst="rect">
            <a:avLst/>
          </a:prstGeom>
          <a:noFill/>
          <a:ln w="9525">
            <a:noFill/>
          </a:ln>
        </p:spPr>
        <p:txBody>
          <a:bodyPr wrap="none">
            <a:spAutoFit/>
          </a:bodyPr>
          <a:p>
            <a:pPr eaLnBrk="0" hangingPunct="0"/>
            <a:r>
              <a:rPr lang="en-US" altLang="ja-JP" sz="1600">
                <a:latin typeface="Arial" panose="020B0604020202020204" pitchFamily="34" charset="0"/>
              </a:rPr>
              <a:t>X:=X+1</a:t>
            </a:r>
            <a:endParaRPr lang="en-US" altLang="ja-JP" sz="1600">
              <a:latin typeface="Arial" panose="020B0604020202020204" pitchFamily="34" charset="0"/>
            </a:endParaRPr>
          </a:p>
        </p:txBody>
      </p:sp>
      <p:sp>
        <p:nvSpPr>
          <p:cNvPr id="248854" name="Text Box 29"/>
          <p:cNvSpPr txBox="1"/>
          <p:nvPr/>
        </p:nvSpPr>
        <p:spPr>
          <a:xfrm>
            <a:off x="5688013" y="1341438"/>
            <a:ext cx="296862" cy="336550"/>
          </a:xfrm>
          <a:prstGeom prst="rect">
            <a:avLst/>
          </a:prstGeom>
          <a:noFill/>
          <a:ln w="9525">
            <a:noFill/>
          </a:ln>
        </p:spPr>
        <p:txBody>
          <a:bodyPr wrap="none">
            <a:spAutoFit/>
          </a:bodyPr>
          <a:p>
            <a:pPr eaLnBrk="0" hangingPunct="0"/>
            <a:r>
              <a:rPr lang="en-US" altLang="ja-JP" sz="1600">
                <a:latin typeface="Arial" panose="020B0604020202020204" pitchFamily="34" charset="0"/>
              </a:rPr>
              <a:t>a</a:t>
            </a:r>
            <a:endParaRPr lang="en-US" altLang="ja-JP" sz="1600">
              <a:latin typeface="Arial" panose="020B0604020202020204" pitchFamily="34" charset="0"/>
            </a:endParaRPr>
          </a:p>
        </p:txBody>
      </p:sp>
      <p:sp>
        <p:nvSpPr>
          <p:cNvPr id="248855" name="Text Box 30"/>
          <p:cNvSpPr txBox="1"/>
          <p:nvPr/>
        </p:nvSpPr>
        <p:spPr>
          <a:xfrm>
            <a:off x="7524750" y="2168525"/>
            <a:ext cx="296863" cy="336550"/>
          </a:xfrm>
          <a:prstGeom prst="rect">
            <a:avLst/>
          </a:prstGeom>
          <a:noFill/>
          <a:ln w="9525">
            <a:noFill/>
          </a:ln>
        </p:spPr>
        <p:txBody>
          <a:bodyPr wrap="none">
            <a:spAutoFit/>
          </a:bodyPr>
          <a:p>
            <a:pPr eaLnBrk="0" hangingPunct="0"/>
            <a:r>
              <a:rPr lang="en-US" altLang="ja-JP" sz="1600">
                <a:latin typeface="Arial" panose="020B0604020202020204" pitchFamily="34" charset="0"/>
              </a:rPr>
              <a:t>b</a:t>
            </a:r>
            <a:endParaRPr lang="en-US" altLang="ja-JP" sz="1600">
              <a:latin typeface="Arial" panose="020B0604020202020204" pitchFamily="34" charset="0"/>
            </a:endParaRPr>
          </a:p>
        </p:txBody>
      </p:sp>
      <p:sp>
        <p:nvSpPr>
          <p:cNvPr id="248856" name="Text Box 31"/>
          <p:cNvSpPr txBox="1"/>
          <p:nvPr/>
        </p:nvSpPr>
        <p:spPr>
          <a:xfrm>
            <a:off x="5832475" y="2960688"/>
            <a:ext cx="285750" cy="336550"/>
          </a:xfrm>
          <a:prstGeom prst="rect">
            <a:avLst/>
          </a:prstGeom>
          <a:noFill/>
          <a:ln w="9525">
            <a:noFill/>
          </a:ln>
        </p:spPr>
        <p:txBody>
          <a:bodyPr wrap="none">
            <a:spAutoFit/>
          </a:bodyPr>
          <a:p>
            <a:pPr eaLnBrk="0" hangingPunct="0"/>
            <a:r>
              <a:rPr lang="en-US" altLang="ja-JP" sz="1600">
                <a:latin typeface="Arial" panose="020B0604020202020204" pitchFamily="34" charset="0"/>
              </a:rPr>
              <a:t>c</a:t>
            </a:r>
            <a:endParaRPr lang="en-US" altLang="ja-JP" sz="1600">
              <a:latin typeface="Arial" panose="020B0604020202020204" pitchFamily="34" charset="0"/>
            </a:endParaRPr>
          </a:p>
        </p:txBody>
      </p:sp>
      <p:sp>
        <p:nvSpPr>
          <p:cNvPr id="248857" name="Text Box 32"/>
          <p:cNvSpPr txBox="1"/>
          <p:nvPr/>
        </p:nvSpPr>
        <p:spPr>
          <a:xfrm>
            <a:off x="7272338" y="3716338"/>
            <a:ext cx="296862" cy="336550"/>
          </a:xfrm>
          <a:prstGeom prst="rect">
            <a:avLst/>
          </a:prstGeom>
          <a:noFill/>
          <a:ln w="9525">
            <a:noFill/>
          </a:ln>
        </p:spPr>
        <p:txBody>
          <a:bodyPr wrap="none">
            <a:spAutoFit/>
          </a:bodyPr>
          <a:p>
            <a:pPr eaLnBrk="0" hangingPunct="0"/>
            <a:r>
              <a:rPr lang="en-US" altLang="ja-JP" sz="1600">
                <a:latin typeface="Arial" panose="020B0604020202020204" pitchFamily="34" charset="0"/>
              </a:rPr>
              <a:t>d</a:t>
            </a:r>
            <a:endParaRPr lang="en-US" altLang="ja-JP" sz="1600">
              <a:latin typeface="Arial" panose="020B0604020202020204" pitchFamily="34" charset="0"/>
            </a:endParaRPr>
          </a:p>
        </p:txBody>
      </p:sp>
      <p:sp>
        <p:nvSpPr>
          <p:cNvPr id="248858" name="Text Box 33"/>
          <p:cNvSpPr txBox="1"/>
          <p:nvPr/>
        </p:nvSpPr>
        <p:spPr>
          <a:xfrm>
            <a:off x="5580063" y="4724400"/>
            <a:ext cx="296862" cy="336550"/>
          </a:xfrm>
          <a:prstGeom prst="rect">
            <a:avLst/>
          </a:prstGeom>
          <a:noFill/>
          <a:ln w="9525">
            <a:noFill/>
          </a:ln>
        </p:spPr>
        <p:txBody>
          <a:bodyPr wrap="none">
            <a:spAutoFit/>
          </a:bodyPr>
          <a:p>
            <a:pPr eaLnBrk="0" hangingPunct="0"/>
            <a:r>
              <a:rPr lang="en-US" altLang="ja-JP" sz="1600">
                <a:latin typeface="Arial" panose="020B0604020202020204" pitchFamily="34" charset="0"/>
              </a:rPr>
              <a:t>e</a:t>
            </a:r>
            <a:endParaRPr lang="en-US" altLang="ja-JP" sz="1600">
              <a:latin typeface="Arial" panose="020B0604020202020204" pitchFamily="34" charset="0"/>
            </a:endParaRPr>
          </a:p>
        </p:txBody>
      </p:sp>
      <p:sp>
        <p:nvSpPr>
          <p:cNvPr id="248859" name="Text Box 34"/>
          <p:cNvSpPr txBox="1"/>
          <p:nvPr/>
        </p:nvSpPr>
        <p:spPr>
          <a:xfrm>
            <a:off x="6300788" y="3249613"/>
            <a:ext cx="533400" cy="336550"/>
          </a:xfrm>
          <a:prstGeom prst="rect">
            <a:avLst/>
          </a:prstGeom>
          <a:noFill/>
          <a:ln w="9525">
            <a:noFill/>
          </a:ln>
        </p:spPr>
        <p:txBody>
          <a:bodyPr wrap="none">
            <a:spAutoFit/>
          </a:bodyPr>
          <a:p>
            <a:pPr eaLnBrk="0" hangingPunct="0"/>
            <a:r>
              <a:rPr lang="en-US" altLang="ja-JP" sz="1600">
                <a:latin typeface="Arial" panose="020B0604020202020204" pitchFamily="34" charset="0"/>
              </a:rPr>
              <a:t>Yes</a:t>
            </a:r>
            <a:endParaRPr lang="en-US" altLang="ja-JP" sz="1600">
              <a:latin typeface="Arial" panose="020B0604020202020204" pitchFamily="34" charset="0"/>
            </a:endParaRPr>
          </a:p>
        </p:txBody>
      </p:sp>
      <p:sp>
        <p:nvSpPr>
          <p:cNvPr id="248860" name="Text Box 35"/>
          <p:cNvSpPr txBox="1"/>
          <p:nvPr/>
        </p:nvSpPr>
        <p:spPr>
          <a:xfrm>
            <a:off x="6372225" y="1628775"/>
            <a:ext cx="533400" cy="336550"/>
          </a:xfrm>
          <a:prstGeom prst="rect">
            <a:avLst/>
          </a:prstGeom>
          <a:noFill/>
          <a:ln w="9525">
            <a:noFill/>
          </a:ln>
        </p:spPr>
        <p:txBody>
          <a:bodyPr wrap="none">
            <a:spAutoFit/>
          </a:bodyPr>
          <a:p>
            <a:pPr eaLnBrk="0" hangingPunct="0"/>
            <a:r>
              <a:rPr lang="en-US" altLang="ja-JP" sz="1600">
                <a:latin typeface="Arial" panose="020B0604020202020204" pitchFamily="34" charset="0"/>
              </a:rPr>
              <a:t>Yes</a:t>
            </a:r>
            <a:endParaRPr lang="en-US" altLang="ja-JP" sz="1600">
              <a:latin typeface="Arial" panose="020B0604020202020204" pitchFamily="34" charset="0"/>
            </a:endParaRPr>
          </a:p>
        </p:txBody>
      </p:sp>
      <p:sp>
        <p:nvSpPr>
          <p:cNvPr id="248861" name="Text Box 36"/>
          <p:cNvSpPr txBox="1"/>
          <p:nvPr/>
        </p:nvSpPr>
        <p:spPr>
          <a:xfrm>
            <a:off x="5651500" y="2384425"/>
            <a:ext cx="442913" cy="336550"/>
          </a:xfrm>
          <a:prstGeom prst="rect">
            <a:avLst/>
          </a:prstGeom>
          <a:noFill/>
          <a:ln w="9525">
            <a:noFill/>
          </a:ln>
        </p:spPr>
        <p:txBody>
          <a:bodyPr wrap="none">
            <a:spAutoFit/>
          </a:bodyPr>
          <a:p>
            <a:pPr eaLnBrk="0" hangingPunct="0"/>
            <a:r>
              <a:rPr lang="en-US" altLang="ja-JP" sz="1600">
                <a:latin typeface="Arial" panose="020B0604020202020204" pitchFamily="34" charset="0"/>
              </a:rPr>
              <a:t>No</a:t>
            </a:r>
            <a:endParaRPr lang="en-US" altLang="ja-JP" sz="1600">
              <a:latin typeface="Arial" panose="020B0604020202020204" pitchFamily="34" charset="0"/>
            </a:endParaRPr>
          </a:p>
        </p:txBody>
      </p:sp>
      <p:sp>
        <p:nvSpPr>
          <p:cNvPr id="248862" name="Text Box 37"/>
          <p:cNvSpPr txBox="1"/>
          <p:nvPr/>
        </p:nvSpPr>
        <p:spPr>
          <a:xfrm>
            <a:off x="5616575" y="3968750"/>
            <a:ext cx="442913" cy="336550"/>
          </a:xfrm>
          <a:prstGeom prst="rect">
            <a:avLst/>
          </a:prstGeom>
          <a:noFill/>
          <a:ln w="9525">
            <a:noFill/>
          </a:ln>
        </p:spPr>
        <p:txBody>
          <a:bodyPr wrap="none">
            <a:spAutoFit/>
          </a:bodyPr>
          <a:p>
            <a:pPr eaLnBrk="0" hangingPunct="0"/>
            <a:r>
              <a:rPr lang="en-US" altLang="ja-JP" sz="1600">
                <a:latin typeface="Arial" panose="020B0604020202020204" pitchFamily="34" charset="0"/>
              </a:rPr>
              <a:t>No</a:t>
            </a:r>
            <a:endParaRPr lang="en-US" altLang="ja-JP" sz="1600">
              <a:latin typeface="Arial" panose="020B0604020202020204" pitchFamily="34" charset="0"/>
            </a:endParaRPr>
          </a:p>
        </p:txBody>
      </p:sp>
      <p:sp>
        <p:nvSpPr>
          <p:cNvPr id="248863" name="Text Box 38"/>
          <p:cNvSpPr txBox="1"/>
          <p:nvPr/>
        </p:nvSpPr>
        <p:spPr>
          <a:xfrm>
            <a:off x="555625" y="4035425"/>
            <a:ext cx="4932363" cy="1920875"/>
          </a:xfrm>
          <a:prstGeom prst="rect">
            <a:avLst/>
          </a:prstGeom>
          <a:noFill/>
          <a:ln w="9525">
            <a:noFill/>
          </a:ln>
        </p:spPr>
        <p:txBody>
          <a:bodyPr wrap="none">
            <a:spAutoFit/>
          </a:bodyPr>
          <a:p>
            <a:pPr eaLnBrk="0" hangingPunct="0"/>
            <a:r>
              <a:rPr lang="en-US" altLang="ja-JP" sz="2000">
                <a:latin typeface="Arial" panose="020B0604020202020204" pitchFamily="34" charset="0"/>
              </a:rPr>
              <a:t>V(G)=3</a:t>
            </a:r>
            <a:endParaRPr lang="en-US" altLang="ja-JP" sz="2000">
              <a:latin typeface="Arial" panose="020B0604020202020204" pitchFamily="34" charset="0"/>
            </a:endParaRPr>
          </a:p>
          <a:p>
            <a:pPr eaLnBrk="0" hangingPunct="0"/>
            <a:r>
              <a:rPr lang="en-US" altLang="ja-JP" sz="2000">
                <a:latin typeface="Arial" panose="020B0604020202020204" pitchFamily="34" charset="0"/>
              </a:rPr>
              <a:t>Basic Path: ace, </a:t>
            </a:r>
            <a:r>
              <a:rPr lang="en-US" altLang="ja-JP" sz="2000" err="1">
                <a:latin typeface="Arial" panose="020B0604020202020204" pitchFamily="34" charset="0"/>
              </a:rPr>
              <a:t>abce</a:t>
            </a:r>
            <a:r>
              <a:rPr lang="en-US" altLang="ja-JP" sz="2000">
                <a:latin typeface="Arial" panose="020B0604020202020204" pitchFamily="34" charset="0"/>
              </a:rPr>
              <a:t>, </a:t>
            </a:r>
            <a:r>
              <a:rPr lang="en-US" altLang="ja-JP" sz="2000" err="1">
                <a:latin typeface="Arial" panose="020B0604020202020204" pitchFamily="34" charset="0"/>
              </a:rPr>
              <a:t>acde</a:t>
            </a:r>
            <a:endParaRPr lang="en-US" altLang="ja-JP" sz="2000">
              <a:latin typeface="Arial" panose="020B0604020202020204" pitchFamily="34" charset="0"/>
            </a:endParaRPr>
          </a:p>
          <a:p>
            <a:pPr eaLnBrk="0" hangingPunct="0"/>
            <a:r>
              <a:rPr lang="en-US" altLang="ja-JP" sz="2000">
                <a:latin typeface="Arial" panose="020B0604020202020204" pitchFamily="34" charset="0"/>
              </a:rPr>
              <a:t>Test case: </a:t>
            </a:r>
            <a:endParaRPr lang="en-US" altLang="ja-JP" sz="2000">
              <a:latin typeface="Arial" panose="020B0604020202020204" pitchFamily="34" charset="0"/>
            </a:endParaRPr>
          </a:p>
          <a:p>
            <a:pPr eaLnBrk="0" hangingPunct="0"/>
            <a:r>
              <a:rPr lang="en-US" altLang="ja-JP" sz="2000">
                <a:latin typeface="Arial" panose="020B0604020202020204" pitchFamily="34" charset="0"/>
              </a:rPr>
              <a:t>ace:        i=1,j=0,X=1 Expected result: X=1</a:t>
            </a:r>
            <a:endParaRPr lang="en-US" altLang="ja-JP" sz="2000">
              <a:latin typeface="Arial" panose="020B0604020202020204" pitchFamily="34" charset="0"/>
            </a:endParaRPr>
          </a:p>
          <a:p>
            <a:pPr eaLnBrk="0" hangingPunct="0"/>
            <a:r>
              <a:rPr lang="en-US" altLang="ja-JP" sz="2000" err="1">
                <a:latin typeface="Arial" panose="020B0604020202020204" pitchFamily="34" charset="0"/>
              </a:rPr>
              <a:t>abce</a:t>
            </a:r>
            <a:r>
              <a:rPr lang="en-US" altLang="ja-JP" sz="2000">
                <a:latin typeface="Arial" panose="020B0604020202020204" pitchFamily="34" charset="0"/>
              </a:rPr>
              <a:t>:      i=1,j=1,X=1 Expected result: X=1</a:t>
            </a:r>
            <a:endParaRPr lang="en-US" altLang="ja-JP" sz="2000">
              <a:latin typeface="Arial" panose="020B0604020202020204" pitchFamily="34" charset="0"/>
            </a:endParaRPr>
          </a:p>
          <a:p>
            <a:pPr eaLnBrk="0" hangingPunct="0"/>
            <a:r>
              <a:rPr lang="en-US" altLang="ja-JP" sz="2000" err="1">
                <a:latin typeface="Arial" panose="020B0604020202020204" pitchFamily="34" charset="0"/>
              </a:rPr>
              <a:t>acde</a:t>
            </a:r>
            <a:r>
              <a:rPr lang="en-US" altLang="ja-JP" sz="2000">
                <a:latin typeface="Arial" panose="020B0604020202020204" pitchFamily="34" charset="0"/>
              </a:rPr>
              <a:t>:      i=2,j=1,X=1 Expected result: X=2</a:t>
            </a:r>
            <a:endParaRPr lang="en-US" altLang="ja-JP" sz="2000">
              <a:latin typeface="Arial" panose="020B0604020202020204" pitchFamily="34"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61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6195" name="Rectangle 40"/>
          <p:cNvSpPr>
            <a:spLocks noRot="1"/>
          </p:cNvSpPr>
          <p:nvPr/>
        </p:nvSpPr>
        <p:spPr>
          <a:xfrm>
            <a:off x="0" y="188913"/>
            <a:ext cx="2339975" cy="511175"/>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Summary </a:t>
            </a:r>
            <a:endParaRPr lang="en-US" altLang="zh-CN" b="1">
              <a:latin typeface="Arial" panose="020B0604020202020204" pitchFamily="34" charset="0"/>
            </a:endParaRPr>
          </a:p>
        </p:txBody>
      </p:sp>
      <p:sp>
        <p:nvSpPr>
          <p:cNvPr id="136196" name="Rectangle 41"/>
          <p:cNvSpPr/>
          <p:nvPr/>
        </p:nvSpPr>
        <p:spPr>
          <a:xfrm>
            <a:off x="142875" y="728663"/>
            <a:ext cx="8858250" cy="486156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zh-CN" sz="2000" b="1">
                <a:sym typeface="+mn-ea"/>
              </a:rPr>
              <a:t>Integration testing</a:t>
            </a:r>
            <a:r>
              <a:rPr lang="en-US" altLang="zh-CN" sz="2000">
                <a:sym typeface="+mn-ea"/>
              </a:rPr>
              <a:t> is a systematic technique for constructing the software architecture while conducting tests to uncover errors associated with interfacing.The objective is to take unit-tested components and build a program structure that matches the design. (</a:t>
            </a:r>
            <a:r>
              <a:rPr lang="en-US" sz="2000" b="1" i="1" noProof="0" dirty="0">
                <a:latin typeface="Times New Roman" panose="02020603050405020304" pitchFamily="18" charset="0"/>
                <a:cs typeface="Times New Roman" panose="02020603050405020304" pitchFamily="18" charset="0"/>
                <a:sym typeface="+mn-ea"/>
              </a:rPr>
              <a:t>incremental integration</a:t>
            </a:r>
            <a:r>
              <a:rPr lang="en-US" altLang="zh-CN" sz="2000">
                <a:sym typeface="+mn-ea"/>
              </a:rPr>
              <a:t>)</a:t>
            </a:r>
            <a:endParaRPr lang="en-US" altLang="zh-CN" sz="2000">
              <a:solidFill>
                <a:schemeClr val="tx1"/>
              </a:solidFill>
            </a:endParaRPr>
          </a:p>
          <a:p>
            <a:pPr eaLnBrk="0" hangingPunct="0">
              <a:buClr>
                <a:schemeClr val="folHlink"/>
              </a:buClr>
              <a:buFont typeface="Wingdings" panose="05000000000000000000" pitchFamily="2" charset="2"/>
              <a:buChar char="n"/>
            </a:pPr>
            <a:r>
              <a:rPr lang="en-US" altLang="zh-CN" sz="2000">
                <a:sym typeface="+mn-ea"/>
              </a:rPr>
              <a:t>Software </a:t>
            </a:r>
            <a:r>
              <a:rPr lang="en-US" altLang="zh-CN" sz="2000" b="1">
                <a:sym typeface="+mn-ea"/>
              </a:rPr>
              <a:t>validation </a:t>
            </a:r>
            <a:r>
              <a:rPr lang="en-US" altLang="zh-CN" sz="2000">
                <a:sym typeface="+mn-ea"/>
              </a:rPr>
              <a:t>is achieved through a series of tests that demonstrate </a:t>
            </a:r>
            <a:r>
              <a:rPr lang="en-US" altLang="zh-CN" sz="2000">
                <a:solidFill>
                  <a:schemeClr val="tx1"/>
                </a:solidFill>
                <a:sym typeface="+mn-ea"/>
              </a:rPr>
              <a:t>conformity with requirements.</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sym typeface="+mn-ea"/>
              </a:rPr>
              <a:t>system testing:</a:t>
            </a:r>
            <a:endParaRPr lang="en-US" altLang="ja-JP" sz="2000">
              <a:sym typeface="+mn-ea"/>
            </a:endParaRPr>
          </a:p>
          <a:p>
            <a:pPr marL="800100" lvl="1" indent="-342900" eaLnBrk="0" hangingPunct="0">
              <a:lnSpc>
                <a:spcPct val="90000"/>
              </a:lnSpc>
              <a:spcBef>
                <a:spcPct val="20000"/>
              </a:spcBef>
              <a:buClr>
                <a:srgbClr val="52A930"/>
              </a:buClr>
              <a:buFont typeface="Wingdings" panose="05000000000000000000" pitchFamily="2" charset="2"/>
              <a:buChar char="n"/>
            </a:pPr>
            <a:r>
              <a:rPr lang="en-US" altLang="ja-JP" sz="2000">
                <a:sym typeface="+mn-ea"/>
              </a:rPr>
              <a:t>Recovery testing</a:t>
            </a:r>
            <a:endParaRPr lang="en-US" altLang="zh-CN" sz="2000">
              <a:latin typeface="Arial" panose="020B0604020202020204" pitchFamily="34" charset="0"/>
            </a:endParaRPr>
          </a:p>
          <a:p>
            <a:pPr marL="800100" lvl="1" indent="-342900" eaLnBrk="0" hangingPunct="0">
              <a:lnSpc>
                <a:spcPct val="90000"/>
              </a:lnSpc>
              <a:spcBef>
                <a:spcPct val="20000"/>
              </a:spcBef>
              <a:buClr>
                <a:srgbClr val="52A930"/>
              </a:buClr>
              <a:buFont typeface="Wingdings" panose="05000000000000000000" pitchFamily="2" charset="2"/>
              <a:buChar char="n"/>
            </a:pPr>
            <a:r>
              <a:rPr lang="en-US" altLang="ja-JP" sz="2000">
                <a:sym typeface="+mn-ea"/>
              </a:rPr>
              <a:t>Security testing</a:t>
            </a:r>
            <a:endParaRPr lang="en-US" altLang="zh-CN" sz="2000">
              <a:latin typeface="Arial" panose="020B0604020202020204" pitchFamily="34" charset="0"/>
            </a:endParaRPr>
          </a:p>
          <a:p>
            <a:pPr marL="800100" lvl="1" indent="-342900" eaLnBrk="0" hangingPunct="0">
              <a:lnSpc>
                <a:spcPct val="90000"/>
              </a:lnSpc>
              <a:spcBef>
                <a:spcPct val="20000"/>
              </a:spcBef>
              <a:buClr>
                <a:srgbClr val="52A930"/>
              </a:buClr>
              <a:buFont typeface="Wingdings" panose="05000000000000000000" pitchFamily="2" charset="2"/>
              <a:buChar char="n"/>
            </a:pPr>
            <a:r>
              <a:rPr lang="en-US" altLang="ja-JP" sz="2000">
                <a:sym typeface="+mn-ea"/>
              </a:rPr>
              <a:t>Stress testing</a:t>
            </a:r>
            <a:endParaRPr lang="en-US" altLang="zh-CN" sz="2000">
              <a:latin typeface="Arial" panose="020B0604020202020204" pitchFamily="34" charset="0"/>
            </a:endParaRPr>
          </a:p>
          <a:p>
            <a:pPr marL="800100" lvl="1" indent="-342900" eaLnBrk="0" hangingPunct="0">
              <a:lnSpc>
                <a:spcPct val="90000"/>
              </a:lnSpc>
              <a:spcBef>
                <a:spcPct val="20000"/>
              </a:spcBef>
              <a:buClr>
                <a:srgbClr val="52A930"/>
              </a:buClr>
              <a:buFont typeface="Wingdings" panose="05000000000000000000" pitchFamily="2" charset="2"/>
              <a:buChar char="n"/>
            </a:pPr>
            <a:r>
              <a:rPr lang="en-US" altLang="ja-JP" sz="2000">
                <a:sym typeface="+mn-ea"/>
              </a:rPr>
              <a:t>Performance Testing</a:t>
            </a:r>
            <a:endParaRPr lang="en-US" altLang="zh-CN" sz="2000">
              <a:latin typeface="Arial" panose="020B0604020202020204" pitchFamily="34" charset="0"/>
            </a:endParaRPr>
          </a:p>
          <a:p>
            <a:pPr marL="800100" lvl="1" indent="-342900" eaLnBrk="0" hangingPunct="0">
              <a:lnSpc>
                <a:spcPct val="90000"/>
              </a:lnSpc>
              <a:spcBef>
                <a:spcPct val="20000"/>
              </a:spcBef>
              <a:buClr>
                <a:srgbClr val="52A930"/>
              </a:buClr>
              <a:buFont typeface="Wingdings" panose="05000000000000000000" pitchFamily="2" charset="2"/>
              <a:buChar char="n"/>
            </a:pPr>
            <a:r>
              <a:rPr lang="en-US" altLang="zh-CN" sz="2000">
                <a:sym typeface="+mn-ea"/>
              </a:rPr>
              <a:t>Deployment Testing/ Configuration testing</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Regression testing/ smoke testing</a:t>
            </a:r>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000">
                <a:latin typeface="Arial" panose="020B0604020202020204" pitchFamily="34" charset="0"/>
              </a:rPr>
              <a:t>Debugging </a:t>
            </a:r>
            <a:endParaRPr lang="en-US" altLang="zh-CN" sz="2000">
              <a:latin typeface="Arial" panose="020B0604020202020204" pitchFamily="34"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50882" name="Rectangle 4"/>
          <p:cNvSpPr/>
          <p:nvPr/>
        </p:nvSpPr>
        <p:spPr>
          <a:xfrm>
            <a:off x="179388" y="225425"/>
            <a:ext cx="36004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50883"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sp>
        <p:nvSpPr>
          <p:cNvPr id="250884" name="Text Box 71"/>
          <p:cNvSpPr txBox="1"/>
          <p:nvPr/>
        </p:nvSpPr>
        <p:spPr>
          <a:xfrm>
            <a:off x="0" y="728663"/>
            <a:ext cx="9324975" cy="4108450"/>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are characteristics of testable software?</a:t>
            </a:r>
            <a:r>
              <a:rPr lang="en-US" altLang="zh-CN" sz="2400">
                <a:latin typeface="Arial" panose="020B0604020202020204" pitchFamily="34" charset="0"/>
              </a:rPr>
              <a:t>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err="1">
                <a:latin typeface="Arial" panose="020B0604020202020204" pitchFamily="34" charset="0"/>
              </a:rPr>
              <a:t>observability</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simplicity</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stability</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all of the above</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The testing technique that requires devising test cases to demonstrate that each program function is operational is called?</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black-box testing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glass-box testing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grey-box testing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white-box testing</a:t>
            </a:r>
            <a:endParaRPr lang="en-US" altLang="ja-JP" sz="2400">
              <a:latin typeface="Arial" panose="020B0604020202020204" pitchFamily="34" charset="0"/>
            </a:endParaRPr>
          </a:p>
        </p:txBody>
      </p:sp>
      <p:sp>
        <p:nvSpPr>
          <p:cNvPr id="142343" name="矩形 142342"/>
          <p:cNvSpPr/>
          <p:nvPr/>
        </p:nvSpPr>
        <p:spPr>
          <a:xfrm>
            <a:off x="4284663" y="115888"/>
            <a:ext cx="3048000" cy="579437"/>
          </a:xfrm>
          <a:prstGeom prst="rect">
            <a:avLst/>
          </a:prstGeom>
          <a:noFill/>
          <a:ln w="9525">
            <a:noFill/>
          </a:ln>
        </p:spPr>
        <p:txBody>
          <a:bodyPr wrap="none">
            <a:spAutoFit/>
          </a:bodyPr>
          <a:p>
            <a:pPr eaLnBrk="0" hangingPunct="0"/>
            <a:r>
              <a:rPr lang="en-US" altLang="zh-CN">
                <a:latin typeface="Arial" panose="020B0604020202020204" pitchFamily="34" charset="0"/>
              </a:rPr>
              <a:t>Answer: 1-d 2-a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linds(horizontal)">
                                      <p:cBhvr>
                                        <p:cTn id="7"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51906" name="Rectangle 4"/>
          <p:cNvSpPr/>
          <p:nvPr/>
        </p:nvSpPr>
        <p:spPr>
          <a:xfrm>
            <a:off x="179388" y="225425"/>
            <a:ext cx="36004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51907"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sp>
        <p:nvSpPr>
          <p:cNvPr id="251908" name="Text Box 71"/>
          <p:cNvSpPr txBox="1"/>
          <p:nvPr/>
        </p:nvSpPr>
        <p:spPr>
          <a:xfrm>
            <a:off x="0" y="728663"/>
            <a:ext cx="9324975" cy="44735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testing technique that requires devising test cases to exercise the internal logic of a software module is called</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behavioral testing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black-box testing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grey-box testing </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white-box testing</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The </a:t>
            </a:r>
            <a:r>
              <a:rPr lang="en-US" altLang="ja-JP" sz="2400" err="1">
                <a:latin typeface="Arial" panose="020B0604020202020204" pitchFamily="34" charset="0"/>
              </a:rPr>
              <a:t>cyclomatic</a:t>
            </a:r>
            <a:r>
              <a:rPr lang="en-US" altLang="ja-JP" sz="2400">
                <a:latin typeface="Arial" panose="020B0604020202020204" pitchFamily="34" charset="0"/>
              </a:rPr>
              <a:t> complexity metric provides the designer with information regarding the number of</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cycles in the program</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errors in the program </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independent logic paths in the program</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statements in the program</a:t>
            </a:r>
            <a:endParaRPr lang="en-US" altLang="ja-JP" sz="2400">
              <a:latin typeface="Arial" panose="020B0604020202020204" pitchFamily="34" charset="0"/>
            </a:endParaRPr>
          </a:p>
        </p:txBody>
      </p:sp>
      <p:sp>
        <p:nvSpPr>
          <p:cNvPr id="368646" name="矩形 368645"/>
          <p:cNvSpPr/>
          <p:nvPr/>
        </p:nvSpPr>
        <p:spPr>
          <a:xfrm>
            <a:off x="4284663" y="115888"/>
            <a:ext cx="3025775" cy="579437"/>
          </a:xfrm>
          <a:prstGeom prst="rect">
            <a:avLst/>
          </a:prstGeom>
          <a:noFill/>
          <a:ln w="9525">
            <a:noFill/>
          </a:ln>
        </p:spPr>
        <p:txBody>
          <a:bodyPr wrap="none">
            <a:spAutoFit/>
          </a:bodyPr>
          <a:p>
            <a:pPr eaLnBrk="0" hangingPunct="0"/>
            <a:r>
              <a:rPr lang="en-US" altLang="zh-CN">
                <a:latin typeface="Arial" panose="020B0604020202020204" pitchFamily="34" charset="0"/>
              </a:rPr>
              <a:t>Answer: 3-d 4-c</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6"/>
                                        </p:tgtEl>
                                        <p:attrNameLst>
                                          <p:attrName>style.visibility</p:attrName>
                                        </p:attrNameLst>
                                      </p:cBhvr>
                                      <p:to>
                                        <p:strVal val="visible"/>
                                      </p:to>
                                    </p:set>
                                    <p:animEffect transition="in" filter="blinds(horizontal)">
                                      <p:cBhvr>
                                        <p:cTn id="7" dur="500"/>
                                        <p:tgtEl>
                                          <p:spTgt spid="368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Text Box 71"/>
          <p:cNvSpPr txBox="1"/>
          <p:nvPr/>
        </p:nvSpPr>
        <p:spPr>
          <a:xfrm>
            <a:off x="0" y="728663"/>
            <a:ext cx="9144000" cy="483870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Black-box testing attempts to find errors in which of the following categories</a:t>
            </a:r>
            <a:r>
              <a:rPr lang="ja-JP" altLang="en-US" sz="2400" dirty="0">
                <a:latin typeface="Arial" panose="020B0604020202020204" pitchFamily="34" charset="0"/>
              </a:rPr>
              <a:t>　</a:t>
            </a:r>
            <a:r>
              <a:rPr lang="en-US" altLang="zh-CN"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incorrect or missing functions</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interface errors </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performance errors</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all of the above</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none of the above</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Testing OO class operations is made more difficult by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polymorphism</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inheritance</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encapsulation</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both b and c</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252930" name="Rectangle 4"/>
          <p:cNvSpPr/>
          <p:nvPr/>
        </p:nvSpPr>
        <p:spPr>
          <a:xfrm>
            <a:off x="179388" y="2762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143365" name="矩形 143364"/>
          <p:cNvSpPr/>
          <p:nvPr/>
        </p:nvSpPr>
        <p:spPr>
          <a:xfrm>
            <a:off x="4284663" y="115888"/>
            <a:ext cx="3048000" cy="579437"/>
          </a:xfrm>
          <a:prstGeom prst="rect">
            <a:avLst/>
          </a:prstGeom>
          <a:noFill/>
          <a:ln w="9525">
            <a:noFill/>
          </a:ln>
        </p:spPr>
        <p:txBody>
          <a:bodyPr wrap="none">
            <a:spAutoFit/>
          </a:bodyPr>
          <a:p>
            <a:pPr eaLnBrk="0" hangingPunct="0"/>
            <a:r>
              <a:rPr lang="en-US" altLang="zh-CN">
                <a:latin typeface="Arial" panose="020B0604020202020204" pitchFamily="34" charset="0"/>
              </a:rPr>
              <a:t>Answer: 5-d 6-d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blinds(horizontal)">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a:ea typeface="宋体" panose="02010600030101010101" pitchFamily="2" charset="-122"/>
              </a:rPr>
              <a:t>Software Reliability </a:t>
            </a:r>
            <a:r>
              <a:rPr lang="zh-CN" altLang="en-US" dirty="0">
                <a:ea typeface="宋体" panose="02010600030101010101" pitchFamily="2" charset="-122"/>
              </a:rPr>
              <a:t>软件可靠性</a:t>
            </a:r>
            <a:endParaRPr lang="zh-CN" altLang="en-US" dirty="0">
              <a:ea typeface="宋体" panose="02010600030101010101" pitchFamily="2" charset="-122"/>
            </a:endParaRPr>
          </a:p>
        </p:txBody>
      </p:sp>
      <p:sp>
        <p:nvSpPr>
          <p:cNvPr id="17410" name="Rectangle 3"/>
          <p:cNvSpPr>
            <a:spLocks noGrp="1"/>
          </p:cNvSpPr>
          <p:nvPr>
            <p:ph idx="1"/>
          </p:nvPr>
        </p:nvSpPr>
        <p:spPr>
          <a:xfrm>
            <a:off x="287338" y="1066800"/>
            <a:ext cx="8353425" cy="4918075"/>
          </a:xfrm>
        </p:spPr>
        <p:txBody>
          <a:bodyPr vert="horz" wrap="square" lIns="91440" tIns="45720" rIns="91440" bIns="45720" anchor="t" anchorCtr="0"/>
          <a:p>
            <a:pPr>
              <a:spcBef>
                <a:spcPts val="300"/>
              </a:spcBef>
              <a:buFont typeface="Wingdings" panose="05000000000000000000" pitchFamily="2" charset="2"/>
              <a:buChar char="n"/>
            </a:pPr>
            <a:r>
              <a:rPr lang="en-US" altLang="zh-CN">
                <a:ea typeface="宋体" panose="02010600030101010101" pitchFamily="2" charset="-122"/>
              </a:rPr>
              <a:t>A simple measure of reliability is </a:t>
            </a:r>
            <a:r>
              <a:rPr lang="en-US" altLang="zh-CN" i="1">
                <a:ea typeface="宋体" panose="02010600030101010101" pitchFamily="2" charset="-122"/>
              </a:rPr>
              <a:t>mean-time-between-failure</a:t>
            </a:r>
            <a:r>
              <a:rPr lang="en-US" altLang="zh-CN">
                <a:ea typeface="宋体" panose="02010600030101010101" pitchFamily="2" charset="-122"/>
              </a:rPr>
              <a:t> (</a:t>
            </a:r>
            <a:r>
              <a:rPr lang="en-US" altLang="zh-CN">
                <a:solidFill>
                  <a:srgbClr val="FF0000"/>
                </a:solidFill>
                <a:ea typeface="宋体" panose="02010600030101010101" pitchFamily="2" charset="-122"/>
              </a:rPr>
              <a:t>MTBF</a:t>
            </a:r>
            <a:r>
              <a:rPr lang="en-US" altLang="zh-CN">
                <a:ea typeface="宋体" panose="02010600030101010101" pitchFamily="2" charset="-122"/>
              </a:rPr>
              <a:t>), where </a:t>
            </a:r>
            <a:endParaRPr lang="en-US" altLang="zh-CN">
              <a:ea typeface="宋体" panose="02010600030101010101" pitchFamily="2" charset="-122"/>
            </a:endParaRPr>
          </a:p>
          <a:p>
            <a:pPr>
              <a:spcBef>
                <a:spcPts val="600"/>
              </a:spcBef>
              <a:spcAft>
                <a:spcPts val="600"/>
              </a:spcAft>
              <a:buFont typeface="Wingdings" panose="05000000000000000000" pitchFamily="2" charset="2"/>
              <a:buNone/>
            </a:pPr>
            <a:r>
              <a:rPr lang="en-US" altLang="zh-CN" sz="2400">
                <a:ea typeface="宋体" panose="02010600030101010101" pitchFamily="2" charset="-122"/>
              </a:rPr>
              <a:t>    MTBF = MTTF + MTTR              </a:t>
            </a:r>
            <a:r>
              <a:rPr lang="zh-CN" altLang="en-US" sz="2400" i="1" dirty="0">
                <a:ea typeface="宋体" panose="02010600030101010101" pitchFamily="2" charset="-122"/>
              </a:rPr>
              <a:t>平均故障间隔时间</a:t>
            </a:r>
            <a:endParaRPr lang="zh-CN" altLang="en-US" sz="2400" i="1" dirty="0">
              <a:ea typeface="宋体" panose="02010600030101010101" pitchFamily="2" charset="-122"/>
            </a:endParaRPr>
          </a:p>
          <a:p>
            <a:pPr lvl="1">
              <a:buFont typeface="Wingdings" panose="05000000000000000000" pitchFamily="2" charset="2"/>
              <a:buChar char="n"/>
            </a:pPr>
            <a:r>
              <a:rPr lang="en-US" altLang="zh-CN">
                <a:ea typeface="宋体" panose="02010600030101010101" pitchFamily="2" charset="-122"/>
              </a:rPr>
              <a:t>MTTF - </a:t>
            </a:r>
            <a:r>
              <a:rPr lang="en-US" altLang="zh-CN" i="1">
                <a:ea typeface="宋体" panose="02010600030101010101" pitchFamily="2" charset="-122"/>
              </a:rPr>
              <a:t>mean-time-to-failure </a:t>
            </a:r>
            <a:r>
              <a:rPr lang="zh-CN" altLang="en-US" i="1" dirty="0">
                <a:ea typeface="宋体" panose="02010600030101010101" pitchFamily="2" charset="-122"/>
              </a:rPr>
              <a:t>平均无故障时间</a:t>
            </a:r>
            <a:endParaRPr lang="zh-CN" altLang="en-US" i="1" dirty="0">
              <a:ea typeface="宋体" panose="02010600030101010101" pitchFamily="2" charset="-122"/>
            </a:endParaRPr>
          </a:p>
          <a:p>
            <a:pPr lvl="1">
              <a:buFont typeface="Wingdings" panose="05000000000000000000" pitchFamily="2" charset="2"/>
              <a:buChar char="n"/>
            </a:pPr>
            <a:r>
              <a:rPr lang="en-US" altLang="zh-CN">
                <a:ea typeface="宋体" panose="02010600030101010101" pitchFamily="2" charset="-122"/>
              </a:rPr>
              <a:t>MTTR - </a:t>
            </a:r>
            <a:r>
              <a:rPr lang="en-US" altLang="zh-CN" i="1">
                <a:ea typeface="宋体" panose="02010600030101010101" pitchFamily="2" charset="-122"/>
              </a:rPr>
              <a:t>mean-time-to-repair  </a:t>
            </a:r>
            <a:r>
              <a:rPr lang="zh-CN" altLang="en-US" i="1" dirty="0">
                <a:ea typeface="宋体" panose="02010600030101010101" pitchFamily="2" charset="-122"/>
              </a:rPr>
              <a:t>平均维修时间</a:t>
            </a:r>
            <a:endParaRPr lang="zh-CN" altLang="en-US" dirty="0">
              <a:ea typeface="宋体" panose="02010600030101010101" pitchFamily="2" charset="-122"/>
            </a:endParaRPr>
          </a:p>
          <a:p>
            <a:pPr>
              <a:spcBef>
                <a:spcPts val="300"/>
              </a:spcBef>
              <a:buFont typeface="Wingdings" panose="05000000000000000000" pitchFamily="2" charset="2"/>
              <a:buChar char="n"/>
            </a:pPr>
            <a:r>
              <a:rPr lang="en-US" altLang="zh-CN" i="1">
                <a:ea typeface="宋体" panose="02010600030101010101" pitchFamily="2" charset="-122"/>
              </a:rPr>
              <a:t>Software availability</a:t>
            </a:r>
            <a:r>
              <a:rPr lang="en-US" altLang="zh-CN">
                <a:ea typeface="宋体" panose="02010600030101010101" pitchFamily="2" charset="-122"/>
              </a:rPr>
              <a:t> is the probability that a program is operating according to requirements at a given point in time and is defined as</a:t>
            </a:r>
            <a:endParaRPr lang="en-US" altLang="zh-CN">
              <a:ea typeface="宋体" panose="02010600030101010101" pitchFamily="2" charset="-122"/>
            </a:endParaRPr>
          </a:p>
          <a:p>
            <a:pPr>
              <a:buFont typeface="Wingdings" panose="05000000000000000000" pitchFamily="2" charset="2"/>
              <a:buNone/>
            </a:pPr>
            <a:r>
              <a:rPr lang="en-US" altLang="zh-CN" sz="2400">
                <a:solidFill>
                  <a:schemeClr val="folHlink"/>
                </a:solidFill>
                <a:ea typeface="宋体" panose="02010600030101010101" pitchFamily="2" charset="-122"/>
              </a:rPr>
              <a:t>     </a:t>
            </a:r>
            <a:r>
              <a:rPr lang="en-US" altLang="zh-CN" sz="2400">
                <a:solidFill>
                  <a:srgbClr val="333399"/>
                </a:solidFill>
                <a:ea typeface="宋体" panose="02010600030101010101" pitchFamily="2" charset="-122"/>
              </a:rPr>
              <a:t>Availability = [MTTF/(MTTF + MTTR)] x 100%</a:t>
            </a:r>
            <a:endParaRPr lang="en-US" altLang="zh-CN" sz="2400">
              <a:solidFill>
                <a:srgbClr val="333399"/>
              </a:solidFill>
              <a:ea typeface="宋体" panose="02010600030101010101" pitchFamily="2" charset="-122"/>
            </a:endParaRPr>
          </a:p>
          <a:p>
            <a:pPr>
              <a:buFont typeface="Wingdings" panose="05000000000000000000" pitchFamily="2" charset="2"/>
              <a:buNone/>
            </a:pPr>
            <a:r>
              <a:rPr lang="zh-CN" altLang="en-US" sz="2000" dirty="0">
                <a:solidFill>
                  <a:srgbClr val="333399"/>
                </a:solidFill>
                <a:ea typeface="宋体" panose="02010600030101010101" pitchFamily="2" charset="-122"/>
              </a:rPr>
              <a:t>（实际上</a:t>
            </a:r>
            <a:r>
              <a:rPr lang="en-US" altLang="zh-CN" sz="2000">
                <a:solidFill>
                  <a:srgbClr val="333399"/>
                </a:solidFill>
                <a:ea typeface="宋体" panose="02010600030101010101" pitchFamily="2" charset="-122"/>
              </a:rPr>
              <a:t>MTTR</a:t>
            </a:r>
            <a:r>
              <a:rPr lang="zh-CN" altLang="en-US" sz="2000" dirty="0">
                <a:solidFill>
                  <a:srgbClr val="333399"/>
                </a:solidFill>
                <a:ea typeface="宋体" panose="02010600030101010101" pitchFamily="2" charset="-122"/>
              </a:rPr>
              <a:t>很小，</a:t>
            </a:r>
            <a:r>
              <a:rPr lang="en-US" altLang="zh-CN" sz="2000">
                <a:solidFill>
                  <a:srgbClr val="333399"/>
                </a:solidFill>
                <a:ea typeface="宋体" panose="02010600030101010101" pitchFamily="2" charset="-122"/>
              </a:rPr>
              <a:t>MTBF</a:t>
            </a:r>
            <a:r>
              <a:rPr lang="zh-CN" altLang="en-US" sz="2000" dirty="0">
                <a:solidFill>
                  <a:srgbClr val="333399"/>
                </a:solidFill>
                <a:ea typeface="宋体" panose="02010600030101010101" pitchFamily="2" charset="-122"/>
              </a:rPr>
              <a:t>≈</a:t>
            </a:r>
            <a:r>
              <a:rPr lang="en-US" altLang="zh-CN" sz="2000">
                <a:solidFill>
                  <a:srgbClr val="333399"/>
                </a:solidFill>
                <a:ea typeface="宋体" panose="02010600030101010101" pitchFamily="2" charset="-122"/>
              </a:rPr>
              <a:t>MTTF</a:t>
            </a:r>
            <a:r>
              <a:rPr lang="zh-CN" altLang="en-US" sz="2000" dirty="0">
                <a:solidFill>
                  <a:srgbClr val="333399"/>
                </a:solidFill>
                <a:ea typeface="宋体" panose="02010600030101010101" pitchFamily="2" charset="-122"/>
              </a:rPr>
              <a:t>， </a:t>
            </a:r>
            <a:r>
              <a:rPr lang="en-US" altLang="zh-CN" sz="2000">
                <a:solidFill>
                  <a:srgbClr val="333399"/>
                </a:solidFill>
                <a:ea typeface="宋体" panose="02010600030101010101" pitchFamily="2" charset="-122"/>
              </a:rPr>
              <a:t>Availability </a:t>
            </a:r>
            <a:r>
              <a:rPr lang="zh-CN" altLang="en-US" sz="2000" dirty="0">
                <a:solidFill>
                  <a:srgbClr val="333399"/>
                </a:solidFill>
                <a:ea typeface="宋体" panose="02010600030101010101" pitchFamily="2" charset="-122"/>
              </a:rPr>
              <a:t>≈</a:t>
            </a:r>
            <a:r>
              <a:rPr lang="en-US" altLang="zh-CN" sz="2000">
                <a:solidFill>
                  <a:srgbClr val="333399"/>
                </a:solidFill>
                <a:ea typeface="宋体" panose="02010600030101010101" pitchFamily="2" charset="-122"/>
              </a:rPr>
              <a:t>100%</a:t>
            </a:r>
            <a:r>
              <a:rPr lang="zh-CN" altLang="en-US" sz="2000" dirty="0">
                <a:solidFill>
                  <a:srgbClr val="333399"/>
                </a:solidFill>
                <a:ea typeface="宋体" panose="02010600030101010101" pitchFamily="2" charset="-122"/>
              </a:rPr>
              <a:t>）</a:t>
            </a:r>
            <a:endParaRPr lang="zh-CN" altLang="en-US" sz="2000" dirty="0">
              <a:solidFill>
                <a:srgbClr val="333399"/>
              </a:solidFill>
              <a:ea typeface="宋体" panose="02010600030101010101" pitchFamily="2" charset="-122"/>
            </a:endParaRPr>
          </a:p>
        </p:txBody>
      </p:sp>
      <p:sp>
        <p:nvSpPr>
          <p:cNvPr id="1741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741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82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8243" name="Rectangle 4"/>
          <p:cNvSpPr/>
          <p:nvPr/>
        </p:nvSpPr>
        <p:spPr>
          <a:xfrm>
            <a:off x="179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38244"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pic>
        <p:nvPicPr>
          <p:cNvPr id="138245" name="Picture 29" descr="spacer"/>
          <p:cNvPicPr>
            <a:picLocks noChangeAspect="1"/>
          </p:cNvPicPr>
          <p:nvPr/>
        </p:nvPicPr>
        <p:blipFill>
          <a:blip r:embed="rId1"/>
          <a:stretch>
            <a:fillRect/>
          </a:stretch>
        </p:blipFill>
        <p:spPr>
          <a:xfrm>
            <a:off x="5162550" y="7065963"/>
            <a:ext cx="95250" cy="9525"/>
          </a:xfrm>
          <a:prstGeom prst="rect">
            <a:avLst/>
          </a:prstGeom>
          <a:noFill/>
          <a:ln w="9525">
            <a:noFill/>
          </a:ln>
        </p:spPr>
      </p:pic>
      <p:sp>
        <p:nvSpPr>
          <p:cNvPr id="138246" name="Text Box 71"/>
          <p:cNvSpPr txBox="1"/>
          <p:nvPr/>
        </p:nvSpPr>
        <p:spPr>
          <a:xfrm>
            <a:off x="0" y="728663"/>
            <a:ext cx="8915400" cy="4092575"/>
          </a:xfrm>
          <a:prstGeom prst="rect">
            <a:avLst/>
          </a:prstGeom>
          <a:noFill/>
          <a:ln w="9525">
            <a:noFill/>
          </a:ln>
        </p:spPr>
        <p:txBody>
          <a:bodyPr>
            <a:spAutoFit/>
          </a:bodyPr>
          <a:p>
            <a:pPr marL="304800" indent="-304800" eaLnBrk="0" hangingPunct="0">
              <a:buAutoNum type="arabicPeriod"/>
            </a:pPr>
            <a:r>
              <a:rPr lang="en-US" altLang="ja-JP" sz="2000">
                <a:latin typeface="Arial" panose="020B0604020202020204" pitchFamily="34" charset="0"/>
              </a:rPr>
              <a:t>What is the normal order of activities in which traditional software testing is organized?</a:t>
            </a:r>
            <a:r>
              <a:rPr lang="en-US" altLang="zh-CN" sz="2000">
                <a:latin typeface="Arial" panose="020B0604020202020204" pitchFamily="34" charset="0"/>
              </a:rPr>
              <a:t> </a:t>
            </a:r>
            <a:r>
              <a:rPr lang="ja-JP" altLang="en-US" sz="2000" dirty="0">
                <a:latin typeface="Arial" panose="020B0604020202020204" pitchFamily="34" charset="0"/>
              </a:rPr>
              <a:t>　　　　　　</a:t>
            </a:r>
            <a:endParaRPr lang="en-US" altLang="ja-JP"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integration testing, unit testing, system testing, validation testing</a:t>
            </a:r>
            <a:endParaRPr lang="en-US" altLang="zh-CN"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validation testing, unit testing, integration testing, system testing </a:t>
            </a:r>
            <a:endParaRPr lang="en-US" altLang="zh-CN"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unit testing, integration testing, validation testing, system testing</a:t>
            </a:r>
            <a:endParaRPr lang="en-US" altLang="zh-CN"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system testing, validation testing, integration testing, unit testing</a:t>
            </a:r>
            <a:endParaRPr lang="en-US" altLang="ja-JP" sz="2000">
              <a:latin typeface="Arial" panose="020B0604020202020204" pitchFamily="34" charset="0"/>
            </a:endParaRPr>
          </a:p>
          <a:p>
            <a:pPr marL="304800" indent="-304800" eaLnBrk="0" hangingPunct="0">
              <a:buAutoNum type="arabicPeriod"/>
            </a:pPr>
            <a:r>
              <a:rPr lang="en-US" altLang="ja-JP" sz="2000">
                <a:latin typeface="Arial" panose="020B0604020202020204" pitchFamily="34" charset="0"/>
              </a:rPr>
              <a:t>Which of the following strategic issues needs to be addressed in a successful software testing process?</a:t>
            </a:r>
            <a:r>
              <a:rPr lang="en-US" altLang="zh-CN" sz="2000">
                <a:latin typeface="Arial" panose="020B0604020202020204" pitchFamily="34" charset="0"/>
              </a:rPr>
              <a:t>                                                                                                          </a:t>
            </a:r>
            <a:endParaRPr lang="en-US" altLang="ja-JP"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conduct formal technical reviews prior to testing</a:t>
            </a:r>
            <a:endParaRPr lang="en-US" altLang="zh-CN"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specify requirements in a quantifiable manner</a:t>
            </a:r>
            <a:endParaRPr lang="en-US" altLang="zh-CN"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use independent test teams</a:t>
            </a:r>
            <a:endParaRPr lang="en-US" altLang="zh-CN" sz="2000">
              <a:latin typeface="Arial" panose="020B0604020202020204" pitchFamily="34" charset="0"/>
            </a:endParaRPr>
          </a:p>
          <a:p>
            <a:pPr marL="762000" lvl="1" indent="-304800" eaLnBrk="0" hangingPunct="0">
              <a:buAutoNum type="alphaLcPeriod"/>
            </a:pPr>
            <a:r>
              <a:rPr lang="en-US" altLang="zh-CN" sz="2000">
                <a:latin typeface="Arial" panose="020B0604020202020204" pitchFamily="34" charset="0"/>
              </a:rPr>
              <a:t>wait till code is written prior to writing the test plan</a:t>
            </a:r>
            <a:endParaRPr lang="en-US" altLang="zh-CN" sz="2000">
              <a:latin typeface="Arial" panose="020B0604020202020204" pitchFamily="34" charset="0"/>
            </a:endParaRPr>
          </a:p>
          <a:p>
            <a:pPr marL="762000" lvl="1" indent="-304800" eaLnBrk="0" hangingPunct="0">
              <a:buAutoNum type="alphaLcPeriod"/>
            </a:pPr>
            <a:r>
              <a:rPr lang="en-US" altLang="ja-JP" sz="2000">
                <a:latin typeface="Arial" panose="020B0604020202020204" pitchFamily="34" charset="0"/>
              </a:rPr>
              <a:t>answers a and </a:t>
            </a:r>
            <a:r>
              <a:rPr lang="en-US" altLang="zh-CN" sz="2000">
                <a:latin typeface="Arial" panose="020B0604020202020204" pitchFamily="34" charset="0"/>
              </a:rPr>
              <a:t>b</a:t>
            </a:r>
            <a:endParaRPr lang="en-US" altLang="ja-JP" sz="2000">
              <a:latin typeface="Arial" panose="020B0604020202020204" pitchFamily="34" charset="0"/>
            </a:endParaRPr>
          </a:p>
        </p:txBody>
      </p:sp>
      <p:sp>
        <p:nvSpPr>
          <p:cNvPr id="203786" name="Rectangle 10"/>
          <p:cNvSpPr/>
          <p:nvPr/>
        </p:nvSpPr>
        <p:spPr>
          <a:xfrm>
            <a:off x="4356100" y="0"/>
            <a:ext cx="3025775" cy="579438"/>
          </a:xfrm>
          <a:prstGeom prst="rect">
            <a:avLst/>
          </a:prstGeom>
          <a:noFill/>
          <a:ln w="9525">
            <a:noFill/>
          </a:ln>
        </p:spPr>
        <p:txBody>
          <a:bodyPr wrap="none">
            <a:spAutoFit/>
          </a:bodyPr>
          <a:p>
            <a:pPr eaLnBrk="0" hangingPunct="0"/>
            <a:r>
              <a:rPr lang="en-US" altLang="zh-CN">
                <a:latin typeface="Arial" panose="020B0604020202020204" pitchFamily="34" charset="0"/>
              </a:rPr>
              <a:t>Answer: 1-c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86">
                                            <p:txEl>
                                              <p:charRg st="0" end="16"/>
                                            </p:txEl>
                                          </p:spTgt>
                                        </p:tgtEl>
                                        <p:attrNameLst>
                                          <p:attrName>style.visibility</p:attrName>
                                        </p:attrNameLst>
                                      </p:cBhvr>
                                      <p:to>
                                        <p:strVal val="visible"/>
                                      </p:to>
                                    </p:set>
                                    <p:animEffect transition="in" filter="blinds(horizontal)">
                                      <p:cBhvr>
                                        <p:cTn id="7" dur="500"/>
                                        <p:tgtEl>
                                          <p:spTgt spid="20378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926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9267" name="Rectangle 4"/>
          <p:cNvSpPr/>
          <p:nvPr/>
        </p:nvSpPr>
        <p:spPr>
          <a:xfrm>
            <a:off x="179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39268"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pic>
        <p:nvPicPr>
          <p:cNvPr id="139269" name="Picture 29" descr="spacer"/>
          <p:cNvPicPr>
            <a:picLocks noChangeAspect="1"/>
          </p:cNvPicPr>
          <p:nvPr/>
        </p:nvPicPr>
        <p:blipFill>
          <a:blip r:embed="rId1"/>
          <a:stretch>
            <a:fillRect/>
          </a:stretch>
        </p:blipFill>
        <p:spPr>
          <a:xfrm>
            <a:off x="5162550" y="7065963"/>
            <a:ext cx="95250" cy="9525"/>
          </a:xfrm>
          <a:prstGeom prst="rect">
            <a:avLst/>
          </a:prstGeom>
          <a:noFill/>
          <a:ln w="9525">
            <a:noFill/>
          </a:ln>
        </p:spPr>
      </p:pic>
      <p:sp>
        <p:nvSpPr>
          <p:cNvPr id="139270" name="Text Box 71"/>
          <p:cNvSpPr txBox="1"/>
          <p:nvPr/>
        </p:nvSpPr>
        <p:spPr>
          <a:xfrm>
            <a:off x="0" y="728663"/>
            <a:ext cx="9144000" cy="410845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Which of the following need to be assessed during unit testing?</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algorithmic performance</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code stability</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error handling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execution paths</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both </a:t>
            </a:r>
            <a:r>
              <a:rPr lang="en-US" altLang="zh-CN" sz="2400">
                <a:latin typeface="Arial" panose="020B0604020202020204" pitchFamily="34" charset="0"/>
              </a:rPr>
              <a:t>c</a:t>
            </a:r>
            <a:r>
              <a:rPr lang="en-US" altLang="ja-JP" sz="2400">
                <a:latin typeface="Arial" panose="020B0604020202020204" pitchFamily="34" charset="0"/>
              </a:rPr>
              <a:t> and d</a:t>
            </a:r>
            <a:endParaRPr lang="en-US" altLang="zh-CN" sz="2400">
              <a:latin typeface="Arial" panose="020B0604020202020204" pitchFamily="34" charset="0"/>
            </a:endParaRPr>
          </a:p>
          <a:p>
            <a:pPr marL="762000" lvl="1" indent="-304800" eaLnBrk="0" hangingPunct="0">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Drivers and stubs are not needed for unit testing because the modules are tested independently of one another.</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3786" name="Rectangle 10"/>
          <p:cNvSpPr/>
          <p:nvPr/>
        </p:nvSpPr>
        <p:spPr>
          <a:xfrm>
            <a:off x="4356100" y="0"/>
            <a:ext cx="3048000" cy="579438"/>
          </a:xfrm>
          <a:prstGeom prst="rect">
            <a:avLst/>
          </a:prstGeom>
          <a:noFill/>
          <a:ln w="9525">
            <a:noFill/>
          </a:ln>
        </p:spPr>
        <p:txBody>
          <a:bodyPr wrap="none">
            <a:spAutoFit/>
          </a:bodyPr>
          <a:p>
            <a:pPr eaLnBrk="0" hangingPunct="0"/>
            <a:r>
              <a:rPr lang="en-US" altLang="zh-CN">
                <a:latin typeface="Arial" panose="020B0604020202020204" pitchFamily="34" charset="0"/>
              </a:rPr>
              <a:t>Answer: 3-e 4-b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86">
                                            <p:txEl>
                                              <p:charRg st="0" end="16"/>
                                            </p:txEl>
                                          </p:spTgt>
                                        </p:tgtEl>
                                        <p:attrNameLst>
                                          <p:attrName>style.visibility</p:attrName>
                                        </p:attrNameLst>
                                      </p:cBhvr>
                                      <p:to>
                                        <p:strVal val="visible"/>
                                      </p:to>
                                    </p:set>
                                    <p:animEffect transition="in" filter="blinds(horizontal)">
                                      <p:cBhvr>
                                        <p:cTn id="7" dur="500"/>
                                        <p:tgtEl>
                                          <p:spTgt spid="20378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02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0291" name="Rectangle 4"/>
          <p:cNvSpPr/>
          <p:nvPr/>
        </p:nvSpPr>
        <p:spPr>
          <a:xfrm>
            <a:off x="179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40292"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pic>
        <p:nvPicPr>
          <p:cNvPr id="140293" name="Picture 29" descr="spacer"/>
          <p:cNvPicPr>
            <a:picLocks noChangeAspect="1"/>
          </p:cNvPicPr>
          <p:nvPr/>
        </p:nvPicPr>
        <p:blipFill>
          <a:blip r:embed="rId1"/>
          <a:stretch>
            <a:fillRect/>
          </a:stretch>
        </p:blipFill>
        <p:spPr>
          <a:xfrm>
            <a:off x="5162550" y="7065963"/>
            <a:ext cx="95250" cy="9525"/>
          </a:xfrm>
          <a:prstGeom prst="rect">
            <a:avLst/>
          </a:prstGeom>
          <a:noFill/>
          <a:ln w="9525">
            <a:noFill/>
          </a:ln>
        </p:spPr>
      </p:pic>
      <p:sp>
        <p:nvSpPr>
          <p:cNvPr id="140294" name="Text Box 71"/>
          <p:cNvSpPr txBox="1"/>
          <p:nvPr/>
        </p:nvSpPr>
        <p:spPr>
          <a:xfrm>
            <a:off x="0" y="728663"/>
            <a:ext cx="9144000" cy="556895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Top-down integration testing has as it‘s major advantage</a:t>
            </a:r>
            <a:r>
              <a:rPr lang="en-US" altLang="zh-CN" sz="2400">
                <a:latin typeface="Arial" panose="020B0604020202020204" pitchFamily="34" charset="0"/>
              </a:rPr>
              <a:t> </a:t>
            </a:r>
            <a:r>
              <a:rPr lang="en-US" altLang="ja-JP" sz="2400">
                <a:latin typeface="Arial" panose="020B0604020202020204" pitchFamily="34" charset="0"/>
              </a:rPr>
              <a:t>(s) that</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low level modules never need testing</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major decision points are tested early</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no drivers need to be written</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no stubs need to be written</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both b and c</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Bottom-up integration testing has as it's major advantage</a:t>
            </a:r>
            <a:r>
              <a:rPr lang="en-US" altLang="zh-CN" sz="2400">
                <a:latin typeface="Arial" panose="020B0604020202020204" pitchFamily="34" charset="0"/>
              </a:rPr>
              <a:t> </a:t>
            </a:r>
            <a:r>
              <a:rPr lang="en-US" altLang="ja-JP" sz="2400">
                <a:latin typeface="Arial" panose="020B0604020202020204" pitchFamily="34" charset="0"/>
              </a:rPr>
              <a:t>(s) that</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major decision points are tested early</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no drivers need to be written </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no stubs need to be written</a:t>
            </a:r>
            <a:endParaRPr lang="en-US" altLang="zh-CN"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regression testing is not required</a:t>
            </a:r>
            <a:endParaRPr lang="en-US" altLang="ja-JP" sz="2400">
              <a:latin typeface="Arial" panose="020B0604020202020204" pitchFamily="34" charset="0"/>
            </a:endParaRP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1600">
              <a:latin typeface="Arial" panose="020B0604020202020204" pitchFamily="34" charset="0"/>
            </a:endParaRPr>
          </a:p>
        </p:txBody>
      </p:sp>
      <p:sp>
        <p:nvSpPr>
          <p:cNvPr id="205832" name="Rectangle 8"/>
          <p:cNvSpPr/>
          <p:nvPr/>
        </p:nvSpPr>
        <p:spPr>
          <a:xfrm>
            <a:off x="4356100" y="0"/>
            <a:ext cx="3025775" cy="579438"/>
          </a:xfrm>
          <a:prstGeom prst="rect">
            <a:avLst/>
          </a:prstGeom>
          <a:noFill/>
          <a:ln w="9525">
            <a:noFill/>
          </a:ln>
        </p:spPr>
        <p:txBody>
          <a:bodyPr wrap="none">
            <a:spAutoFit/>
          </a:bodyPr>
          <a:p>
            <a:pPr eaLnBrk="0" hangingPunct="0"/>
            <a:r>
              <a:rPr lang="en-US" altLang="zh-CN">
                <a:latin typeface="Arial" panose="020B0604020202020204" pitchFamily="34" charset="0"/>
              </a:rPr>
              <a:t>Answer: 5-e 6-c</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32">
                                            <p:txEl>
                                              <p:charRg st="0" end="16"/>
                                            </p:txEl>
                                          </p:spTgt>
                                        </p:tgtEl>
                                        <p:attrNameLst>
                                          <p:attrName>style.visibility</p:attrName>
                                        </p:attrNameLst>
                                      </p:cBhvr>
                                      <p:to>
                                        <p:strVal val="visible"/>
                                      </p:to>
                                    </p:set>
                                    <p:animEffect transition="in" filter="blinds(horizontal)">
                                      <p:cBhvr>
                                        <p:cTn id="7" dur="500"/>
                                        <p:tgtEl>
                                          <p:spTgt spid="205832">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13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1315" name="Rectangle 4"/>
          <p:cNvSpPr/>
          <p:nvPr/>
        </p:nvSpPr>
        <p:spPr>
          <a:xfrm>
            <a:off x="179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41316"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pic>
        <p:nvPicPr>
          <p:cNvPr id="141317" name="Picture 29" descr="spacer"/>
          <p:cNvPicPr>
            <a:picLocks noChangeAspect="1"/>
          </p:cNvPicPr>
          <p:nvPr/>
        </p:nvPicPr>
        <p:blipFill>
          <a:blip r:embed="rId1"/>
          <a:stretch>
            <a:fillRect/>
          </a:stretch>
        </p:blipFill>
        <p:spPr>
          <a:xfrm>
            <a:off x="5162550" y="7065963"/>
            <a:ext cx="95250" cy="9525"/>
          </a:xfrm>
          <a:prstGeom prst="rect">
            <a:avLst/>
          </a:prstGeom>
          <a:noFill/>
          <a:ln w="9525">
            <a:noFill/>
          </a:ln>
        </p:spPr>
      </p:pic>
      <p:sp>
        <p:nvSpPr>
          <p:cNvPr id="141318" name="Text Box 71"/>
          <p:cNvSpPr txBox="1"/>
          <p:nvPr/>
        </p:nvSpPr>
        <p:spPr>
          <a:xfrm>
            <a:off x="0" y="728663"/>
            <a:ext cx="9144000" cy="50831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The OO testing integration strategy involves testing                               </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groups of classes that collaborate or communicate in some way</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single operations as they are added to the evolving class implementation</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operator programs derived from use-case scenarios</a:t>
            </a:r>
            <a:endParaRPr lang="en-US" altLang="zh-CN" sz="2400">
              <a:latin typeface="Arial" panose="020B0604020202020204" pitchFamily="34" charset="0"/>
            </a:endParaRPr>
          </a:p>
          <a:p>
            <a:pPr marL="762000" lvl="1" indent="-304800" eaLnBrk="0" hangingPunct="0">
              <a:buAutoNum type="alphaLcPeriod"/>
            </a:pPr>
            <a:r>
              <a:rPr lang="en-US" altLang="zh-CN" sz="2400">
                <a:latin typeface="Arial" panose="020B0604020202020204" pitchFamily="34" charset="0"/>
              </a:rPr>
              <a:t>none of the above</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Which of the following is an approach to debugging?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backtracking</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cause elimination</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brute force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code restructuring</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e. a, b and c</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5832" name="Rectangle 8"/>
          <p:cNvSpPr/>
          <p:nvPr/>
        </p:nvSpPr>
        <p:spPr>
          <a:xfrm>
            <a:off x="4356100" y="0"/>
            <a:ext cx="3048000" cy="579438"/>
          </a:xfrm>
          <a:prstGeom prst="rect">
            <a:avLst/>
          </a:prstGeom>
          <a:noFill/>
          <a:ln w="9525">
            <a:noFill/>
          </a:ln>
        </p:spPr>
        <p:txBody>
          <a:bodyPr wrap="none">
            <a:spAutoFit/>
          </a:bodyPr>
          <a:p>
            <a:pPr eaLnBrk="0" hangingPunct="0"/>
            <a:r>
              <a:rPr lang="en-US" altLang="zh-CN">
                <a:latin typeface="Arial" panose="020B0604020202020204" pitchFamily="34" charset="0"/>
              </a:rPr>
              <a:t>Answer: 7-a 8-e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32">
                                            <p:txEl>
                                              <p:charRg st="0" end="16"/>
                                            </p:txEl>
                                          </p:spTgt>
                                        </p:tgtEl>
                                        <p:attrNameLst>
                                          <p:attrName>style.visibility</p:attrName>
                                        </p:attrNameLst>
                                      </p:cBhvr>
                                      <p:to>
                                        <p:strVal val="visible"/>
                                      </p:to>
                                    </p:set>
                                    <p:animEffect transition="in" filter="blinds(horizontal)">
                                      <p:cBhvr>
                                        <p:cTn id="7" dur="500"/>
                                        <p:tgtEl>
                                          <p:spTgt spid="205832">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23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2339"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42340"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pic>
        <p:nvPicPr>
          <p:cNvPr id="142341" name="Picture 29" descr="spacer"/>
          <p:cNvPicPr>
            <a:picLocks noChangeAspect="1"/>
          </p:cNvPicPr>
          <p:nvPr/>
        </p:nvPicPr>
        <p:blipFill>
          <a:blip r:embed="rId1"/>
          <a:stretch>
            <a:fillRect/>
          </a:stretch>
        </p:blipFill>
        <p:spPr>
          <a:xfrm>
            <a:off x="5162550" y="7065963"/>
            <a:ext cx="95250" cy="9525"/>
          </a:xfrm>
          <a:prstGeom prst="rect">
            <a:avLst/>
          </a:prstGeom>
          <a:noFill/>
          <a:ln w="9525">
            <a:noFill/>
          </a:ln>
        </p:spPr>
      </p:pic>
      <p:sp>
        <p:nvSpPr>
          <p:cNvPr id="142342" name="Text Box 71"/>
          <p:cNvSpPr txBox="1"/>
          <p:nvPr/>
        </p:nvSpPr>
        <p:spPr>
          <a:xfrm>
            <a:off x="0" y="728663"/>
            <a:ext cx="9144000" cy="4838700"/>
          </a:xfrm>
          <a:prstGeom prst="rect">
            <a:avLst/>
          </a:prstGeom>
          <a:noFill/>
          <a:ln w="9525">
            <a:noFill/>
          </a:ln>
        </p:spPr>
        <p:txBody>
          <a:bodyPr>
            <a:spAutoFit/>
          </a:bodyPr>
          <a:p>
            <a:pPr marL="609600" indent="-609600" eaLnBrk="0" hangingPunct="0">
              <a:buNone/>
            </a:pPr>
            <a:r>
              <a:rPr lang="en-US" altLang="zh-CN" sz="2400">
                <a:latin typeface="Arial" panose="020B0604020202020204" pitchFamily="34" charset="0"/>
              </a:rPr>
              <a:t>9. Which of the following tests is a</a:t>
            </a:r>
            <a:r>
              <a:rPr lang="en-US" altLang="ja-JP" sz="2400">
                <a:latin typeface="Arial" panose="020B0604020202020204" pitchFamily="34" charset="0"/>
              </a:rPr>
              <a:t> system test that forces the software to fail in a variety of ways and verifies that software is able to continue execution without interruption</a:t>
            </a:r>
            <a:r>
              <a:rPr lang="en-US" altLang="zh-CN" sz="2400">
                <a:latin typeface="Arial" panose="020B0604020202020204" pitchFamily="34" charset="0"/>
              </a:rPr>
              <a:t>?</a:t>
            </a:r>
            <a:r>
              <a:rPr lang="ja-JP" altLang="en-US" sz="2400" dirty="0">
                <a:latin typeface="Arial" panose="020B0604020202020204" pitchFamily="34" charset="0"/>
              </a:rPr>
              <a:t>　　　</a:t>
            </a:r>
            <a:endParaRPr lang="en-US" altLang="ja-JP" sz="2400">
              <a:latin typeface="Arial" panose="020B0604020202020204" pitchFamily="34" charset="0"/>
            </a:endParaRPr>
          </a:p>
          <a:p>
            <a:pPr marL="1066800" lvl="1" indent="-609600" eaLnBrk="0" hangingPunct="0">
              <a:buNone/>
            </a:pPr>
            <a:r>
              <a:rPr lang="en-US" altLang="zh-CN" sz="2400">
                <a:latin typeface="Arial" panose="020B0604020202020204" pitchFamily="34" charset="0"/>
              </a:rPr>
              <a:t>a.  security testing </a:t>
            </a:r>
            <a:endParaRPr lang="en-US" altLang="zh-CN" sz="2400">
              <a:latin typeface="Arial" panose="020B0604020202020204" pitchFamily="34" charset="0"/>
            </a:endParaRPr>
          </a:p>
          <a:p>
            <a:pPr marL="1066800" lvl="1" indent="-609600" eaLnBrk="0" hangingPunct="0">
              <a:buNone/>
            </a:pPr>
            <a:r>
              <a:rPr lang="en-US" altLang="zh-CN" sz="2400">
                <a:latin typeface="Arial" panose="020B0604020202020204" pitchFamily="34" charset="0"/>
              </a:rPr>
              <a:t>b.  performance testing </a:t>
            </a:r>
            <a:endParaRPr lang="en-US" altLang="zh-CN" sz="2400">
              <a:latin typeface="Arial" panose="020B0604020202020204" pitchFamily="34" charset="0"/>
            </a:endParaRPr>
          </a:p>
          <a:p>
            <a:pPr marL="1066800" lvl="1" indent="-609600" eaLnBrk="0" hangingPunct="0">
              <a:buNone/>
            </a:pPr>
            <a:r>
              <a:rPr lang="en-US" altLang="zh-CN" sz="2400">
                <a:latin typeface="Arial" panose="020B0604020202020204" pitchFamily="34" charset="0"/>
              </a:rPr>
              <a:t>c.  stress testing</a:t>
            </a:r>
            <a:endParaRPr lang="en-US" altLang="zh-CN" sz="2400">
              <a:latin typeface="Arial" panose="020B0604020202020204" pitchFamily="34" charset="0"/>
            </a:endParaRPr>
          </a:p>
          <a:p>
            <a:pPr marL="1066800" lvl="1" indent="-609600" eaLnBrk="0" hangingPunct="0">
              <a:buNone/>
            </a:pPr>
            <a:r>
              <a:rPr lang="en-US" altLang="zh-CN" sz="2400">
                <a:latin typeface="Arial" panose="020B0604020202020204" pitchFamily="34" charset="0"/>
              </a:rPr>
              <a:t>d.  recovery testing</a:t>
            </a:r>
            <a:endParaRPr lang="en-US" altLang="ja-JP" sz="2400">
              <a:latin typeface="Arial" panose="020B0604020202020204" pitchFamily="34" charset="0"/>
            </a:endParaRPr>
          </a:p>
          <a:p>
            <a:pPr marL="609600" indent="-609600" eaLnBrk="0" hangingPunct="0">
              <a:buNone/>
            </a:pPr>
            <a:r>
              <a:rPr lang="en-US" altLang="zh-CN" sz="2400">
                <a:latin typeface="Arial" panose="020B0604020202020204" pitchFamily="34" charset="0"/>
              </a:rPr>
              <a:t>10. </a:t>
            </a:r>
            <a:r>
              <a:rPr lang="en-US" altLang="ja-JP" sz="2400">
                <a:latin typeface="Arial" panose="020B0604020202020204" pitchFamily="34" charset="0"/>
              </a:rPr>
              <a:t>When testing object-oriented software it is important to test each class operation separately as part of the unit testing process.</a:t>
            </a:r>
            <a:r>
              <a:rPr lang="en-US" altLang="zh-CN"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buNone/>
            </a:pPr>
            <a:r>
              <a:rPr lang="en-US" altLang="zh-CN" sz="2400">
                <a:latin typeface="Arial" panose="020B0604020202020204" pitchFamily="34" charset="0"/>
              </a:rPr>
              <a:t>        a. True</a:t>
            </a:r>
            <a:endParaRPr lang="en-US" altLang="zh-CN" sz="2400">
              <a:latin typeface="Arial" panose="020B0604020202020204" pitchFamily="34" charset="0"/>
            </a:endParaRPr>
          </a:p>
          <a:p>
            <a:pPr marL="1066800" lvl="1" indent="-609600" eaLnBrk="0" hangingPunct="0">
              <a:buNone/>
            </a:pPr>
            <a:r>
              <a:rPr lang="en-US" altLang="zh-CN" sz="2400">
                <a:latin typeface="Arial" panose="020B0604020202020204" pitchFamily="34" charset="0"/>
              </a:rPr>
              <a:t>        b. False</a:t>
            </a:r>
            <a:endParaRPr lang="en-US" altLang="ja-JP" sz="2400">
              <a:latin typeface="Arial" panose="020B0604020202020204" pitchFamily="34" charset="0"/>
            </a:endParaRPr>
          </a:p>
          <a:p>
            <a:pPr marL="1066800" lvl="1" indent="-609600" eaLnBrk="0" hangingPunct="0">
              <a:buChar char="•"/>
            </a:pPr>
            <a:endParaRPr lang="en-US" altLang="ja-JP" sz="2400">
              <a:latin typeface="Arial" panose="020B0604020202020204" pitchFamily="34" charset="0"/>
            </a:endParaRPr>
          </a:p>
        </p:txBody>
      </p:sp>
      <p:sp>
        <p:nvSpPr>
          <p:cNvPr id="206856" name="Rectangle 8"/>
          <p:cNvSpPr/>
          <p:nvPr/>
        </p:nvSpPr>
        <p:spPr>
          <a:xfrm>
            <a:off x="4356100" y="0"/>
            <a:ext cx="3273425" cy="579438"/>
          </a:xfrm>
          <a:prstGeom prst="rect">
            <a:avLst/>
          </a:prstGeom>
          <a:noFill/>
          <a:ln w="9525">
            <a:noFill/>
          </a:ln>
        </p:spPr>
        <p:txBody>
          <a:bodyPr wrap="none">
            <a:spAutoFit/>
          </a:bodyPr>
          <a:p>
            <a:pPr eaLnBrk="0" hangingPunct="0"/>
            <a:r>
              <a:rPr lang="en-US" altLang="zh-CN">
                <a:latin typeface="Arial" panose="020B0604020202020204" pitchFamily="34" charset="0"/>
              </a:rPr>
              <a:t>Answer: 9-d 10-b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6">
                                            <p:txEl>
                                              <p:charRg st="0" end="17"/>
                                            </p:txEl>
                                          </p:spTgt>
                                        </p:tgtEl>
                                        <p:attrNameLst>
                                          <p:attrName>style.visibility</p:attrName>
                                        </p:attrNameLst>
                                      </p:cBhvr>
                                      <p:to>
                                        <p:strVal val="visible"/>
                                      </p:to>
                                    </p:set>
                                    <p:animEffect transition="in" filter="blinds(horizontal)">
                                      <p:cBhvr>
                                        <p:cTn id="7" dur="500"/>
                                        <p:tgtEl>
                                          <p:spTgt spid="206856">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33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3363" name="Rectangle 4"/>
          <p:cNvSpPr/>
          <p:nvPr/>
        </p:nvSpPr>
        <p:spPr>
          <a:xfrm>
            <a:off x="179388" y="225425"/>
            <a:ext cx="8534400" cy="381000"/>
          </a:xfrm>
          <a:prstGeom prst="rect">
            <a:avLst/>
          </a:prstGeom>
          <a:noFill/>
          <a:ln w="9525">
            <a:noFill/>
          </a:ln>
        </p:spPr>
        <p:txBody>
          <a:bodyPr anchor="ctr" anchorCtr="0"/>
          <a:p>
            <a:r>
              <a:rPr lang="zh-CN" altLang="en-US" sz="2800" b="1" dirty="0">
                <a:latin typeface="Arial" panose="020B0604020202020204" pitchFamily="34" charset="0"/>
              </a:rPr>
              <a:t>不做 </a:t>
            </a:r>
            <a:r>
              <a:rPr lang="en-US" altLang="zh-CN" sz="2800" b="1">
                <a:latin typeface="Arial" panose="020B0604020202020204" pitchFamily="34" charset="0"/>
              </a:rPr>
              <a:t>Homework</a:t>
            </a:r>
            <a:r>
              <a:rPr lang="zh-CN" altLang="en-US" sz="2800" b="1" dirty="0">
                <a:latin typeface="Arial" panose="020B0604020202020204" pitchFamily="34" charset="0"/>
              </a:rPr>
              <a:t>（课堂练习）</a:t>
            </a:r>
            <a:endParaRPr lang="zh-CN" altLang="en-US" sz="2800" b="1" dirty="0">
              <a:latin typeface="Arial" panose="020B0604020202020204" pitchFamily="34" charset="0"/>
            </a:endParaRPr>
          </a:p>
        </p:txBody>
      </p:sp>
      <p:pic>
        <p:nvPicPr>
          <p:cNvPr id="143364"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pic>
        <p:nvPicPr>
          <p:cNvPr id="143365" name="Picture 29" descr="spacer"/>
          <p:cNvPicPr>
            <a:picLocks noChangeAspect="1"/>
          </p:cNvPicPr>
          <p:nvPr/>
        </p:nvPicPr>
        <p:blipFill>
          <a:blip r:embed="rId1"/>
          <a:stretch>
            <a:fillRect/>
          </a:stretch>
        </p:blipFill>
        <p:spPr>
          <a:xfrm>
            <a:off x="5162550" y="7065963"/>
            <a:ext cx="95250" cy="9525"/>
          </a:xfrm>
          <a:prstGeom prst="rect">
            <a:avLst/>
          </a:prstGeom>
          <a:noFill/>
          <a:ln w="9525">
            <a:noFill/>
          </a:ln>
        </p:spPr>
      </p:pic>
      <p:sp>
        <p:nvSpPr>
          <p:cNvPr id="143366" name="Text Box 71"/>
          <p:cNvSpPr txBox="1"/>
          <p:nvPr/>
        </p:nvSpPr>
        <p:spPr>
          <a:xfrm>
            <a:off x="179388" y="728663"/>
            <a:ext cx="8964612" cy="3291840"/>
          </a:xfrm>
          <a:prstGeom prst="rect">
            <a:avLst/>
          </a:prstGeom>
          <a:noFill/>
          <a:ln w="9525">
            <a:noFill/>
          </a:ln>
        </p:spPr>
        <p:txBody>
          <a:bodyPr>
            <a:spAutoFit/>
          </a:bodyPr>
          <a:p>
            <a:pPr marL="609600" indent="-609600" algn="l" eaLnBrk="0" hangingPunct="0">
              <a:buClrTx/>
              <a:buSzTx/>
              <a:buFont typeface="+mj-lt"/>
              <a:buAutoNum type="arabicPeriod"/>
            </a:pPr>
            <a:r>
              <a:rPr lang="en-US" altLang="zh-CN" sz="1600">
                <a:latin typeface="Arial" panose="020B0604020202020204" pitchFamily="34" charset="0"/>
              </a:rPr>
              <a:t>Why is regression testing an important part of any integration testing procedure?</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latin typeface="Arial" panose="020B0604020202020204" pitchFamily="34" charset="0"/>
              </a:rPr>
              <a:t>Describe object-oriented unit testing.</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latin typeface="Arial" panose="020B0604020202020204" pitchFamily="34" charset="0"/>
              </a:rPr>
              <a:t>List four types of systems tests.</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latin typeface="Arial" panose="020B0604020202020204" pitchFamily="34" charset="0"/>
              </a:rPr>
              <a:t>What are the key differences between validation testing goals and acceptance testing goals?</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latin typeface="Arial" panose="020B0604020202020204" pitchFamily="34" charset="0"/>
              </a:rPr>
              <a:t>Why is a highly coupled module difficult to unit test? </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sym typeface="+mn-ea"/>
              </a:rPr>
              <a:t>What are the attributes of a good software test? </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sym typeface="+mn-ea"/>
              </a:rPr>
              <a:t>Describe the differences between black-box testing and white-box testing.</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sym typeface="+mn-ea"/>
              </a:rPr>
              <a:t>What is equivalence partitioning as it applies to software testing?</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sym typeface="+mn-ea"/>
              </a:rPr>
              <a:t>Describe three control structure testing strategies.</a:t>
            </a:r>
            <a:endParaRPr lang="en-US" altLang="zh-CN" sz="1600">
              <a:latin typeface="Arial" panose="020B0604020202020204" pitchFamily="34" charset="0"/>
            </a:endParaRPr>
          </a:p>
          <a:p>
            <a:pPr marL="609600" indent="-609600" algn="l" eaLnBrk="0" hangingPunct="0">
              <a:buClrTx/>
              <a:buSzTx/>
              <a:buFont typeface="+mj-lt"/>
              <a:buAutoNum type="arabicPeriod"/>
            </a:pPr>
            <a:r>
              <a:rPr lang="en-US" altLang="zh-CN" sz="1600">
                <a:sym typeface="+mn-ea"/>
              </a:rPr>
              <a:t>How does unit  testing differ for object-oriented testing as compared to conventional software unit testing?</a:t>
            </a:r>
            <a:endParaRPr lang="en-US" altLang="zh-CN" sz="1600">
              <a:latin typeface="Arial" panose="020B0604020202020204" pitchFamily="34" charset="0"/>
            </a:endParaRPr>
          </a:p>
          <a:p>
            <a:pPr marL="609600" indent="-609600" algn="l" eaLnBrk="0" hangingPunct="0">
              <a:buClrTx/>
              <a:buSzTx/>
              <a:buFont typeface="+mj-lt"/>
              <a:buAutoNum type="arabicPeriod"/>
            </a:pPr>
            <a:endParaRPr lang="en-US" altLang="zh-CN" sz="1600">
              <a:latin typeface="Arial" panose="020B0604020202020204" pitchFamily="34"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Rectangle 4"/>
          <p:cNvSpPr/>
          <p:nvPr/>
        </p:nvSpPr>
        <p:spPr>
          <a:xfrm>
            <a:off x="179388" y="225425"/>
            <a:ext cx="8534400" cy="381000"/>
          </a:xfrm>
          <a:prstGeom prst="rect">
            <a:avLst/>
          </a:prstGeom>
          <a:noFill/>
          <a:ln w="9525">
            <a:noFill/>
          </a:ln>
        </p:spPr>
        <p:txBody>
          <a:bodyPr anchor="ctr" anchorCtr="0"/>
          <a:p>
            <a:endParaRPr lang="en-US" altLang="zh-CN" sz="2800" b="1">
              <a:latin typeface="Arial" panose="020B0604020202020204" pitchFamily="34" charset="0"/>
            </a:endParaRPr>
          </a:p>
        </p:txBody>
      </p:sp>
      <p:pic>
        <p:nvPicPr>
          <p:cNvPr id="254978" name="Picture 19" descr="spacer"/>
          <p:cNvPicPr>
            <a:picLocks noChangeAspect="1"/>
          </p:cNvPicPr>
          <p:nvPr/>
        </p:nvPicPr>
        <p:blipFill>
          <a:blip r:embed="rId1"/>
          <a:stretch>
            <a:fillRect/>
          </a:stretch>
        </p:blipFill>
        <p:spPr>
          <a:xfrm>
            <a:off x="4708525" y="495300"/>
            <a:ext cx="381000" cy="9525"/>
          </a:xfrm>
          <a:prstGeom prst="rect">
            <a:avLst/>
          </a:prstGeom>
          <a:noFill/>
          <a:ln w="9525">
            <a:noFill/>
          </a:ln>
        </p:spPr>
      </p:pic>
      <p:sp>
        <p:nvSpPr>
          <p:cNvPr id="254979" name="Text Box 71"/>
          <p:cNvSpPr txBox="1"/>
          <p:nvPr/>
        </p:nvSpPr>
        <p:spPr>
          <a:xfrm>
            <a:off x="179388" y="765175"/>
            <a:ext cx="9145587" cy="5631180"/>
          </a:xfrm>
          <a:prstGeom prst="rect">
            <a:avLst/>
          </a:prstGeom>
          <a:noFill/>
          <a:ln w="9525">
            <a:noFill/>
          </a:ln>
        </p:spPr>
        <p:txBody>
          <a:bodyPr>
            <a:spAutoFit/>
          </a:bodyPr>
          <a:p>
            <a:pPr marL="609600" indent="-609600" eaLnBrk="0" hangingPunct="0">
              <a:buNone/>
            </a:pPr>
            <a:r>
              <a:rPr lang="en-US" altLang="zh-CN" sz="2400">
                <a:latin typeface="Arial" panose="020B0604020202020204" pitchFamily="34" charset="0"/>
              </a:rPr>
              <a:t>11.Given the decision tree as follows</a:t>
            </a:r>
            <a:r>
              <a:rPr lang="zh-CN" altLang="en-US" sz="2400" dirty="0">
                <a:latin typeface="Arial" panose="020B0604020202020204" pitchFamily="34" charset="0"/>
              </a:rPr>
              <a:t>：</a:t>
            </a:r>
            <a:endParaRPr lang="zh-CN" altLang="en-US" sz="2400" dirty="0">
              <a:latin typeface="Arial" panose="020B0604020202020204" pitchFamily="34" charset="0"/>
            </a:endParaRPr>
          </a:p>
          <a:p>
            <a:pPr marL="609600" indent="-609600" eaLnBrk="0" hangingPunct="0">
              <a:buAutoNum type="arabicPeriod"/>
            </a:pPr>
            <a:endParaRPr lang="en-US" altLang="zh-CN" sz="24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AutoNum type="arabicPeriod"/>
            </a:pPr>
            <a:endParaRPr lang="en-US" altLang="zh-CN" sz="1600">
              <a:latin typeface="Arial" panose="020B0604020202020204" pitchFamily="34" charset="0"/>
            </a:endParaRPr>
          </a:p>
          <a:p>
            <a:pPr marL="609600" indent="-609600" eaLnBrk="0" hangingPunct="0">
              <a:buNone/>
            </a:pPr>
            <a:r>
              <a:rPr lang="en-US" altLang="zh-CN" sz="2400">
                <a:latin typeface="Arial" panose="020B0604020202020204" pitchFamily="34" charset="0"/>
              </a:rPr>
              <a:t>According  the three conditions( Outlook, Humidity, Wind) to determine who will do exercise or not.</a:t>
            </a:r>
            <a:endParaRPr lang="en-US" altLang="zh-CN" sz="2400">
              <a:latin typeface="Arial" panose="020B0604020202020204" pitchFamily="34" charset="0"/>
            </a:endParaRPr>
          </a:p>
          <a:p>
            <a:pPr marL="609600" indent="-609600" eaLnBrk="0" hangingPunct="0">
              <a:buNone/>
            </a:pPr>
            <a:r>
              <a:rPr lang="en-US" altLang="zh-CN" sz="2400">
                <a:latin typeface="Arial" panose="020B0604020202020204" pitchFamily="34" charset="0"/>
              </a:rPr>
              <a:t>1) Draw the program chart with simple condition  		</a:t>
            </a:r>
            <a:endParaRPr lang="en-US" altLang="zh-CN" sz="2400">
              <a:latin typeface="Arial" panose="020B0604020202020204" pitchFamily="34" charset="0"/>
            </a:endParaRPr>
          </a:p>
          <a:p>
            <a:pPr marL="609600" indent="-609600" eaLnBrk="0" hangingPunct="0">
              <a:buNone/>
            </a:pPr>
            <a:r>
              <a:rPr lang="en-US" altLang="zh-CN" sz="2400">
                <a:latin typeface="Arial" panose="020B0604020202020204" pitchFamily="34" charset="0"/>
              </a:rPr>
              <a:t>2) Compute </a:t>
            </a:r>
            <a:r>
              <a:rPr lang="en-US" altLang="zh-CN" sz="2400" err="1">
                <a:latin typeface="Arial" panose="020B0604020202020204" pitchFamily="34" charset="0"/>
              </a:rPr>
              <a:t>cyclomatic</a:t>
            </a:r>
            <a:r>
              <a:rPr lang="en-US" altLang="zh-CN" sz="2400">
                <a:latin typeface="Arial" panose="020B0604020202020204" pitchFamily="34" charset="0"/>
              </a:rPr>
              <a:t> complexity</a:t>
            </a:r>
            <a:r>
              <a:rPr lang="zh-CN" altLang="en-US" sz="2400" dirty="0">
                <a:latin typeface="Arial" panose="020B0604020202020204" pitchFamily="34" charset="0"/>
              </a:rPr>
              <a:t>	</a:t>
            </a:r>
            <a:endParaRPr lang="zh-CN" altLang="en-US" sz="2400" dirty="0">
              <a:latin typeface="Arial" panose="020B0604020202020204" pitchFamily="34" charset="0"/>
            </a:endParaRPr>
          </a:p>
          <a:p>
            <a:pPr marL="609600" indent="-609600" eaLnBrk="0" hangingPunct="0">
              <a:buNone/>
            </a:pPr>
            <a:r>
              <a:rPr lang="en-US" altLang="zh-CN" sz="2400">
                <a:latin typeface="Arial" panose="020B0604020202020204" pitchFamily="34" charset="0"/>
              </a:rPr>
              <a:t>3) List a set of independent path for conducting basic path testing</a:t>
            </a:r>
            <a:endParaRPr lang="en-US" altLang="zh-CN" sz="2400">
              <a:latin typeface="Arial" panose="020B0604020202020204" pitchFamily="34" charset="0"/>
            </a:endParaRPr>
          </a:p>
          <a:p>
            <a:pPr marL="609600" indent="-609600" eaLnBrk="0" hangingPunct="0">
              <a:buNone/>
            </a:pPr>
            <a:r>
              <a:rPr lang="en-US" altLang="zh-CN" sz="2400">
                <a:latin typeface="Arial" panose="020B0604020202020204" pitchFamily="34" charset="0"/>
              </a:rPr>
              <a:t>4) Design test cases to conducting basic path testing </a:t>
            </a:r>
            <a:endParaRPr lang="en-US" altLang="zh-CN" sz="2400">
              <a:latin typeface="Arial" panose="020B0604020202020204" pitchFamily="34" charset="0"/>
            </a:endParaRPr>
          </a:p>
          <a:p>
            <a:pPr marL="609600" indent="-609600" eaLnBrk="0" hangingPunct="0">
              <a:buChar char="•"/>
            </a:pPr>
            <a:endParaRPr lang="zh-CN" altLang="en-US" sz="2400" dirty="0">
              <a:latin typeface="Arial" panose="020B0604020202020204" pitchFamily="34" charset="0"/>
            </a:endParaRPr>
          </a:p>
        </p:txBody>
      </p:sp>
      <p:pic>
        <p:nvPicPr>
          <p:cNvPr id="254980" name="图片 372742" descr="14172120-889fbb3f0a954d23b515e85f91825036"/>
          <p:cNvPicPr>
            <a:picLocks noChangeAspect="1"/>
          </p:cNvPicPr>
          <p:nvPr/>
        </p:nvPicPr>
        <p:blipFill>
          <a:blip r:embed="rId2"/>
          <a:stretch>
            <a:fillRect/>
          </a:stretch>
        </p:blipFill>
        <p:spPr>
          <a:xfrm>
            <a:off x="863600" y="1287463"/>
            <a:ext cx="5364163" cy="2284412"/>
          </a:xfrm>
          <a:prstGeom prst="rect">
            <a:avLst/>
          </a:prstGeom>
          <a:noFill/>
          <a:ln w="9525">
            <a:noFill/>
          </a:ln>
        </p:spPr>
      </p:pic>
      <p:sp>
        <p:nvSpPr>
          <p:cNvPr id="254981" name="Rectangle 4"/>
          <p:cNvSpPr/>
          <p:nvPr/>
        </p:nvSpPr>
        <p:spPr>
          <a:xfrm>
            <a:off x="306388" y="352425"/>
            <a:ext cx="8534400" cy="381000"/>
          </a:xfrm>
          <a:prstGeom prst="rect">
            <a:avLst/>
          </a:prstGeom>
          <a:noFill/>
          <a:ln w="9525">
            <a:noFill/>
          </a:ln>
        </p:spPr>
        <p:txBody>
          <a:bodyPr anchor="ctr" anchorCtr="0"/>
          <a:p>
            <a:r>
              <a:rPr lang="en-US" altLang="zh-CN" sz="2800" b="1">
                <a:latin typeface="Arial" panose="020B0604020202020204" pitchFamily="34" charset="0"/>
              </a:rPr>
              <a:t>Homework</a:t>
            </a:r>
            <a:r>
              <a:rPr lang="zh-CN" altLang="en-US" sz="2800" b="1" dirty="0">
                <a:latin typeface="Arial" panose="020B0604020202020204" pitchFamily="34" charset="0"/>
              </a:rPr>
              <a:t>（不做，课堂练习）</a:t>
            </a:r>
            <a:endParaRPr lang="zh-CN" altLang="en-US" sz="2800" b="1" dirty="0">
              <a:latin typeface="Arial" panose="020B0604020202020204" pitchFamily="34"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文本框 99"/>
          <p:cNvSpPr txBox="1"/>
          <p:nvPr/>
        </p:nvSpPr>
        <p:spPr>
          <a:xfrm>
            <a:off x="115888" y="785813"/>
            <a:ext cx="8785225" cy="5477510"/>
          </a:xfrm>
          <a:prstGeom prst="rect">
            <a:avLst/>
          </a:prstGeom>
          <a:noFill/>
          <a:ln w="9525">
            <a:noFill/>
          </a:ln>
        </p:spPr>
        <p:txBody>
          <a:bodyPr>
            <a:spAutoFit/>
          </a:bodyPr>
          <a:p>
            <a:pPr indent="266700"/>
            <a:r>
              <a:rPr lang="en-US" altLang="zh-CN" sz="1400">
                <a:latin typeface="Arial" panose="020B0604020202020204" pitchFamily="34" charset="0"/>
              </a:rPr>
              <a:t>12.Design a software game which is used to determine the edges of triangle is valid or not. The description of this game is as following:</a:t>
            </a:r>
            <a:endParaRPr lang="en-US" altLang="zh-CN" sz="1400">
              <a:latin typeface="Arial" panose="020B0604020202020204" pitchFamily="34" charset="0"/>
            </a:endParaRPr>
          </a:p>
          <a:p>
            <a:pPr indent="266700"/>
            <a:r>
              <a:rPr lang="en-US" altLang="zh-CN" sz="1400">
                <a:latin typeface="Wingdings" panose="05000000000000000000" pitchFamily="2" charset="2"/>
              </a:rPr>
              <a:t>l </a:t>
            </a:r>
            <a:r>
              <a:rPr lang="en-US" altLang="zh-CN" sz="1400">
                <a:latin typeface="Arial" panose="020B0604020202020204" pitchFamily="34" charset="0"/>
              </a:rPr>
              <a:t>Startup picture is the ranking list of TOP 10 players. Press “OK” enter the game</a:t>
            </a:r>
            <a:endParaRPr lang="en-US" altLang="zh-CN" sz="1400">
              <a:latin typeface="Wingdings" panose="05000000000000000000" pitchFamily="2" charset="2"/>
            </a:endParaRPr>
          </a:p>
          <a:p>
            <a:pPr indent="266700"/>
            <a:r>
              <a:rPr lang="en-US" altLang="zh-CN" sz="1400">
                <a:latin typeface="Wingdings" panose="05000000000000000000" pitchFamily="2" charset="2"/>
              </a:rPr>
              <a:t>l </a:t>
            </a:r>
            <a:r>
              <a:rPr lang="en-US" altLang="zh-CN" sz="1400">
                <a:latin typeface="Arial" panose="020B0604020202020204" pitchFamily="34" charset="0"/>
              </a:rPr>
              <a:t>Three edges of triangle are generated randomly by the system. All the value of three edges are greater than 0.</a:t>
            </a:r>
            <a:endParaRPr lang="en-US" altLang="zh-CN" sz="1400">
              <a:latin typeface="Wingdings" panose="05000000000000000000" pitchFamily="2" charset="2"/>
            </a:endParaRPr>
          </a:p>
          <a:p>
            <a:pPr indent="266700"/>
            <a:r>
              <a:rPr lang="en-US" altLang="zh-CN" sz="1400">
                <a:latin typeface="Wingdings" panose="05000000000000000000" pitchFamily="2" charset="2"/>
              </a:rPr>
              <a:t>l </a:t>
            </a:r>
            <a:r>
              <a:rPr lang="en-US" altLang="zh-CN" sz="1400">
                <a:latin typeface="Arial" panose="020B0604020202020204" pitchFamily="34" charset="0"/>
              </a:rPr>
              <a:t>Press “Correct” button to identify all input is valid, that means the value of three edges can establish the triangle, otherwise press “Fault” button. If the choice is right, the player win 10 scores</a:t>
            </a:r>
            <a:endParaRPr lang="en-US" altLang="zh-CN" sz="1400">
              <a:latin typeface="Wingdings" panose="05000000000000000000" pitchFamily="2" charset="2"/>
            </a:endParaRPr>
          </a:p>
          <a:p>
            <a:pPr indent="266700"/>
            <a:r>
              <a:rPr lang="en-US" altLang="zh-CN" sz="1400">
                <a:latin typeface="Wingdings" panose="05000000000000000000" pitchFamily="2" charset="2"/>
              </a:rPr>
              <a:t>l </a:t>
            </a:r>
            <a:r>
              <a:rPr lang="en-US" altLang="zh-CN" sz="1400">
                <a:latin typeface="Arial" panose="020B0604020202020204" pitchFamily="34" charset="0"/>
              </a:rPr>
              <a:t>After 10 times operations, the game is over, the final score and runtime are displayed on the screen. If the score is TOP 10, a Pop-up window will be displayed to ask the player to input his/her name.</a:t>
            </a:r>
            <a:endParaRPr lang="en-US" altLang="zh-CN" sz="1400">
              <a:latin typeface="Arial" panose="020B0604020202020204" pitchFamily="34" charset="0"/>
            </a:endParaRPr>
          </a:p>
          <a:p>
            <a:pPr indent="266700"/>
            <a:r>
              <a:rPr lang="en-US" altLang="zh-CN" sz="1400">
                <a:latin typeface="Arial" panose="020B0604020202020204" pitchFamily="34" charset="0"/>
              </a:rPr>
              <a:t> </a:t>
            </a:r>
            <a:endParaRPr lang="en-US" altLang="zh-CN" sz="1400">
              <a:latin typeface="Arial" panose="020B0604020202020204" pitchFamily="34" charset="0"/>
            </a:endParaRPr>
          </a:p>
          <a:p>
            <a:pPr indent="266700"/>
            <a:r>
              <a:rPr lang="en-US" altLang="zh-CN" sz="1400">
                <a:latin typeface="Arial" panose="020B0604020202020204" pitchFamily="34" charset="0"/>
              </a:rPr>
              <a:t>Please complete all the following designs: </a:t>
            </a:r>
            <a:endParaRPr lang="en-US" altLang="zh-CN" sz="1400">
              <a:latin typeface="Arial" panose="020B0604020202020204" pitchFamily="34" charset="0"/>
            </a:endParaRPr>
          </a:p>
          <a:p>
            <a:pPr indent="266700"/>
            <a:endParaRPr lang="en-US" altLang="zh-CN" sz="1400">
              <a:latin typeface="Arial" panose="020B0604020202020204" pitchFamily="34" charset="0"/>
            </a:endParaRPr>
          </a:p>
          <a:p>
            <a:pPr indent="266700"/>
            <a:r>
              <a:rPr lang="en-US" altLang="zh-CN" sz="1400">
                <a:latin typeface="Arial" panose="020B0604020202020204" pitchFamily="34" charset="0"/>
              </a:rPr>
              <a:t>1) Design all the User Interfaces of this game</a:t>
            </a:r>
            <a:endParaRPr lang="en-US" altLang="zh-CN" sz="1400">
              <a:latin typeface="Arial" panose="020B0604020202020204" pitchFamily="34" charset="0"/>
            </a:endParaRPr>
          </a:p>
          <a:p>
            <a:pPr indent="266700"/>
            <a:r>
              <a:rPr lang="en-US" altLang="zh-CN" sz="1400">
                <a:latin typeface="Arial" panose="020B0604020202020204" pitchFamily="34" charset="0"/>
              </a:rPr>
              <a:t>2) Design the data mode of this game</a:t>
            </a:r>
            <a:endParaRPr lang="en-US" altLang="zh-CN" sz="1400">
              <a:latin typeface="Arial" panose="020B0604020202020204" pitchFamily="34" charset="0"/>
            </a:endParaRPr>
          </a:p>
          <a:p>
            <a:pPr indent="266700"/>
            <a:r>
              <a:rPr lang="en-US" altLang="zh-CN" sz="1400">
                <a:latin typeface="Arial" panose="020B0604020202020204" pitchFamily="34" charset="0"/>
              </a:rPr>
              <a:t>3) Describe the scenario of playing game, and develop a complete use-case for it.</a:t>
            </a:r>
            <a:endParaRPr lang="en-US" altLang="zh-CN" sz="1400">
              <a:latin typeface="Arial" panose="020B0604020202020204" pitchFamily="34" charset="0"/>
            </a:endParaRPr>
          </a:p>
          <a:p>
            <a:pPr indent="266700"/>
            <a:r>
              <a:rPr lang="en-US" altLang="zh-CN" sz="1400">
                <a:latin typeface="Arial" panose="020B0604020202020204" pitchFamily="34" charset="0"/>
              </a:rPr>
              <a:t> </a:t>
            </a:r>
            <a:endParaRPr lang="en-US" altLang="zh-CN" sz="1400">
              <a:latin typeface="Arial" panose="020B0604020202020204" pitchFamily="34" charset="0"/>
            </a:endParaRPr>
          </a:p>
          <a:p>
            <a:pPr indent="266700"/>
            <a:r>
              <a:rPr lang="en-US" altLang="zh-CN" sz="1400">
                <a:latin typeface="Arial" panose="020B0604020202020204" pitchFamily="34" charset="0"/>
              </a:rPr>
              <a:t>According to the definition of module ValidateTriangle, complete all the following designs:</a:t>
            </a:r>
            <a:endParaRPr lang="en-US" altLang="zh-CN" sz="1400">
              <a:latin typeface="Arial" panose="020B0604020202020204" pitchFamily="34" charset="0"/>
            </a:endParaRPr>
          </a:p>
          <a:p>
            <a:pPr indent="266700"/>
            <a:r>
              <a:rPr lang="en-US" altLang="zh-CN" sz="1400">
                <a:latin typeface="Arial" panose="020B0604020202020204" pitchFamily="34" charset="0"/>
              </a:rPr>
              <a:t>    Module name: ValidateTriangle(a,b,c)</a:t>
            </a:r>
            <a:endParaRPr lang="en-US" altLang="zh-CN" sz="1400">
              <a:latin typeface="Arial" panose="020B0604020202020204" pitchFamily="34" charset="0"/>
            </a:endParaRPr>
          </a:p>
          <a:p>
            <a:pPr indent="266700"/>
            <a:r>
              <a:rPr lang="en-US" altLang="zh-CN" sz="1400">
                <a:latin typeface="Arial" panose="020B0604020202020204" pitchFamily="34" charset="0"/>
              </a:rPr>
              <a:t>    Input Paramater: three edges of triangle(a&gt;0,b&gt;0,c&gt;0)</a:t>
            </a:r>
            <a:endParaRPr lang="en-US" altLang="zh-CN" sz="1400">
              <a:latin typeface="Arial" panose="020B0604020202020204" pitchFamily="34" charset="0"/>
            </a:endParaRPr>
          </a:p>
          <a:p>
            <a:pPr indent="266700"/>
            <a:r>
              <a:rPr lang="en-US" altLang="zh-CN" sz="1400">
                <a:latin typeface="Arial" panose="020B0604020202020204" pitchFamily="34" charset="0"/>
              </a:rPr>
              <a:t>    Return Value: if Triangle is valid return True, otherwise return false</a:t>
            </a:r>
            <a:endParaRPr lang="en-US" altLang="zh-CN" sz="1400">
              <a:latin typeface="Arial" panose="020B0604020202020204" pitchFamily="34" charset="0"/>
            </a:endParaRPr>
          </a:p>
          <a:p>
            <a:pPr indent="266700"/>
            <a:r>
              <a:rPr lang="en-US" altLang="zh-CN" sz="1400">
                <a:latin typeface="Arial" panose="020B0604020202020204" pitchFamily="34" charset="0"/>
              </a:rPr>
              <a:t>4) Draw the program flow chart of this module with simple condition (not need to describe the program code of this module) </a:t>
            </a:r>
            <a:endParaRPr lang="en-US" altLang="zh-CN" sz="1400">
              <a:latin typeface="Arial" panose="020B0604020202020204" pitchFamily="34" charset="0"/>
            </a:endParaRPr>
          </a:p>
          <a:p>
            <a:pPr indent="266700"/>
            <a:r>
              <a:rPr lang="en-US" altLang="zh-CN" sz="1400">
                <a:latin typeface="Arial" panose="020B0604020202020204" pitchFamily="34" charset="0"/>
              </a:rPr>
              <a:t>5) Compute Cyclomatic complexity of this module.</a:t>
            </a:r>
            <a:endParaRPr lang="en-US" altLang="zh-CN" sz="1400">
              <a:latin typeface="Arial" panose="020B0604020202020204" pitchFamily="34" charset="0"/>
            </a:endParaRPr>
          </a:p>
          <a:p>
            <a:pPr indent="266700"/>
            <a:r>
              <a:rPr lang="en-US" altLang="zh-CN" sz="1400">
                <a:latin typeface="Arial" panose="020B0604020202020204" pitchFamily="34" charset="0"/>
              </a:rPr>
              <a:t>6) In order to test the correctness of this module, List a set of independent path for conducting basic path testing.</a:t>
            </a:r>
            <a:endParaRPr lang="zh-CN" altLang="en-US" sz="1400">
              <a:latin typeface="Arial" panose="020B0604020202020204" pitchFamily="34" charset="0"/>
            </a:endParaRPr>
          </a:p>
        </p:txBody>
      </p:sp>
      <p:sp>
        <p:nvSpPr>
          <p:cNvPr id="256002" name="Rectangle 4"/>
          <p:cNvSpPr/>
          <p:nvPr/>
        </p:nvSpPr>
        <p:spPr>
          <a:xfrm>
            <a:off x="179388" y="225425"/>
            <a:ext cx="8534400" cy="381000"/>
          </a:xfrm>
          <a:prstGeom prst="rect">
            <a:avLst/>
          </a:prstGeom>
          <a:noFill/>
          <a:ln w="9525">
            <a:noFill/>
          </a:ln>
        </p:spPr>
        <p:txBody>
          <a:bodyPr anchor="ctr" anchorCtr="0"/>
          <a:p>
            <a:r>
              <a:rPr lang="en-US" altLang="zh-CN" sz="2800" b="1">
                <a:latin typeface="Arial" panose="020B0604020202020204" pitchFamily="34" charset="0"/>
              </a:rPr>
              <a:t>Homework</a:t>
            </a:r>
            <a:r>
              <a:rPr lang="zh-CN" altLang="en-US" sz="2800" b="1" dirty="0">
                <a:latin typeface="Arial" panose="020B0604020202020204" pitchFamily="34" charset="0"/>
              </a:rPr>
              <a:t>（不做，课堂练习）</a:t>
            </a:r>
            <a:endParaRPr lang="zh-CN" altLang="en-US" sz="2800" b="1"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ISO 9001:2000 Standard </a:t>
            </a:r>
            <a:r>
              <a:rPr lang="zh-CN" altLang="en-US" dirty="0">
                <a:ea typeface="宋体" panose="02010600030101010101" pitchFamily="2" charset="-122"/>
              </a:rPr>
              <a:t>参考</a:t>
            </a:r>
            <a:endParaRPr lang="zh-CN" altLang="en-US" dirty="0">
              <a:ea typeface="宋体" panose="02010600030101010101" pitchFamily="2" charset="-122"/>
            </a:endParaRPr>
          </a:p>
        </p:txBody>
      </p:sp>
      <p:sp>
        <p:nvSpPr>
          <p:cNvPr id="18434" name="Rectangle 3"/>
          <p:cNvSpPr>
            <a:spLocks noGrp="1"/>
          </p:cNvSpPr>
          <p:nvPr>
            <p:ph idx="1"/>
          </p:nvPr>
        </p:nvSpPr>
        <p:spPr/>
        <p:txBody>
          <a:bodyPr vert="horz" wrap="square" lIns="91440" tIns="45720" rIns="91440" bIns="45720" anchor="t" anchorCtr="0"/>
          <a:p>
            <a:pPr>
              <a:lnSpc>
                <a:spcPct val="90000"/>
              </a:lnSpc>
              <a:spcBef>
                <a:spcPts val="300"/>
              </a:spcBef>
              <a:buFont typeface="Wingdings" panose="05000000000000000000" pitchFamily="2" charset="2"/>
              <a:buNone/>
            </a:pPr>
            <a:r>
              <a:rPr lang="zh-CN" altLang="en-US" sz="2400" dirty="0">
                <a:ea typeface="宋体" panose="02010600030101010101" pitchFamily="2" charset="-122"/>
              </a:rPr>
              <a:t>    质量保证体系：用于实现质量管理的组织结构、责任、规程、过程和资源，其目的是帮助企业以符合规格说明的方式，保证企业的产品和服务满足客户需要</a:t>
            </a:r>
            <a:endParaRPr lang="zh-CN" altLang="en-US" sz="2400" dirty="0">
              <a:ea typeface="宋体" panose="02010600030101010101" pitchFamily="2" charset="-122"/>
            </a:endParaRPr>
          </a:p>
          <a:p>
            <a:pPr>
              <a:lnSpc>
                <a:spcPct val="90000"/>
              </a:lnSpc>
              <a:spcBef>
                <a:spcPts val="300"/>
              </a:spcBef>
              <a:buFont typeface="Wingdings" panose="05000000000000000000" pitchFamily="2" charset="2"/>
              <a:buChar char="n"/>
            </a:pPr>
            <a:r>
              <a:rPr lang="en-US" altLang="zh-CN" sz="2400">
                <a:solidFill>
                  <a:srgbClr val="FF0000"/>
                </a:solidFill>
                <a:ea typeface="宋体" panose="02010600030101010101" pitchFamily="2" charset="-122"/>
              </a:rPr>
              <a:t>ISO 9001:2000</a:t>
            </a:r>
            <a:r>
              <a:rPr lang="en-US" altLang="zh-CN" sz="2400">
                <a:ea typeface="宋体" panose="02010600030101010101" pitchFamily="2" charset="-122"/>
              </a:rPr>
              <a:t> is the quality assurance standard that applies to software engineering. </a:t>
            </a:r>
            <a:endParaRPr lang="en-US" altLang="zh-CN" sz="2400">
              <a:ea typeface="宋体" panose="02010600030101010101" pitchFamily="2" charset="-122"/>
            </a:endParaRPr>
          </a:p>
          <a:p>
            <a:pPr>
              <a:lnSpc>
                <a:spcPct val="90000"/>
              </a:lnSpc>
              <a:spcBef>
                <a:spcPts val="300"/>
              </a:spcBef>
              <a:buFont typeface="Wingdings" panose="05000000000000000000" pitchFamily="2" charset="2"/>
              <a:buChar char="n"/>
            </a:pPr>
            <a:r>
              <a:rPr lang="en-US" altLang="zh-CN" sz="2400">
                <a:ea typeface="宋体" panose="02010600030101010101" pitchFamily="2" charset="-122"/>
              </a:rPr>
              <a:t>The standard contains 20 requirements that must be present for an effective quality assurance system. </a:t>
            </a:r>
            <a:endParaRPr lang="en-US" altLang="zh-CN" sz="2400">
              <a:ea typeface="宋体" panose="02010600030101010101" pitchFamily="2" charset="-122"/>
            </a:endParaRPr>
          </a:p>
          <a:p>
            <a:pPr>
              <a:lnSpc>
                <a:spcPct val="90000"/>
              </a:lnSpc>
              <a:spcBef>
                <a:spcPts val="300"/>
              </a:spcBef>
              <a:buFont typeface="Wingdings" panose="05000000000000000000" pitchFamily="2" charset="2"/>
              <a:buChar char="n"/>
            </a:pPr>
            <a:r>
              <a:rPr lang="en-US" altLang="zh-CN" sz="2400">
                <a:ea typeface="宋体" panose="02010600030101010101" pitchFamily="2" charset="-122"/>
              </a:rPr>
              <a:t>The requirements delineated by ISO 9001:2000 address topics such as </a:t>
            </a:r>
            <a:endParaRPr lang="en-US" altLang="zh-CN" sz="2400">
              <a:ea typeface="宋体" panose="02010600030101010101" pitchFamily="2" charset="-122"/>
            </a:endParaRPr>
          </a:p>
          <a:p>
            <a:pPr lvl="1">
              <a:lnSpc>
                <a:spcPct val="90000"/>
              </a:lnSpc>
              <a:spcBef>
                <a:spcPts val="300"/>
              </a:spcBef>
              <a:buFont typeface="Wingdings" panose="05000000000000000000" pitchFamily="2" charset="2"/>
              <a:buChar char="n"/>
            </a:pPr>
            <a:r>
              <a:rPr lang="en-US" altLang="zh-CN" sz="2000">
                <a:ea typeface="宋体" panose="02010600030101010101" pitchFamily="2" charset="-122"/>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endParaRPr lang="en-US" altLang="zh-CN" sz="2000">
              <a:ea typeface="宋体" panose="02010600030101010101" pitchFamily="2" charset="-122"/>
            </a:endParaRPr>
          </a:p>
        </p:txBody>
      </p:sp>
      <p:sp>
        <p:nvSpPr>
          <p:cNvPr id="1843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43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solidFill>
                  <a:schemeClr val="bg1"/>
                </a:solidFill>
              </a:rPr>
              <a:t>Chapter 15</a:t>
            </a:r>
            <a:endParaRPr lang="en-US" noProof="0" dirty="0">
              <a:solidFill>
                <a:schemeClr val="bg1"/>
              </a:solidFill>
            </a:endParaRPr>
          </a:p>
        </p:txBody>
      </p:sp>
      <p:sp>
        <p:nvSpPr>
          <p:cNvPr id="13" name="Subtitle 12"/>
          <p:cNvSpPr>
            <a:spLocks noGrp="1"/>
          </p:cNvSpPr>
          <p:nvPr>
            <p:ph type="subTitle" idx="1"/>
          </p:nvPr>
        </p:nvSpPr>
        <p:spPr/>
        <p:txBody>
          <a:bodyPr/>
          <a:lstStyle/>
          <a:p>
            <a:r>
              <a:rPr lang="en-US" noProof="0" dirty="0"/>
              <a:t>Quality Concepts</a:t>
            </a:r>
            <a:endParaRPr lang="en-US" noProof="0" dirty="0"/>
          </a:p>
        </p:txBody>
      </p:sp>
      <p:sp>
        <p:nvSpPr>
          <p:cNvPr id="14" name="Text Placeholder 13"/>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304800" y="228600"/>
            <a:ext cx="8534400" cy="314325"/>
          </a:xfrm>
        </p:spPr>
        <p:txBody>
          <a:bodyPr vert="horz" wrap="square" lIns="91440" tIns="45720" rIns="91440" bIns="45720" anchor="ctr" anchorCtr="0"/>
          <a:p>
            <a:r>
              <a:rPr lang="en-US" altLang="zh-CN" b="0">
                <a:latin typeface="Times New Roman" panose="02020603050405020304" pitchFamily="18" charset="0"/>
              </a:rPr>
              <a:t>1</a:t>
            </a:r>
            <a:r>
              <a:rPr lang="zh-CN" altLang="en-US" b="0" dirty="0">
                <a:latin typeface="Times New Roman" panose="02020603050405020304" pitchFamily="18" charset="0"/>
              </a:rPr>
              <a:t>、国际标准化组织（</a:t>
            </a:r>
            <a:r>
              <a:rPr lang="en-US" altLang="zh-CN" b="0">
                <a:latin typeface="Times New Roman" panose="02020603050405020304" pitchFamily="18" charset="0"/>
              </a:rPr>
              <a:t>ISO</a:t>
            </a:r>
            <a:r>
              <a:rPr lang="zh-CN" altLang="en-US" b="0" dirty="0">
                <a:latin typeface="Times New Roman" panose="02020603050405020304" pitchFamily="18" charset="0"/>
              </a:rPr>
              <a:t>）</a:t>
            </a:r>
            <a:br>
              <a:rPr lang="zh-CN" altLang="en-US" b="0" dirty="0">
                <a:latin typeface="Times New Roman" panose="02020603050405020304" pitchFamily="18" charset="0"/>
              </a:rPr>
            </a:br>
            <a:r>
              <a:rPr lang="en-US" altLang="zh-CN" b="0"/>
              <a:t>International Standardization Organization</a:t>
            </a:r>
            <a:endParaRPr lang="zh-CN" altLang="en-US" b="0" dirty="0"/>
          </a:p>
        </p:txBody>
      </p:sp>
      <p:sp>
        <p:nvSpPr>
          <p:cNvPr id="19458" name="Rectangle 3"/>
          <p:cNvSpPr>
            <a:spLocks noGrp="1"/>
          </p:cNvSpPr>
          <p:nvPr>
            <p:ph idx="1"/>
          </p:nvPr>
        </p:nvSpPr>
        <p:spPr>
          <a:xfrm>
            <a:off x="457200" y="1219200"/>
            <a:ext cx="8255000" cy="3902075"/>
          </a:xfrm>
        </p:spPr>
        <p:txBody>
          <a:bodyPr vert="horz" wrap="square" lIns="91440" tIns="45720" rIns="91440" bIns="45720" anchor="t" anchorCtr="0"/>
          <a:p>
            <a:pPr algn="just">
              <a:buNone/>
            </a:pPr>
            <a:r>
              <a:rPr lang="zh-CN" altLang="en-US" sz="2400" dirty="0">
                <a:latin typeface="Times New Roman" panose="02020603050405020304" pitchFamily="18" charset="0"/>
              </a:rPr>
              <a:t>           </a:t>
            </a:r>
            <a:r>
              <a:rPr lang="en-US" altLang="zh-CN" sz="2400" b="1">
                <a:latin typeface="宋体" panose="02010600030101010101" pitchFamily="2" charset="-122"/>
                <a:ea typeface="宋体" panose="02010600030101010101" pitchFamily="2" charset="-122"/>
              </a:rPr>
              <a:t>ISO9000</a:t>
            </a:r>
            <a:r>
              <a:rPr lang="zh-CN" altLang="en-US" sz="2400" b="1" dirty="0">
                <a:latin typeface="宋体" panose="02010600030101010101" pitchFamily="2" charset="-122"/>
                <a:ea typeface="宋体" panose="02010600030101010101" pitchFamily="2" charset="-122"/>
              </a:rPr>
              <a:t>族标准是由若干个质量管理标准组成的。这套标准由国际标准化组织（</a:t>
            </a:r>
            <a:r>
              <a:rPr lang="en-US" altLang="zh-CN" sz="2400" b="1">
                <a:latin typeface="宋体" panose="02010600030101010101" pitchFamily="2" charset="-122"/>
                <a:ea typeface="宋体" panose="02010600030101010101" pitchFamily="2" charset="-122"/>
              </a:rPr>
              <a:t>International Organization For Standardization</a:t>
            </a:r>
            <a:r>
              <a:rPr lang="zh-CN" altLang="en-US" sz="2400" b="1" dirty="0">
                <a:latin typeface="宋体" panose="02010600030101010101" pitchFamily="2" charset="-122"/>
                <a:ea typeface="宋体" panose="02010600030101010101" pitchFamily="2" charset="-122"/>
              </a:rPr>
              <a:t>，简称</a:t>
            </a:r>
            <a:r>
              <a:rPr lang="en-US" altLang="zh-CN" sz="2400" b="1">
                <a:latin typeface="宋体" panose="02010600030101010101" pitchFamily="2" charset="-122"/>
                <a:ea typeface="宋体" panose="02010600030101010101" pitchFamily="2" charset="-122"/>
              </a:rPr>
              <a:t>ISO</a:t>
            </a:r>
            <a:r>
              <a:rPr lang="zh-CN" altLang="en-US" sz="2400" b="1" dirty="0">
                <a:latin typeface="宋体" panose="02010600030101010101" pitchFamily="2" charset="-122"/>
                <a:ea typeface="宋体" panose="02010600030101010101" pitchFamily="2" charset="-122"/>
              </a:rPr>
              <a:t>）制定，这套标准被称为质量管理和质量保证模式和实施指南，目前已被世界上</a:t>
            </a:r>
            <a:r>
              <a:rPr lang="en-US" altLang="zh-CN" sz="2400" b="1">
                <a:latin typeface="宋体" panose="02010600030101010101" pitchFamily="2" charset="-122"/>
                <a:ea typeface="宋体" panose="02010600030101010101" pitchFamily="2" charset="-122"/>
              </a:rPr>
              <a:t>80</a:t>
            </a:r>
            <a:r>
              <a:rPr lang="zh-CN" altLang="en-US" sz="2400" b="1" dirty="0">
                <a:latin typeface="宋体" panose="02010600030101010101" pitchFamily="2" charset="-122"/>
                <a:ea typeface="宋体" panose="02010600030101010101" pitchFamily="2" charset="-122"/>
              </a:rPr>
              <a:t>多个国家采纳为国家标准。与国际电工委员会保持密切联系，</a:t>
            </a:r>
            <a:r>
              <a:rPr lang="en-US" altLang="zh-CN" sz="2400" b="1">
                <a:latin typeface="宋体" panose="02010600030101010101" pitchFamily="2" charset="-122"/>
                <a:ea typeface="宋体" panose="02010600030101010101" pitchFamily="2" charset="-122"/>
              </a:rPr>
              <a:t>ISO</a:t>
            </a:r>
            <a:r>
              <a:rPr lang="zh-CN" altLang="en-US" sz="2400" b="1" dirty="0">
                <a:latin typeface="宋体" panose="02010600030101010101" pitchFamily="2" charset="-122"/>
                <a:ea typeface="宋体" panose="02010600030101010101" pitchFamily="2" charset="-122"/>
              </a:rPr>
              <a:t>由国际委员会通过的国际标准草案提交各成员团体表决，需取得至少</a:t>
            </a:r>
            <a:r>
              <a:rPr lang="en-US" altLang="zh-CN" sz="2400" b="1">
                <a:latin typeface="宋体" panose="02010600030101010101" pitchFamily="2" charset="-122"/>
                <a:ea typeface="宋体" panose="02010600030101010101" pitchFamily="2" charset="-122"/>
              </a:rPr>
              <a:t>75%</a:t>
            </a:r>
            <a:r>
              <a:rPr lang="zh-CN" altLang="en-US" sz="2400" b="1" dirty="0">
                <a:latin typeface="宋体" panose="02010600030101010101" pitchFamily="2" charset="-122"/>
                <a:ea typeface="宋体" panose="02010600030101010101" pitchFamily="2" charset="-122"/>
              </a:rPr>
              <a:t>参加表决的成员团体的同意，才能成为国际标准正式发布。</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ctr" anchorCtr="0"/>
          <a:p>
            <a:r>
              <a:rPr lang="en-US" altLang="zh-CN" sz="3200" b="0">
                <a:solidFill>
                  <a:srgbClr val="0000FF"/>
                </a:solidFill>
              </a:rPr>
              <a:t>ISO  </a:t>
            </a:r>
            <a:r>
              <a:rPr lang="zh-CN" altLang="en-US" sz="3200" b="0" dirty="0">
                <a:solidFill>
                  <a:srgbClr val="0000FF"/>
                </a:solidFill>
              </a:rPr>
              <a:t>代 表 什 么？</a:t>
            </a:r>
            <a:endParaRPr lang="zh-CN" altLang="en-US" sz="3200" b="0" dirty="0">
              <a:solidFill>
                <a:srgbClr val="0000FF"/>
              </a:solidFill>
            </a:endParaRPr>
          </a:p>
        </p:txBody>
      </p:sp>
      <p:sp>
        <p:nvSpPr>
          <p:cNvPr id="17411" name="Oval 3"/>
          <p:cNvSpPr/>
          <p:nvPr>
            <p:ph idx="1"/>
          </p:nvPr>
        </p:nvSpPr>
        <p:spPr>
          <a:prstGeom prst="ellipse">
            <a:avLst/>
          </a:prstGeom>
          <a:solidFill>
            <a:srgbClr val="FFFFCC">
              <a:alpha val="100000"/>
            </a:srgbClr>
          </a:solidFill>
          <a:ln>
            <a:solidFill>
              <a:schemeClr val="tx1">
                <a:alpha val="100000"/>
              </a:schemeClr>
            </a:solidFill>
          </a:ln>
        </p:spPr>
        <p:txBody>
          <a:bodyPr vert="horz" wrap="square" lIns="91440" tIns="45720" rIns="91440" bIns="45720" anchor="t"/>
          <a:p>
            <a:pPr marL="342900" marR="0" indent="-342900" algn="l" defTabSz="914400" rtl="0" eaLnBrk="0" fontAlgn="base" latinLnBrk="0" hangingPunct="0">
              <a:lnSpc>
                <a:spcPct val="100000"/>
              </a:lnSpc>
              <a:spcBef>
                <a:spcPct val="20000"/>
              </a:spcBef>
              <a:spcAft>
                <a:spcPct val="0"/>
              </a:spcAft>
              <a:buClr>
                <a:srgbClr val="52A930"/>
              </a:buClr>
              <a:buSzTx/>
              <a:buFontTx/>
              <a:buNone/>
            </a:pPr>
            <a:r>
              <a:rPr kumimoji="0" lang="zh-CN" altLang="en-US" sz="3200" b="0" i="0" u="none" strike="noStrike" kern="0" cap="none" spc="0" normalizeH="0" baseline="0" noProof="1" dirty="0">
                <a:solidFill>
                  <a:schemeClr val="tx1"/>
                </a:solidFill>
                <a:latin typeface="+mn-lt"/>
                <a:ea typeface="MS PGothic" panose="020B0600070205080204" pitchFamily="34" charset="-128"/>
                <a:cs typeface="+mn-cs"/>
              </a:rPr>
              <a:t>        </a:t>
            </a:r>
            <a:r>
              <a:rPr kumimoji="0" lang="en-US" altLang="zh-CN" sz="3200" b="1" i="0" u="none" strike="noStrike" kern="0" cap="none" spc="0" normalizeH="0" baseline="0" noProof="1">
                <a:solidFill>
                  <a:schemeClr val="tx1"/>
                </a:solidFill>
                <a:latin typeface="+mn-lt"/>
                <a:ea typeface="MS PGothic" panose="020B0600070205080204" pitchFamily="34" charset="-128"/>
                <a:cs typeface="+mn-cs"/>
              </a:rPr>
              <a:t>ISO</a:t>
            </a:r>
            <a:r>
              <a:rPr kumimoji="0" lang="zh-CN" altLang="en-US" sz="3200" b="1" i="0" u="none" strike="noStrike" kern="0" cap="none" spc="0" normalizeH="0" baseline="0" noProof="1" dirty="0">
                <a:solidFill>
                  <a:schemeClr val="tx1"/>
                </a:solidFill>
                <a:latin typeface="+mn-lt"/>
                <a:ea typeface="MS PGothic" panose="020B0600070205080204" pitchFamily="34" charset="-128"/>
                <a:cs typeface="+mn-cs"/>
              </a:rPr>
              <a:t>国际标准化组织</a:t>
            </a:r>
            <a:endParaRPr kumimoji="0" lang="zh-CN" altLang="en-US" sz="3200" b="1" i="0" u="none" strike="noStrike" kern="0" cap="none" spc="0" normalizeH="0" baseline="0" noProof="1" dirty="0">
              <a:solidFill>
                <a:schemeClr val="tx1"/>
              </a:solidFill>
              <a:latin typeface="+mn-lt"/>
              <a:ea typeface="MS PGothic" panose="020B0600070205080204" pitchFamily="34" charset="-128"/>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Tx/>
              <a:buNone/>
            </a:pPr>
            <a:endParaRPr kumimoji="0" lang="zh-CN" altLang="en-US" sz="3200" b="1" i="0" u="none" strike="noStrike" kern="0" cap="none" spc="0" normalizeH="0" baseline="0" noProof="1" dirty="0">
              <a:solidFill>
                <a:schemeClr val="tx1"/>
              </a:solidFill>
              <a:latin typeface="+mn-lt"/>
              <a:ea typeface="MS PGothic" panose="020B0600070205080204" pitchFamily="34" charset="-128"/>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Tx/>
              <a:buNone/>
            </a:pPr>
            <a:r>
              <a:rPr kumimoji="0" lang="en-US" altLang="zh-CN" sz="2400" b="1" i="0" u="none" strike="noStrike" kern="0" cap="none" spc="0" normalizeH="0" baseline="0" noProof="1">
                <a:solidFill>
                  <a:srgbClr val="FF0000"/>
                </a:solidFill>
                <a:latin typeface="+mn-lt"/>
                <a:ea typeface="MS PGothic" panose="020B0600070205080204" pitchFamily="34" charset="-128"/>
                <a:cs typeface="+mn-cs"/>
              </a:rPr>
              <a:t>I</a:t>
            </a:r>
            <a:r>
              <a:rPr kumimoji="0" lang="en-US" altLang="zh-CN" sz="2400" b="1" i="0" u="none" strike="noStrike" kern="0" cap="none" spc="0" normalizeH="0" baseline="0" noProof="1">
                <a:solidFill>
                  <a:schemeClr val="tx1"/>
                </a:solidFill>
                <a:latin typeface="+mn-lt"/>
                <a:ea typeface="MS PGothic" panose="020B0600070205080204" pitchFamily="34" charset="-128"/>
                <a:cs typeface="+mn-cs"/>
              </a:rPr>
              <a:t>NTERNATIONAL</a:t>
            </a:r>
            <a:r>
              <a:rPr kumimoji="0" lang="en-US" altLang="zh-CN" sz="2400" b="1" i="0" u="none" strike="noStrike" kern="0" cap="none" spc="0" normalizeH="0" baseline="0" noProof="1">
                <a:solidFill>
                  <a:srgbClr val="FF0000"/>
                </a:solidFill>
                <a:latin typeface="+mn-lt"/>
                <a:ea typeface="MS PGothic" panose="020B0600070205080204" pitchFamily="34" charset="-128"/>
                <a:cs typeface="+mn-cs"/>
              </a:rPr>
              <a:t>O</a:t>
            </a:r>
            <a:r>
              <a:rPr kumimoji="0" lang="en-US" altLang="zh-CN" sz="2400" b="1" i="0" u="none" strike="noStrike" kern="0" cap="none" spc="0" normalizeH="0" baseline="0" noProof="1">
                <a:solidFill>
                  <a:schemeClr val="tx1"/>
                </a:solidFill>
                <a:latin typeface="+mn-lt"/>
                <a:ea typeface="MS PGothic" panose="020B0600070205080204" pitchFamily="34" charset="-128"/>
                <a:cs typeface="+mn-cs"/>
              </a:rPr>
              <a:t>RGANIZATION</a:t>
            </a:r>
            <a:endParaRPr kumimoji="0" lang="en-US" altLang="zh-CN" sz="2400" b="1" i="0" u="none" strike="noStrike" kern="0" cap="none" spc="0" normalizeH="0" baseline="0" noProof="1">
              <a:solidFill>
                <a:schemeClr val="tx1"/>
              </a:solidFill>
              <a:latin typeface="+mn-lt"/>
              <a:ea typeface="MS PGothic" panose="020B0600070205080204" pitchFamily="34" charset="-128"/>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Tx/>
              <a:buNone/>
            </a:pPr>
            <a:r>
              <a:rPr kumimoji="0" lang="en-US" altLang="zh-CN" sz="2400" b="1" i="0" u="none" strike="noStrike" kern="0" cap="none" spc="0" normalizeH="0" baseline="0" noProof="1">
                <a:solidFill>
                  <a:schemeClr val="tx1"/>
                </a:solidFill>
                <a:latin typeface="+mn-lt"/>
                <a:ea typeface="MS PGothic" panose="020B0600070205080204" pitchFamily="34" charset="-128"/>
                <a:cs typeface="+mn-cs"/>
              </a:rPr>
              <a:t>                          </a:t>
            </a:r>
            <a:r>
              <a:rPr kumimoji="0" lang="en-US" altLang="zh-CN" sz="2400" b="1" i="0" u="none" strike="noStrike" kern="0" cap="none" spc="0" normalizeH="0" baseline="0" noProof="1">
                <a:solidFill>
                  <a:srgbClr val="0000FF"/>
                </a:solidFill>
                <a:latin typeface="+mn-lt"/>
                <a:ea typeface="MS PGothic" panose="020B0600070205080204" pitchFamily="34" charset="-128"/>
                <a:cs typeface="+mn-cs"/>
              </a:rPr>
              <a:t>F</a:t>
            </a:r>
            <a:r>
              <a:rPr kumimoji="0" lang="en-US" altLang="zh-CN" sz="2400" b="1" i="0" u="none" strike="noStrike" kern="0" cap="none" spc="0" normalizeH="0" baseline="0" noProof="1">
                <a:solidFill>
                  <a:schemeClr val="tx1"/>
                </a:solidFill>
                <a:latin typeface="+mn-lt"/>
                <a:ea typeface="MS PGothic" panose="020B0600070205080204" pitchFamily="34" charset="-128"/>
                <a:cs typeface="+mn-cs"/>
              </a:rPr>
              <a:t>OR</a:t>
            </a:r>
            <a:endParaRPr kumimoji="0" lang="en-US" altLang="zh-CN" sz="2400" b="1" i="0" u="none" strike="noStrike" kern="0" cap="none" spc="0" normalizeH="0" baseline="0" noProof="1">
              <a:solidFill>
                <a:schemeClr val="tx1"/>
              </a:solidFill>
              <a:latin typeface="+mn-lt"/>
              <a:ea typeface="MS PGothic" panose="020B0600070205080204" pitchFamily="34" charset="-128"/>
              <a:cs typeface="+mn-cs"/>
            </a:endParaRPr>
          </a:p>
          <a:p>
            <a:pPr marL="342900" marR="0" indent="-342900" algn="l" defTabSz="914400" rtl="0" eaLnBrk="0" fontAlgn="base" latinLnBrk="0" hangingPunct="0">
              <a:lnSpc>
                <a:spcPct val="100000"/>
              </a:lnSpc>
              <a:spcBef>
                <a:spcPct val="20000"/>
              </a:spcBef>
              <a:spcAft>
                <a:spcPct val="0"/>
              </a:spcAft>
              <a:buClr>
                <a:srgbClr val="52A930"/>
              </a:buClr>
              <a:buSzTx/>
              <a:buFontTx/>
              <a:buNone/>
            </a:pPr>
            <a:r>
              <a:rPr kumimoji="0" lang="en-US" altLang="zh-CN" sz="2400" b="1" i="0" u="none" strike="noStrike" kern="0" cap="none" spc="0" normalizeH="0" baseline="0" noProof="1">
                <a:solidFill>
                  <a:schemeClr val="tx1"/>
                </a:solidFill>
                <a:latin typeface="+mn-lt"/>
                <a:ea typeface="MS PGothic" panose="020B0600070205080204" pitchFamily="34" charset="-128"/>
                <a:cs typeface="+mn-cs"/>
              </a:rPr>
              <a:t>             </a:t>
            </a:r>
            <a:r>
              <a:rPr kumimoji="0" lang="en-US" altLang="zh-CN" sz="2400" b="1" i="0" u="none" strike="noStrike" kern="0" cap="none" spc="0" normalizeH="0" baseline="0" noProof="1">
                <a:solidFill>
                  <a:srgbClr val="FF0000"/>
                </a:solidFill>
                <a:latin typeface="+mn-lt"/>
                <a:ea typeface="MS PGothic" panose="020B0600070205080204" pitchFamily="34" charset="-128"/>
                <a:cs typeface="+mn-cs"/>
              </a:rPr>
              <a:t>S</a:t>
            </a:r>
            <a:r>
              <a:rPr kumimoji="0" lang="en-US" altLang="zh-CN" sz="2400" b="1" i="0" u="none" strike="noStrike" kern="0" cap="none" spc="0" normalizeH="0" baseline="0" noProof="1">
                <a:solidFill>
                  <a:schemeClr val="tx1"/>
                </a:solidFill>
                <a:latin typeface="+mn-lt"/>
                <a:ea typeface="MS PGothic" panose="020B0600070205080204" pitchFamily="34" charset="-128"/>
                <a:cs typeface="+mn-cs"/>
              </a:rPr>
              <a:t>TANDARDIZATION</a:t>
            </a:r>
            <a:endParaRPr kumimoji="0" lang="en-US" altLang="zh-CN" sz="2400" b="1" i="0" u="none" strike="noStrike" kern="0" cap="none" spc="0" normalizeH="0" baseline="0" noProof="1">
              <a:solidFill>
                <a:schemeClr val="tx1"/>
              </a:solidFill>
              <a:latin typeface="+mn-lt"/>
              <a:ea typeface="MS PGothic" panose="020B0600070205080204" pitchFamily="34" charset="-128"/>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304800" y="288925"/>
            <a:ext cx="8534400" cy="239713"/>
          </a:xfrm>
        </p:spPr>
        <p:txBody>
          <a:bodyPr vert="horz" wrap="square" lIns="91440" tIns="45720" rIns="91440" bIns="45720" anchor="ctr" anchorCtr="0"/>
          <a:p>
            <a:r>
              <a:rPr lang="zh-CN" altLang="en-US" b="0" dirty="0">
                <a:latin typeface="Times New Roman" panose="02020603050405020304" pitchFamily="18" charset="0"/>
              </a:rPr>
              <a:t>实施</a:t>
            </a:r>
            <a:r>
              <a:rPr lang="en-US" altLang="zh-CN" b="0">
                <a:latin typeface="Times New Roman" panose="02020603050405020304" pitchFamily="18" charset="0"/>
              </a:rPr>
              <a:t>ISO9000</a:t>
            </a:r>
            <a:r>
              <a:rPr lang="zh-CN" altLang="en-US" b="0" dirty="0">
                <a:latin typeface="Times New Roman" panose="02020603050405020304" pitchFamily="18" charset="0"/>
              </a:rPr>
              <a:t>族标准的意义</a:t>
            </a:r>
            <a:br>
              <a:rPr lang="zh-CN" altLang="en-US" b="0" dirty="0">
                <a:latin typeface="Times New Roman" panose="02020603050405020304" pitchFamily="18" charset="0"/>
              </a:rPr>
            </a:br>
            <a:endParaRPr lang="zh-CN" altLang="en-US" b="0" dirty="0">
              <a:latin typeface="Times New Roman" panose="02020603050405020304" pitchFamily="18" charset="0"/>
            </a:endParaRPr>
          </a:p>
        </p:txBody>
      </p:sp>
      <p:sp>
        <p:nvSpPr>
          <p:cNvPr id="21506" name="Rectangle 3"/>
          <p:cNvSpPr>
            <a:spLocks noGrp="1"/>
          </p:cNvSpPr>
          <p:nvPr>
            <p:ph idx="1"/>
          </p:nvPr>
        </p:nvSpPr>
        <p:spPr/>
        <p:txBody>
          <a:bodyPr vert="horz" wrap="square" lIns="91440" tIns="45720" rIns="91440" bIns="45720" anchor="t" anchorCtr="0"/>
          <a:p>
            <a:pPr algn="just">
              <a:buNone/>
            </a:pPr>
            <a:r>
              <a:rPr lang="zh-CN" altLang="en-US" b="1" dirty="0">
                <a:latin typeface="Times New Roman" panose="02020603050405020304" pitchFamily="18" charset="0"/>
              </a:rPr>
              <a:t>●实施</a:t>
            </a:r>
            <a:r>
              <a:rPr lang="en-US" altLang="zh-CN" b="1">
                <a:latin typeface="Times New Roman" panose="02020603050405020304" pitchFamily="18" charset="0"/>
              </a:rPr>
              <a:t>ISO9000</a:t>
            </a:r>
            <a:r>
              <a:rPr lang="zh-CN" altLang="en-US" b="1" dirty="0">
                <a:latin typeface="Times New Roman" panose="02020603050405020304" pitchFamily="18" charset="0"/>
              </a:rPr>
              <a:t>族标准有利于提高产品质量，保护消费者利益。</a:t>
            </a:r>
            <a:endParaRPr lang="zh-CN" altLang="en-US" b="1" dirty="0">
              <a:latin typeface="Times New Roman" panose="02020603050405020304" pitchFamily="18" charset="0"/>
            </a:endParaRPr>
          </a:p>
          <a:p>
            <a:pPr algn="just">
              <a:buNone/>
            </a:pPr>
            <a:r>
              <a:rPr lang="zh-CN" altLang="en-US" b="1" dirty="0">
                <a:latin typeface="Times New Roman" panose="02020603050405020304" pitchFamily="18" charset="0"/>
              </a:rPr>
              <a:t>●为提高组织的运作能力提供了有效的方法。</a:t>
            </a:r>
            <a:endParaRPr lang="zh-CN" altLang="en-US" b="1" dirty="0">
              <a:latin typeface="Times New Roman" panose="02020603050405020304" pitchFamily="18" charset="0"/>
            </a:endParaRPr>
          </a:p>
          <a:p>
            <a:pPr algn="just">
              <a:buNone/>
            </a:pPr>
            <a:r>
              <a:rPr lang="zh-CN" altLang="en-US" b="1" dirty="0">
                <a:latin typeface="Times New Roman" panose="02020603050405020304" pitchFamily="18" charset="0"/>
              </a:rPr>
              <a:t>●有利于增进国际贸易，消除技术壁垒。</a:t>
            </a:r>
            <a:endParaRPr lang="zh-CN" altLang="en-US" b="1" dirty="0">
              <a:latin typeface="Times New Roman" panose="02020603050405020304" pitchFamily="18" charset="0"/>
            </a:endParaRPr>
          </a:p>
          <a:p>
            <a:pPr algn="just">
              <a:buNone/>
            </a:pPr>
            <a:r>
              <a:rPr lang="zh-CN" altLang="en-US" b="1" dirty="0">
                <a:latin typeface="Times New Roman" panose="02020603050405020304" pitchFamily="18" charset="0"/>
              </a:rPr>
              <a:t>●有利于组织的持续改进和持续满足顾客的需求和期望。</a:t>
            </a:r>
            <a:endParaRPr lang="zh-CN" altLang="en-US" b="1" dirty="0">
              <a:latin typeface="Times New Roman" panose="02020603050405020304" pitchFamily="18" charset="0"/>
            </a:endParaRPr>
          </a:p>
          <a:p>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zh-CN" altLang="en-US" dirty="0">
                <a:latin typeface="Times New Roman" panose="02020603050405020304" pitchFamily="18" charset="0"/>
              </a:rPr>
              <a:t>标准</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22530" name="Rectangle 3"/>
          <p:cNvSpPr>
            <a:spLocks noGrp="1"/>
          </p:cNvSpPr>
          <p:nvPr>
            <p:ph idx="1"/>
          </p:nvPr>
        </p:nvSpPr>
        <p:spPr>
          <a:xfrm>
            <a:off x="576263" y="1066800"/>
            <a:ext cx="8172450" cy="4419600"/>
          </a:xfrm>
        </p:spPr>
        <p:txBody>
          <a:bodyPr vert="horz" wrap="square" lIns="91440" tIns="45720" rIns="91440" bIns="45720" anchor="t" anchorCtr="0"/>
          <a:p>
            <a:pPr algn="just"/>
            <a:r>
              <a:rPr lang="en-US" altLang="zh-CN" b="1">
                <a:latin typeface="宋体" panose="02010600030101010101" pitchFamily="2" charset="-122"/>
                <a:ea typeface="宋体" panose="02010600030101010101" pitchFamily="2" charset="-122"/>
              </a:rPr>
              <a:t>2000</a:t>
            </a:r>
            <a:r>
              <a:rPr lang="zh-CN" altLang="en-US" b="1" dirty="0">
                <a:latin typeface="宋体" panose="02010600030101010101" pitchFamily="2" charset="-122"/>
                <a:ea typeface="宋体" panose="02010600030101010101" pitchFamily="2" charset="-122"/>
              </a:rPr>
              <a:t>版 </a:t>
            </a:r>
            <a:r>
              <a:rPr lang="en-US" altLang="zh-CN" b="1">
                <a:latin typeface="宋体" panose="02010600030101010101" pitchFamily="2" charset="-122"/>
                <a:ea typeface="宋体" panose="02010600030101010101" pitchFamily="2" charset="-122"/>
              </a:rPr>
              <a:t>ISO9000</a:t>
            </a:r>
            <a:r>
              <a:rPr lang="zh-CN" altLang="en-US" b="1" dirty="0">
                <a:latin typeface="宋体" panose="02010600030101010101" pitchFamily="2" charset="-122"/>
                <a:ea typeface="宋体" panose="02010600030101010101" pitchFamily="2" charset="-122"/>
              </a:rPr>
              <a:t>族标准由</a:t>
            </a:r>
            <a:r>
              <a:rPr lang="en-US" altLang="zh-CN" b="1">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个核心标准组成，它们是：</a:t>
            </a:r>
            <a:endParaRPr lang="zh-CN" altLang="en-US" b="1" dirty="0">
              <a:latin typeface="宋体" panose="02010600030101010101" pitchFamily="2" charset="-122"/>
              <a:ea typeface="宋体" panose="02010600030101010101" pitchFamily="2" charset="-122"/>
            </a:endParaRPr>
          </a:p>
          <a:p>
            <a:pPr algn="just">
              <a:buNone/>
            </a:pPr>
            <a:r>
              <a:rPr lang="en-US" altLang="zh-CN" sz="2400" b="1">
                <a:latin typeface="宋体" panose="02010600030101010101" pitchFamily="2" charset="-122"/>
                <a:ea typeface="宋体" panose="02010600030101010101" pitchFamily="2" charset="-122"/>
              </a:rPr>
              <a:t>  ISO9000</a:t>
            </a:r>
            <a:r>
              <a:rPr lang="zh-CN" altLang="en-US" sz="2400" b="1" dirty="0">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2000    </a:t>
            </a:r>
            <a:r>
              <a:rPr lang="zh-CN" altLang="en-US" sz="2400" b="1" dirty="0">
                <a:latin typeface="宋体" panose="02010600030101010101" pitchFamily="2" charset="-122"/>
                <a:ea typeface="宋体" panose="02010600030101010101" pitchFamily="2" charset="-122"/>
              </a:rPr>
              <a:t>质量管理体系</a:t>
            </a:r>
            <a:r>
              <a:rPr lang="en-US" altLang="zh-CN" sz="2400" b="1">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基础和术语</a:t>
            </a:r>
            <a:endParaRPr lang="zh-CN" altLang="en-US" sz="2400" b="1" dirty="0">
              <a:latin typeface="宋体" panose="02010600030101010101" pitchFamily="2" charset="-122"/>
              <a:ea typeface="宋体" panose="02010600030101010101" pitchFamily="2" charset="-122"/>
            </a:endParaRPr>
          </a:p>
          <a:p>
            <a:pPr algn="just">
              <a:buNone/>
            </a:pPr>
            <a:r>
              <a:rPr lang="zh-CN" altLang="en-US" sz="2400" b="1" dirty="0">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ISO9001</a:t>
            </a:r>
            <a:r>
              <a:rPr lang="zh-CN" altLang="en-US" sz="2400" b="1" dirty="0">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2000    </a:t>
            </a:r>
            <a:r>
              <a:rPr lang="zh-CN" altLang="en-US" sz="2400" b="1" dirty="0">
                <a:latin typeface="宋体" panose="02010600030101010101" pitchFamily="2" charset="-122"/>
                <a:ea typeface="宋体" panose="02010600030101010101" pitchFamily="2" charset="-122"/>
              </a:rPr>
              <a:t>质量管理体系</a:t>
            </a:r>
            <a:r>
              <a:rPr lang="en-US" altLang="zh-CN" sz="2400" b="1">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要求</a:t>
            </a:r>
            <a:r>
              <a:rPr lang="zh-CN" altLang="en-US" sz="2000" b="1" dirty="0">
                <a:latin typeface="宋体" panose="02010600030101010101" pitchFamily="2" charset="-122"/>
                <a:ea typeface="宋体" panose="02010600030101010101" pitchFamily="2" charset="-122"/>
              </a:rPr>
              <a:t>（一个标准）</a:t>
            </a:r>
            <a:endParaRPr lang="zh-CN" altLang="en-US" sz="2000" b="1" dirty="0">
              <a:latin typeface="宋体" panose="02010600030101010101" pitchFamily="2" charset="-122"/>
              <a:ea typeface="宋体" panose="02010600030101010101" pitchFamily="2" charset="-122"/>
            </a:endParaRPr>
          </a:p>
          <a:p>
            <a:pPr algn="just">
              <a:buNone/>
            </a:pPr>
            <a:r>
              <a:rPr lang="zh-CN" altLang="en-US" sz="2400" b="1" dirty="0">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ISO9004</a:t>
            </a:r>
            <a:r>
              <a:rPr lang="zh-CN" altLang="en-US" sz="2400" b="1" dirty="0">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2000    </a:t>
            </a:r>
            <a:r>
              <a:rPr lang="zh-CN" altLang="en-US" sz="2400" b="1" dirty="0">
                <a:latin typeface="宋体" panose="02010600030101010101" pitchFamily="2" charset="-122"/>
                <a:ea typeface="宋体" panose="02010600030101010101" pitchFamily="2" charset="-122"/>
              </a:rPr>
              <a:t>质量管理体系</a:t>
            </a:r>
            <a:r>
              <a:rPr lang="en-US" altLang="zh-CN" sz="2400" b="1">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业绩改进指南                                                                  </a:t>
            </a:r>
            <a:endParaRPr lang="zh-CN" altLang="en-US" sz="2400" b="1" dirty="0">
              <a:latin typeface="宋体" panose="02010600030101010101" pitchFamily="2" charset="-122"/>
              <a:ea typeface="宋体" panose="02010600030101010101" pitchFamily="2" charset="-122"/>
            </a:endParaRPr>
          </a:p>
          <a:p>
            <a:pPr algn="just">
              <a:buNone/>
            </a:pPr>
            <a:r>
              <a:rPr lang="zh-CN" altLang="en-US" sz="2400" b="1" dirty="0">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ISO19011</a:t>
            </a:r>
            <a:r>
              <a:rPr lang="zh-CN" altLang="en-US" sz="2400" b="1" dirty="0">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2002   </a:t>
            </a:r>
            <a:r>
              <a:rPr lang="zh-CN" altLang="en-US" sz="2400" b="1" dirty="0">
                <a:latin typeface="宋体" panose="02010600030101010101" pitchFamily="2" charset="-122"/>
                <a:ea typeface="宋体" panose="02010600030101010101" pitchFamily="2" charset="-122"/>
              </a:rPr>
              <a:t>质量和（或）环境管理体系审核指南</a:t>
            </a:r>
            <a:endParaRPr lang="zh-CN" altLang="en-US"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b="0"/>
              <a:t>ISO9001</a:t>
            </a:r>
            <a:r>
              <a:rPr lang="zh-CN" altLang="en-US" b="0" dirty="0"/>
              <a:t>：</a:t>
            </a:r>
            <a:r>
              <a:rPr lang="en-US" altLang="zh-CN" b="0"/>
              <a:t>2000</a:t>
            </a:r>
            <a:r>
              <a:rPr lang="zh-CN" altLang="en-US" b="0" dirty="0"/>
              <a:t>两个基本目标</a:t>
            </a:r>
            <a:endParaRPr lang="zh-CN" altLang="en-US" b="0" dirty="0"/>
          </a:p>
        </p:txBody>
      </p:sp>
      <p:sp>
        <p:nvSpPr>
          <p:cNvPr id="23554" name="Rectangle 3"/>
          <p:cNvSpPr>
            <a:spLocks noGrp="1"/>
          </p:cNvSpPr>
          <p:nvPr>
            <p:ph idx="1"/>
          </p:nvPr>
        </p:nvSpPr>
        <p:spPr/>
        <p:txBody>
          <a:bodyPr vert="horz" wrap="square" lIns="91440" tIns="45720" rIns="91440" bIns="45720" anchor="t" anchorCtr="0"/>
          <a:p>
            <a:pPr>
              <a:lnSpc>
                <a:spcPct val="90000"/>
              </a:lnSpc>
            </a:pPr>
            <a:r>
              <a:rPr lang="zh-CN" altLang="en-US" b="1" dirty="0">
                <a:solidFill>
                  <a:srgbClr val="FF0000"/>
                </a:solidFill>
                <a:ea typeface="宋体" panose="02010600030101010101" pitchFamily="2" charset="-122"/>
              </a:rPr>
              <a:t>持续改进</a:t>
            </a:r>
            <a:endParaRPr lang="zh-CN" altLang="en-US" b="1" dirty="0">
              <a:solidFill>
                <a:srgbClr val="FF0000"/>
              </a:solidFill>
              <a:ea typeface="宋体" panose="02010600030101010101" pitchFamily="2" charset="-122"/>
            </a:endParaRPr>
          </a:p>
          <a:p>
            <a:pPr>
              <a:lnSpc>
                <a:spcPct val="90000"/>
              </a:lnSpc>
              <a:buNone/>
            </a:pPr>
            <a:r>
              <a:rPr lang="zh-CN" altLang="en-US" b="1" dirty="0"/>
              <a:t>          增强满足要求       </a:t>
            </a:r>
            <a:r>
              <a:rPr lang="en-US" altLang="zh-CN" b="1"/>
              <a:t>P       D       C      A</a:t>
            </a:r>
            <a:r>
              <a:rPr lang="zh-CN" altLang="en-US" b="1" dirty="0"/>
              <a:t>循环</a:t>
            </a:r>
            <a:endParaRPr lang="zh-CN" altLang="en-US" b="1" dirty="0"/>
          </a:p>
          <a:p>
            <a:pPr>
              <a:lnSpc>
                <a:spcPct val="90000"/>
              </a:lnSpc>
              <a:buNone/>
            </a:pPr>
            <a:r>
              <a:rPr lang="zh-CN" altLang="en-US" b="1" dirty="0"/>
              <a:t>   的能力的循环活动；</a:t>
            </a:r>
            <a:endParaRPr lang="zh-CN" altLang="en-US" b="1" dirty="0"/>
          </a:p>
          <a:p>
            <a:pPr>
              <a:lnSpc>
                <a:spcPct val="90000"/>
              </a:lnSpc>
              <a:buNone/>
            </a:pPr>
            <a:endParaRPr lang="zh-CN" altLang="en-US" b="1" dirty="0"/>
          </a:p>
          <a:p>
            <a:pPr>
              <a:lnSpc>
                <a:spcPct val="90000"/>
              </a:lnSpc>
              <a:buNone/>
            </a:pPr>
            <a:endParaRPr lang="zh-CN" altLang="en-US" b="1" dirty="0"/>
          </a:p>
          <a:p>
            <a:pPr>
              <a:lnSpc>
                <a:spcPct val="90000"/>
              </a:lnSpc>
              <a:buNone/>
            </a:pPr>
            <a:r>
              <a:rPr lang="zh-CN" altLang="en-US" b="1" dirty="0"/>
              <a:t>            </a:t>
            </a:r>
            <a:endParaRPr lang="zh-CN" altLang="en-US" b="1" dirty="0"/>
          </a:p>
          <a:p>
            <a:pPr>
              <a:lnSpc>
                <a:spcPct val="90000"/>
              </a:lnSpc>
            </a:pPr>
            <a:r>
              <a:rPr lang="zh-CN" altLang="en-US" b="1" dirty="0">
                <a:solidFill>
                  <a:srgbClr val="FF0000"/>
                </a:solidFill>
                <a:ea typeface="宋体" panose="02010600030101010101" pitchFamily="2" charset="-122"/>
              </a:rPr>
              <a:t>顾客满意</a:t>
            </a:r>
            <a:endParaRPr lang="zh-CN" altLang="en-US" b="1" dirty="0">
              <a:solidFill>
                <a:srgbClr val="FF0000"/>
              </a:solidFill>
              <a:ea typeface="宋体" panose="02010600030101010101" pitchFamily="2" charset="-122"/>
            </a:endParaRPr>
          </a:p>
          <a:p>
            <a:pPr>
              <a:lnSpc>
                <a:spcPct val="90000"/>
              </a:lnSpc>
              <a:buNone/>
            </a:pPr>
            <a:r>
              <a:rPr lang="zh-CN" altLang="en-US" b="1" dirty="0"/>
              <a:t>          顾客对其要求已</a:t>
            </a:r>
            <a:endParaRPr lang="zh-CN" altLang="en-US" b="1" dirty="0"/>
          </a:p>
          <a:p>
            <a:pPr>
              <a:lnSpc>
                <a:spcPct val="90000"/>
              </a:lnSpc>
              <a:buNone/>
            </a:pPr>
            <a:r>
              <a:rPr lang="zh-CN" altLang="en-US" b="1" dirty="0"/>
              <a:t>  被满足的程度的感受；</a:t>
            </a:r>
            <a:endParaRPr lang="zh-CN" altLang="en-US" b="1" dirty="0"/>
          </a:p>
          <a:p>
            <a:pPr>
              <a:lnSpc>
                <a:spcPct val="90000"/>
              </a:lnSpc>
              <a:buNone/>
            </a:pPr>
            <a:endParaRPr lang="zh-CN" altLang="en-US" b="1" dirty="0"/>
          </a:p>
        </p:txBody>
      </p:sp>
      <p:sp>
        <p:nvSpPr>
          <p:cNvPr id="23555" name="Line 4"/>
          <p:cNvSpPr/>
          <p:nvPr/>
        </p:nvSpPr>
        <p:spPr>
          <a:xfrm>
            <a:off x="4591050" y="3941763"/>
            <a:ext cx="3124200" cy="0"/>
          </a:xfrm>
          <a:prstGeom prst="line">
            <a:avLst/>
          </a:prstGeom>
          <a:ln w="38100" cap="flat" cmpd="sng">
            <a:solidFill>
              <a:srgbClr val="FF0000"/>
            </a:solidFill>
            <a:prstDash val="solid"/>
            <a:headEnd type="none" w="med" len="med"/>
            <a:tailEnd type="none" w="med" len="med"/>
          </a:ln>
        </p:spPr>
      </p:sp>
      <p:sp>
        <p:nvSpPr>
          <p:cNvPr id="23556" name="Line 5"/>
          <p:cNvSpPr/>
          <p:nvPr/>
        </p:nvSpPr>
        <p:spPr>
          <a:xfrm>
            <a:off x="4572000" y="4627563"/>
            <a:ext cx="3124200" cy="0"/>
          </a:xfrm>
          <a:prstGeom prst="line">
            <a:avLst/>
          </a:prstGeom>
          <a:ln w="38100" cap="flat" cmpd="sng">
            <a:solidFill>
              <a:srgbClr val="009900"/>
            </a:solidFill>
            <a:prstDash val="solid"/>
            <a:headEnd type="none" w="med" len="med"/>
            <a:tailEnd type="none" w="med" len="med"/>
          </a:ln>
        </p:spPr>
      </p:sp>
      <p:sp>
        <p:nvSpPr>
          <p:cNvPr id="23557" name="Line 6"/>
          <p:cNvSpPr/>
          <p:nvPr/>
        </p:nvSpPr>
        <p:spPr>
          <a:xfrm>
            <a:off x="4648200" y="5313363"/>
            <a:ext cx="3124200" cy="0"/>
          </a:xfrm>
          <a:prstGeom prst="line">
            <a:avLst/>
          </a:prstGeom>
          <a:ln w="38100" cap="flat" cmpd="sng">
            <a:solidFill>
              <a:srgbClr val="FF0000"/>
            </a:solidFill>
            <a:prstDash val="solid"/>
            <a:headEnd type="none" w="med" len="med"/>
            <a:tailEnd type="none" w="med" len="med"/>
          </a:ln>
        </p:spPr>
      </p:sp>
      <p:sp>
        <p:nvSpPr>
          <p:cNvPr id="23558" name="Line 7"/>
          <p:cNvSpPr/>
          <p:nvPr/>
        </p:nvSpPr>
        <p:spPr>
          <a:xfrm flipV="1">
            <a:off x="4724400" y="4398963"/>
            <a:ext cx="304800" cy="533400"/>
          </a:xfrm>
          <a:prstGeom prst="line">
            <a:avLst/>
          </a:prstGeom>
          <a:ln w="38100" cap="flat" cmpd="sng">
            <a:solidFill>
              <a:schemeClr val="tx1"/>
            </a:solidFill>
            <a:prstDash val="solid"/>
            <a:headEnd type="none" w="med" len="med"/>
            <a:tailEnd type="none" w="med" len="med"/>
          </a:ln>
        </p:spPr>
      </p:sp>
      <p:sp>
        <p:nvSpPr>
          <p:cNvPr id="23559" name="Line 8"/>
          <p:cNvSpPr/>
          <p:nvPr/>
        </p:nvSpPr>
        <p:spPr>
          <a:xfrm>
            <a:off x="5029200" y="4398963"/>
            <a:ext cx="228600" cy="381000"/>
          </a:xfrm>
          <a:prstGeom prst="line">
            <a:avLst/>
          </a:prstGeom>
          <a:ln w="38100" cap="flat" cmpd="sng">
            <a:solidFill>
              <a:schemeClr val="tx1"/>
            </a:solidFill>
            <a:prstDash val="solid"/>
            <a:headEnd type="none" w="med" len="med"/>
            <a:tailEnd type="none" w="med" len="med"/>
          </a:ln>
        </p:spPr>
      </p:sp>
      <p:sp>
        <p:nvSpPr>
          <p:cNvPr id="23560" name="Line 9"/>
          <p:cNvSpPr/>
          <p:nvPr/>
        </p:nvSpPr>
        <p:spPr>
          <a:xfrm>
            <a:off x="5257800" y="4779963"/>
            <a:ext cx="228600" cy="76200"/>
          </a:xfrm>
          <a:prstGeom prst="line">
            <a:avLst/>
          </a:prstGeom>
          <a:ln w="38100" cap="flat" cmpd="sng">
            <a:solidFill>
              <a:schemeClr val="tx1"/>
            </a:solidFill>
            <a:prstDash val="solid"/>
            <a:headEnd type="none" w="med" len="med"/>
            <a:tailEnd type="none" w="med" len="med"/>
          </a:ln>
        </p:spPr>
      </p:sp>
      <p:sp>
        <p:nvSpPr>
          <p:cNvPr id="23561" name="Line 10"/>
          <p:cNvSpPr/>
          <p:nvPr/>
        </p:nvSpPr>
        <p:spPr>
          <a:xfrm flipV="1">
            <a:off x="5486400" y="4170363"/>
            <a:ext cx="304800" cy="685800"/>
          </a:xfrm>
          <a:prstGeom prst="line">
            <a:avLst/>
          </a:prstGeom>
          <a:ln w="38100" cap="flat" cmpd="sng">
            <a:solidFill>
              <a:schemeClr val="tx1"/>
            </a:solidFill>
            <a:prstDash val="solid"/>
            <a:headEnd type="none" w="med" len="med"/>
            <a:tailEnd type="none" w="med" len="med"/>
          </a:ln>
        </p:spPr>
      </p:sp>
      <p:sp>
        <p:nvSpPr>
          <p:cNvPr id="23562" name="Line 11"/>
          <p:cNvSpPr/>
          <p:nvPr/>
        </p:nvSpPr>
        <p:spPr>
          <a:xfrm>
            <a:off x="5791200" y="4170363"/>
            <a:ext cx="228600" cy="228600"/>
          </a:xfrm>
          <a:prstGeom prst="line">
            <a:avLst/>
          </a:prstGeom>
          <a:ln w="38100" cap="flat" cmpd="sng">
            <a:solidFill>
              <a:schemeClr val="tx1"/>
            </a:solidFill>
            <a:prstDash val="solid"/>
            <a:headEnd type="none" w="med" len="med"/>
            <a:tailEnd type="none" w="med" len="med"/>
          </a:ln>
        </p:spPr>
      </p:sp>
      <p:sp>
        <p:nvSpPr>
          <p:cNvPr id="23563" name="Line 12"/>
          <p:cNvSpPr/>
          <p:nvPr/>
        </p:nvSpPr>
        <p:spPr>
          <a:xfrm>
            <a:off x="6019800" y="4398963"/>
            <a:ext cx="304800" cy="457200"/>
          </a:xfrm>
          <a:prstGeom prst="line">
            <a:avLst/>
          </a:prstGeom>
          <a:ln w="38100" cap="flat" cmpd="sng">
            <a:solidFill>
              <a:schemeClr val="tx1"/>
            </a:solidFill>
            <a:prstDash val="solid"/>
            <a:headEnd type="none" w="med" len="med"/>
            <a:tailEnd type="none" w="med" len="med"/>
          </a:ln>
        </p:spPr>
      </p:sp>
      <p:sp>
        <p:nvSpPr>
          <p:cNvPr id="23564" name="Line 13"/>
          <p:cNvSpPr/>
          <p:nvPr/>
        </p:nvSpPr>
        <p:spPr>
          <a:xfrm>
            <a:off x="6324600" y="4856163"/>
            <a:ext cx="228600" cy="152400"/>
          </a:xfrm>
          <a:prstGeom prst="line">
            <a:avLst/>
          </a:prstGeom>
          <a:ln w="38100" cap="flat" cmpd="sng">
            <a:solidFill>
              <a:schemeClr val="tx1"/>
            </a:solidFill>
            <a:prstDash val="solid"/>
            <a:headEnd type="none" w="med" len="med"/>
            <a:tailEnd type="none" w="med" len="med"/>
          </a:ln>
        </p:spPr>
      </p:sp>
      <p:sp>
        <p:nvSpPr>
          <p:cNvPr id="23565" name="Line 14"/>
          <p:cNvSpPr/>
          <p:nvPr/>
        </p:nvSpPr>
        <p:spPr>
          <a:xfrm flipV="1">
            <a:off x="6553200" y="4551363"/>
            <a:ext cx="304800" cy="457200"/>
          </a:xfrm>
          <a:prstGeom prst="line">
            <a:avLst/>
          </a:prstGeom>
          <a:ln w="38100" cap="flat" cmpd="sng">
            <a:solidFill>
              <a:schemeClr val="tx1"/>
            </a:solidFill>
            <a:prstDash val="solid"/>
            <a:headEnd type="none" w="med" len="med"/>
            <a:tailEnd type="none" w="med" len="med"/>
          </a:ln>
        </p:spPr>
      </p:sp>
      <p:sp>
        <p:nvSpPr>
          <p:cNvPr id="23566" name="Line 15"/>
          <p:cNvSpPr/>
          <p:nvPr/>
        </p:nvSpPr>
        <p:spPr>
          <a:xfrm>
            <a:off x="6858000" y="4551363"/>
            <a:ext cx="304800" cy="609600"/>
          </a:xfrm>
          <a:prstGeom prst="line">
            <a:avLst/>
          </a:prstGeom>
          <a:ln w="38100" cap="flat" cmpd="sng">
            <a:solidFill>
              <a:schemeClr val="tx1"/>
            </a:solidFill>
            <a:prstDash val="solid"/>
            <a:headEnd type="none" w="med" len="med"/>
            <a:tailEnd type="none" w="med" len="med"/>
          </a:ln>
        </p:spPr>
      </p:sp>
      <p:sp>
        <p:nvSpPr>
          <p:cNvPr id="23567" name="Line 16"/>
          <p:cNvSpPr/>
          <p:nvPr/>
        </p:nvSpPr>
        <p:spPr>
          <a:xfrm flipV="1">
            <a:off x="7162800" y="4170363"/>
            <a:ext cx="228600" cy="914400"/>
          </a:xfrm>
          <a:prstGeom prst="line">
            <a:avLst/>
          </a:prstGeom>
          <a:ln w="38100" cap="flat" cmpd="sng">
            <a:solidFill>
              <a:schemeClr val="tx1"/>
            </a:solidFill>
            <a:prstDash val="solid"/>
            <a:headEnd type="none" w="med" len="med"/>
            <a:tailEnd type="none" w="med" len="med"/>
          </a:ln>
        </p:spPr>
      </p:sp>
      <p:sp>
        <p:nvSpPr>
          <p:cNvPr id="23568" name="Line 17"/>
          <p:cNvSpPr/>
          <p:nvPr/>
        </p:nvSpPr>
        <p:spPr>
          <a:xfrm>
            <a:off x="7391400" y="4170363"/>
            <a:ext cx="228600" cy="533400"/>
          </a:xfrm>
          <a:prstGeom prst="line">
            <a:avLst/>
          </a:prstGeom>
          <a:ln w="38100" cap="flat" cmpd="sng">
            <a:solidFill>
              <a:schemeClr val="tx1"/>
            </a:solidFill>
            <a:prstDash val="solid"/>
            <a:headEnd type="none" w="med" len="med"/>
            <a:tailEnd type="none" w="med" len="med"/>
          </a:ln>
        </p:spPr>
      </p:sp>
      <p:sp>
        <p:nvSpPr>
          <p:cNvPr id="23569" name="Text Box 18"/>
          <p:cNvSpPr txBox="1"/>
          <p:nvPr/>
        </p:nvSpPr>
        <p:spPr>
          <a:xfrm>
            <a:off x="7696200" y="4170363"/>
            <a:ext cx="762000" cy="779462"/>
          </a:xfrm>
          <a:prstGeom prst="rect">
            <a:avLst/>
          </a:prstGeom>
          <a:noFill/>
          <a:ln w="9525">
            <a:noFill/>
          </a:ln>
        </p:spPr>
        <p:txBody>
          <a:bodyPr>
            <a:spAutoFit/>
          </a:bodyPr>
          <a:p>
            <a:pPr>
              <a:spcBef>
                <a:spcPct val="50000"/>
              </a:spcBef>
            </a:pPr>
            <a:r>
              <a:rPr lang="zh-CN" altLang="en-US" sz="1800" b="1" dirty="0">
                <a:latin typeface="Arial" panose="020B0604020202020204" pitchFamily="34" charset="0"/>
                <a:ea typeface="宋体" panose="02010600030101010101" pitchFamily="2" charset="-122"/>
              </a:rPr>
              <a:t>平均</a:t>
            </a:r>
            <a:endParaRPr lang="zh-CN" altLang="en-US" sz="1800" b="1" dirty="0">
              <a:latin typeface="Arial" panose="020B0604020202020204" pitchFamily="34" charset="0"/>
              <a:ea typeface="宋体" panose="02010600030101010101" pitchFamily="2" charset="-122"/>
            </a:endParaRPr>
          </a:p>
          <a:p>
            <a:pPr>
              <a:spcBef>
                <a:spcPct val="50000"/>
              </a:spcBef>
            </a:pPr>
            <a:r>
              <a:rPr lang="zh-CN" altLang="en-US" sz="1800" b="1" dirty="0">
                <a:latin typeface="Arial" panose="020B0604020202020204" pitchFamily="34" charset="0"/>
                <a:ea typeface="宋体" panose="02010600030101010101" pitchFamily="2" charset="-122"/>
              </a:rPr>
              <a:t>极差</a:t>
            </a:r>
            <a:endParaRPr lang="zh-CN" altLang="en-US" sz="1800" b="1" dirty="0">
              <a:latin typeface="Arial" panose="020B0604020202020204" pitchFamily="34" charset="0"/>
              <a:ea typeface="宋体" panose="02010600030101010101" pitchFamily="2" charset="-122"/>
            </a:endParaRPr>
          </a:p>
        </p:txBody>
      </p:sp>
      <p:sp>
        <p:nvSpPr>
          <p:cNvPr id="23570" name="Text Box 19"/>
          <p:cNvSpPr txBox="1"/>
          <p:nvPr/>
        </p:nvSpPr>
        <p:spPr>
          <a:xfrm>
            <a:off x="7696200" y="3789363"/>
            <a:ext cx="685800" cy="366712"/>
          </a:xfrm>
          <a:prstGeom prst="rect">
            <a:avLst/>
          </a:prstGeom>
          <a:noFill/>
          <a:ln w="9525">
            <a:noFill/>
          </a:ln>
        </p:spPr>
        <p:txBody>
          <a:bodyPr>
            <a:spAutoFit/>
          </a:bodyPr>
          <a:p>
            <a:pPr>
              <a:spcBef>
                <a:spcPct val="50000"/>
              </a:spcBef>
            </a:pPr>
            <a:r>
              <a:rPr lang="en-US" altLang="zh-CN" sz="1800" b="1">
                <a:latin typeface="Arial" panose="020B0604020202020204" pitchFamily="34" charset="0"/>
                <a:ea typeface="宋体" panose="02010600030101010101" pitchFamily="2" charset="-122"/>
              </a:rPr>
              <a:t>UCL</a:t>
            </a:r>
            <a:endParaRPr lang="en-US" altLang="zh-CN" sz="1800" b="1">
              <a:latin typeface="Arial" panose="020B0604020202020204" pitchFamily="34" charset="0"/>
              <a:ea typeface="宋体" panose="02010600030101010101" pitchFamily="2" charset="-122"/>
            </a:endParaRPr>
          </a:p>
        </p:txBody>
      </p:sp>
      <p:sp>
        <p:nvSpPr>
          <p:cNvPr id="23571" name="Text Box 20"/>
          <p:cNvSpPr txBox="1"/>
          <p:nvPr/>
        </p:nvSpPr>
        <p:spPr>
          <a:xfrm>
            <a:off x="7696200" y="5160963"/>
            <a:ext cx="685800" cy="366712"/>
          </a:xfrm>
          <a:prstGeom prst="rect">
            <a:avLst/>
          </a:prstGeom>
          <a:noFill/>
          <a:ln w="9525">
            <a:noFill/>
          </a:ln>
        </p:spPr>
        <p:txBody>
          <a:bodyPr>
            <a:spAutoFit/>
          </a:bodyPr>
          <a:p>
            <a:pPr>
              <a:spcBef>
                <a:spcPct val="50000"/>
              </a:spcBef>
            </a:pPr>
            <a:r>
              <a:rPr lang="en-US" altLang="zh-CN" sz="1800" b="1">
                <a:latin typeface="Arial" panose="020B0604020202020204" pitchFamily="34" charset="0"/>
                <a:ea typeface="宋体" panose="02010600030101010101" pitchFamily="2" charset="-122"/>
              </a:rPr>
              <a:t>LCL</a:t>
            </a:r>
            <a:endParaRPr lang="en-US" altLang="zh-CN" sz="1800" b="1">
              <a:latin typeface="Arial" panose="020B0604020202020204" pitchFamily="34" charset="0"/>
              <a:ea typeface="宋体" panose="02010600030101010101" pitchFamily="2" charset="-122"/>
            </a:endParaRPr>
          </a:p>
        </p:txBody>
      </p:sp>
      <p:sp>
        <p:nvSpPr>
          <p:cNvPr id="23572" name="AutoShape 30"/>
          <p:cNvSpPr/>
          <p:nvPr/>
        </p:nvSpPr>
        <p:spPr>
          <a:xfrm>
            <a:off x="6767513" y="1628775"/>
            <a:ext cx="533400" cy="228600"/>
          </a:xfrm>
          <a:prstGeom prst="rightArrow">
            <a:avLst>
              <a:gd name="adj1" fmla="val 50000"/>
              <a:gd name="adj2" fmla="val 58236"/>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3573" name="AutoShape 36"/>
          <p:cNvSpPr/>
          <p:nvPr/>
        </p:nvSpPr>
        <p:spPr>
          <a:xfrm>
            <a:off x="4895850" y="1628775"/>
            <a:ext cx="533400" cy="228600"/>
          </a:xfrm>
          <a:prstGeom prst="rightArrow">
            <a:avLst>
              <a:gd name="adj1" fmla="val 50000"/>
              <a:gd name="adj2" fmla="val 58236"/>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3574" name="AutoShape 37"/>
          <p:cNvSpPr/>
          <p:nvPr/>
        </p:nvSpPr>
        <p:spPr>
          <a:xfrm>
            <a:off x="5867400" y="1628775"/>
            <a:ext cx="533400" cy="228600"/>
          </a:xfrm>
          <a:prstGeom prst="rightArrow">
            <a:avLst>
              <a:gd name="adj1" fmla="val 50000"/>
              <a:gd name="adj2" fmla="val 58236"/>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457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00420" name="Rectangle 4"/>
          <p:cNvSpPr>
            <a:spLocks noChangeArrowheads="1"/>
          </p:cNvSpPr>
          <p:nvPr/>
        </p:nvSpPr>
        <p:spPr bwMode="auto">
          <a:xfrm>
            <a:off x="0" y="22542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summary</a:t>
            </a:r>
            <a:endParaRPr kumimoji="0" lang="en-US" altLang="zh-CN" sz="3200" b="1" i="0" u="none" strike="noStrike" kern="1200" cap="none" spc="0" normalizeH="0" baseline="0" noProof="1">
              <a:solidFill>
                <a:srgbClr val="FF0000"/>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4580" name="Rectangle 5"/>
          <p:cNvSpPr/>
          <p:nvPr/>
        </p:nvSpPr>
        <p:spPr>
          <a:xfrm>
            <a:off x="431800" y="1449388"/>
            <a:ext cx="8424863" cy="30861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SQA </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就是为了保证软件质量而必须的“有计划、系统化的行动模式”，包括：标准规范管理，技术评审，过程控制，变更管理，风险管理，测试策略，分析、记录和报告等</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Software Reliability </a:t>
            </a:r>
            <a:r>
              <a:rPr lang="zh-CN" altLang="en-US" sz="2400" dirty="0">
                <a:latin typeface="Arial" panose="020B0604020202020204" pitchFamily="34" charset="0"/>
              </a:rPr>
              <a:t>（</a:t>
            </a:r>
            <a:r>
              <a:rPr lang="en-US" altLang="zh-CN" sz="2400">
                <a:latin typeface="Arial" panose="020B0604020202020204" pitchFamily="34" charset="0"/>
              </a:rPr>
              <a:t>MTBF</a:t>
            </a:r>
            <a:r>
              <a:rPr lang="zh-CN" altLang="en-US" sz="2400" dirty="0">
                <a:latin typeface="Arial" panose="020B0604020202020204" pitchFamily="34" charset="0"/>
              </a:rPr>
              <a:t>）</a:t>
            </a:r>
            <a:endParaRPr lang="zh-CN" altLang="en-US" sz="2400" dirty="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ISO</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a:t>
            </a:r>
            <a:endParaRPr lang="zh-CN" altLang="en-US" sz="2400" dirty="0">
              <a:latin typeface="Arial" panose="020B0604020202020204" pitchFamily="34" charset="0"/>
            </a:endParaRPr>
          </a:p>
        </p:txBody>
      </p:sp>
      <p:sp>
        <p:nvSpPr>
          <p:cNvPr id="24581" name="Text Box 6"/>
          <p:cNvSpPr txBox="1"/>
          <p:nvPr/>
        </p:nvSpPr>
        <p:spPr>
          <a:xfrm>
            <a:off x="179388" y="657225"/>
            <a:ext cx="1431925" cy="519113"/>
          </a:xfrm>
          <a:prstGeom prst="rect">
            <a:avLst/>
          </a:prstGeom>
          <a:noFill/>
          <a:ln w="9525">
            <a:noFill/>
          </a:ln>
        </p:spPr>
        <p:txBody>
          <a:bodyPr>
            <a:spAutoFit/>
          </a:bodyPr>
          <a:p>
            <a:pPr eaLnBrk="0" hangingPunct="0"/>
            <a:r>
              <a:rPr lang="en-US" altLang="ja-JP" sz="2800">
                <a:latin typeface="Arial" panose="020B0604020202020204" pitchFamily="34" charset="0"/>
              </a:rPr>
              <a:t>Content</a:t>
            </a:r>
            <a:endParaRPr lang="en-US" altLang="ja-JP" sz="2800">
              <a:latin typeface="Arial" panose="020B0604020202020204" pitchFamily="34" charset="0"/>
            </a:endParaRPr>
          </a:p>
        </p:txBody>
      </p:sp>
      <p:pic>
        <p:nvPicPr>
          <p:cNvPr id="24582" name="Picture 7" descr="content"/>
          <p:cNvPicPr>
            <a:picLocks noChangeAspect="1"/>
          </p:cNvPicPr>
          <p:nvPr/>
        </p:nvPicPr>
        <p:blipFill>
          <a:blip r:embed="rId1"/>
          <a:stretch>
            <a:fillRect/>
          </a:stretch>
        </p:blipFill>
        <p:spPr>
          <a:xfrm>
            <a:off x="7553325" y="4041775"/>
            <a:ext cx="1590675" cy="15906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62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00420" name="Rectangle 4"/>
          <p:cNvSpPr>
            <a:spLocks noChangeArrowheads="1"/>
          </p:cNvSpPr>
          <p:nvPr/>
        </p:nvSpPr>
        <p:spPr bwMode="auto">
          <a:xfrm>
            <a:off x="0" y="22542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3200" b="1"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Chapter </a:t>
            </a:r>
            <a:r>
              <a:rPr kumimoji="0" lang="en-US" altLang="zh-CN" sz="3200" b="1"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19 </a:t>
            </a:r>
            <a:r>
              <a:rPr lang="en-US" noProof="0" dirty="0">
                <a:latin typeface="Times New Roman" panose="02020603050405020304" pitchFamily="18" charset="0"/>
                <a:cs typeface="Times New Roman" panose="02020603050405020304" pitchFamily="18" charset="0"/>
                <a:sym typeface="+mn-ea"/>
              </a:rPr>
              <a:t>Software Testing – Component Level</a:t>
            </a:r>
            <a:endParaRPr kumimoji="0" lang="en-US" altLang="zh-CN" sz="3200" b="1" i="0" u="none" strike="noStrike" kern="1200" cap="none" spc="0" normalizeH="0" baseline="0" noProof="1">
              <a:solidFill>
                <a:srgbClr val="FF0000"/>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6628" name="Rectangle 5"/>
          <p:cNvSpPr/>
          <p:nvPr/>
        </p:nvSpPr>
        <p:spPr>
          <a:xfrm>
            <a:off x="431800" y="1449388"/>
            <a:ext cx="8424863" cy="489267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Software testing </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Testing strategy</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Unit  testing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latin typeface="Arial" panose="020B0604020202020204" pitchFamily="34" charset="0"/>
              </a:rPr>
              <a:t> Integration testing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latin typeface="Arial" panose="020B0604020202020204" pitchFamily="34" charset="0"/>
              </a:rPr>
              <a:t> Validation testing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latin typeface="Arial" panose="020B0604020202020204" pitchFamily="34" charset="0"/>
              </a:rPr>
              <a:t> System testing</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sym typeface="+mn-ea"/>
              </a:rPr>
              <a:t>White-Box testing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sym typeface="+mn-ea"/>
              </a:rPr>
              <a:t>Basic path testing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sym typeface="+mn-ea"/>
              </a:rPr>
              <a:t>Control structure testing</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sym typeface="+mn-ea"/>
              </a:rPr>
              <a:t> </a:t>
            </a:r>
            <a:r>
              <a:rPr lang="en-US" altLang="zh-CN" sz="2400">
                <a:sym typeface="+mn-ea"/>
              </a:rPr>
              <a:t>Black-Box testing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sym typeface="+mn-ea"/>
              </a:rPr>
              <a:t>Equivalence partitioning</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sym typeface="+mn-ea"/>
              </a:rPr>
              <a:t>Boundary value analysis</a:t>
            </a:r>
            <a:endParaRPr lang="en-US" altLang="ja-JP" sz="2400">
              <a:latin typeface="Arial" panose="020B0604020202020204" pitchFamily="34" charset="0"/>
            </a:endParaRPr>
          </a:p>
          <a:p>
            <a:pPr marL="0" lvl="1" algn="l" eaLnBrk="0" hangingPunct="0">
              <a:buClr>
                <a:schemeClr val="folHlink"/>
              </a:buClr>
              <a:buSzTx/>
              <a:buFont typeface="Wingdings" panose="05000000000000000000" pitchFamily="2" charset="2"/>
              <a:buChar char="n"/>
            </a:pPr>
            <a:endParaRPr lang="en-US" altLang="zh-CN" sz="2400">
              <a:latin typeface="Arial" panose="020B0604020202020204" pitchFamily="34" charset="0"/>
            </a:endParaRPr>
          </a:p>
        </p:txBody>
      </p:sp>
      <p:sp>
        <p:nvSpPr>
          <p:cNvPr id="26629" name="Text Box 6"/>
          <p:cNvSpPr txBox="1"/>
          <p:nvPr/>
        </p:nvSpPr>
        <p:spPr>
          <a:xfrm>
            <a:off x="179388" y="657225"/>
            <a:ext cx="1431925" cy="519113"/>
          </a:xfrm>
          <a:prstGeom prst="rect">
            <a:avLst/>
          </a:prstGeom>
          <a:noFill/>
          <a:ln w="9525">
            <a:noFill/>
          </a:ln>
        </p:spPr>
        <p:txBody>
          <a:bodyPr>
            <a:spAutoFit/>
          </a:bodyPr>
          <a:p>
            <a:pPr eaLnBrk="0" hangingPunct="0"/>
            <a:r>
              <a:rPr lang="en-US" altLang="ja-JP" sz="2800">
                <a:latin typeface="Arial" panose="020B0604020202020204" pitchFamily="34" charset="0"/>
              </a:rPr>
              <a:t>Content</a:t>
            </a:r>
            <a:endParaRPr lang="en-US" altLang="ja-JP" sz="2800">
              <a:latin typeface="Arial" panose="020B0604020202020204" pitchFamily="34" charset="0"/>
            </a:endParaRPr>
          </a:p>
        </p:txBody>
      </p:sp>
      <p:pic>
        <p:nvPicPr>
          <p:cNvPr id="26630" name="Picture 7" descr="content"/>
          <p:cNvPicPr>
            <a:picLocks noChangeAspect="1"/>
          </p:cNvPicPr>
          <p:nvPr/>
        </p:nvPicPr>
        <p:blipFill>
          <a:blip r:embed="rId1"/>
          <a:stretch>
            <a:fillRect/>
          </a:stretch>
        </p:blipFill>
        <p:spPr>
          <a:xfrm>
            <a:off x="7553325" y="4041775"/>
            <a:ext cx="1590675" cy="15906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Testing Principles</a:t>
            </a:r>
            <a:endParaRPr lang="en-US" altLang="zh-CN">
              <a:ea typeface="宋体" panose="02010600030101010101" pitchFamily="2" charset="-122"/>
            </a:endParaRPr>
          </a:p>
        </p:txBody>
      </p:sp>
      <p:sp>
        <p:nvSpPr>
          <p:cNvPr id="28674" name="Rectangle 3"/>
          <p:cNvSpPr>
            <a:spLocks noGrp="1"/>
          </p:cNvSpPr>
          <p:nvPr>
            <p:ph type="body"/>
          </p:nvPr>
        </p:nvSpPr>
        <p:spPr>
          <a:xfrm>
            <a:off x="431800" y="908050"/>
            <a:ext cx="8026400" cy="4578350"/>
          </a:xfrm>
        </p:spPr>
        <p:txBody>
          <a:bodyPr vert="horz" wrap="square" lIns="91440" tIns="45720" rIns="91440" bIns="45720" anchor="t" anchorCtr="0"/>
          <a:p>
            <a:pPr marL="533400" indent="-533400"/>
            <a:r>
              <a:rPr lang="en-US" altLang="zh-CN">
                <a:ea typeface="宋体" panose="02010600030101010101" pitchFamily="2" charset="-122"/>
              </a:rPr>
              <a:t>Al Davis [Dav95] suggests the following:</a:t>
            </a:r>
            <a:endParaRPr lang="en-US" altLang="zh-CN">
              <a:ea typeface="宋体" panose="02010600030101010101" pitchFamily="2" charset="-122"/>
            </a:endParaRPr>
          </a:p>
          <a:p>
            <a:pPr marL="914400" lvl="1" indent="-457200">
              <a:buClr>
                <a:schemeClr val="tx1"/>
              </a:buClr>
              <a:buFontTx/>
              <a:buAutoNum type="arabicPeriod"/>
            </a:pPr>
            <a:r>
              <a:rPr lang="en-US" altLang="zh-CN" b="1" i="1">
                <a:solidFill>
                  <a:srgbClr val="333399"/>
                </a:solidFill>
                <a:latin typeface="Palatino" pitchFamily="-128" charset="0"/>
                <a:ea typeface="宋体" panose="02010600030101010101" pitchFamily="2" charset="-122"/>
              </a:rPr>
              <a:t>All tests should be traceable to customer requirements.</a:t>
            </a:r>
            <a:endParaRPr lang="en-US" altLang="zh-CN" b="1" i="1">
              <a:solidFill>
                <a:srgbClr val="333399"/>
              </a:solidFill>
              <a:latin typeface="Palatino" pitchFamily="-128" charset="0"/>
              <a:ea typeface="宋体" panose="02010600030101010101" pitchFamily="2" charset="-122"/>
            </a:endParaRPr>
          </a:p>
          <a:p>
            <a:pPr marL="914400" lvl="1" indent="-457200">
              <a:buClr>
                <a:schemeClr val="tx1"/>
              </a:buClr>
              <a:buFontTx/>
              <a:buAutoNum type="arabicPeriod"/>
            </a:pPr>
            <a:r>
              <a:rPr lang="en-US" altLang="zh-CN" b="1" i="1">
                <a:solidFill>
                  <a:srgbClr val="333399"/>
                </a:solidFill>
                <a:latin typeface="Palatino" pitchFamily="-128" charset="0"/>
                <a:ea typeface="宋体" panose="02010600030101010101" pitchFamily="2" charset="-122"/>
              </a:rPr>
              <a:t>Tests should be planned long before testing begins. </a:t>
            </a:r>
            <a:endParaRPr lang="en-US" altLang="zh-CN" b="1" i="1">
              <a:solidFill>
                <a:srgbClr val="333399"/>
              </a:solidFill>
              <a:latin typeface="Palatino" pitchFamily="-128" charset="0"/>
              <a:ea typeface="宋体" panose="02010600030101010101" pitchFamily="2" charset="-122"/>
            </a:endParaRPr>
          </a:p>
          <a:p>
            <a:pPr marL="914400" lvl="1" indent="-457200">
              <a:buClr>
                <a:schemeClr val="tx1"/>
              </a:buClr>
              <a:buFontTx/>
              <a:buAutoNum type="arabicPeriod"/>
            </a:pPr>
            <a:r>
              <a:rPr lang="en-US" altLang="zh-CN" b="1" i="1">
                <a:solidFill>
                  <a:srgbClr val="333399"/>
                </a:solidFill>
                <a:latin typeface="Palatino" pitchFamily="-128" charset="0"/>
                <a:ea typeface="宋体" panose="02010600030101010101" pitchFamily="2" charset="-122"/>
              </a:rPr>
              <a:t>The Pareto principle applies to software testing.</a:t>
            </a:r>
            <a:r>
              <a:rPr lang="zh-CN" altLang="en-US" b="1" i="1" dirty="0">
                <a:solidFill>
                  <a:srgbClr val="333399"/>
                </a:solidFill>
                <a:latin typeface="Palatino" pitchFamily="-128" charset="0"/>
                <a:ea typeface="宋体" panose="02010600030101010101" pitchFamily="2" charset="-122"/>
              </a:rPr>
              <a:t>（</a:t>
            </a:r>
            <a:r>
              <a:rPr lang="en-US" altLang="zh-CN" b="1" i="1">
                <a:solidFill>
                  <a:srgbClr val="333399"/>
                </a:solidFill>
                <a:latin typeface="Palatino" pitchFamily="-128" charset="0"/>
                <a:ea typeface="宋体" panose="02010600030101010101" pitchFamily="2" charset="-122"/>
              </a:rPr>
              <a:t>80% - 20%</a:t>
            </a:r>
            <a:r>
              <a:rPr lang="zh-CN" altLang="en-US" b="1" i="1" dirty="0">
                <a:solidFill>
                  <a:srgbClr val="333399"/>
                </a:solidFill>
                <a:latin typeface="Palatino" pitchFamily="-128" charset="0"/>
                <a:ea typeface="宋体" panose="02010600030101010101" pitchFamily="2" charset="-122"/>
              </a:rPr>
              <a:t>）</a:t>
            </a:r>
            <a:endParaRPr lang="zh-CN" altLang="en-US" b="1" i="1" dirty="0">
              <a:solidFill>
                <a:srgbClr val="333399"/>
              </a:solidFill>
              <a:latin typeface="Palatino" pitchFamily="-128" charset="0"/>
              <a:ea typeface="宋体" panose="02010600030101010101" pitchFamily="2" charset="-122"/>
            </a:endParaRPr>
          </a:p>
          <a:p>
            <a:pPr marL="914400" lvl="1" indent="-457200">
              <a:buClr>
                <a:schemeClr val="tx1"/>
              </a:buClr>
              <a:buFontTx/>
              <a:buAutoNum type="arabicPeriod"/>
            </a:pPr>
            <a:r>
              <a:rPr lang="en-US" altLang="zh-CN" b="1" i="1">
                <a:solidFill>
                  <a:srgbClr val="333399"/>
                </a:solidFill>
                <a:latin typeface="Palatino" pitchFamily="-128" charset="0"/>
                <a:ea typeface="宋体" panose="02010600030101010101" pitchFamily="2" charset="-122"/>
              </a:rPr>
              <a:t>Testing should begin “in the small” and progress toward testing “in the large.</a:t>
            </a:r>
            <a:r>
              <a:rPr lang="en-US" altLang="zh-CN" i="1">
                <a:solidFill>
                  <a:srgbClr val="333399"/>
                </a:solidFill>
                <a:latin typeface="Palatino" pitchFamily="-128" charset="0"/>
                <a:ea typeface="宋体" panose="02010600030101010101" pitchFamily="2" charset="-122"/>
              </a:rPr>
              <a:t>”</a:t>
            </a:r>
            <a:endParaRPr lang="en-US" altLang="zh-CN" i="1">
              <a:solidFill>
                <a:srgbClr val="333399"/>
              </a:solidFill>
              <a:latin typeface="Palatino" pitchFamily="-128" charset="0"/>
              <a:ea typeface="宋体" panose="02010600030101010101" pitchFamily="2" charset="-122"/>
            </a:endParaRPr>
          </a:p>
          <a:p>
            <a:pPr marL="914400" lvl="1" indent="-457200">
              <a:buClr>
                <a:schemeClr val="tx1"/>
              </a:buClr>
              <a:buFontTx/>
              <a:buAutoNum type="arabicPeriod"/>
            </a:pPr>
            <a:r>
              <a:rPr lang="en-US" altLang="zh-CN" b="1" i="1">
                <a:solidFill>
                  <a:srgbClr val="333399"/>
                </a:solidFill>
                <a:latin typeface="Palatino" pitchFamily="-128" charset="0"/>
                <a:ea typeface="宋体" panose="02010600030101010101" pitchFamily="2" charset="-122"/>
              </a:rPr>
              <a:t>Exhaustive testing is not possible.</a:t>
            </a:r>
            <a:endParaRPr lang="en-US" altLang="zh-CN" b="1" i="1">
              <a:solidFill>
                <a:srgbClr val="333399"/>
              </a:solidFill>
              <a:latin typeface="Palatino" pitchFamily="-128" charset="0"/>
              <a:ea typeface="宋体" panose="02010600030101010101" pitchFamily="2" charset="-122"/>
            </a:endParaRPr>
          </a:p>
        </p:txBody>
      </p:sp>
      <p:sp>
        <p:nvSpPr>
          <p:cNvPr id="2867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867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6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02468" name="Rectangle 4"/>
          <p:cNvSpPr>
            <a:spLocks noChangeArrowheads="1"/>
          </p:cNvSpPr>
          <p:nvPr/>
        </p:nvSpPr>
        <p:spPr bwMode="auto">
          <a:xfrm>
            <a:off x="0" y="22542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Importance of </a:t>
            </a:r>
            <a:r>
              <a:rPr kumimoji="0" lang="en-US" altLang="ja-JP"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Software Testing</a:t>
            </a:r>
            <a:endParaRPr kumimoji="0" lang="en-US" altLang="zh-CN"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702472" name="Rectangle 8"/>
          <p:cNvSpPr>
            <a:spLocks noChangeArrowheads="1"/>
          </p:cNvSpPr>
          <p:nvPr/>
        </p:nvSpPr>
        <p:spPr bwMode="auto">
          <a:xfrm>
            <a:off x="358775" y="800100"/>
            <a:ext cx="8642350" cy="47863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p>
            <a:pPr eaLnBrk="0" hangingPunct="0"/>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避免错误：</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如：日本股票交易指令错误</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测试环境：</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buChar char="•"/>
            </a:pPr>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如：太空，很难仿真真实情况；</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buChar char="•"/>
            </a:pPr>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如：核爆，仿真实验</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buChar char="•"/>
            </a:pPr>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如：首都机场</a:t>
            </a:r>
            <a:r>
              <a:rPr lang="en-US" altLang="zh-CN" sz="2800">
                <a:effectLst>
                  <a:outerShdw blurRad="38100" dist="38100" dir="2700000">
                    <a:srgbClr val="C0C0C0"/>
                  </a:outerShdw>
                </a:effectLst>
                <a:latin typeface="宋体" panose="02010600030101010101" pitchFamily="2" charset="-122"/>
                <a:ea typeface="宋体" panose="02010600030101010101" pitchFamily="2" charset="-122"/>
              </a:rPr>
              <a:t>T3</a:t>
            </a:r>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航站楼，塔台设计仿真；</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buChar char="•"/>
            </a:pPr>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如：订票系统的压力测试，如何仿真？</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buChar char="•"/>
            </a:pPr>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如：游戏公测，目的是发现问题和缺陷</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buChar char="•"/>
            </a:pP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a:p>
            <a:pPr eaLnBrk="0" hangingPunct="0"/>
            <a:r>
              <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rPr>
              <a:t>应对：仿真环境（风动，失重环境，模拟多用户等）</a:t>
            </a:r>
            <a:endParaRPr lang="zh-CN" altLang="en-US" sz="2800" dirty="0">
              <a:effectLst>
                <a:outerShdw blurRad="38100" dist="38100" dir="2700000">
                  <a:srgbClr val="C0C0C0"/>
                </a:outerShdw>
              </a:effectLst>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17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02468" name="Rectangle 4"/>
          <p:cNvSpPr>
            <a:spLocks noChangeArrowheads="1"/>
          </p:cNvSpPr>
          <p:nvPr/>
        </p:nvSpPr>
        <p:spPr bwMode="auto">
          <a:xfrm>
            <a:off x="0" y="22542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Software Testing</a:t>
            </a:r>
            <a:endParaRPr kumimoji="0" lang="en-US" altLang="zh-CN"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702472" name="Rectangle 8"/>
          <p:cNvSpPr>
            <a:spLocks noChangeArrowheads="1"/>
          </p:cNvSpPr>
          <p:nvPr/>
        </p:nvSpPr>
        <p:spPr bwMode="auto">
          <a:xfrm>
            <a:off x="647700" y="1052513"/>
            <a:ext cx="7993063" cy="22240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Testing is the process of exercising a</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program with the specific intent of finding</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errors prior to delivery to the end user.</a:t>
            </a:r>
            <a:endPar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zh-CN" altLang="en-US" sz="2800" b="0"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rPr>
              <a:t>测试的目的是为了发现软件设计和实现过程中的疏忽所造成的错误</a:t>
            </a:r>
            <a:endParaRPr kumimoji="0" lang="zh-CN" altLang="en-US" sz="2800" b="0"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pic>
        <p:nvPicPr>
          <p:cNvPr id="31749" name="Picture 9" descr="testing"/>
          <p:cNvPicPr>
            <a:picLocks noChangeAspect="1"/>
          </p:cNvPicPr>
          <p:nvPr/>
        </p:nvPicPr>
        <p:blipFill>
          <a:blip r:embed="rId1"/>
          <a:stretch>
            <a:fillRect/>
          </a:stretch>
        </p:blipFill>
        <p:spPr>
          <a:xfrm>
            <a:off x="2843213" y="3459163"/>
            <a:ext cx="3816350" cy="26860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80645"/>
            <a:ext cx="8458200" cy="678611"/>
          </a:xfrm>
        </p:spPr>
        <p:txBody>
          <a:bodyPr>
            <a:noAutofit/>
          </a:bodyPr>
          <a:lstStyle/>
          <a:p>
            <a:r>
              <a:rPr lang="en-US" sz="4000" noProof="0" dirty="0">
                <a:solidFill>
                  <a:schemeClr val="tx1"/>
                </a:solidFill>
              </a:rPr>
              <a:t>Software Quality</a:t>
            </a:r>
            <a:endParaRPr lang="en-US" sz="4000" noProof="0" dirty="0">
              <a:solidFill>
                <a:schemeClr val="tx1"/>
              </a:solidFill>
            </a:endParaRPr>
          </a:p>
        </p:txBody>
      </p:sp>
      <p:sp>
        <p:nvSpPr>
          <p:cNvPr id="4" name="Content Placeholder 3"/>
          <p:cNvSpPr>
            <a:spLocks noGrp="1"/>
          </p:cNvSpPr>
          <p:nvPr>
            <p:ph sz="quarter" idx="11"/>
          </p:nvPr>
        </p:nvSpPr>
        <p:spPr>
          <a:xfrm>
            <a:off x="215265" y="836019"/>
            <a:ext cx="8458200" cy="4971691"/>
          </a:xfrm>
        </p:spPr>
        <p:txBody>
          <a:bodyPr vert="horz" lIns="91440" tIns="45720" rIns="91440" bIns="45720" rtlCol="0">
            <a:noAutofit/>
          </a:bodyPr>
          <a:lstStyle/>
          <a:p>
            <a:pPr>
              <a:spcBef>
                <a:spcPts val="300"/>
              </a:spcBef>
            </a:pPr>
            <a:r>
              <a:rPr lang="en-US" altLang="en-US" sz="2400" noProof="0" dirty="0">
                <a:solidFill>
                  <a:schemeClr val="tx1"/>
                </a:solidFill>
              </a:rPr>
              <a:t>Software quality can be defined as: </a:t>
            </a:r>
            <a:endParaRPr lang="en-US" altLang="en-US" sz="2400" noProof="0" dirty="0">
              <a:solidFill>
                <a:schemeClr val="tx1"/>
              </a:solidFill>
            </a:endParaRPr>
          </a:p>
          <a:p>
            <a:pPr marL="398780" lvl="3" indent="0">
              <a:spcBef>
                <a:spcPts val="300"/>
              </a:spcBef>
              <a:buNone/>
            </a:pPr>
            <a:r>
              <a:rPr lang="en-US" altLang="en-US" sz="2400" i="1" noProof="0" dirty="0">
                <a:solidFill>
                  <a:schemeClr val="tx1"/>
                </a:solidFill>
                <a:latin typeface="Times New Roman" panose="02020603050405020304" pitchFamily="18" charset="0"/>
                <a:cs typeface="Times New Roman" panose="02020603050405020304" pitchFamily="18" charset="0"/>
              </a:rPr>
              <a:t>An effective software process applied in a manner that creates a useful product that provides measurable value for those who produce it and those who use it.</a:t>
            </a:r>
            <a:endParaRPr lang="en-US" altLang="en-US" sz="2400" i="1" noProof="0" dirty="0">
              <a:solidFill>
                <a:schemeClr val="tx1"/>
              </a:solidFill>
              <a:latin typeface="Times New Roman" panose="02020603050405020304" pitchFamily="18" charset="0"/>
              <a:cs typeface="Times New Roman" panose="02020603050405020304" pitchFamily="18" charset="0"/>
            </a:endParaRPr>
          </a:p>
          <a:p>
            <a:pPr marL="0" lvl="2" indent="0">
              <a:spcBef>
                <a:spcPts val="3000"/>
              </a:spcBef>
              <a:buNone/>
            </a:pP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37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02468" name="Rectangle 4"/>
          <p:cNvSpPr>
            <a:spLocks noChangeArrowheads="1"/>
          </p:cNvSpPr>
          <p:nvPr/>
        </p:nvSpPr>
        <p:spPr bwMode="auto">
          <a:xfrm>
            <a:off x="0" y="22542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Objective  of </a:t>
            </a:r>
            <a:r>
              <a:rPr kumimoji="0" lang="en-US" altLang="ja-JP"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Software Testing</a:t>
            </a:r>
            <a:endParaRPr kumimoji="0" lang="en-US" altLang="zh-CN"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702472" name="Rectangle 8"/>
          <p:cNvSpPr>
            <a:spLocks noChangeArrowheads="1"/>
          </p:cNvSpPr>
          <p:nvPr/>
        </p:nvSpPr>
        <p:spPr bwMode="auto">
          <a:xfrm>
            <a:off x="395288" y="1052513"/>
            <a:ext cx="8532813" cy="3987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简而言之：</a:t>
            </a:r>
            <a:r>
              <a:rPr kumimoji="0" lang="zh-CN" altLang="en-US" sz="3200" b="1" i="0" u="none" strike="noStrike" kern="1200" cap="none" spc="0" normalizeH="0" baseline="0" noProof="1" dirty="0">
                <a:solidFill>
                  <a:srgbClr val="FF0000"/>
                </a:solidFill>
                <a:effectLst>
                  <a:outerShdw blurRad="38100" dist="38100" dir="2700000">
                    <a:srgbClr val="C0C0C0"/>
                  </a:outerShdw>
                </a:effectLst>
                <a:latin typeface="宋体" panose="02010600030101010101" pitchFamily="2" charset="-122"/>
                <a:ea typeface="宋体" panose="02010600030101010101" pitchFamily="2" charset="-122"/>
                <a:cs typeface="+mn-cs"/>
              </a:rPr>
              <a:t>找错</a:t>
            </a: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a:t>
            </a:r>
            <a:endPar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endPar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Testing is a process of executing a program with the intent of finding an error.</a:t>
            </a:r>
            <a:endPar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good </a:t>
            </a:r>
            <a:r>
              <a:rPr kumimoji="0" lang="en-US" altLang="zh-CN" sz="3200" b="0" i="0" u="none" strike="noStrike" kern="1200" cap="none" spc="0" normalizeH="0" baseline="0" noProof="1">
                <a:solidFill>
                  <a:srgbClr val="333399"/>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test case</a:t>
            </a: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is one that has a high probability of finding an undiscovered error.</a:t>
            </a:r>
            <a:endPar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successful </a:t>
            </a:r>
            <a:r>
              <a:rPr kumimoji="0" lang="en-US" altLang="zh-CN" sz="3200" b="0" i="0" u="none" strike="noStrike" kern="1200" cap="none" spc="0" normalizeH="0" baseline="0" noProof="1">
                <a:solidFill>
                  <a:srgbClr val="333399"/>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test</a:t>
            </a:r>
            <a:r>
              <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is one that uncovers an undiscovered error.</a:t>
            </a:r>
            <a:endParaRPr kumimoji="0" lang="en-US" altLang="zh-CN" sz="32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58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5843" name="Rectangle 7"/>
          <p:cNvSpPr>
            <a:spLocks noRot="1"/>
          </p:cNvSpPr>
          <p:nvPr/>
        </p:nvSpPr>
        <p:spPr>
          <a:xfrm>
            <a:off x="0" y="333375"/>
            <a:ext cx="6457950" cy="268288"/>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What Testing Shows</a:t>
            </a:r>
            <a:endParaRPr lang="en-US" altLang="ja-JP" b="1">
              <a:latin typeface="Arial" panose="020B0604020202020204" pitchFamily="34" charset="0"/>
            </a:endParaRPr>
          </a:p>
        </p:txBody>
      </p:sp>
      <p:grpSp>
        <p:nvGrpSpPr>
          <p:cNvPr id="35844" name="Group 14"/>
          <p:cNvGrpSpPr/>
          <p:nvPr/>
        </p:nvGrpSpPr>
        <p:grpSpPr>
          <a:xfrm>
            <a:off x="971550" y="1160463"/>
            <a:ext cx="6840538" cy="4213225"/>
            <a:chOff x="769" y="711"/>
            <a:chExt cx="4151" cy="2497"/>
          </a:xfrm>
        </p:grpSpPr>
        <p:pic>
          <p:nvPicPr>
            <p:cNvPr id="35845" name="Picture 9"/>
            <p:cNvPicPr/>
            <p:nvPr/>
          </p:nvPicPr>
          <p:blipFill>
            <a:blip r:embed="rId1"/>
            <a:stretch>
              <a:fillRect/>
            </a:stretch>
          </p:blipFill>
          <p:spPr>
            <a:xfrm>
              <a:off x="769" y="802"/>
              <a:ext cx="3528" cy="2406"/>
            </a:xfrm>
            <a:prstGeom prst="rect">
              <a:avLst/>
            </a:prstGeom>
            <a:noFill/>
            <a:ln w="12700">
              <a:noFill/>
            </a:ln>
          </p:spPr>
        </p:pic>
        <p:sp>
          <p:nvSpPr>
            <p:cNvPr id="704522" name="Rectangle 10"/>
            <p:cNvSpPr>
              <a:spLocks noChangeArrowheads="1"/>
            </p:cNvSpPr>
            <p:nvPr/>
          </p:nvSpPr>
          <p:spPr bwMode="auto">
            <a:xfrm>
              <a:off x="1367" y="711"/>
              <a:ext cx="645" cy="26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errors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4523" name="Rectangle 11"/>
            <p:cNvSpPr>
              <a:spLocks noChangeArrowheads="1"/>
            </p:cNvSpPr>
            <p:nvPr/>
          </p:nvSpPr>
          <p:spPr bwMode="auto">
            <a:xfrm>
              <a:off x="2103" y="1055"/>
              <a:ext cx="2495" cy="26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requirements conformance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4524" name="Rectangle 12"/>
            <p:cNvSpPr>
              <a:spLocks noChangeArrowheads="1"/>
            </p:cNvSpPr>
            <p:nvPr/>
          </p:nvSpPr>
          <p:spPr bwMode="auto">
            <a:xfrm>
              <a:off x="2991" y="1495"/>
              <a:ext cx="1231" cy="26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performance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4525" name="Rectangle 13"/>
            <p:cNvSpPr>
              <a:spLocks noChangeArrowheads="1"/>
            </p:cNvSpPr>
            <p:nvPr/>
          </p:nvSpPr>
          <p:spPr bwMode="auto">
            <a:xfrm>
              <a:off x="3671" y="2154"/>
              <a:ext cx="1249" cy="3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an indication</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of quality</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
        <p:nvSpPr>
          <p:cNvPr id="35850" name="文本框 35851"/>
          <p:cNvSpPr txBox="1"/>
          <p:nvPr/>
        </p:nvSpPr>
        <p:spPr>
          <a:xfrm>
            <a:off x="503238" y="5445125"/>
            <a:ext cx="8120062" cy="579438"/>
          </a:xfrm>
          <a:prstGeom prst="rect">
            <a:avLst/>
          </a:prstGeom>
          <a:noFill/>
          <a:ln w="9525">
            <a:noFill/>
          </a:ln>
        </p:spPr>
        <p:txBody>
          <a:bodyPr>
            <a:spAutoFit/>
          </a:bodyPr>
          <a:p>
            <a:pPr eaLnBrk="0" hangingPunct="0"/>
            <a:r>
              <a:rPr lang="zh-CN" altLang="en-US" dirty="0">
                <a:latin typeface="Arial" panose="020B0604020202020204" pitchFamily="34" charset="0"/>
                <a:ea typeface="宋体" panose="02010600030101010101" pitchFamily="2" charset="-122"/>
              </a:rPr>
              <a:t>错误，需求不一致，性能问题，质量指标</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Testing Strategies</a:t>
            </a:r>
            <a:endParaRPr lang="en-US" altLang="zh-CN">
              <a:ea typeface="宋体" panose="02010600030101010101" pitchFamily="2" charset="-122"/>
            </a:endParaRPr>
          </a:p>
        </p:txBody>
      </p:sp>
      <p:sp>
        <p:nvSpPr>
          <p:cNvPr id="37890" name="Rectangle 3"/>
          <p:cNvSpPr>
            <a:spLocks noGrp="1"/>
          </p:cNvSpPr>
          <p:nvPr>
            <p:ph idx="1"/>
          </p:nvPr>
        </p:nvSpPr>
        <p:spPr>
          <a:xfrm>
            <a:off x="215900" y="944563"/>
            <a:ext cx="8748713" cy="5040312"/>
          </a:xfrm>
        </p:spPr>
        <p:txBody>
          <a:bodyPr vert="horz" wrap="square" lIns="91440" tIns="45720" rIns="91440" bIns="45720" anchor="t" anchorCtr="0"/>
          <a:p>
            <a:pPr>
              <a:lnSpc>
                <a:spcPct val="90000"/>
              </a:lnSpc>
              <a:spcBef>
                <a:spcPts val="600"/>
              </a:spcBef>
              <a:buFont typeface="Wingdings" panose="05000000000000000000" pitchFamily="2" charset="2"/>
              <a:buNone/>
            </a:pPr>
            <a:r>
              <a:rPr lang="zh-CN" altLang="en-US" sz="2400" dirty="0">
                <a:latin typeface="Palatino" pitchFamily="-128" charset="0"/>
                <a:ea typeface="宋体" panose="02010600030101010101" pitchFamily="2" charset="-122"/>
              </a:rPr>
              <a:t>测试策略：</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None/>
            </a:pPr>
            <a:r>
              <a:rPr lang="zh-CN" altLang="en-US" sz="2400" dirty="0">
                <a:latin typeface="Palatino" pitchFamily="-128" charset="0"/>
                <a:ea typeface="宋体" panose="02010600030101010101" pitchFamily="2" charset="-122"/>
              </a:rPr>
              <a:t>测试计划、测试用例、测试执行以及测试结果数据的收集与评估</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None/>
            </a:pPr>
            <a:r>
              <a:rPr lang="zh-CN" altLang="en-US" sz="2400" dirty="0">
                <a:latin typeface="Palatino" pitchFamily="-128" charset="0"/>
                <a:ea typeface="宋体" panose="02010600030101010101" pitchFamily="2" charset="-122"/>
              </a:rPr>
              <a:t>测试应足够严密，但同时具有灵活性</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None/>
            </a:pP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zh-CN" altLang="en-US" sz="2400" dirty="0">
                <a:latin typeface="Palatino" pitchFamily="-128" charset="0"/>
                <a:ea typeface="宋体" panose="02010600030101010101" pitchFamily="2" charset="-122"/>
              </a:rPr>
              <a:t>如何进行测试？测试环境？</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zh-CN" altLang="en-US" sz="2400" dirty="0">
                <a:latin typeface="Palatino" pitchFamily="-128" charset="0"/>
                <a:ea typeface="宋体" panose="02010600030101010101" pitchFamily="2" charset="-122"/>
              </a:rPr>
              <a:t>是否应制定正式的测试计划？测试用例？</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zh-CN" altLang="en-US" sz="2400" dirty="0">
                <a:latin typeface="Palatino" pitchFamily="-128" charset="0"/>
                <a:ea typeface="宋体" panose="02010600030101010101" pitchFamily="2" charset="-122"/>
              </a:rPr>
              <a:t>评审测试计划和用例</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zh-CN" altLang="en-US" sz="2400" dirty="0">
                <a:latin typeface="Palatino" pitchFamily="-128" charset="0"/>
                <a:ea typeface="宋体" panose="02010600030101010101" pitchFamily="2" charset="-122"/>
              </a:rPr>
              <a:t>应该将整个程序作为一个整体来测试，还是应该只测试其中一小部分？（从小到大进行测试）</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zh-CN" altLang="en-US" sz="2400" dirty="0">
                <a:latin typeface="Palatino" pitchFamily="-128" charset="0"/>
                <a:ea typeface="宋体" panose="02010600030101010101" pitchFamily="2" charset="-122"/>
              </a:rPr>
              <a:t>什么时候需要客户参与测试工作？</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zh-CN" altLang="en-US" sz="2400" dirty="0">
                <a:latin typeface="Palatino" pitchFamily="-128" charset="0"/>
                <a:ea typeface="宋体" panose="02010600030101010101" pitchFamily="2" charset="-122"/>
              </a:rPr>
              <a:t>测试只由开发人员参与吗？质量管理人员的作用？</a:t>
            </a:r>
            <a:endParaRPr lang="zh-CN" altLang="en-US" sz="24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400">
                <a:latin typeface="Palatino" pitchFamily="-128" charset="0"/>
                <a:ea typeface="宋体" panose="02010600030101010101" pitchFamily="2" charset="-122"/>
              </a:rPr>
              <a:t>…</a:t>
            </a:r>
            <a:endParaRPr lang="en-US" altLang="zh-CN" sz="240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endParaRPr lang="en-US" altLang="zh-CN" sz="2400">
              <a:latin typeface="Palatino" pitchFamily="-128" charset="0"/>
              <a:ea typeface="宋体" panose="02010600030101010101" pitchFamily="2" charset="-122"/>
            </a:endParaRPr>
          </a:p>
        </p:txBody>
      </p:sp>
      <p:sp>
        <p:nvSpPr>
          <p:cNvPr id="3789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789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Testing Strategies-</a:t>
            </a:r>
            <a:r>
              <a:rPr lang="zh-CN" altLang="en-US" dirty="0">
                <a:ea typeface="宋体" panose="02010600030101010101" pitchFamily="2" charset="-122"/>
              </a:rPr>
              <a:t>简单总结</a:t>
            </a:r>
            <a:endParaRPr lang="zh-CN" altLang="en-US" dirty="0">
              <a:ea typeface="宋体" panose="02010600030101010101" pitchFamily="2" charset="-122"/>
            </a:endParaRPr>
          </a:p>
        </p:txBody>
      </p:sp>
      <p:sp>
        <p:nvSpPr>
          <p:cNvPr id="38914" name="Rectangle 3"/>
          <p:cNvSpPr>
            <a:spLocks noGrp="1"/>
          </p:cNvSpPr>
          <p:nvPr>
            <p:ph type="body"/>
          </p:nvPr>
        </p:nvSpPr>
        <p:spPr>
          <a:xfrm>
            <a:off x="215900" y="1016000"/>
            <a:ext cx="8748713" cy="4968875"/>
          </a:xfrm>
        </p:spPr>
        <p:txBody>
          <a:bodyPr vert="horz" wrap="square" lIns="91440" tIns="45720" rIns="91440" bIns="45720" anchor="t" anchorCtr="0"/>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测试计划和用例评审</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从小到大进行测试（单元测试</a:t>
            </a:r>
            <a:r>
              <a:rPr lang="en-US" altLang="zh-CN">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集成测试</a:t>
            </a:r>
            <a:r>
              <a:rPr lang="en-US" altLang="zh-CN">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系统测试）</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不同的测试技术适用于不同的项目、软件工程方法</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开发人员参与，质量管理人员参与（或第三方）</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调试、修改并回归测试</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endParaRPr lang="en-US" altLang="zh-CN">
              <a:latin typeface="Palatino" pitchFamily="-128" charset="0"/>
              <a:ea typeface="宋体" panose="02010600030101010101" pitchFamily="2" charset="-122"/>
            </a:endParaRPr>
          </a:p>
        </p:txBody>
      </p:sp>
      <p:sp>
        <p:nvSpPr>
          <p:cNvPr id="3891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891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19.1 Strategic Approach</a:t>
            </a:r>
            <a:r>
              <a:rPr lang="zh-CN" altLang="en-US" dirty="0">
                <a:ea typeface="宋体" panose="02010600030101010101" pitchFamily="2" charset="-122"/>
              </a:rPr>
              <a:t> （测试的策略性方法）</a:t>
            </a:r>
            <a:endParaRPr lang="en-US" altLang="zh-CN">
              <a:ea typeface="宋体" panose="02010600030101010101" pitchFamily="2" charset="-122"/>
            </a:endParaRPr>
          </a:p>
        </p:txBody>
      </p:sp>
      <p:sp>
        <p:nvSpPr>
          <p:cNvPr id="44034" name="Rectangle 3"/>
          <p:cNvSpPr>
            <a:spLocks noGrp="1"/>
          </p:cNvSpPr>
          <p:nvPr>
            <p:ph type="body"/>
          </p:nvPr>
        </p:nvSpPr>
        <p:spPr>
          <a:xfrm>
            <a:off x="287338" y="981075"/>
            <a:ext cx="8677275" cy="5003800"/>
          </a:xfrm>
        </p:spPr>
        <p:txBody>
          <a:bodyPr vert="horz" wrap="square" lIns="91440" tIns="45720" rIns="91440" bIns="45720" anchor="t" anchorCtr="0"/>
          <a:p>
            <a:pPr>
              <a:lnSpc>
                <a:spcPct val="90000"/>
              </a:lnSpc>
              <a:spcBef>
                <a:spcPts val="600"/>
              </a:spcBef>
              <a:buFont typeface="Wingdings" panose="05000000000000000000" pitchFamily="2" charset="2"/>
              <a:buNone/>
            </a:pPr>
            <a:r>
              <a:rPr lang="zh-CN" altLang="en-US" sz="2000" dirty="0">
                <a:latin typeface="Palatino" pitchFamily="-128" charset="0"/>
                <a:ea typeface="宋体" panose="02010600030101010101" pitchFamily="2" charset="-122"/>
              </a:rPr>
              <a:t>同前</a:t>
            </a:r>
            <a:r>
              <a:rPr lang="en-US" altLang="zh-CN" sz="2000">
                <a:latin typeface="Palatino" pitchFamily="-128" charset="0"/>
                <a:ea typeface="宋体" panose="02010600030101010101" pitchFamily="2" charset="-122"/>
              </a:rPr>
              <a:t>PPT</a:t>
            </a:r>
            <a:r>
              <a:rPr lang="zh-CN" altLang="en-US" sz="2000" dirty="0">
                <a:latin typeface="Palatino" pitchFamily="-128" charset="0"/>
                <a:ea typeface="宋体" panose="02010600030101010101" pitchFamily="2" charset="-122"/>
              </a:rPr>
              <a:t>所述</a:t>
            </a:r>
            <a:endParaRPr lang="zh-CN" altLang="en-US" sz="2000"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r>
              <a:rPr lang="en-US" altLang="zh-CN" sz="2000">
                <a:latin typeface="Palatino" pitchFamily="-128" charset="0"/>
                <a:ea typeface="宋体" panose="02010600030101010101" pitchFamily="2" charset="-122"/>
              </a:rPr>
              <a:t>To perform effective testing, you should conduct effective technical reviews. By doing this, many errors will be eliminated before testing commences.</a:t>
            </a:r>
            <a:r>
              <a:rPr lang="zh-CN" altLang="en-US" sz="2000" dirty="0">
                <a:latin typeface="Palatino" pitchFamily="-128" charset="0"/>
                <a:ea typeface="宋体" panose="02010600030101010101" pitchFamily="2" charset="-122"/>
              </a:rPr>
              <a:t>为完成有效的测试，要进行有效的评审（很多错误可以在测试之前排除）</a:t>
            </a:r>
            <a:endParaRPr lang="zh-CN" altLang="en-US" sz="2000" dirty="0">
              <a:latin typeface="Palatino" pitchFamily="-128" charset="0"/>
              <a:ea typeface="宋体" panose="02010600030101010101" pitchFamily="2" charset="-122"/>
            </a:endParaRPr>
          </a:p>
          <a:p>
            <a:pPr>
              <a:lnSpc>
                <a:spcPct val="90000"/>
              </a:lnSpc>
              <a:spcBef>
                <a:spcPts val="300"/>
              </a:spcBef>
              <a:buFont typeface="Wingdings" panose="05000000000000000000" pitchFamily="2" charset="2"/>
              <a:buChar char="n"/>
            </a:pPr>
            <a:r>
              <a:rPr lang="en-US" altLang="zh-CN" sz="2000">
                <a:latin typeface="Palatino" pitchFamily="-128" charset="0"/>
                <a:ea typeface="宋体" panose="02010600030101010101" pitchFamily="2" charset="-122"/>
              </a:rPr>
              <a:t>Testing begins at the component level and works “outward” toward the integration of the entire computer-based system. </a:t>
            </a:r>
            <a:r>
              <a:rPr lang="zh-CN" altLang="en-US" sz="2000" dirty="0">
                <a:latin typeface="Palatino" pitchFamily="-128" charset="0"/>
                <a:ea typeface="宋体" panose="02010600030101010101" pitchFamily="2" charset="-122"/>
              </a:rPr>
              <a:t>测试从构件开始，延伸到整个系统   （从小到大，单元测试</a:t>
            </a:r>
            <a:r>
              <a:rPr lang="en-US" altLang="zh-CN" sz="2000">
                <a:latin typeface="Palatino" pitchFamily="-128" charset="0"/>
                <a:ea typeface="宋体" panose="02010600030101010101" pitchFamily="2" charset="-122"/>
              </a:rPr>
              <a:t>-</a:t>
            </a:r>
            <a:r>
              <a:rPr lang="zh-CN" altLang="en-US" sz="2000" dirty="0">
                <a:latin typeface="Palatino" pitchFamily="-128" charset="0"/>
                <a:ea typeface="宋体" panose="02010600030101010101" pitchFamily="2" charset="-122"/>
              </a:rPr>
              <a:t>组合测试</a:t>
            </a:r>
            <a:r>
              <a:rPr lang="en-US" altLang="zh-CN" sz="2000">
                <a:latin typeface="Palatino" pitchFamily="-128" charset="0"/>
                <a:ea typeface="宋体" panose="02010600030101010101" pitchFamily="2" charset="-122"/>
              </a:rPr>
              <a:t>-</a:t>
            </a:r>
            <a:r>
              <a:rPr lang="zh-CN" altLang="en-US" sz="2000" dirty="0">
                <a:latin typeface="Palatino" pitchFamily="-128" charset="0"/>
                <a:ea typeface="宋体" panose="02010600030101010101" pitchFamily="2" charset="-122"/>
              </a:rPr>
              <a:t>集成测试</a:t>
            </a:r>
            <a:r>
              <a:rPr lang="en-US" altLang="zh-CN" sz="2000">
                <a:latin typeface="Palatino" pitchFamily="-128" charset="0"/>
                <a:ea typeface="宋体" panose="02010600030101010101" pitchFamily="2" charset="-122"/>
              </a:rPr>
              <a:t>-</a:t>
            </a:r>
            <a:r>
              <a:rPr lang="zh-CN" altLang="en-US" sz="2000" dirty="0">
                <a:latin typeface="Palatino" pitchFamily="-128" charset="0"/>
                <a:ea typeface="宋体" panose="02010600030101010101" pitchFamily="2" charset="-122"/>
              </a:rPr>
              <a:t>验收测试）</a:t>
            </a:r>
            <a:endParaRPr lang="zh-CN" altLang="en-US" sz="2000" dirty="0">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a:latin typeface="Palatino" pitchFamily="-128" charset="0"/>
                <a:ea typeface="宋体" panose="02010600030101010101" pitchFamily="2" charset="-122"/>
              </a:rPr>
              <a:t>Different testing techniques are appropriate for different software engineering approaches and at different points in time. </a:t>
            </a:r>
            <a:r>
              <a:rPr lang="zh-CN" altLang="en-US" sz="2000" dirty="0">
                <a:latin typeface="Palatino" pitchFamily="-128" charset="0"/>
                <a:ea typeface="宋体" panose="02010600030101010101" pitchFamily="2" charset="-122"/>
              </a:rPr>
              <a:t>不同测试技术适用于不同的软件工程方法（和不同的时间点）</a:t>
            </a:r>
            <a:endParaRPr lang="zh-CN" altLang="en-US" sz="2000" dirty="0">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a:latin typeface="Palatino" pitchFamily="-128" charset="0"/>
                <a:ea typeface="宋体" panose="02010600030101010101" pitchFamily="2" charset="-122"/>
              </a:rPr>
              <a:t>Testing is conducted by the developer of the software and (for large projects) an independent test group.</a:t>
            </a:r>
            <a:r>
              <a:rPr lang="zh-CN" altLang="en-US" sz="2000" dirty="0">
                <a:latin typeface="Palatino" pitchFamily="-128" charset="0"/>
                <a:ea typeface="宋体" panose="02010600030101010101" pitchFamily="2" charset="-122"/>
              </a:rPr>
              <a:t>测试由开发人员或测试人员完成，或</a:t>
            </a:r>
            <a:r>
              <a:rPr lang="zh-CN" altLang="en-US" sz="2000" dirty="0">
                <a:solidFill>
                  <a:schemeClr val="accent2"/>
                </a:solidFill>
                <a:latin typeface="Palatino" pitchFamily="-128" charset="0"/>
                <a:ea typeface="宋体" panose="02010600030101010101" pitchFamily="2" charset="-122"/>
              </a:rPr>
              <a:t>独立第三方测试</a:t>
            </a:r>
            <a:endParaRPr lang="zh-CN" altLang="en-US" sz="2000" dirty="0">
              <a:solidFill>
                <a:schemeClr val="accent2"/>
              </a:solidFill>
              <a:latin typeface="Palatino" pitchFamily="-128" charset="0"/>
              <a:ea typeface="宋体" panose="02010600030101010101" pitchFamily="2" charset="-122"/>
            </a:endParaRPr>
          </a:p>
          <a:p>
            <a:pPr>
              <a:lnSpc>
                <a:spcPct val="90000"/>
              </a:lnSpc>
              <a:buFont typeface="Wingdings" panose="05000000000000000000" pitchFamily="2" charset="2"/>
              <a:buChar char="n"/>
            </a:pPr>
            <a:r>
              <a:rPr lang="en-US" altLang="zh-CN" sz="2000">
                <a:latin typeface="Palatino" pitchFamily="-128" charset="0"/>
                <a:ea typeface="宋体" panose="02010600030101010101" pitchFamily="2" charset="-122"/>
              </a:rPr>
              <a:t>Testing and debugging are different activities, but debugging must be accommodated in any testing strategy. </a:t>
            </a:r>
            <a:r>
              <a:rPr lang="zh-CN" altLang="en-US" sz="2000" dirty="0">
                <a:latin typeface="Palatino" pitchFamily="-128" charset="0"/>
                <a:ea typeface="宋体" panose="02010600030101010101" pitchFamily="2" charset="-122"/>
              </a:rPr>
              <a:t>测试与调试不同，必须有调试</a:t>
            </a:r>
            <a:endParaRPr lang="zh-CN" altLang="en-US" sz="2000" dirty="0">
              <a:latin typeface="Palatino" pitchFamily="-128" charset="0"/>
              <a:ea typeface="宋体" panose="02010600030101010101" pitchFamily="2" charset="-122"/>
            </a:endParaRPr>
          </a:p>
        </p:txBody>
      </p:sp>
      <p:sp>
        <p:nvSpPr>
          <p:cNvPr id="4403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403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0" y="228600"/>
            <a:ext cx="9144000" cy="381000"/>
          </a:xfrm>
        </p:spPr>
        <p:txBody>
          <a:bodyPr vert="horz" wrap="square" lIns="91440" tIns="45720" rIns="91440" bIns="45720" anchor="ctr" anchorCtr="0"/>
          <a:p>
            <a:r>
              <a:rPr lang="en-US" altLang="zh-CN">
                <a:ea typeface="宋体" panose="02010600030101010101" pitchFamily="2" charset="-122"/>
              </a:rPr>
              <a:t>19.1.1 Verification and Validation </a:t>
            </a:r>
            <a:r>
              <a:rPr lang="zh-CN" altLang="en-US" sz="2400" dirty="0">
                <a:ea typeface="宋体" panose="02010600030101010101" pitchFamily="2" charset="-122"/>
              </a:rPr>
              <a:t>验证与确认</a:t>
            </a:r>
            <a:endParaRPr lang="en-US" altLang="zh-CN" sz="2400">
              <a:ea typeface="宋体" panose="02010600030101010101" pitchFamily="2" charset="-122"/>
            </a:endParaRPr>
          </a:p>
        </p:txBody>
      </p:sp>
      <p:sp>
        <p:nvSpPr>
          <p:cNvPr id="45058" name="Rectangle 3"/>
          <p:cNvSpPr>
            <a:spLocks noGrp="1"/>
          </p:cNvSpPr>
          <p:nvPr>
            <p:ph type="body"/>
          </p:nvPr>
        </p:nvSpPr>
        <p:spPr>
          <a:xfrm>
            <a:off x="431800" y="1016000"/>
            <a:ext cx="8388350" cy="5041900"/>
          </a:xfrm>
        </p:spPr>
        <p:txBody>
          <a:bodyPr vert="horz" wrap="square" lIns="91440" tIns="45720" rIns="91440" bIns="45720" anchor="t" anchorCtr="0"/>
          <a:p>
            <a:pPr>
              <a:lnSpc>
                <a:spcPct val="90000"/>
              </a:lnSpc>
              <a:spcBef>
                <a:spcPts val="300"/>
              </a:spcBef>
            </a:pPr>
            <a:r>
              <a:rPr lang="en-US" altLang="zh-CN" sz="2400" i="1">
                <a:solidFill>
                  <a:schemeClr val="accent2"/>
                </a:solidFill>
                <a:latin typeface="Palatino" pitchFamily="-128" charset="0"/>
                <a:ea typeface="宋体" panose="02010600030101010101" pitchFamily="2" charset="-122"/>
              </a:rPr>
              <a:t>Verification</a:t>
            </a:r>
            <a:r>
              <a:rPr lang="en-US" altLang="zh-CN" sz="2400">
                <a:solidFill>
                  <a:schemeClr val="accent2"/>
                </a:solidFill>
                <a:latin typeface="Palatino" pitchFamily="-128" charset="0"/>
                <a:ea typeface="宋体" panose="02010600030101010101" pitchFamily="2" charset="-122"/>
              </a:rPr>
              <a:t> </a:t>
            </a:r>
            <a:r>
              <a:rPr lang="en-US" altLang="zh-CN" sz="2400">
                <a:latin typeface="Palatino" pitchFamily="-128" charset="0"/>
                <a:ea typeface="宋体" panose="02010600030101010101" pitchFamily="2" charset="-122"/>
              </a:rPr>
              <a:t>refers to the set of tasks that ensure that software correctly implements a specific function. </a:t>
            </a:r>
            <a:endParaRPr lang="en-US" altLang="zh-CN" sz="2400">
              <a:latin typeface="Palatino" pitchFamily="-128" charset="0"/>
              <a:ea typeface="宋体" panose="02010600030101010101" pitchFamily="2" charset="-122"/>
            </a:endParaRPr>
          </a:p>
          <a:p>
            <a:pPr>
              <a:lnSpc>
                <a:spcPct val="90000"/>
              </a:lnSpc>
              <a:spcBef>
                <a:spcPts val="300"/>
              </a:spcBef>
            </a:pPr>
            <a:r>
              <a:rPr lang="en-US" altLang="zh-CN" sz="2400" i="1">
                <a:solidFill>
                  <a:schemeClr val="accent2"/>
                </a:solidFill>
                <a:latin typeface="Palatino" pitchFamily="-128" charset="0"/>
                <a:ea typeface="宋体" panose="02010600030101010101" pitchFamily="2" charset="-122"/>
              </a:rPr>
              <a:t>Validation</a:t>
            </a:r>
            <a:r>
              <a:rPr lang="en-US" altLang="zh-CN" sz="2400">
                <a:latin typeface="Palatino" pitchFamily="-128" charset="0"/>
                <a:ea typeface="宋体" panose="02010600030101010101" pitchFamily="2" charset="-122"/>
              </a:rPr>
              <a:t> refers to a different set of tasks that ensure that the software that has been built is traceable to customer requirements. </a:t>
            </a:r>
            <a:endParaRPr lang="en-US" altLang="zh-CN" sz="2400">
              <a:latin typeface="Palatino" pitchFamily="-128" charset="0"/>
              <a:ea typeface="宋体" panose="02010600030101010101" pitchFamily="2" charset="-122"/>
            </a:endParaRPr>
          </a:p>
          <a:p>
            <a:pPr lvl="1">
              <a:lnSpc>
                <a:spcPct val="90000"/>
              </a:lnSpc>
              <a:spcBef>
                <a:spcPts val="600"/>
              </a:spcBef>
            </a:pPr>
            <a:r>
              <a:rPr lang="en-US" altLang="zh-CN" sz="2000" i="1">
                <a:solidFill>
                  <a:schemeClr val="accent2"/>
                </a:solidFill>
                <a:latin typeface="Palatino" pitchFamily="-128" charset="0"/>
                <a:ea typeface="宋体" panose="02010600030101010101" pitchFamily="2" charset="-122"/>
              </a:rPr>
              <a:t>Verification:</a:t>
            </a:r>
            <a:r>
              <a:rPr lang="en-US" altLang="zh-CN" sz="2000">
                <a:solidFill>
                  <a:schemeClr val="accent2"/>
                </a:solidFill>
                <a:latin typeface="Palatino" pitchFamily="-128" charset="0"/>
                <a:ea typeface="宋体" panose="02010600030101010101" pitchFamily="2" charset="-122"/>
              </a:rPr>
              <a:t>  "Are we building the product right?" </a:t>
            </a:r>
            <a:endParaRPr lang="en-US" altLang="zh-CN" sz="2000">
              <a:solidFill>
                <a:schemeClr val="accent2"/>
              </a:solidFill>
              <a:latin typeface="Palatino" pitchFamily="-128" charset="0"/>
              <a:ea typeface="宋体" panose="02010600030101010101" pitchFamily="2" charset="-122"/>
            </a:endParaRPr>
          </a:p>
          <a:p>
            <a:pPr lvl="1">
              <a:lnSpc>
                <a:spcPct val="90000"/>
              </a:lnSpc>
              <a:spcBef>
                <a:spcPts val="300"/>
              </a:spcBef>
            </a:pPr>
            <a:r>
              <a:rPr lang="en-US" altLang="zh-CN" sz="2000" i="1">
                <a:solidFill>
                  <a:schemeClr val="accent2"/>
                </a:solidFill>
                <a:latin typeface="Palatino" pitchFamily="-128" charset="0"/>
                <a:ea typeface="宋体" panose="02010600030101010101" pitchFamily="2" charset="-122"/>
              </a:rPr>
              <a:t>Validation: </a:t>
            </a:r>
            <a:r>
              <a:rPr lang="en-US" altLang="zh-CN" sz="2000">
                <a:solidFill>
                  <a:schemeClr val="accent2"/>
                </a:solidFill>
                <a:latin typeface="Palatino" pitchFamily="-128" charset="0"/>
                <a:ea typeface="宋体" panose="02010600030101010101" pitchFamily="2" charset="-122"/>
              </a:rPr>
              <a:t>  "Are we building the right product?“</a:t>
            </a:r>
            <a:endParaRPr lang="en-US" altLang="zh-CN" sz="2000">
              <a:solidFill>
                <a:schemeClr val="accent2"/>
              </a:solidFill>
              <a:latin typeface="Palatino" pitchFamily="-128" charset="0"/>
              <a:ea typeface="宋体" panose="02010600030101010101" pitchFamily="2" charset="-122"/>
            </a:endParaRPr>
          </a:p>
          <a:p>
            <a:pPr lvl="1">
              <a:lnSpc>
                <a:spcPct val="90000"/>
              </a:lnSpc>
              <a:spcBef>
                <a:spcPts val="300"/>
              </a:spcBef>
              <a:buNone/>
            </a:pPr>
            <a:endParaRPr lang="zh-CN" altLang="en-US" sz="2000" dirty="0">
              <a:solidFill>
                <a:schemeClr val="accent2"/>
              </a:solidFill>
              <a:latin typeface="Palatino" pitchFamily="-128" charset="0"/>
              <a:ea typeface="宋体" panose="02010600030101010101" pitchFamily="2" charset="-122"/>
            </a:endParaRPr>
          </a:p>
          <a:p>
            <a:pPr lvl="1">
              <a:lnSpc>
                <a:spcPct val="90000"/>
              </a:lnSpc>
              <a:spcBef>
                <a:spcPts val="300"/>
              </a:spcBef>
              <a:buNone/>
            </a:pPr>
            <a:endParaRPr lang="zh-CN" altLang="en-US" sz="1800" dirty="0">
              <a:solidFill>
                <a:schemeClr val="folHlink"/>
              </a:solidFill>
              <a:latin typeface="Palatino" pitchFamily="-128" charset="0"/>
              <a:ea typeface="宋体" panose="02010600030101010101" pitchFamily="2" charset="-122"/>
            </a:endParaRPr>
          </a:p>
          <a:p>
            <a:pPr lvl="1">
              <a:lnSpc>
                <a:spcPct val="90000"/>
              </a:lnSpc>
              <a:spcBef>
                <a:spcPts val="300"/>
              </a:spcBef>
              <a:buNone/>
            </a:pPr>
            <a:r>
              <a:rPr lang="zh-CN" altLang="en-US" sz="1800" dirty="0">
                <a:solidFill>
                  <a:schemeClr val="folHlink"/>
                </a:solidFill>
                <a:latin typeface="Palatino" pitchFamily="-128" charset="0"/>
                <a:ea typeface="宋体" panose="02010600030101010101" pitchFamily="2" charset="-122"/>
              </a:rPr>
              <a:t>（</a:t>
            </a:r>
            <a:r>
              <a:rPr lang="zh-CN" altLang="en-US" sz="1800" b="1" dirty="0">
                <a:latin typeface="Palatino" pitchFamily="-128" charset="0"/>
                <a:ea typeface="宋体" panose="02010600030101010101" pitchFamily="2" charset="-122"/>
              </a:rPr>
              <a:t>功能</a:t>
            </a:r>
            <a:r>
              <a:rPr lang="zh-CN" altLang="en-US" sz="1800" b="1" dirty="0">
                <a:solidFill>
                  <a:srgbClr val="FF0000"/>
                </a:solidFill>
                <a:latin typeface="Palatino" pitchFamily="-128" charset="0"/>
                <a:ea typeface="宋体" panose="02010600030101010101" pitchFamily="2" charset="-122"/>
              </a:rPr>
              <a:t>验证，</a:t>
            </a:r>
            <a:r>
              <a:rPr lang="zh-CN" altLang="en-US" sz="1800" b="1" dirty="0">
                <a:latin typeface="Palatino" pitchFamily="-128" charset="0"/>
                <a:ea typeface="宋体" panose="02010600030101010101" pitchFamily="2" charset="-122"/>
              </a:rPr>
              <a:t>需求</a:t>
            </a:r>
            <a:r>
              <a:rPr lang="zh-CN" altLang="en-US" sz="1800" b="1" dirty="0">
                <a:solidFill>
                  <a:srgbClr val="FF0000"/>
                </a:solidFill>
                <a:latin typeface="Palatino" pitchFamily="-128" charset="0"/>
                <a:ea typeface="宋体" panose="02010600030101010101" pitchFamily="2" charset="-122"/>
              </a:rPr>
              <a:t>确认</a:t>
            </a:r>
            <a:r>
              <a:rPr lang="zh-CN" altLang="en-US" sz="1800" dirty="0">
                <a:solidFill>
                  <a:schemeClr val="accent2"/>
                </a:solidFill>
                <a:latin typeface="Palatino" pitchFamily="-128" charset="0"/>
                <a:ea typeface="宋体" panose="02010600030101010101" pitchFamily="2" charset="-122"/>
              </a:rPr>
              <a:t>）（有可能功能验证正确，但不是用户的需求）</a:t>
            </a:r>
            <a:endParaRPr lang="zh-CN" altLang="en-US" sz="1800" dirty="0">
              <a:solidFill>
                <a:schemeClr val="accent2"/>
              </a:solidFill>
              <a:latin typeface="Palatino" pitchFamily="-128" charset="0"/>
              <a:ea typeface="宋体" panose="02010600030101010101" pitchFamily="2" charset="-122"/>
            </a:endParaRPr>
          </a:p>
          <a:p>
            <a:pPr lvl="1">
              <a:lnSpc>
                <a:spcPct val="90000"/>
              </a:lnSpc>
              <a:spcBef>
                <a:spcPts val="300"/>
              </a:spcBef>
              <a:buNone/>
            </a:pPr>
            <a:endParaRPr lang="zh-CN" altLang="en-US" sz="1800" dirty="0">
              <a:solidFill>
                <a:schemeClr val="accent2"/>
              </a:solidFill>
              <a:latin typeface="Palatino" pitchFamily="-128" charset="0"/>
              <a:ea typeface="宋体" panose="02010600030101010101" pitchFamily="2" charset="-122"/>
            </a:endParaRPr>
          </a:p>
          <a:p>
            <a:pPr lvl="1">
              <a:lnSpc>
                <a:spcPct val="90000"/>
              </a:lnSpc>
              <a:spcBef>
                <a:spcPts val="300"/>
              </a:spcBef>
              <a:buNone/>
            </a:pPr>
            <a:r>
              <a:rPr lang="zh-CN" altLang="en-US" sz="1800" dirty="0">
                <a:solidFill>
                  <a:schemeClr val="accent2"/>
                </a:solidFill>
                <a:latin typeface="Palatino" pitchFamily="-128" charset="0"/>
                <a:ea typeface="宋体" panose="02010600030101010101" pitchFamily="2" charset="-122"/>
              </a:rPr>
              <a:t>注意（不同的观点）：</a:t>
            </a:r>
            <a:endParaRPr lang="zh-CN" altLang="en-US" sz="1800" dirty="0">
              <a:solidFill>
                <a:schemeClr val="accent2"/>
              </a:solidFill>
              <a:latin typeface="Palatino" pitchFamily="-128" charset="0"/>
              <a:ea typeface="宋体" panose="02010600030101010101" pitchFamily="2" charset="-122"/>
            </a:endParaRPr>
          </a:p>
          <a:p>
            <a:pPr lvl="1">
              <a:lnSpc>
                <a:spcPct val="90000"/>
              </a:lnSpc>
              <a:spcBef>
                <a:spcPts val="300"/>
              </a:spcBef>
              <a:buNone/>
            </a:pPr>
            <a:r>
              <a:rPr lang="en-US" altLang="zh-CN" sz="1800">
                <a:solidFill>
                  <a:schemeClr val="accent2"/>
                </a:solidFill>
                <a:latin typeface="Palatino" pitchFamily="-128" charset="0"/>
                <a:ea typeface="宋体" panose="02010600030101010101" pitchFamily="2" charset="-122"/>
              </a:rPr>
              <a:t>1.</a:t>
            </a:r>
            <a:r>
              <a:rPr lang="zh-CN" altLang="en-US" sz="1800" dirty="0">
                <a:solidFill>
                  <a:schemeClr val="accent2"/>
                </a:solidFill>
                <a:latin typeface="Palatino" pitchFamily="-128" charset="0"/>
                <a:ea typeface="宋体" panose="02010600030101010101" pitchFamily="2" charset="-122"/>
              </a:rPr>
              <a:t>一些人认为所有的测试都是验证，而确认是对需求进行评审和认可，或者当系统运行时，由用户进行确认；</a:t>
            </a:r>
            <a:endParaRPr lang="zh-CN" altLang="en-US" sz="1800" dirty="0">
              <a:solidFill>
                <a:schemeClr val="accent2"/>
              </a:solidFill>
              <a:latin typeface="Palatino" pitchFamily="-128" charset="0"/>
              <a:ea typeface="宋体" panose="02010600030101010101" pitchFamily="2" charset="-122"/>
            </a:endParaRPr>
          </a:p>
          <a:p>
            <a:pPr lvl="1">
              <a:lnSpc>
                <a:spcPct val="90000"/>
              </a:lnSpc>
              <a:spcBef>
                <a:spcPts val="300"/>
              </a:spcBef>
              <a:buNone/>
            </a:pPr>
            <a:r>
              <a:rPr lang="en-US" altLang="zh-CN" sz="1800">
                <a:solidFill>
                  <a:schemeClr val="accent2"/>
                </a:solidFill>
                <a:latin typeface="Palatino" pitchFamily="-128" charset="0"/>
                <a:ea typeface="宋体" panose="02010600030101010101" pitchFamily="2" charset="-122"/>
              </a:rPr>
              <a:t>2.</a:t>
            </a:r>
            <a:r>
              <a:rPr lang="zh-CN" altLang="en-US" sz="1800" dirty="0">
                <a:solidFill>
                  <a:schemeClr val="accent2"/>
                </a:solidFill>
                <a:latin typeface="Palatino" pitchFamily="-128" charset="0"/>
                <a:ea typeface="宋体" panose="02010600030101010101" pitchFamily="2" charset="-122"/>
              </a:rPr>
              <a:t>另外一些人将单元测试和集成测试看成验证，而将高阶测试看做确认；</a:t>
            </a:r>
            <a:endParaRPr lang="zh-CN" altLang="en-US" sz="1800" dirty="0">
              <a:solidFill>
                <a:schemeClr val="accent2"/>
              </a:solidFill>
              <a:latin typeface="Palatino" pitchFamily="-128" charset="0"/>
              <a:ea typeface="宋体" panose="02010600030101010101" pitchFamily="2" charset="-122"/>
            </a:endParaRPr>
          </a:p>
        </p:txBody>
      </p:sp>
      <p:sp>
        <p:nvSpPr>
          <p:cNvPr id="4505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506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09249"/>
          <p:cNvSpPr>
            <a:spLocks noGrp="1"/>
          </p:cNvSpPr>
          <p:nvPr>
            <p:ph type="title"/>
          </p:nvPr>
        </p:nvSpPr>
        <p:spPr>
          <a:xfrm>
            <a:off x="142875" y="115888"/>
            <a:ext cx="6464300" cy="600075"/>
          </a:xfrm>
        </p:spPr>
        <p:txBody>
          <a:bodyPr anchor="ctr" anchorCtr="0"/>
          <a:p>
            <a:r>
              <a:rPr lang="en-US" altLang="zh-CN" sz="2400"/>
              <a:t>19.1.2 Organizing for Software Testing</a:t>
            </a:r>
            <a:endParaRPr lang="en-US" altLang="zh-CN" sz="2400"/>
          </a:p>
        </p:txBody>
      </p:sp>
      <p:sp>
        <p:nvSpPr>
          <p:cNvPr id="46082" name="文本占位符 309250"/>
          <p:cNvSpPr>
            <a:spLocks noGrp="1"/>
          </p:cNvSpPr>
          <p:nvPr>
            <p:ph idx="1"/>
          </p:nvPr>
        </p:nvSpPr>
        <p:spPr>
          <a:xfrm>
            <a:off x="142875" y="1016000"/>
            <a:ext cx="7772400" cy="4419600"/>
          </a:xfrm>
        </p:spPr>
        <p:txBody>
          <a:bodyPr anchor="t" anchorCtr="0"/>
          <a:p>
            <a:r>
              <a:rPr lang="en-US" altLang="zh-CN"/>
              <a:t>Software Developer: </a:t>
            </a:r>
            <a:endParaRPr lang="en-US" altLang="zh-CN"/>
          </a:p>
          <a:p>
            <a:pPr lvl="1"/>
            <a:r>
              <a:rPr lang="en-US" altLang="zh-CN"/>
              <a:t>to test the individual units of the program;</a:t>
            </a:r>
            <a:endParaRPr lang="en-US" altLang="zh-CN"/>
          </a:p>
          <a:p>
            <a:pPr lvl="1"/>
            <a:r>
              <a:rPr lang="en-US" altLang="zh-CN"/>
              <a:t>to do integration testing;</a:t>
            </a:r>
            <a:endParaRPr lang="en-US" altLang="zh-CN"/>
          </a:p>
          <a:p>
            <a:r>
              <a:rPr lang="en-US" altLang="zh-CN"/>
              <a:t>Independent Test Group (ITG):</a:t>
            </a:r>
            <a:endParaRPr lang="en-US" altLang="zh-CN"/>
          </a:p>
          <a:p>
            <a:pPr lvl="1"/>
            <a:r>
              <a:rPr lang="en-US" altLang="zh-CN"/>
              <a:t>to find errors as possible as;</a:t>
            </a:r>
            <a:endParaRPr lang="en-US" altLang="zh-CN"/>
          </a:p>
          <a:p>
            <a:r>
              <a:rPr lang="en-US" altLang="zh-CN" i="1">
                <a:solidFill>
                  <a:srgbClr val="FF0000"/>
                </a:solidFill>
              </a:rPr>
              <a:t>Misconceptions:</a:t>
            </a:r>
            <a:endParaRPr lang="en-US" altLang="zh-CN" i="1">
              <a:solidFill>
                <a:srgbClr val="FF0000"/>
              </a:solidFill>
            </a:endParaRPr>
          </a:p>
          <a:p>
            <a:pPr lvl="1"/>
            <a:r>
              <a:rPr lang="en-US" altLang="zh-CN"/>
              <a:t>The developer should do no testing at all.</a:t>
            </a:r>
            <a:endParaRPr lang="en-US" altLang="zh-CN"/>
          </a:p>
          <a:p>
            <a:pPr lvl="1"/>
            <a:r>
              <a:rPr lang="en-US" altLang="zh-CN"/>
              <a:t>The software should be tested by strangers.</a:t>
            </a:r>
            <a:endParaRPr lang="en-US" altLang="zh-CN"/>
          </a:p>
          <a:p>
            <a:pPr lvl="1"/>
            <a:r>
              <a:rPr lang="en-US" altLang="zh-CN"/>
              <a:t>The tester need not join the project before testing.</a:t>
            </a:r>
            <a:endParaRPr lang="en-US" altLang="zh-CN"/>
          </a:p>
        </p:txBody>
      </p:sp>
      <p:graphicFrame>
        <p:nvGraphicFramePr>
          <p:cNvPr id="46083" name="对象 309251"/>
          <p:cNvGraphicFramePr/>
          <p:nvPr/>
        </p:nvGraphicFramePr>
        <p:xfrm>
          <a:off x="6596063" y="1520825"/>
          <a:ext cx="2547937" cy="2549525"/>
        </p:xfrm>
        <a:graphic>
          <a:graphicData uri="http://schemas.openxmlformats.org/presentationml/2006/ole">
            <mc:AlternateContent xmlns:mc="http://schemas.openxmlformats.org/markup-compatibility/2006">
              <mc:Choice xmlns:v="urn:schemas-microsoft-com:vml" Requires="v">
                <p:oleObj spid="_x0000_s3076" name="" r:id="rId1" imgW="4540250" imgH="3497580" progId="MS_ClipArt_Gallery.2">
                  <p:embed/>
                </p:oleObj>
              </mc:Choice>
              <mc:Fallback>
                <p:oleObj name="" r:id="rId1" imgW="4540250" imgH="3497580" progId="MS_ClipArt_Gallery.2">
                  <p:embed/>
                  <p:pic>
                    <p:nvPicPr>
                      <p:cNvPr id="0" name="图片 3075"/>
                      <p:cNvPicPr/>
                      <p:nvPr/>
                    </p:nvPicPr>
                    <p:blipFill>
                      <a:blip r:embed="rId2"/>
                      <a:stretch>
                        <a:fillRect/>
                      </a:stretch>
                    </p:blipFill>
                    <p:spPr>
                      <a:xfrm>
                        <a:off x="6596063" y="1520825"/>
                        <a:ext cx="2547937" cy="254952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71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47107" name="Rectangle 10"/>
          <p:cNvSpPr>
            <a:spLocks noRot="1"/>
          </p:cNvSpPr>
          <p:nvPr/>
        </p:nvSpPr>
        <p:spPr>
          <a:xfrm>
            <a:off x="0" y="188913"/>
            <a:ext cx="6418263" cy="473075"/>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Who Tests the Software?</a:t>
            </a:r>
            <a:endParaRPr lang="en-US" altLang="ja-JP" b="1">
              <a:latin typeface="Arial" panose="020B0604020202020204" pitchFamily="34" charset="0"/>
            </a:endParaRPr>
          </a:p>
        </p:txBody>
      </p:sp>
      <p:grpSp>
        <p:nvGrpSpPr>
          <p:cNvPr id="47108" name="Group 22"/>
          <p:cNvGrpSpPr/>
          <p:nvPr/>
        </p:nvGrpSpPr>
        <p:grpSpPr>
          <a:xfrm>
            <a:off x="1090613" y="1179513"/>
            <a:ext cx="7013575" cy="3568700"/>
            <a:chOff x="687" y="743"/>
            <a:chExt cx="4418" cy="2248"/>
          </a:xfrm>
        </p:grpSpPr>
        <p:sp>
          <p:nvSpPr>
            <p:cNvPr id="706571" name="Rectangle 11"/>
            <p:cNvSpPr>
              <a:spLocks noChangeArrowheads="1"/>
            </p:cNvSpPr>
            <p:nvPr/>
          </p:nvSpPr>
          <p:spPr bwMode="auto">
            <a:xfrm>
              <a:off x="1023" y="2007"/>
              <a:ext cx="1021"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developer</a:t>
              </a:r>
              <a:endPar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6572" name="Rectangle 12"/>
            <p:cNvSpPr>
              <a:spLocks noChangeArrowheads="1"/>
            </p:cNvSpPr>
            <p:nvPr/>
          </p:nvSpPr>
          <p:spPr bwMode="auto">
            <a:xfrm>
              <a:off x="2967" y="2015"/>
              <a:ext cx="1832"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independent tester</a:t>
              </a:r>
              <a:endPar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6573" name="Rectangle 13"/>
            <p:cNvSpPr>
              <a:spLocks noChangeArrowheads="1"/>
            </p:cNvSpPr>
            <p:nvPr/>
          </p:nvSpPr>
          <p:spPr bwMode="auto">
            <a:xfrm>
              <a:off x="687" y="2346"/>
              <a:ext cx="1827"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Understands the system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06574" name="Rectangle 14"/>
            <p:cNvSpPr>
              <a:spLocks noChangeArrowheads="1"/>
            </p:cNvSpPr>
            <p:nvPr/>
          </p:nvSpPr>
          <p:spPr bwMode="auto">
            <a:xfrm>
              <a:off x="695" y="2562"/>
              <a:ext cx="1547"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but, will test "gently"</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06575" name="Rectangle 15"/>
            <p:cNvSpPr>
              <a:spLocks noChangeArrowheads="1"/>
            </p:cNvSpPr>
            <p:nvPr/>
          </p:nvSpPr>
          <p:spPr bwMode="auto">
            <a:xfrm>
              <a:off x="695" y="2762"/>
              <a:ext cx="1971"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and, is driven by "delivery"</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6576" name="Rectangle 16"/>
            <p:cNvSpPr>
              <a:spLocks noChangeArrowheads="1"/>
            </p:cNvSpPr>
            <p:nvPr/>
          </p:nvSpPr>
          <p:spPr bwMode="auto">
            <a:xfrm>
              <a:off x="3007" y="2378"/>
              <a:ext cx="2098"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Must learn about the system,</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06577" name="Rectangle 17"/>
            <p:cNvSpPr>
              <a:spLocks noChangeArrowheads="1"/>
            </p:cNvSpPr>
            <p:nvPr/>
          </p:nvSpPr>
          <p:spPr bwMode="auto">
            <a:xfrm>
              <a:off x="3007" y="2578"/>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06578" name="Rectangle 18"/>
            <p:cNvSpPr>
              <a:spLocks noChangeArrowheads="1"/>
            </p:cNvSpPr>
            <p:nvPr/>
          </p:nvSpPr>
          <p:spPr bwMode="auto">
            <a:xfrm>
              <a:off x="3015" y="2562"/>
              <a:ext cx="1938"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but, will attempt to </a:t>
              </a:r>
              <a:r>
                <a:rPr kumimoji="0" lang="en-US" altLang="ja-JP" sz="1800" b="1" i="0" u="none" strike="noStrike" kern="1200" cap="none" spc="0" normalizeH="0" baseline="0" noProof="1">
                  <a:solidFill>
                    <a:srgbClr val="FF0000"/>
                  </a:solidFill>
                  <a:effectLst>
                    <a:outerShdw blurRad="38100" dist="38100" dir="2700000">
                      <a:srgbClr val="C0C0C0"/>
                    </a:outerShdw>
                  </a:effectLst>
                  <a:latin typeface="Helvetica" charset="0"/>
                  <a:ea typeface="MS PGothic" panose="020B0600070205080204" pitchFamily="34" charset="-128"/>
                  <a:cs typeface="+mn-cs"/>
                </a:rPr>
                <a:t>break</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it</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06579" name="Rectangle 19"/>
            <p:cNvSpPr>
              <a:spLocks noChangeArrowheads="1"/>
            </p:cNvSpPr>
            <p:nvPr/>
          </p:nvSpPr>
          <p:spPr bwMode="auto">
            <a:xfrm>
              <a:off x="3023" y="2754"/>
              <a:ext cx="1754"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and, is driven by quality</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pic>
          <p:nvPicPr>
            <p:cNvPr id="47118" name="Picture 20"/>
            <p:cNvPicPr/>
            <p:nvPr/>
          </p:nvPicPr>
          <p:blipFill>
            <a:blip r:embed="rId1"/>
            <a:stretch>
              <a:fillRect/>
            </a:stretch>
          </p:blipFill>
          <p:spPr>
            <a:xfrm>
              <a:off x="3253" y="743"/>
              <a:ext cx="1336" cy="1252"/>
            </a:xfrm>
            <a:prstGeom prst="rect">
              <a:avLst/>
            </a:prstGeom>
            <a:noFill/>
            <a:ln w="12700">
              <a:noFill/>
            </a:ln>
          </p:spPr>
        </p:pic>
        <p:pic>
          <p:nvPicPr>
            <p:cNvPr id="47119" name="Picture 21"/>
            <p:cNvPicPr/>
            <p:nvPr/>
          </p:nvPicPr>
          <p:blipFill>
            <a:blip r:embed="rId2"/>
            <a:stretch>
              <a:fillRect/>
            </a:stretch>
          </p:blipFill>
          <p:spPr>
            <a:xfrm>
              <a:off x="953" y="814"/>
              <a:ext cx="1272" cy="1174"/>
            </a:xfrm>
            <a:prstGeom prst="rect">
              <a:avLst/>
            </a:prstGeom>
            <a:noFill/>
            <a:ln w="12700">
              <a:noFill/>
            </a:ln>
          </p:spPr>
        </p:pic>
      </p:grpSp>
      <p:sp>
        <p:nvSpPr>
          <p:cNvPr id="47120" name="Text Box 18"/>
          <p:cNvSpPr txBox="1"/>
          <p:nvPr/>
        </p:nvSpPr>
        <p:spPr>
          <a:xfrm>
            <a:off x="827088" y="5049838"/>
            <a:ext cx="7848600" cy="1004887"/>
          </a:xfrm>
          <a:prstGeom prst="rect">
            <a:avLst/>
          </a:prstGeom>
          <a:noFill/>
          <a:ln w="9525">
            <a:noFill/>
          </a:ln>
        </p:spPr>
        <p:txBody>
          <a:bodyPr>
            <a:spAutoFit/>
          </a:bodyPr>
          <a:p>
            <a:pPr eaLnBrk="0" hangingPunct="0">
              <a:spcBef>
                <a:spcPct val="50000"/>
              </a:spcBef>
            </a:pPr>
            <a:r>
              <a:rPr lang="zh-CN" altLang="en-US" sz="2400" dirty="0">
                <a:latin typeface="Arial" panose="020B0604020202020204" pitchFamily="34" charset="0"/>
                <a:ea typeface="宋体" panose="02010600030101010101" pitchFamily="2" charset="-122"/>
              </a:rPr>
              <a:t>开发人员和测试人员要密切配合，会有矛盾和利益冲突</a:t>
            </a:r>
            <a:endParaRPr lang="zh-CN" altLang="en-US" sz="2400" dirty="0">
              <a:latin typeface="Arial" panose="020B0604020202020204" pitchFamily="34" charset="0"/>
              <a:ea typeface="宋体" panose="02010600030101010101" pitchFamily="2" charset="-122"/>
            </a:endParaRPr>
          </a:p>
          <a:p>
            <a:pPr eaLnBrk="0" hangingPunct="0">
              <a:spcBef>
                <a:spcPct val="50000"/>
              </a:spcBef>
            </a:pPr>
            <a:r>
              <a:rPr lang="en-US" altLang="zh-CN" sz="240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会编程序，会改程序，会测程序</a:t>
            </a:r>
            <a:r>
              <a:rPr lang="en-US" altLang="zh-CN" sz="240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哪个厉害？</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91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49155" name="Rectangle 17"/>
          <p:cNvSpPr>
            <a:spLocks noRot="1"/>
          </p:cNvSpPr>
          <p:nvPr/>
        </p:nvSpPr>
        <p:spPr>
          <a:xfrm>
            <a:off x="0" y="0"/>
            <a:ext cx="6816725" cy="601663"/>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19.1.3 </a:t>
            </a:r>
            <a:r>
              <a:rPr lang="en-US" altLang="ja-JP" b="1">
                <a:latin typeface="Arial" panose="020B0604020202020204" pitchFamily="34" charset="0"/>
              </a:rPr>
              <a:t>Testing Strategy</a:t>
            </a:r>
            <a:r>
              <a:rPr lang="en-US" altLang="zh-CN" b="1">
                <a:latin typeface="Arial" panose="020B0604020202020204" pitchFamily="34" charset="0"/>
              </a:rPr>
              <a:t> </a:t>
            </a:r>
            <a:endParaRPr lang="ja-JP" altLang="en-US" b="1" dirty="0">
              <a:latin typeface="Arial" panose="020B0604020202020204" pitchFamily="34" charset="0"/>
            </a:endParaRPr>
          </a:p>
        </p:txBody>
      </p:sp>
      <p:grpSp>
        <p:nvGrpSpPr>
          <p:cNvPr id="49156" name="Group 23"/>
          <p:cNvGrpSpPr/>
          <p:nvPr/>
        </p:nvGrpSpPr>
        <p:grpSpPr>
          <a:xfrm>
            <a:off x="1428750" y="1204913"/>
            <a:ext cx="6761163" cy="3802062"/>
            <a:chOff x="900" y="759"/>
            <a:chExt cx="4259" cy="2395"/>
          </a:xfrm>
        </p:grpSpPr>
        <p:pic>
          <p:nvPicPr>
            <p:cNvPr id="49157" name="Picture 18"/>
            <p:cNvPicPr/>
            <p:nvPr/>
          </p:nvPicPr>
          <p:blipFill>
            <a:blip r:embed="rId1"/>
            <a:stretch>
              <a:fillRect/>
            </a:stretch>
          </p:blipFill>
          <p:spPr>
            <a:xfrm>
              <a:off x="1473" y="979"/>
              <a:ext cx="3000" cy="2132"/>
            </a:xfrm>
            <a:prstGeom prst="rect">
              <a:avLst/>
            </a:prstGeom>
            <a:noFill/>
            <a:ln w="12700">
              <a:noFill/>
            </a:ln>
          </p:spPr>
        </p:pic>
        <p:sp>
          <p:nvSpPr>
            <p:cNvPr id="708627" name="Rectangle 19"/>
            <p:cNvSpPr>
              <a:spLocks noChangeArrowheads="1"/>
            </p:cNvSpPr>
            <p:nvPr/>
          </p:nvSpPr>
          <p:spPr bwMode="auto">
            <a:xfrm>
              <a:off x="975" y="759"/>
              <a:ext cx="736"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unit test</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8628" name="Rectangle 20"/>
            <p:cNvSpPr>
              <a:spLocks noChangeArrowheads="1"/>
            </p:cNvSpPr>
            <p:nvPr/>
          </p:nvSpPr>
          <p:spPr bwMode="auto">
            <a:xfrm>
              <a:off x="4002" y="794"/>
              <a:ext cx="941" cy="34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integration</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8629" name="Rectangle 21"/>
            <p:cNvSpPr>
              <a:spLocks noChangeArrowheads="1"/>
            </p:cNvSpPr>
            <p:nvPr/>
          </p:nvSpPr>
          <p:spPr bwMode="auto">
            <a:xfrm>
              <a:off x="4298" y="2810"/>
              <a:ext cx="861" cy="34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validation</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08630" name="Rectangle 22"/>
            <p:cNvSpPr>
              <a:spLocks noChangeArrowheads="1"/>
            </p:cNvSpPr>
            <p:nvPr/>
          </p:nvSpPr>
          <p:spPr bwMode="auto">
            <a:xfrm>
              <a:off x="900" y="2802"/>
              <a:ext cx="665" cy="34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system</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Strategy</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 spiral illustration displays testing strategy.&#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223" y="1510285"/>
            <a:ext cx="8089555" cy="4447022"/>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116205"/>
            <a:ext cx="8458200" cy="678611"/>
          </a:xfrm>
        </p:spPr>
        <p:txBody>
          <a:bodyPr>
            <a:noAutofit/>
          </a:bodyPr>
          <a:lstStyle/>
          <a:p>
            <a:r>
              <a:rPr lang="en-US" sz="4000" noProof="0" dirty="0">
                <a:solidFill>
                  <a:schemeClr val="tx1"/>
                </a:solidFill>
              </a:rPr>
              <a:t>Software Quality Dilemma</a:t>
            </a:r>
            <a:r>
              <a:rPr lang="zh-CN" altLang="en-US" sz="4000" noProof="0" dirty="0">
                <a:solidFill>
                  <a:schemeClr val="tx1"/>
                </a:solidFill>
                <a:ea typeface="宋体" panose="02010600030101010101" pitchFamily="2" charset="-122"/>
              </a:rPr>
              <a:t>困境</a:t>
            </a:r>
            <a:endParaRPr lang="zh-CN" altLang="en-US" sz="4000" noProof="0" dirty="0">
              <a:solidFill>
                <a:schemeClr val="tx1"/>
              </a:solidFill>
              <a:ea typeface="宋体" panose="02010600030101010101" pitchFamily="2" charset="-122"/>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produce a software system that has terrible quality, you lose because no one will want to buy it.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spend infinite time, extremely large effort, and huge sums of money to build a perfect piece of software, then it's going to take so long to complete and will be so expensive to produce that you'll be out of business.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You will either missed the market window, or you exhausted all your resources.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People in industry </a:t>
            </a:r>
            <a:r>
              <a:rPr lang="en-US" altLang="en-US" sz="2400" noProof="0" dirty="0">
                <a:solidFill>
                  <a:srgbClr val="FF0000"/>
                </a:solidFill>
              </a:rPr>
              <a:t>try to find that magical middle ground</a:t>
            </a:r>
            <a:r>
              <a:rPr lang="en-US" altLang="en-US" sz="2400" noProof="0" dirty="0">
                <a:solidFill>
                  <a:schemeClr val="tx1"/>
                </a:solidFill>
              </a:rPr>
              <a:t> where the product is good enough not to be rejected right away, but also not the object of so much perfectionism that it would take too long or cost too much to complete.</a:t>
            </a:r>
            <a:endParaRPr 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87313" y="115888"/>
            <a:ext cx="5589587" cy="571500"/>
          </a:xfrm>
          <a:ln w="12700"/>
        </p:spPr>
        <p:txBody>
          <a:bodyPr vert="horz" wrap="square" lIns="90487" tIns="44450" rIns="90487" bIns="44450" anchor="ctr" anchorCtr="0"/>
          <a:p>
            <a:r>
              <a:rPr lang="en-US" altLang="zh-CN">
                <a:ea typeface="宋体" panose="02010600030101010101" pitchFamily="2" charset="-122"/>
              </a:rPr>
              <a:t>Testing Strategy</a:t>
            </a:r>
            <a:r>
              <a:rPr lang="zh-CN" altLang="en-US">
                <a:ea typeface="宋体" panose="02010600030101010101" pitchFamily="2" charset="-122"/>
              </a:rPr>
              <a:t>（同前页图）</a:t>
            </a:r>
            <a:endParaRPr lang="zh-CN" altLang="en-US">
              <a:ea typeface="宋体" panose="02010600030101010101" pitchFamily="2" charset="-122"/>
            </a:endParaRPr>
          </a:p>
        </p:txBody>
      </p:sp>
      <p:sp>
        <p:nvSpPr>
          <p:cNvPr id="51202" name="AutoShape 8"/>
          <p:cNvSpPr/>
          <p:nvPr/>
        </p:nvSpPr>
        <p:spPr>
          <a:xfrm>
            <a:off x="2286000" y="2286000"/>
            <a:ext cx="4800600" cy="228600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51203" name="AutoShape 9"/>
          <p:cNvSpPr/>
          <p:nvPr/>
        </p:nvSpPr>
        <p:spPr>
          <a:xfrm>
            <a:off x="3886200" y="3048000"/>
            <a:ext cx="1600200" cy="762000"/>
          </a:xfrm>
          <a:custGeom>
            <a:avLst/>
            <a:gdLst/>
            <a:ahLst/>
            <a:cxnLst>
              <a:cxn ang="0">
                <a:pos x="2147483647" y="0"/>
              </a:cxn>
              <a:cxn ang="0">
                <a:pos x="1286060812" y="138868714"/>
              </a:cxn>
              <a:cxn ang="0">
                <a:pos x="0" y="474162720"/>
              </a:cxn>
              <a:cxn ang="0">
                <a:pos x="1286060812" y="809456760"/>
              </a:cxn>
              <a:cxn ang="0">
                <a:pos x="2147483647" y="948325475"/>
              </a:cxn>
              <a:cxn ang="0">
                <a:pos x="2147483647" y="809456760"/>
              </a:cxn>
              <a:cxn ang="0">
                <a:pos x="2147483647" y="474162720"/>
              </a:cxn>
              <a:cxn ang="0">
                <a:pos x="2147483647" y="138868714"/>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51204" name="Text Box 10"/>
          <p:cNvSpPr txBox="1"/>
          <p:nvPr/>
        </p:nvSpPr>
        <p:spPr>
          <a:xfrm>
            <a:off x="1752600" y="2209800"/>
            <a:ext cx="1905000" cy="304800"/>
          </a:xfrm>
          <a:prstGeom prst="rect">
            <a:avLst/>
          </a:prstGeom>
          <a:noFill/>
          <a:ln w="9525">
            <a:noFill/>
          </a:ln>
        </p:spPr>
        <p:txBody>
          <a:bodyPr>
            <a:spAutoFit/>
          </a:bodyPr>
          <a:p>
            <a:pPr eaLnBrk="0" hangingPunct="0">
              <a:spcBef>
                <a:spcPct val="50000"/>
              </a:spcBef>
            </a:pPr>
            <a:r>
              <a:rPr lang="en-US" altLang="zh-CN" sz="1400" b="1">
                <a:latin typeface="Arial" panose="020B0604020202020204" pitchFamily="34" charset="0"/>
              </a:rPr>
              <a:t>System engineering</a:t>
            </a:r>
            <a:endParaRPr lang="en-US" altLang="zh-CN" b="1">
              <a:latin typeface="Arial" panose="020B0604020202020204" pitchFamily="34" charset="0"/>
            </a:endParaRPr>
          </a:p>
        </p:txBody>
      </p:sp>
      <p:sp>
        <p:nvSpPr>
          <p:cNvPr id="51205" name="Text Box 11"/>
          <p:cNvSpPr txBox="1"/>
          <p:nvPr/>
        </p:nvSpPr>
        <p:spPr>
          <a:xfrm>
            <a:off x="2286000" y="2590800"/>
            <a:ext cx="1905000" cy="304800"/>
          </a:xfrm>
          <a:prstGeom prst="rect">
            <a:avLst/>
          </a:prstGeom>
          <a:noFill/>
          <a:ln w="9525">
            <a:noFill/>
          </a:ln>
        </p:spPr>
        <p:txBody>
          <a:bodyPr>
            <a:spAutoFit/>
          </a:bodyPr>
          <a:p>
            <a:pPr eaLnBrk="0" hangingPunct="0">
              <a:spcBef>
                <a:spcPct val="50000"/>
              </a:spcBef>
            </a:pPr>
            <a:r>
              <a:rPr lang="en-US" altLang="zh-CN" sz="1400" b="1">
                <a:latin typeface="Arial" panose="020B0604020202020204" pitchFamily="34" charset="0"/>
              </a:rPr>
              <a:t>Analysis modeling</a:t>
            </a:r>
            <a:endParaRPr lang="en-US" altLang="zh-CN" b="1">
              <a:latin typeface="Arial" panose="020B0604020202020204" pitchFamily="34" charset="0"/>
            </a:endParaRPr>
          </a:p>
        </p:txBody>
      </p:sp>
      <p:sp>
        <p:nvSpPr>
          <p:cNvPr id="51206" name="Text Box 12"/>
          <p:cNvSpPr txBox="1"/>
          <p:nvPr/>
        </p:nvSpPr>
        <p:spPr>
          <a:xfrm>
            <a:off x="2819400" y="2895600"/>
            <a:ext cx="1905000" cy="304800"/>
          </a:xfrm>
          <a:prstGeom prst="rect">
            <a:avLst/>
          </a:prstGeom>
          <a:noFill/>
          <a:ln w="9525">
            <a:noFill/>
          </a:ln>
        </p:spPr>
        <p:txBody>
          <a:bodyPr>
            <a:spAutoFit/>
          </a:bodyPr>
          <a:p>
            <a:pPr eaLnBrk="0" hangingPunct="0">
              <a:spcBef>
                <a:spcPct val="50000"/>
              </a:spcBef>
            </a:pPr>
            <a:r>
              <a:rPr lang="en-US" altLang="zh-CN" sz="1400" b="1">
                <a:latin typeface="Arial" panose="020B0604020202020204" pitchFamily="34" charset="0"/>
              </a:rPr>
              <a:t>Design modeling</a:t>
            </a:r>
            <a:endParaRPr lang="en-US" altLang="zh-CN" b="1">
              <a:latin typeface="Arial" panose="020B0604020202020204" pitchFamily="34" charset="0"/>
            </a:endParaRPr>
          </a:p>
        </p:txBody>
      </p:sp>
      <p:sp>
        <p:nvSpPr>
          <p:cNvPr id="51207" name="Text Box 13"/>
          <p:cNvSpPr txBox="1"/>
          <p:nvPr/>
        </p:nvSpPr>
        <p:spPr>
          <a:xfrm>
            <a:off x="3200400" y="3276600"/>
            <a:ext cx="1905000" cy="304800"/>
          </a:xfrm>
          <a:prstGeom prst="rect">
            <a:avLst/>
          </a:prstGeom>
          <a:noFill/>
          <a:ln w="9525">
            <a:noFill/>
          </a:ln>
        </p:spPr>
        <p:txBody>
          <a:bodyPr>
            <a:spAutoFit/>
          </a:bodyPr>
          <a:p>
            <a:pPr eaLnBrk="0" hangingPunct="0">
              <a:spcBef>
                <a:spcPct val="50000"/>
              </a:spcBef>
            </a:pPr>
            <a:r>
              <a:rPr lang="en-US" altLang="zh-CN" sz="1400" b="1">
                <a:latin typeface="Arial" panose="020B0604020202020204" pitchFamily="34" charset="0"/>
              </a:rPr>
              <a:t>Code generation</a:t>
            </a:r>
            <a:endParaRPr lang="en-US" altLang="zh-CN" b="1">
              <a:latin typeface="Arial" panose="020B0604020202020204" pitchFamily="34" charset="0"/>
            </a:endParaRPr>
          </a:p>
        </p:txBody>
      </p:sp>
      <p:sp>
        <p:nvSpPr>
          <p:cNvPr id="51208" name="Text Box 14"/>
          <p:cNvSpPr txBox="1"/>
          <p:nvPr/>
        </p:nvSpPr>
        <p:spPr>
          <a:xfrm>
            <a:off x="4724400" y="3276600"/>
            <a:ext cx="1905000" cy="336550"/>
          </a:xfrm>
          <a:prstGeom prst="rect">
            <a:avLst/>
          </a:prstGeom>
          <a:noFill/>
          <a:ln w="9525">
            <a:noFill/>
          </a:ln>
        </p:spPr>
        <p:txBody>
          <a:bodyPr>
            <a:spAutoFit/>
          </a:bodyPr>
          <a:p>
            <a:pPr eaLnBrk="0" hangingPunct="0">
              <a:spcBef>
                <a:spcPct val="50000"/>
              </a:spcBef>
            </a:pPr>
            <a:r>
              <a:rPr lang="en-US" altLang="zh-CN" sz="1600" b="1" i="1">
                <a:solidFill>
                  <a:schemeClr val="folHlink"/>
                </a:solidFill>
                <a:latin typeface="Arial" panose="020B0604020202020204" pitchFamily="34" charset="0"/>
              </a:rPr>
              <a:t>Unit test</a:t>
            </a:r>
            <a:endParaRPr lang="en-US" altLang="zh-CN" sz="1600" b="1" i="1">
              <a:solidFill>
                <a:schemeClr val="folHlink"/>
              </a:solidFill>
              <a:latin typeface="Arial" panose="020B0604020202020204" pitchFamily="34" charset="0"/>
            </a:endParaRPr>
          </a:p>
        </p:txBody>
      </p:sp>
      <p:sp>
        <p:nvSpPr>
          <p:cNvPr id="51209" name="Text Box 15"/>
          <p:cNvSpPr txBox="1"/>
          <p:nvPr/>
        </p:nvSpPr>
        <p:spPr>
          <a:xfrm>
            <a:off x="5105400" y="3657600"/>
            <a:ext cx="1905000" cy="336550"/>
          </a:xfrm>
          <a:prstGeom prst="rect">
            <a:avLst/>
          </a:prstGeom>
          <a:noFill/>
          <a:ln w="9525">
            <a:noFill/>
          </a:ln>
        </p:spPr>
        <p:txBody>
          <a:bodyPr>
            <a:spAutoFit/>
          </a:bodyPr>
          <a:p>
            <a:pPr eaLnBrk="0" hangingPunct="0">
              <a:spcBef>
                <a:spcPct val="50000"/>
              </a:spcBef>
            </a:pPr>
            <a:r>
              <a:rPr lang="en-US" altLang="zh-CN" sz="1600" b="1" i="1">
                <a:solidFill>
                  <a:schemeClr val="folHlink"/>
                </a:solidFill>
                <a:latin typeface="Arial" panose="020B0604020202020204" pitchFamily="34" charset="0"/>
              </a:rPr>
              <a:t>Integration test</a:t>
            </a:r>
            <a:endParaRPr lang="en-US" altLang="zh-CN" sz="1600" b="1" i="1">
              <a:solidFill>
                <a:schemeClr val="folHlink"/>
              </a:solidFill>
              <a:latin typeface="Arial" panose="020B0604020202020204" pitchFamily="34" charset="0"/>
            </a:endParaRPr>
          </a:p>
        </p:txBody>
      </p:sp>
      <p:sp>
        <p:nvSpPr>
          <p:cNvPr id="51210" name="Text Box 16"/>
          <p:cNvSpPr txBox="1"/>
          <p:nvPr/>
        </p:nvSpPr>
        <p:spPr>
          <a:xfrm>
            <a:off x="5791200" y="4038600"/>
            <a:ext cx="1905000" cy="336550"/>
          </a:xfrm>
          <a:prstGeom prst="rect">
            <a:avLst/>
          </a:prstGeom>
          <a:noFill/>
          <a:ln w="9525">
            <a:noFill/>
          </a:ln>
        </p:spPr>
        <p:txBody>
          <a:bodyPr>
            <a:spAutoFit/>
          </a:bodyPr>
          <a:p>
            <a:pPr eaLnBrk="0" hangingPunct="0">
              <a:spcBef>
                <a:spcPct val="50000"/>
              </a:spcBef>
            </a:pPr>
            <a:r>
              <a:rPr lang="en-US" altLang="zh-CN" sz="1600" b="1" i="1">
                <a:solidFill>
                  <a:schemeClr val="folHlink"/>
                </a:solidFill>
                <a:latin typeface="Arial" panose="020B0604020202020204" pitchFamily="34" charset="0"/>
              </a:rPr>
              <a:t>Validation test</a:t>
            </a:r>
            <a:endParaRPr lang="en-US" altLang="zh-CN" sz="1600" b="1" i="1">
              <a:solidFill>
                <a:schemeClr val="folHlink"/>
              </a:solidFill>
              <a:latin typeface="Arial" panose="020B0604020202020204" pitchFamily="34" charset="0"/>
            </a:endParaRPr>
          </a:p>
        </p:txBody>
      </p:sp>
      <p:sp>
        <p:nvSpPr>
          <p:cNvPr id="51211" name="Text Box 17"/>
          <p:cNvSpPr txBox="1"/>
          <p:nvPr/>
        </p:nvSpPr>
        <p:spPr>
          <a:xfrm>
            <a:off x="6477000" y="4495800"/>
            <a:ext cx="1905000" cy="336550"/>
          </a:xfrm>
          <a:prstGeom prst="rect">
            <a:avLst/>
          </a:prstGeom>
          <a:noFill/>
          <a:ln w="9525">
            <a:noFill/>
          </a:ln>
        </p:spPr>
        <p:txBody>
          <a:bodyPr>
            <a:spAutoFit/>
          </a:bodyPr>
          <a:p>
            <a:pPr eaLnBrk="0" hangingPunct="0">
              <a:spcBef>
                <a:spcPct val="50000"/>
              </a:spcBef>
            </a:pPr>
            <a:r>
              <a:rPr lang="en-US" altLang="zh-CN" sz="1600" b="1" i="1">
                <a:solidFill>
                  <a:schemeClr val="folHlink"/>
                </a:solidFill>
                <a:latin typeface="Arial" panose="020B0604020202020204" pitchFamily="34" charset="0"/>
              </a:rPr>
              <a:t>System test</a:t>
            </a:r>
            <a:endParaRPr lang="en-US" altLang="zh-CN" sz="1600" b="1" i="1">
              <a:solidFill>
                <a:schemeClr val="folHlink"/>
              </a:solidFill>
              <a:latin typeface="Arial" panose="020B0604020202020204" pitchFamily="34" charset="0"/>
            </a:endParaRPr>
          </a:p>
        </p:txBody>
      </p:sp>
      <p:sp>
        <p:nvSpPr>
          <p:cNvPr id="5121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1213"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the Big Picture </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612764"/>
          </a:xfrm>
        </p:spPr>
        <p:txBody>
          <a:bodyPr vert="horz" lIns="91440" tIns="45720" rIns="91440" bIns="45720" rtlCol="0">
            <a:noAutofit/>
          </a:bodyPr>
          <a:lstStyle/>
          <a:p>
            <a:pPr marL="306070"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Unit testing </a:t>
            </a:r>
            <a:r>
              <a:rPr lang="en-US" sz="2400" noProof="0" dirty="0">
                <a:latin typeface="Times New Roman" panose="02020603050405020304" pitchFamily="18" charset="0"/>
                <a:cs typeface="Times New Roman" panose="02020603050405020304" pitchFamily="18" charset="0"/>
              </a:rPr>
              <a:t>begins at the center of the spiral and concentrates on each unit (for example, component, class, or content object) as they are implemented in source code.</a:t>
            </a:r>
            <a:endParaRPr lang="en-US" sz="2400" noProof="0" dirty="0">
              <a:latin typeface="Times New Roman" panose="02020603050405020304" pitchFamily="18" charset="0"/>
              <a:cs typeface="Times New Roman" panose="02020603050405020304" pitchFamily="18" charset="0"/>
            </a:endParaRPr>
          </a:p>
          <a:p>
            <a:pPr marL="306070"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progresses to </a:t>
            </a:r>
            <a:r>
              <a:rPr lang="en-US" sz="2400" b="1" i="1" noProof="0" dirty="0">
                <a:latin typeface="Times New Roman" panose="02020603050405020304" pitchFamily="18" charset="0"/>
                <a:cs typeface="Times New Roman" panose="02020603050405020304" pitchFamily="18" charset="0"/>
              </a:rPr>
              <a:t>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where the focus is on design and the construction of the software architecture. Taking another turn outward on the spiral.</a:t>
            </a:r>
            <a:endParaRPr lang="en-US" sz="2400" noProof="0" dirty="0">
              <a:latin typeface="Times New Roman" panose="02020603050405020304" pitchFamily="18" charset="0"/>
              <a:cs typeface="Times New Roman" panose="02020603050405020304" pitchFamily="18" charset="0"/>
            </a:endParaRPr>
          </a:p>
          <a:p>
            <a:pPr marL="306070"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Validation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where requirements established as part of requirements modeling are validated against the software that has been constructed.</a:t>
            </a:r>
            <a:endParaRPr lang="en-US" sz="2400" noProof="0" dirty="0">
              <a:latin typeface="Times New Roman" panose="02020603050405020304" pitchFamily="18" charset="0"/>
              <a:cs typeface="Times New Roman" panose="02020603050405020304" pitchFamily="18" charset="0"/>
            </a:endParaRPr>
          </a:p>
          <a:p>
            <a:pPr marL="306070"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system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the software and other system elements are tested as a whole.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Steps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software testing steps.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5279" y="1826127"/>
            <a:ext cx="8135482" cy="3899422"/>
          </a:xfrm>
          <a:prstGeom prst="rect">
            <a:avLst/>
          </a:prstGeom>
        </p:spPr>
      </p:pic>
      <p:sp>
        <p:nvSpPr>
          <p:cNvPr id="7" name="Text Placeholder 6"/>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222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2227" name="Rectangle 11"/>
          <p:cNvSpPr>
            <a:spLocks noRot="1"/>
          </p:cNvSpPr>
          <p:nvPr/>
        </p:nvSpPr>
        <p:spPr>
          <a:xfrm>
            <a:off x="0" y="0"/>
            <a:ext cx="4568825" cy="728663"/>
          </a:xfrm>
          <a:prstGeom prst="rect">
            <a:avLst/>
          </a:prstGeom>
          <a:noFill/>
          <a:ln w="9525">
            <a:noFill/>
          </a:ln>
        </p:spPr>
        <p:txBody>
          <a:bodyPr anchor="ctr" anchorCtr="0"/>
          <a:p>
            <a:pPr eaLnBrk="0" hangingPunct="0"/>
            <a:r>
              <a:rPr lang="en-US" altLang="ja-JP" b="1">
                <a:latin typeface="Arial" panose="020B0604020202020204" pitchFamily="34" charset="0"/>
              </a:rPr>
              <a:t>Testing Strategy</a:t>
            </a:r>
            <a:endParaRPr lang="en-US" altLang="ja-JP" b="1">
              <a:latin typeface="Arial" panose="020B0604020202020204" pitchFamily="34" charset="0"/>
            </a:endParaRPr>
          </a:p>
        </p:txBody>
      </p:sp>
      <p:sp>
        <p:nvSpPr>
          <p:cNvPr id="52228" name="Rectangle 12"/>
          <p:cNvSpPr>
            <a:spLocks noRot="1"/>
          </p:cNvSpPr>
          <p:nvPr/>
        </p:nvSpPr>
        <p:spPr>
          <a:xfrm>
            <a:off x="179388" y="981075"/>
            <a:ext cx="8280400" cy="4608513"/>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ja-JP" sz="2800">
                <a:solidFill>
                  <a:srgbClr val="FF0000"/>
                </a:solidFill>
                <a:latin typeface="Arial" panose="020B0604020202020204" pitchFamily="34" charset="0"/>
              </a:rPr>
              <a:t>We begin by </a:t>
            </a:r>
            <a:r>
              <a:rPr lang="en-US" altLang="ja-JP" sz="2800">
                <a:solidFill>
                  <a:srgbClr val="FF0000"/>
                </a:solidFill>
                <a:latin typeface="Palatino" pitchFamily="-128" charset="0"/>
              </a:rPr>
              <a:t>‘</a:t>
            </a:r>
            <a:r>
              <a:rPr lang="en-US" altLang="ja-JP" sz="2800">
                <a:solidFill>
                  <a:srgbClr val="FF0000"/>
                </a:solidFill>
                <a:latin typeface="Arial" panose="020B0604020202020204" pitchFamily="34" charset="0"/>
              </a:rPr>
              <a:t>testing-in-the-small</a:t>
            </a:r>
            <a:r>
              <a:rPr lang="en-US" altLang="ja-JP" sz="2800">
                <a:solidFill>
                  <a:srgbClr val="FF0000"/>
                </a:solidFill>
                <a:latin typeface="Palatino" pitchFamily="-128" charset="0"/>
              </a:rPr>
              <a:t>’</a:t>
            </a:r>
            <a:r>
              <a:rPr lang="en-US" altLang="ja-JP" sz="2800">
                <a:solidFill>
                  <a:srgbClr val="FF0000"/>
                </a:solidFill>
                <a:latin typeface="Arial" panose="020B0604020202020204" pitchFamily="34" charset="0"/>
              </a:rPr>
              <a:t> and move toward </a:t>
            </a:r>
            <a:r>
              <a:rPr lang="en-US" altLang="ja-JP" sz="2800">
                <a:solidFill>
                  <a:srgbClr val="FF0000"/>
                </a:solidFill>
                <a:latin typeface="Palatino" pitchFamily="-128" charset="0"/>
              </a:rPr>
              <a:t>‘</a:t>
            </a:r>
            <a:r>
              <a:rPr lang="en-US" altLang="ja-JP" sz="2800">
                <a:solidFill>
                  <a:srgbClr val="FF0000"/>
                </a:solidFill>
                <a:latin typeface="Arial" panose="020B0604020202020204" pitchFamily="34" charset="0"/>
              </a:rPr>
              <a:t>testing-in-the-large</a:t>
            </a:r>
            <a:r>
              <a:rPr lang="en-US" altLang="ja-JP" sz="2800">
                <a:solidFill>
                  <a:srgbClr val="FF0000"/>
                </a:solidFill>
                <a:latin typeface="Palatino" pitchFamily="-128" charset="0"/>
              </a:rPr>
              <a:t>’</a:t>
            </a:r>
            <a:endParaRPr lang="en-US" altLang="zh-CN" sz="2800">
              <a:solidFill>
                <a:srgbClr val="FF0000"/>
              </a:solidFill>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For conventional software</a:t>
            </a:r>
            <a:endParaRPr lang="en-US" altLang="zh-CN" sz="28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The module (component) is our initial focus</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Integration of modules follows</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For OO software</a:t>
            </a:r>
            <a:r>
              <a:rPr lang="en-US" altLang="zh-CN" sz="2800">
                <a:latin typeface="Arial" panose="020B0604020202020204" pitchFamily="34" charset="0"/>
              </a:rPr>
              <a:t> </a:t>
            </a:r>
            <a:endParaRPr lang="zh-CN" altLang="en-US" sz="2800" dirty="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our focus when </a:t>
            </a:r>
            <a:r>
              <a:rPr lang="en-US" altLang="ja-JP" sz="2400">
                <a:latin typeface="Palatino" pitchFamily="-128" charset="0"/>
              </a:rPr>
              <a:t>“</a:t>
            </a:r>
            <a:r>
              <a:rPr lang="en-US" altLang="ja-JP" sz="2400">
                <a:latin typeface="Arial" panose="020B0604020202020204" pitchFamily="34" charset="0"/>
              </a:rPr>
              <a:t>testing in the small</a:t>
            </a:r>
            <a:r>
              <a:rPr lang="en-US" altLang="ja-JP" sz="2400">
                <a:latin typeface="Palatino" pitchFamily="-128" charset="0"/>
              </a:rPr>
              <a:t>”</a:t>
            </a:r>
            <a:r>
              <a:rPr lang="en-US" altLang="ja-JP" sz="2400">
                <a:latin typeface="Arial" panose="020B0604020202020204" pitchFamily="34" charset="0"/>
              </a:rPr>
              <a:t> changes from an individual module (the conventional view) to an OO class that encompasses attributes and operations and implies communication and collaboration</a:t>
            </a:r>
            <a:endParaRPr lang="en-US" altLang="ja-JP" sz="24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19.1.4 When is Testing Done?</a:t>
            </a:r>
            <a:endParaRPr lang="en-US" sz="4000" noProof="0" dirty="0">
              <a:latin typeface="Times New Roman" panose="02020603050405020304" pitchFamily="18" charset="0"/>
              <a:cs typeface="Times New Roman" panose="02020603050405020304" pitchFamily="18" charset="0"/>
            </a:endParaRPr>
          </a:p>
        </p:txBody>
      </p:sp>
      <p:pic>
        <p:nvPicPr>
          <p:cNvPr id="4" name="Picture 3" descr="An illustration of a person sitting with a laptop. Aspeech bubble reads: we ran our tests and did not find any errors is strikes out.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23143" y="1270954"/>
            <a:ext cx="5047115" cy="5047115"/>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427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4275" name="Rectangle 6"/>
          <p:cNvSpPr>
            <a:spLocks noRot="1"/>
          </p:cNvSpPr>
          <p:nvPr/>
        </p:nvSpPr>
        <p:spPr>
          <a:xfrm>
            <a:off x="0" y="0"/>
            <a:ext cx="7920038" cy="765175"/>
          </a:xfrm>
          <a:prstGeom prst="rect">
            <a:avLst/>
          </a:prstGeom>
          <a:noFill/>
          <a:ln w="9525">
            <a:noFill/>
          </a:ln>
        </p:spPr>
        <p:txBody>
          <a:bodyPr anchor="ctr" anchorCtr="0"/>
          <a:p>
            <a:pPr eaLnBrk="0" hangingPunct="0"/>
            <a:r>
              <a:rPr lang="en-US" altLang="zh-CN" b="1">
                <a:latin typeface="Arial" panose="020B0604020202020204" pitchFamily="34" charset="0"/>
              </a:rPr>
              <a:t>19.1.4 criteria for completion of testing</a:t>
            </a:r>
            <a:endParaRPr lang="en-US" altLang="ja-JP" b="1">
              <a:latin typeface="Arial" panose="020B0604020202020204" pitchFamily="34" charset="0"/>
            </a:endParaRPr>
          </a:p>
        </p:txBody>
      </p:sp>
      <p:sp>
        <p:nvSpPr>
          <p:cNvPr id="54276" name="Rectangle 7"/>
          <p:cNvSpPr>
            <a:spLocks noRot="1"/>
          </p:cNvSpPr>
          <p:nvPr/>
        </p:nvSpPr>
        <p:spPr>
          <a:xfrm>
            <a:off x="250825" y="944563"/>
            <a:ext cx="8605838" cy="5005387"/>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When are we done testing?</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You’re never done testing; the burden simply shifts from you to the end user</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You’re done testing when you run out of time or you run out of money</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endParaRPr lang="zh-CN" altLang="en-US" sz="24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在软件测试过程中，收集度量数据并利用现有可靠性模型，判断软件的可靠性</a:t>
            </a:r>
            <a:endParaRPr lang="zh-CN" altLang="en-US" sz="2400" b="1"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400" dirty="0">
                <a:solidFill>
                  <a:srgbClr val="FF0000"/>
                </a:solidFill>
                <a:latin typeface="Arial" panose="020B0604020202020204" pitchFamily="34" charset="0"/>
                <a:ea typeface="宋体" panose="02010600030101010101" pitchFamily="2" charset="-122"/>
              </a:rPr>
              <a:t>软件几乎不可能被证明是完全没有错误的</a:t>
            </a:r>
            <a:endParaRPr lang="zh-CN" altLang="en-US"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zh-CN" sz="2400" err="1">
                <a:latin typeface="Arial" panose="020B0604020202020204" pitchFamily="34" charset="0"/>
              </a:rPr>
              <a:t>Cleanroom</a:t>
            </a:r>
            <a:r>
              <a:rPr lang="en-US" altLang="zh-CN" sz="2400">
                <a:latin typeface="Arial" panose="020B0604020202020204" pitchFamily="34" charset="0"/>
              </a:rPr>
              <a:t> </a:t>
            </a:r>
            <a:r>
              <a:rPr lang="zh-CN" altLang="en-US" sz="2400" dirty="0">
                <a:latin typeface="Arial" panose="020B0604020202020204" pitchFamily="34" charset="0"/>
                <a:ea typeface="宋体" panose="02010600030101010101" pitchFamily="2" charset="-122"/>
              </a:rPr>
              <a:t>净室技术（参见下页）</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pPr marL="342900" indent="-342900">
              <a:spcBef>
                <a:spcPct val="20000"/>
              </a:spcBef>
              <a:buClr>
                <a:srgbClr val="52A930"/>
              </a:buClr>
            </a:pPr>
            <a:r>
              <a:rPr lang="zh-CN" altLang="en-US" sz="3200" dirty="0">
                <a:ea typeface="宋体" panose="02010600030101010101" pitchFamily="2" charset="-122"/>
              </a:rPr>
              <a:t>净室基本概念（参考）</a:t>
            </a:r>
            <a:endParaRPr lang="zh-CN" altLang="en-US" sz="3200" dirty="0">
              <a:ea typeface="宋体" panose="02010600030101010101" pitchFamily="2" charset="-122"/>
            </a:endParaRPr>
          </a:p>
        </p:txBody>
      </p:sp>
      <p:sp>
        <p:nvSpPr>
          <p:cNvPr id="58370" name="Rectangle 3"/>
          <p:cNvSpPr>
            <a:spLocks noGrp="1"/>
          </p:cNvSpPr>
          <p:nvPr>
            <p:ph idx="1"/>
          </p:nvPr>
        </p:nvSpPr>
        <p:spPr/>
        <p:txBody>
          <a:bodyPr vert="horz" wrap="square" lIns="91440" tIns="45720" rIns="91440" bIns="45720" anchor="t" anchorCtr="0"/>
          <a:p>
            <a:pPr>
              <a:buFont typeface="Wingdings" panose="05000000000000000000" pitchFamily="2" charset="2"/>
              <a:buChar char="n"/>
            </a:pPr>
            <a:r>
              <a:rPr lang="en-US" altLang="zh-CN" sz="2400">
                <a:ea typeface="宋体" panose="02010600030101010101" pitchFamily="2" charset="-122"/>
              </a:rPr>
              <a:t>“</a:t>
            </a:r>
            <a:r>
              <a:rPr lang="zh-CN" altLang="en-US" sz="2400" dirty="0">
                <a:ea typeface="宋体" panose="02010600030101010101" pitchFamily="2" charset="-122"/>
              </a:rPr>
              <a:t>净室”（</a:t>
            </a:r>
            <a:r>
              <a:rPr lang="en-US" altLang="zh-CN" sz="2400" err="1">
                <a:ea typeface="宋体" panose="02010600030101010101" pitchFamily="2" charset="-122"/>
              </a:rPr>
              <a:t>Cleanroom</a:t>
            </a:r>
            <a:r>
              <a:rPr lang="zh-CN" altLang="en-US" sz="2400" dirty="0">
                <a:ea typeface="宋体" panose="02010600030101010101" pitchFamily="2" charset="-122"/>
              </a:rPr>
              <a:t>）一词源自半导体工业中硬件生产车间，通过严格、洁净的生产过程预防了缺陷的产生，而不是在事后再去排除故障。借用这个词，充分显示了净室技术“防患于未然”的主导思想</a:t>
            </a:r>
            <a:endParaRPr lang="zh-CN" altLang="en-US" sz="2400" dirty="0">
              <a:ea typeface="宋体" panose="02010600030101010101" pitchFamily="2" charset="-122"/>
            </a:endParaRPr>
          </a:p>
          <a:p>
            <a:pPr>
              <a:buFont typeface="Wingdings" panose="05000000000000000000" pitchFamily="2" charset="2"/>
              <a:buChar char="n"/>
            </a:pPr>
            <a:r>
              <a:rPr lang="zh-CN" altLang="en-US" sz="2400" dirty="0">
                <a:ea typeface="宋体" panose="02010600030101010101" pitchFamily="2" charset="-122"/>
              </a:rPr>
              <a:t>净室软件工程（</a:t>
            </a:r>
            <a:r>
              <a:rPr lang="en-US" altLang="zh-CN" sz="2400">
                <a:ea typeface="宋体" panose="02010600030101010101" pitchFamily="2" charset="-122"/>
              </a:rPr>
              <a:t>CSE</a:t>
            </a:r>
            <a:r>
              <a:rPr lang="zh-CN" altLang="en-US" sz="2400" dirty="0">
                <a:ea typeface="宋体" panose="02010600030101010101" pitchFamily="2" charset="-122"/>
              </a:rPr>
              <a:t>）是一种应用数学和统计学理论生产软件的工程技术。力图通过严格的工程化的软件过程达到开发中的零缺陷或接近零缺陷</a:t>
            </a:r>
            <a:endParaRPr lang="zh-CN" altLang="en-US" dirty="0">
              <a:ea typeface="宋体" panose="02010600030101010101" pitchFamily="2" charset="-122"/>
            </a:endParaRPr>
          </a:p>
        </p:txBody>
      </p:sp>
      <p:sp>
        <p:nvSpPr>
          <p:cNvPr id="5837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837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632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6323" name="Rectangle 6"/>
          <p:cNvSpPr>
            <a:spLocks noRot="1"/>
          </p:cNvSpPr>
          <p:nvPr/>
        </p:nvSpPr>
        <p:spPr>
          <a:xfrm>
            <a:off x="0" y="0"/>
            <a:ext cx="7920038" cy="765175"/>
          </a:xfrm>
          <a:prstGeom prst="rect">
            <a:avLst/>
          </a:prstGeom>
          <a:noFill/>
          <a:ln w="9525">
            <a:noFill/>
          </a:ln>
        </p:spPr>
        <p:txBody>
          <a:bodyPr anchor="ctr" anchorCtr="0"/>
          <a:p>
            <a:pPr eaLnBrk="0" hangingPunct="0"/>
            <a:r>
              <a:rPr lang="zh-CN" altLang="en-US" b="1" dirty="0">
                <a:latin typeface="Arial" panose="020B0604020202020204" pitchFamily="34" charset="0"/>
              </a:rPr>
              <a:t>举例：</a:t>
            </a:r>
            <a:endParaRPr lang="zh-CN" altLang="en-US" b="1" dirty="0">
              <a:latin typeface="Arial" panose="020B0604020202020204" pitchFamily="34" charset="0"/>
            </a:endParaRPr>
          </a:p>
        </p:txBody>
      </p:sp>
      <p:sp>
        <p:nvSpPr>
          <p:cNvPr id="56324" name="Rectangle 7"/>
          <p:cNvSpPr>
            <a:spLocks noRot="1"/>
          </p:cNvSpPr>
          <p:nvPr/>
        </p:nvSpPr>
        <p:spPr>
          <a:xfrm>
            <a:off x="250825" y="944563"/>
            <a:ext cx="8605838" cy="5005387"/>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因为测试环境很难准备，忽略很多测试，尤其是性能测试和压力测试，总有侥幸心理，认为这些极端情况很难发生</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测试结果造假</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测试还有问题，是否告知客户，在客户工厂验收时</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总是担心还有错！（因为测试不充分，或发现错误未找到原因）</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长时间运行，系统性能下降（属于慢性病</a:t>
            </a:r>
            <a:r>
              <a:rPr lang="en-US" altLang="zh-CN" sz="240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zh-CN" altLang="en-US" sz="2400" dirty="0">
                <a:latin typeface="宋体" panose="02010600030101010101" pitchFamily="2" charset="-122"/>
                <a:ea typeface="宋体" panose="02010600030101010101" pitchFamily="2" charset="-122"/>
              </a:rPr>
              <a:t>举例：</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日本</a:t>
            </a:r>
            <a:r>
              <a:rPr lang="en-US" altLang="zh-CN" sz="2000">
                <a:latin typeface="宋体" panose="02010600030101010101" pitchFamily="2" charset="-122"/>
                <a:ea typeface="宋体" panose="02010600030101010101" pitchFamily="2" charset="-122"/>
              </a:rPr>
              <a:t>KCC</a:t>
            </a:r>
            <a:r>
              <a:rPr lang="zh-CN" altLang="en-US" sz="2000" dirty="0">
                <a:latin typeface="宋体" panose="02010600030101010101" pitchFamily="2" charset="-122"/>
                <a:ea typeface="宋体" panose="02010600030101010101" pitchFamily="2" charset="-122"/>
              </a:rPr>
              <a:t>测试</a:t>
            </a:r>
            <a:endParaRPr lang="zh-CN" altLang="en-US" sz="20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昆明</a:t>
            </a:r>
            <a:r>
              <a:rPr lang="en-US" altLang="zh-CN" sz="2000">
                <a:latin typeface="宋体" panose="02010600030101010101" pitchFamily="2" charset="-122"/>
                <a:ea typeface="宋体" panose="02010600030101010101" pitchFamily="2" charset="-122"/>
              </a:rPr>
              <a:t>ATC</a:t>
            </a:r>
            <a:r>
              <a:rPr lang="zh-CN" altLang="en-US" sz="2000" dirty="0">
                <a:latin typeface="宋体" panose="02010600030101010101" pitchFamily="2" charset="-122"/>
                <a:ea typeface="宋体" panose="02010600030101010101" pitchFamily="2" charset="-122"/>
              </a:rPr>
              <a:t>测试</a:t>
            </a:r>
            <a:endParaRPr lang="zh-CN" altLang="en-US" sz="20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智能交通，北京、深圳测试</a:t>
            </a:r>
            <a:endParaRPr lang="zh-CN" altLang="en-US" sz="20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军航系统联网测试</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93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51236" name="Rectangle 6"/>
          <p:cNvSpPr>
            <a:spLocks noRot="1"/>
          </p:cNvSpPr>
          <p:nvPr/>
        </p:nvSpPr>
        <p:spPr>
          <a:xfrm>
            <a:off x="0" y="0"/>
            <a:ext cx="9144000" cy="765175"/>
          </a:xfrm>
          <a:prstGeom prst="rect">
            <a:avLst/>
          </a:prstGeom>
          <a:noFill/>
          <a:ln w="9525">
            <a:noFill/>
          </a:ln>
        </p:spPr>
        <p:txBody>
          <a:bodyPr anchor="ctr"/>
          <a:p>
            <a:pPr eaLnBrk="0" fontAlgn="base" hangingPunct="0"/>
            <a:r>
              <a:rPr lang="en-US" altLang="zh-CN" sz="2800" b="1" strike="noStrike" noProof="1">
                <a:solidFill>
                  <a:schemeClr val="folHlink"/>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Successful Software Testing Strategy-1</a:t>
            </a:r>
            <a:endParaRPr lang="en-US" altLang="ja-JP" sz="2800" b="1" strike="noStrike" noProof="1">
              <a:solidFill>
                <a:schemeClr val="folHlink"/>
              </a:solidFill>
              <a:effectLst>
                <a:outerShdw blurRad="38100" dist="38100" dir="2700000">
                  <a:srgbClr val="C0C0C0"/>
                </a:outerShdw>
              </a:effectLst>
              <a:latin typeface="Arial" panose="020B0604020202020204" pitchFamily="34" charset="0"/>
            </a:endParaRPr>
          </a:p>
        </p:txBody>
      </p:sp>
      <p:sp>
        <p:nvSpPr>
          <p:cNvPr id="59396" name="Rectangle 7"/>
          <p:cNvSpPr>
            <a:spLocks noRot="1"/>
          </p:cNvSpPr>
          <p:nvPr/>
        </p:nvSpPr>
        <p:spPr>
          <a:xfrm>
            <a:off x="262255" y="1052830"/>
            <a:ext cx="8449945" cy="5689600"/>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pPr>
            <a:r>
              <a:rPr lang="zh-CN" altLang="en-US" sz="2400" dirty="0">
                <a:latin typeface="Arial" panose="020B0604020202020204" pitchFamily="34" charset="0"/>
                <a:ea typeface="宋体" panose="02010600030101010101" pitchFamily="2" charset="-122"/>
              </a:rPr>
              <a:t>要使软件测试获得成功，必须解决下述问题：</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Specify product requirements in a quantifiable manner long before testing commences </a:t>
            </a:r>
            <a:r>
              <a:rPr lang="zh-CN" altLang="en-US" sz="2400" dirty="0">
                <a:latin typeface="Arial" panose="020B0604020202020204" pitchFamily="34" charset="0"/>
                <a:ea typeface="宋体" panose="02010600030101010101" pitchFamily="2" charset="-122"/>
              </a:rPr>
              <a:t>在测试开始前，就要</a:t>
            </a:r>
            <a:r>
              <a:rPr lang="zh-CN" altLang="en-US" sz="2400" dirty="0">
                <a:solidFill>
                  <a:srgbClr val="FF0000"/>
                </a:solidFill>
                <a:latin typeface="Arial" panose="020B0604020202020204" pitchFamily="34" charset="0"/>
                <a:ea typeface="宋体" panose="02010600030101010101" pitchFamily="2" charset="-122"/>
              </a:rPr>
              <a:t>以量化的方式规定产品需求</a:t>
            </a:r>
            <a:endParaRPr lang="zh-CN" altLang="en-US"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State testing objectives explicitly. </a:t>
            </a:r>
            <a:r>
              <a:rPr lang="zh-CN" altLang="en-US" sz="2400" dirty="0">
                <a:latin typeface="Arial" panose="020B0604020202020204" pitchFamily="34" charset="0"/>
                <a:ea typeface="宋体" panose="02010600030101010101" pitchFamily="2" charset="-122"/>
              </a:rPr>
              <a:t>明确陈述测试目标</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Understand the users of the software and develop a profile for each user category.</a:t>
            </a:r>
            <a:r>
              <a:rPr lang="en-US" altLang="zh-CN" sz="2400">
                <a:latin typeface="Arial" panose="020B0604020202020204" pitchFamily="34" charset="0"/>
              </a:rPr>
              <a:t> </a:t>
            </a:r>
            <a:r>
              <a:rPr lang="zh-CN" altLang="en-US" sz="2400" dirty="0">
                <a:solidFill>
                  <a:srgbClr val="FF0000"/>
                </a:solidFill>
                <a:latin typeface="Arial" panose="020B0604020202020204" pitchFamily="34" charset="0"/>
                <a:ea typeface="宋体" panose="02010600030101010101" pitchFamily="2" charset="-122"/>
              </a:rPr>
              <a:t>了解用户</a:t>
            </a:r>
            <a:r>
              <a:rPr lang="zh-CN" altLang="en-US" sz="2400" dirty="0">
                <a:latin typeface="Arial" panose="020B0604020202020204" pitchFamily="34" charset="0"/>
                <a:ea typeface="宋体" panose="02010600030101010101" pitchFamily="2" charset="-122"/>
              </a:rPr>
              <a:t>，并为每类用户建立描述</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Develop a testing plan that emphasizes </a:t>
            </a:r>
            <a:r>
              <a:rPr lang="en-US" altLang="ja-JP" sz="2400">
                <a:latin typeface="Palatino" pitchFamily="-128" charset="0"/>
              </a:rPr>
              <a:t>“</a:t>
            </a:r>
            <a:r>
              <a:rPr lang="en-US" altLang="ja-JP" sz="2400">
                <a:latin typeface="Arial" panose="020B0604020202020204" pitchFamily="34" charset="0"/>
              </a:rPr>
              <a:t>rapid cycle testing.</a:t>
            </a:r>
            <a:r>
              <a:rPr lang="en-US" altLang="ja-JP" sz="2400">
                <a:latin typeface="Palatino" pitchFamily="-128" charset="0"/>
              </a:rPr>
              <a:t>”</a:t>
            </a:r>
            <a:r>
              <a:rPr lang="en-US" altLang="zh-CN" sz="2400">
                <a:latin typeface="Palatino" pitchFamily="-128" charset="0"/>
              </a:rPr>
              <a:t> </a:t>
            </a:r>
            <a:r>
              <a:rPr lang="zh-CN" altLang="en-US" sz="2400" b="1" dirty="0">
                <a:solidFill>
                  <a:srgbClr val="FF0000"/>
                </a:solidFill>
                <a:latin typeface="宋体" panose="02010600030101010101" pitchFamily="2" charset="-122"/>
                <a:ea typeface="宋体" panose="02010600030101010101" pitchFamily="2" charset="-122"/>
              </a:rPr>
              <a:t>制定测试计划</a:t>
            </a:r>
            <a:r>
              <a:rPr lang="en-US" altLang="zh-CN" sz="240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（强调“快速周期的测试”计划）</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14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47108" name="Rectangle 6"/>
          <p:cNvSpPr>
            <a:spLocks noRot="1"/>
          </p:cNvSpPr>
          <p:nvPr/>
        </p:nvSpPr>
        <p:spPr>
          <a:xfrm>
            <a:off x="0" y="0"/>
            <a:ext cx="9144000" cy="765175"/>
          </a:xfrm>
          <a:prstGeom prst="rect">
            <a:avLst/>
          </a:prstGeom>
          <a:noFill/>
          <a:ln w="9525">
            <a:noFill/>
          </a:ln>
        </p:spPr>
        <p:txBody>
          <a:bodyPr anchor="ctr"/>
          <a:p>
            <a:pPr eaLnBrk="0" fontAlgn="base" hangingPunct="0"/>
            <a:r>
              <a:rPr lang="en-US" altLang="zh-CN" sz="2800" b="1" strike="noStrike" noProof="1">
                <a:solidFill>
                  <a:schemeClr val="folHlink"/>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Successful Software Testing Strategy-2</a:t>
            </a:r>
            <a:endParaRPr lang="en-US" altLang="ja-JP" sz="2800" b="1" strike="noStrike" noProof="1">
              <a:solidFill>
                <a:schemeClr val="folHlink"/>
              </a:solidFill>
              <a:effectLst>
                <a:outerShdw blurRad="38100" dist="38100" dir="2700000">
                  <a:srgbClr val="C0C0C0"/>
                </a:outerShdw>
              </a:effectLst>
              <a:latin typeface="Arial" panose="020B0604020202020204" pitchFamily="34" charset="0"/>
            </a:endParaRPr>
          </a:p>
        </p:txBody>
      </p:sp>
      <p:sp>
        <p:nvSpPr>
          <p:cNvPr id="61444" name="Rectangle 7"/>
          <p:cNvSpPr>
            <a:spLocks noRot="1"/>
          </p:cNvSpPr>
          <p:nvPr/>
        </p:nvSpPr>
        <p:spPr>
          <a:xfrm>
            <a:off x="468313" y="873125"/>
            <a:ext cx="8064500" cy="5689600"/>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pPr>
            <a:r>
              <a:rPr lang="zh-CN" altLang="en-US" sz="2400" dirty="0">
                <a:latin typeface="Arial" panose="020B0604020202020204" pitchFamily="34" charset="0"/>
                <a:ea typeface="宋体" panose="02010600030101010101" pitchFamily="2" charset="-122"/>
              </a:rPr>
              <a:t>要使软件测试获得成功，必须解决下述问题：</a:t>
            </a:r>
            <a:endParaRPr lang="zh-CN" altLang="en-US" sz="24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Build </a:t>
            </a:r>
            <a:r>
              <a:rPr lang="en-US" altLang="ja-JP" sz="2400">
                <a:latin typeface="Palatino" pitchFamily="-128" charset="0"/>
              </a:rPr>
              <a:t>“</a:t>
            </a:r>
            <a:r>
              <a:rPr lang="en-US" altLang="ja-JP" sz="2400">
                <a:latin typeface="Arial" panose="020B0604020202020204" pitchFamily="34" charset="0"/>
              </a:rPr>
              <a:t>robust</a:t>
            </a:r>
            <a:r>
              <a:rPr lang="en-US" altLang="ja-JP" sz="2400">
                <a:latin typeface="Palatino" pitchFamily="-128" charset="0"/>
              </a:rPr>
              <a:t>”</a:t>
            </a:r>
            <a:r>
              <a:rPr lang="en-US" altLang="ja-JP" sz="2400">
                <a:latin typeface="Arial" panose="020B0604020202020204" pitchFamily="34" charset="0"/>
              </a:rPr>
              <a:t> software that is designed to test itself</a:t>
            </a:r>
            <a:r>
              <a:rPr lang="en-US" altLang="zh-CN" sz="2400">
                <a:latin typeface="Arial" panose="020B0604020202020204" pitchFamily="34" charset="0"/>
              </a:rPr>
              <a:t> </a:t>
            </a:r>
            <a:r>
              <a:rPr lang="zh-CN" altLang="en-US" sz="2400" dirty="0">
                <a:latin typeface="Arial" panose="020B0604020202020204" pitchFamily="34" charset="0"/>
                <a:ea typeface="宋体" panose="02010600030101010101" pitchFamily="2" charset="-122"/>
              </a:rPr>
              <a:t>建立能够测试自身的</a:t>
            </a:r>
            <a:r>
              <a:rPr lang="zh-CN" altLang="en-US" sz="2400" dirty="0">
                <a:latin typeface="宋体" panose="02010600030101010101" pitchFamily="2" charset="-122"/>
                <a:ea typeface="宋体" panose="02010600030101010101" pitchFamily="2" charset="-122"/>
              </a:rPr>
              <a:t>“</a:t>
            </a:r>
            <a:r>
              <a:rPr lang="zh-CN" altLang="en-US" sz="2400" dirty="0">
                <a:latin typeface="Arial" panose="020B0604020202020204" pitchFamily="34" charset="0"/>
                <a:ea typeface="宋体" panose="02010600030101010101" pitchFamily="2" charset="-122"/>
              </a:rPr>
              <a:t>健壮</a:t>
            </a:r>
            <a:r>
              <a:rPr lang="zh-CN" altLang="en-US" sz="2400" dirty="0">
                <a:latin typeface="宋体" panose="02010600030101010101" pitchFamily="2" charset="-122"/>
                <a:ea typeface="宋体" panose="02010600030101010101" pitchFamily="2" charset="-122"/>
              </a:rPr>
              <a:t>”</a:t>
            </a:r>
            <a:r>
              <a:rPr lang="zh-CN" altLang="en-US" sz="2400" dirty="0">
                <a:latin typeface="Arial" panose="020B0604020202020204" pitchFamily="34" charset="0"/>
                <a:ea typeface="宋体" panose="02010600030101010101" pitchFamily="2" charset="-122"/>
              </a:rPr>
              <a:t>软件（能够诊断某些错误，包括日志等；包括</a:t>
            </a:r>
            <a:r>
              <a:rPr lang="zh-CN" altLang="en-US" sz="2400" dirty="0">
                <a:solidFill>
                  <a:srgbClr val="FF0000"/>
                </a:solidFill>
                <a:latin typeface="Arial" panose="020B0604020202020204" pitchFamily="34" charset="0"/>
                <a:ea typeface="宋体" panose="02010600030101010101" pitchFamily="2" charset="-122"/>
              </a:rPr>
              <a:t>自动化测试和回归测试</a:t>
            </a:r>
            <a:r>
              <a:rPr lang="zh-CN" altLang="en-US" sz="2400" dirty="0">
                <a:latin typeface="Arial" panose="020B0604020202020204" pitchFamily="34" charset="0"/>
                <a:ea typeface="宋体" panose="02010600030101010101" pitchFamily="2" charset="-122"/>
              </a:rPr>
              <a:t>）包括设计仅用于测试的软件</a:t>
            </a:r>
            <a:r>
              <a:rPr lang="en-US" altLang="zh-CN" sz="240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环境</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Use effective formal technical reviews as a filter prior to testing</a:t>
            </a:r>
            <a:r>
              <a:rPr lang="en-US" altLang="zh-CN" sz="2400">
                <a:latin typeface="Arial" panose="020B0604020202020204" pitchFamily="34" charset="0"/>
              </a:rPr>
              <a:t> </a:t>
            </a:r>
            <a:r>
              <a:rPr lang="zh-CN" altLang="en-US" sz="2400" dirty="0">
                <a:solidFill>
                  <a:srgbClr val="FF0000"/>
                </a:solidFill>
                <a:latin typeface="Arial" panose="020B0604020202020204" pitchFamily="34" charset="0"/>
                <a:ea typeface="宋体" panose="02010600030101010101" pitchFamily="2" charset="-122"/>
              </a:rPr>
              <a:t>测试前正式技术评审</a:t>
            </a:r>
            <a:r>
              <a:rPr lang="zh-CN" altLang="en-US" sz="2400" dirty="0">
                <a:latin typeface="Arial" panose="020B0604020202020204" pitchFamily="34" charset="0"/>
                <a:ea typeface="宋体" panose="02010600030101010101" pitchFamily="2" charset="-122"/>
              </a:rPr>
              <a:t>（在发现错误方面与测试一样有效）</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Conduct formal technical reviews to assess the test strategy and test cases themselves. </a:t>
            </a:r>
            <a:r>
              <a:rPr lang="en-US" altLang="zh-CN" sz="2400">
                <a:latin typeface="Arial" panose="020B0604020202020204" pitchFamily="34" charset="0"/>
              </a:rPr>
              <a:t> </a:t>
            </a:r>
            <a:r>
              <a:rPr lang="zh-CN" altLang="en-US" sz="2400" b="1" dirty="0">
                <a:solidFill>
                  <a:srgbClr val="FF0000"/>
                </a:solidFill>
                <a:latin typeface="Arial" panose="020B0604020202020204" pitchFamily="34" charset="0"/>
                <a:ea typeface="宋体" panose="02010600030101010101" pitchFamily="2" charset="-122"/>
              </a:rPr>
              <a:t>评审测试策略和测试用例</a:t>
            </a:r>
            <a:endParaRPr lang="zh-CN" altLang="en-US" sz="2400" b="1"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Develop a continuous improvement approach for the testing process. </a:t>
            </a:r>
            <a:r>
              <a:rPr lang="zh-CN" altLang="en-US" sz="2400" dirty="0">
                <a:latin typeface="Arial" panose="020B0604020202020204" pitchFamily="34" charset="0"/>
                <a:ea typeface="宋体" panose="02010600030101010101" pitchFamily="2" charset="-122"/>
              </a:rPr>
              <a:t>持续改进</a:t>
            </a:r>
            <a:endParaRPr lang="ja-JP"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Quality, Risk, and Security</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increases risks for both developers and end-users.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When systems are delivered late, fail to deliver functionality, and does not meet customer expectations litigation</a:t>
            </a:r>
            <a:r>
              <a:rPr lang="zh-CN" altLang="en-US" sz="2400" noProof="0" dirty="0">
                <a:solidFill>
                  <a:schemeClr val="tx1"/>
                </a:solidFill>
                <a:ea typeface="宋体" panose="02010600030101010101" pitchFamily="2" charset="-122"/>
              </a:rPr>
              <a:t>诉讼</a:t>
            </a:r>
            <a:r>
              <a:rPr lang="en-US" altLang="en-US" sz="2400" noProof="0" dirty="0">
                <a:solidFill>
                  <a:schemeClr val="tx1"/>
                </a:solidFill>
              </a:rPr>
              <a:t> ensues.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easier to hack and can increase the security risks for the application once deployed.</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secure system cannot be built without focusing on quality (security, reliability, dependability) during design.</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liable to contain architectural flaws as well as implementation problems (bugs).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34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63491" name="Rectangle 6"/>
          <p:cNvSpPr>
            <a:spLocks noRot="1"/>
          </p:cNvSpPr>
          <p:nvPr/>
        </p:nvSpPr>
        <p:spPr>
          <a:xfrm>
            <a:off x="0" y="0"/>
            <a:ext cx="9288463" cy="527050"/>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 </a:t>
            </a:r>
            <a:r>
              <a:rPr lang="en-US" altLang="ja-JP" b="1">
                <a:latin typeface="Arial" panose="020B0604020202020204" pitchFamily="34" charset="0"/>
              </a:rPr>
              <a:t>Test</a:t>
            </a:r>
            <a:r>
              <a:rPr lang="en-US" altLang="zh-CN" b="1">
                <a:latin typeface="Arial" panose="020B0604020202020204" pitchFamily="34" charset="0"/>
              </a:rPr>
              <a:t> strategy for Conventional Software</a:t>
            </a:r>
            <a:endParaRPr lang="en-US" altLang="ja-JP" b="1">
              <a:latin typeface="Arial" panose="020B0604020202020204" pitchFamily="34" charset="0"/>
            </a:endParaRPr>
          </a:p>
        </p:txBody>
      </p:sp>
      <p:sp>
        <p:nvSpPr>
          <p:cNvPr id="63492" name="文本框 48145"/>
          <p:cNvSpPr txBox="1"/>
          <p:nvPr/>
        </p:nvSpPr>
        <p:spPr>
          <a:xfrm>
            <a:off x="627063" y="1089025"/>
            <a:ext cx="7092950" cy="3503613"/>
          </a:xfrm>
          <a:prstGeom prst="rect">
            <a:avLst/>
          </a:prstGeom>
          <a:noFill/>
          <a:ln w="9525">
            <a:noFill/>
          </a:ln>
        </p:spPr>
        <p:txBody>
          <a:bodyPr>
            <a:spAutoFit/>
          </a:bodyPr>
          <a:p>
            <a:pPr eaLnBrk="0" hangingPunct="0"/>
            <a:r>
              <a:rPr lang="zh-CN" altLang="en-US" dirty="0">
                <a:latin typeface="Arial" panose="020B0604020202020204" pitchFamily="34" charset="0"/>
                <a:ea typeface="宋体" panose="02010600030101010101" pitchFamily="2" charset="-122"/>
              </a:rPr>
              <a:t>极端情况</a:t>
            </a:r>
            <a:endParaRPr lang="zh-CN" altLang="en-US" dirty="0">
              <a:latin typeface="Arial" panose="020B0604020202020204" pitchFamily="34" charset="0"/>
              <a:ea typeface="宋体" panose="02010600030101010101" pitchFamily="2" charset="-122"/>
            </a:endParaRPr>
          </a:p>
          <a:p>
            <a:pPr eaLnBrk="0" hangingPunct="0">
              <a:buChar char="•"/>
            </a:pPr>
            <a:r>
              <a:rPr lang="zh-CN" altLang="en-US" dirty="0">
                <a:latin typeface="Arial" panose="020B0604020202020204" pitchFamily="34" charset="0"/>
                <a:ea typeface="宋体" panose="02010600030101010101" pitchFamily="2" charset="-122"/>
              </a:rPr>
              <a:t>程序写完了，开始测试</a:t>
            </a:r>
            <a:endParaRPr lang="zh-CN" altLang="en-US" dirty="0">
              <a:latin typeface="Arial" panose="020B0604020202020204" pitchFamily="34" charset="0"/>
              <a:ea typeface="宋体" panose="02010600030101010101" pitchFamily="2" charset="-122"/>
            </a:endParaRPr>
          </a:p>
          <a:p>
            <a:pPr eaLnBrk="0" hangingPunct="0">
              <a:buChar char="•"/>
            </a:pPr>
            <a:r>
              <a:rPr lang="zh-CN" altLang="en-US" dirty="0">
                <a:latin typeface="Arial" panose="020B0604020202020204" pitchFamily="34" charset="0"/>
                <a:ea typeface="宋体" panose="02010600030101010101" pitchFamily="2" charset="-122"/>
              </a:rPr>
              <a:t>每天不停</a:t>
            </a:r>
            <a:endParaRPr lang="zh-CN" altLang="en-US" dirty="0">
              <a:latin typeface="Arial" panose="020B0604020202020204" pitchFamily="34" charset="0"/>
              <a:ea typeface="宋体" panose="02010600030101010101" pitchFamily="2" charset="-122"/>
            </a:endParaRPr>
          </a:p>
          <a:p>
            <a:pPr eaLnBrk="0" hangingPunct="0">
              <a:buChar char="•"/>
            </a:pPr>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正常</a:t>
            </a:r>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介于上述情形之间</a:t>
            </a:r>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单元测试、集成测试、系统测试</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55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65539" name="Rectangle 6"/>
          <p:cNvSpPr>
            <a:spLocks noRot="1"/>
          </p:cNvSpPr>
          <p:nvPr/>
        </p:nvSpPr>
        <p:spPr>
          <a:xfrm>
            <a:off x="0" y="0"/>
            <a:ext cx="9288463" cy="527050"/>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 Unit</a:t>
            </a:r>
            <a:r>
              <a:rPr lang="en-US" altLang="ja-JP" b="1">
                <a:latin typeface="Arial" panose="020B0604020202020204" pitchFamily="34" charset="0"/>
              </a:rPr>
              <a:t> Testing</a:t>
            </a:r>
            <a:r>
              <a:rPr lang="en-US" altLang="zh-CN" b="1">
                <a:latin typeface="Arial" panose="020B0604020202020204" pitchFamily="34" charset="0"/>
              </a:rPr>
              <a:t> (for Conventional Software)</a:t>
            </a:r>
            <a:endParaRPr lang="en-US" altLang="ja-JP" b="1">
              <a:latin typeface="Arial" panose="020B0604020202020204" pitchFamily="34" charset="0"/>
            </a:endParaRPr>
          </a:p>
        </p:txBody>
      </p:sp>
      <p:grpSp>
        <p:nvGrpSpPr>
          <p:cNvPr id="65540" name="Group 18"/>
          <p:cNvGrpSpPr/>
          <p:nvPr/>
        </p:nvGrpSpPr>
        <p:grpSpPr>
          <a:xfrm>
            <a:off x="1457325" y="1427163"/>
            <a:ext cx="6723063" cy="3784600"/>
            <a:chOff x="918" y="899"/>
            <a:chExt cx="4235" cy="2384"/>
          </a:xfrm>
        </p:grpSpPr>
        <p:pic>
          <p:nvPicPr>
            <p:cNvPr id="65541" name="Picture 7"/>
            <p:cNvPicPr/>
            <p:nvPr/>
          </p:nvPicPr>
          <p:blipFill>
            <a:blip r:embed="rId1"/>
            <a:stretch>
              <a:fillRect/>
            </a:stretch>
          </p:blipFill>
          <p:spPr>
            <a:xfrm>
              <a:off x="918" y="899"/>
              <a:ext cx="1462" cy="1372"/>
            </a:xfrm>
            <a:prstGeom prst="rect">
              <a:avLst/>
            </a:prstGeom>
            <a:noFill/>
            <a:ln w="12700">
              <a:noFill/>
            </a:ln>
          </p:spPr>
        </p:pic>
        <p:pic>
          <p:nvPicPr>
            <p:cNvPr id="65542" name="Picture 8"/>
            <p:cNvPicPr/>
            <p:nvPr/>
          </p:nvPicPr>
          <p:blipFill>
            <a:blip r:embed="rId2"/>
            <a:stretch>
              <a:fillRect/>
            </a:stretch>
          </p:blipFill>
          <p:spPr>
            <a:xfrm>
              <a:off x="3705" y="1082"/>
              <a:ext cx="1448" cy="910"/>
            </a:xfrm>
            <a:prstGeom prst="rect">
              <a:avLst/>
            </a:prstGeom>
            <a:noFill/>
            <a:ln w="12700">
              <a:noFill/>
            </a:ln>
          </p:spPr>
        </p:pic>
        <p:pic>
          <p:nvPicPr>
            <p:cNvPr id="65543" name="Picture 9"/>
            <p:cNvPicPr/>
            <p:nvPr/>
          </p:nvPicPr>
          <p:blipFill>
            <a:blip r:embed="rId3"/>
            <a:stretch>
              <a:fillRect/>
            </a:stretch>
          </p:blipFill>
          <p:spPr>
            <a:xfrm>
              <a:off x="2605" y="2239"/>
              <a:ext cx="768" cy="1044"/>
            </a:xfrm>
            <a:prstGeom prst="rect">
              <a:avLst/>
            </a:prstGeom>
            <a:noFill/>
            <a:ln w="12700">
              <a:noFill/>
            </a:ln>
          </p:spPr>
        </p:pic>
        <p:sp>
          <p:nvSpPr>
            <p:cNvPr id="65544" name="Rectangle 10"/>
            <p:cNvSpPr/>
            <p:nvPr/>
          </p:nvSpPr>
          <p:spPr>
            <a:xfrm>
              <a:off x="2668" y="1260"/>
              <a:ext cx="912" cy="592"/>
            </a:xfrm>
            <a:prstGeom prst="rect">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14763" name="Rectangle 11"/>
            <p:cNvSpPr>
              <a:spLocks noChangeArrowheads="1"/>
            </p:cNvSpPr>
            <p:nvPr/>
          </p:nvSpPr>
          <p:spPr bwMode="auto">
            <a:xfrm>
              <a:off x="2735" y="1282"/>
              <a:ext cx="796" cy="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module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to be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tested</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4764" name="Rectangle 12"/>
            <p:cNvSpPr>
              <a:spLocks noChangeArrowheads="1"/>
            </p:cNvSpPr>
            <p:nvPr/>
          </p:nvSpPr>
          <p:spPr bwMode="auto">
            <a:xfrm>
              <a:off x="3415" y="2543"/>
              <a:ext cx="887"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 cases</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65547" name="AutoShape 13"/>
            <p:cNvSpPr/>
            <p:nvPr/>
          </p:nvSpPr>
          <p:spPr>
            <a:xfrm>
              <a:off x="2364" y="1532"/>
              <a:ext cx="264" cy="208"/>
            </a:xfrm>
            <a:prstGeom prst="rightArrow">
              <a:avLst>
                <a:gd name="adj1" fmla="val 50000"/>
                <a:gd name="adj2" fmla="val 63414"/>
              </a:avLst>
            </a:prstGeom>
            <a:solidFill>
              <a:schemeClr val="tx2"/>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65548" name="AutoShape 14"/>
            <p:cNvSpPr/>
            <p:nvPr/>
          </p:nvSpPr>
          <p:spPr>
            <a:xfrm>
              <a:off x="3700" y="1516"/>
              <a:ext cx="416" cy="208"/>
            </a:xfrm>
            <a:prstGeom prst="rightArrow">
              <a:avLst>
                <a:gd name="adj1" fmla="val 50000"/>
                <a:gd name="adj2" fmla="val 100000"/>
              </a:avLst>
            </a:prstGeom>
            <a:solidFill>
              <a:schemeClr val="tx2"/>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714767" name="Rectangle 15"/>
            <p:cNvSpPr>
              <a:spLocks noChangeArrowheads="1"/>
            </p:cNvSpPr>
            <p:nvPr/>
          </p:nvSpPr>
          <p:spPr bwMode="auto">
            <a:xfrm>
              <a:off x="4455" y="1991"/>
              <a:ext cx="638"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results</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65550" name="AutoShape 16"/>
            <p:cNvSpPr/>
            <p:nvPr/>
          </p:nvSpPr>
          <p:spPr>
            <a:xfrm rot="-5400000">
              <a:off x="2900" y="1940"/>
              <a:ext cx="200" cy="232"/>
            </a:xfrm>
            <a:prstGeom prst="rightArrow">
              <a:avLst>
                <a:gd name="adj1" fmla="val 50000"/>
                <a:gd name="adj2" fmla="val 50000"/>
              </a:avLst>
            </a:prstGeom>
            <a:solidFill>
              <a:schemeClr val="tx2"/>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714769" name="Rectangle 17"/>
            <p:cNvSpPr>
              <a:spLocks noChangeArrowheads="1"/>
            </p:cNvSpPr>
            <p:nvPr/>
          </p:nvSpPr>
          <p:spPr bwMode="auto">
            <a:xfrm>
              <a:off x="1167" y="2338"/>
              <a:ext cx="781" cy="36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software</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engineer</a:t>
              </a:r>
              <a:endParaRPr kumimoji="0" lang="en-US" altLang="ja-JP" sz="20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grpSp>
      <p:sp>
        <p:nvSpPr>
          <p:cNvPr id="65552" name="文本框 373776"/>
          <p:cNvSpPr txBox="1"/>
          <p:nvPr/>
        </p:nvSpPr>
        <p:spPr>
          <a:xfrm>
            <a:off x="627063" y="5159375"/>
            <a:ext cx="7092950" cy="1066800"/>
          </a:xfrm>
          <a:prstGeom prst="rect">
            <a:avLst/>
          </a:prstGeom>
          <a:noFill/>
          <a:ln w="9525">
            <a:noFill/>
          </a:ln>
        </p:spPr>
        <p:txBody>
          <a:bodyPr wrap="none">
            <a:spAutoFit/>
          </a:bodyPr>
          <a:p>
            <a:pPr eaLnBrk="0" hangingPunct="0"/>
            <a:r>
              <a:rPr lang="zh-CN" altLang="en-US" dirty="0">
                <a:latin typeface="Arial" panose="020B0604020202020204" pitchFamily="34" charset="0"/>
                <a:ea typeface="宋体" panose="02010600030101010101" pitchFamily="2" charset="-122"/>
              </a:rPr>
              <a:t>单元测试：就是构件（模块）测试，</a:t>
            </a:r>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侧重于构件的内部处理逻辑和数据结构</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75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67587" name="Rectangle 6"/>
          <p:cNvSpPr>
            <a:spLocks noRot="1"/>
          </p:cNvSpPr>
          <p:nvPr/>
        </p:nvSpPr>
        <p:spPr>
          <a:xfrm>
            <a:off x="0" y="0"/>
            <a:ext cx="4356100" cy="527050"/>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Testing</a:t>
            </a:r>
            <a:r>
              <a:rPr lang="en-US" altLang="zh-CN" b="1">
                <a:latin typeface="Arial" panose="020B0604020202020204" pitchFamily="34" charset="0"/>
              </a:rPr>
              <a:t> </a:t>
            </a:r>
            <a:r>
              <a:rPr lang="zh-CN" altLang="en-US" b="1" dirty="0">
                <a:latin typeface="Arial" panose="020B0604020202020204" pitchFamily="34" charset="0"/>
              </a:rPr>
              <a:t>举例</a:t>
            </a:r>
            <a:endParaRPr lang="en-US" altLang="ja-JP" b="1">
              <a:latin typeface="Arial" panose="020B0604020202020204" pitchFamily="34" charset="0"/>
            </a:endParaRPr>
          </a:p>
        </p:txBody>
      </p:sp>
      <p:sp>
        <p:nvSpPr>
          <p:cNvPr id="67588" name="文本框 321552"/>
          <p:cNvSpPr txBox="1"/>
          <p:nvPr/>
        </p:nvSpPr>
        <p:spPr>
          <a:xfrm>
            <a:off x="1116013" y="1016000"/>
            <a:ext cx="7380287" cy="3990975"/>
          </a:xfrm>
          <a:prstGeom prst="rect">
            <a:avLst/>
          </a:prstGeom>
          <a:noFill/>
          <a:ln w="9525">
            <a:noFill/>
          </a:ln>
        </p:spPr>
        <p:txBody>
          <a:bodyPr>
            <a:spAutoFit/>
          </a:bodyPr>
          <a:p>
            <a:pPr eaLnBrk="0" hangingPunct="0">
              <a:buClr>
                <a:srgbClr val="00CC00"/>
              </a:buClr>
              <a:buFont typeface="Wingdings" panose="05000000000000000000" pitchFamily="2" charset="2"/>
              <a:buChar char="n"/>
            </a:pPr>
            <a:r>
              <a:rPr lang="zh-CN" altLang="en-US" dirty="0">
                <a:latin typeface="Arial" panose="020B0604020202020204" pitchFamily="34" charset="0"/>
                <a:ea typeface="宋体" panose="02010600030101010101" pitchFamily="2" charset="-122"/>
              </a:rPr>
              <a:t>用第三方软件验证数据写入是否正确（数据库本身提供的工具）</a:t>
            </a:r>
            <a:endParaRPr lang="zh-CN" altLang="en-US" dirty="0">
              <a:latin typeface="Arial" panose="020B0604020202020204" pitchFamily="34" charset="0"/>
              <a:ea typeface="宋体" panose="02010600030101010101" pitchFamily="2" charset="-122"/>
            </a:endParaRPr>
          </a:p>
          <a:p>
            <a:pPr eaLnBrk="0" hangingPunct="0">
              <a:buClr>
                <a:srgbClr val="00CC00"/>
              </a:buClr>
              <a:buFont typeface="Wingdings" panose="05000000000000000000" pitchFamily="2" charset="2"/>
              <a:buChar char="n"/>
            </a:pPr>
            <a:r>
              <a:rPr lang="zh-CN" altLang="en-US" dirty="0">
                <a:latin typeface="Arial" panose="020B0604020202020204" pitchFamily="34" charset="0"/>
                <a:ea typeface="宋体" panose="02010600030101010101" pitchFamily="2" charset="-122"/>
              </a:rPr>
              <a:t>使用计算器计算结果</a:t>
            </a:r>
            <a:endParaRPr lang="zh-CN" altLang="en-US" dirty="0">
              <a:latin typeface="Arial" panose="020B0604020202020204" pitchFamily="34" charset="0"/>
              <a:ea typeface="宋体" panose="02010600030101010101" pitchFamily="2" charset="-122"/>
            </a:endParaRPr>
          </a:p>
          <a:p>
            <a:pPr eaLnBrk="0" hangingPunct="0">
              <a:buClr>
                <a:srgbClr val="00CC00"/>
              </a:buClr>
              <a:buFont typeface="Wingdings" panose="05000000000000000000" pitchFamily="2" charset="2"/>
              <a:buChar char="n"/>
            </a:pPr>
            <a:r>
              <a:rPr lang="zh-CN" altLang="en-US" dirty="0">
                <a:latin typeface="Arial" panose="020B0604020202020204" pitchFamily="34" charset="0"/>
                <a:ea typeface="宋体" panose="02010600030101010101" pitchFamily="2" charset="-122"/>
              </a:rPr>
              <a:t>编写专门程序验证结果</a:t>
            </a:r>
            <a:endParaRPr lang="zh-CN" altLang="en-US" dirty="0">
              <a:latin typeface="Arial" panose="020B0604020202020204" pitchFamily="34" charset="0"/>
              <a:ea typeface="宋体" panose="02010600030101010101" pitchFamily="2" charset="-122"/>
            </a:endParaRPr>
          </a:p>
          <a:p>
            <a:pPr eaLnBrk="0" hangingPunct="0">
              <a:buClr>
                <a:srgbClr val="00CC00"/>
              </a:buClr>
              <a:buFont typeface="Wingdings" panose="05000000000000000000" pitchFamily="2" charset="2"/>
              <a:buChar char="n"/>
            </a:pPr>
            <a:r>
              <a:rPr lang="zh-CN" altLang="en-US" dirty="0">
                <a:latin typeface="Arial" panose="020B0604020202020204" pitchFamily="34" charset="0"/>
                <a:ea typeface="宋体" panose="02010600030101010101" pitchFamily="2" charset="-122"/>
              </a:rPr>
              <a:t>使用测试工具</a:t>
            </a:r>
            <a:endParaRPr lang="zh-CN" altLang="en-US" dirty="0">
              <a:latin typeface="Arial" panose="020B0604020202020204" pitchFamily="34" charset="0"/>
              <a:ea typeface="宋体" panose="02010600030101010101" pitchFamily="2" charset="-122"/>
            </a:endParaRPr>
          </a:p>
          <a:p>
            <a:pPr eaLnBrk="0" hangingPunct="0">
              <a:buClr>
                <a:srgbClr val="00CC00"/>
              </a:buClr>
              <a:buFont typeface="Wingdings" panose="05000000000000000000" pitchFamily="2" charset="2"/>
              <a:buChar char="n"/>
            </a:pPr>
            <a:r>
              <a:rPr lang="zh-CN" altLang="en-US" dirty="0">
                <a:latin typeface="Arial" panose="020B0604020202020204" pitchFamily="34" charset="0"/>
                <a:ea typeface="宋体" panose="02010600030101010101" pitchFamily="2" charset="-122"/>
              </a:rPr>
              <a:t>自动测试</a:t>
            </a:r>
            <a:endParaRPr lang="zh-CN" altLang="en-US" dirty="0">
              <a:latin typeface="Arial" panose="020B0604020202020204" pitchFamily="34" charset="0"/>
              <a:ea typeface="宋体" panose="02010600030101010101" pitchFamily="2" charset="-122"/>
            </a:endParaRPr>
          </a:p>
          <a:p>
            <a:pPr eaLnBrk="0" hangingPunct="0">
              <a:buClr>
                <a:srgbClr val="00CC00"/>
              </a:buClr>
              <a:buFont typeface="Wingdings" panose="05000000000000000000" pitchFamily="2" charset="2"/>
              <a:buChar char="n"/>
            </a:pPr>
            <a:endParaRPr lang="zh-CN" altLang="en-US" dirty="0">
              <a:latin typeface="Arial" panose="020B0604020202020204" pitchFamily="34" charset="0"/>
              <a:ea typeface="宋体" panose="02010600030101010101" pitchFamily="2" charset="-122"/>
            </a:endParaRPr>
          </a:p>
          <a:p>
            <a:pPr eaLnBrk="0" hangingPunct="0">
              <a:buClr>
                <a:srgbClr val="00CC00"/>
              </a:buClr>
              <a:buFont typeface="Wingdings" panose="05000000000000000000" pitchFamily="2" charset="2"/>
              <a:buChar char="n"/>
            </a:pP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825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19.2 Test Planning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143510" y="800735"/>
            <a:ext cx="8982710" cy="4854575"/>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Specify product requirements in a quantifiable manner long before testing commences.</a:t>
            </a:r>
            <a:r>
              <a:rPr lang="en-US" sz="1600" noProof="0" dirty="0">
                <a:latin typeface="Times New Roman" panose="02020603050405020304" pitchFamily="18" charset="0"/>
                <a:cs typeface="Times New Roman" panose="02020603050405020304" pitchFamily="18" charset="0"/>
                <a:sym typeface="+mn-ea"/>
              </a:rPr>
              <a:t>早在测试开始之前，就以可量化的方式指定产品需求。</a:t>
            </a:r>
            <a:endParaRPr lang="en-US" sz="20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State testing objectives explicitly.</a:t>
            </a:r>
            <a:r>
              <a:rPr lang="en-US" sz="1600" noProof="0" dirty="0">
                <a:latin typeface="Times New Roman" panose="02020603050405020304" pitchFamily="18" charset="0"/>
                <a:cs typeface="Times New Roman" panose="02020603050405020304" pitchFamily="18" charset="0"/>
                <a:sym typeface="+mn-ea"/>
              </a:rPr>
              <a:t>明确地说明测试目标</a:t>
            </a:r>
            <a:endParaRPr lang="en-US" sz="20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Understand the users of the software and develop a profile for each user category.</a:t>
            </a:r>
            <a:r>
              <a:rPr lang="en-US" sz="1600" noProof="0" dirty="0">
                <a:latin typeface="Times New Roman" panose="02020603050405020304" pitchFamily="18" charset="0"/>
                <a:cs typeface="Times New Roman" panose="02020603050405020304" pitchFamily="18" charset="0"/>
                <a:sym typeface="+mn-ea"/>
              </a:rPr>
              <a:t>了解软件的用户，并为每个用户类别开发一个概要文件</a:t>
            </a:r>
            <a:endParaRPr lang="en-US" sz="20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Develop a testing plan that emphasizes “rapid cycle testing.”</a:t>
            </a:r>
            <a:r>
              <a:rPr lang="en-US" sz="1600" noProof="0" dirty="0">
                <a:latin typeface="Times New Roman" panose="02020603050405020304" pitchFamily="18" charset="0"/>
                <a:cs typeface="Times New Roman" panose="02020603050405020304" pitchFamily="18" charset="0"/>
                <a:sym typeface="+mn-ea"/>
              </a:rPr>
              <a:t>制定一个强调“快速循环测试”的测试计划</a:t>
            </a:r>
            <a:endParaRPr lang="en-US" sz="20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Build “robust” software that is designed to test itself.</a:t>
            </a:r>
            <a:r>
              <a:rPr lang="en-US" sz="1600" noProof="0" dirty="0">
                <a:latin typeface="Times New Roman" panose="02020603050405020304" pitchFamily="18" charset="0"/>
                <a:cs typeface="Times New Roman" panose="02020603050405020304" pitchFamily="18" charset="0"/>
                <a:sym typeface="+mn-ea"/>
              </a:rPr>
              <a:t>构建用于测试自身的“健壮”软件</a:t>
            </a:r>
            <a:endParaRPr lang="en-US" sz="20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Use effective technical reviews as a filter prior to testing.</a:t>
            </a:r>
            <a:r>
              <a:rPr lang="en-US" sz="1600" noProof="0" dirty="0">
                <a:latin typeface="Times New Roman" panose="02020603050405020304" pitchFamily="18" charset="0"/>
                <a:cs typeface="Times New Roman" panose="02020603050405020304" pitchFamily="18" charset="0"/>
                <a:sym typeface="+mn-ea"/>
              </a:rPr>
              <a:t>在测试之前使用有效的技术评审</a:t>
            </a:r>
            <a:endParaRPr lang="en-US" sz="1600" noProof="0" dirty="0">
              <a:latin typeface="Times New Roman" panose="02020603050405020304" pitchFamily="18" charset="0"/>
              <a:cs typeface="Times New Roman" panose="02020603050405020304" pitchFamily="18" charset="0"/>
              <a:sym typeface="+mn-ea"/>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Conduct technical reviews to assess the test strategy and test cases themselves.</a:t>
            </a:r>
            <a:r>
              <a:rPr lang="en-US" sz="1600" noProof="0" dirty="0">
                <a:latin typeface="Times New Roman" panose="02020603050405020304" pitchFamily="18" charset="0"/>
                <a:cs typeface="Times New Roman" panose="02020603050405020304" pitchFamily="18" charset="0"/>
                <a:sym typeface="+mn-ea"/>
              </a:rPr>
              <a:t>进行技术评审以评估测试策略和测试用例本身</a:t>
            </a:r>
            <a:endParaRPr lang="en-US" sz="20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000" noProof="0" dirty="0">
                <a:latin typeface="Times New Roman" panose="02020603050405020304" pitchFamily="18" charset="0"/>
                <a:cs typeface="Times New Roman" panose="02020603050405020304" pitchFamily="18" charset="0"/>
              </a:rPr>
              <a:t>Develop a continuous improvement approach for the testing process.</a:t>
            </a:r>
            <a:r>
              <a:rPr lang="en-US" sz="1600" noProof="0" dirty="0">
                <a:latin typeface="Times New Roman" panose="02020603050405020304" pitchFamily="18" charset="0"/>
                <a:cs typeface="Times New Roman" panose="02020603050405020304" pitchFamily="18" charset="0"/>
                <a:sym typeface="+mn-ea"/>
              </a:rPr>
              <a:t>开发测试过程的持续改进方法</a:t>
            </a:r>
            <a:endParaRPr lang="en-US" sz="2000" noProof="0" dirty="0">
              <a:latin typeface="Times New Roman" panose="02020603050405020304" pitchFamily="18" charset="0"/>
              <a:cs typeface="Times New Roman" panose="02020603050405020304" pitchFamily="18" charset="0"/>
            </a:endParaRPr>
          </a:p>
          <a:p>
            <a:pPr marL="0" indent="0">
              <a:spcBef>
                <a:spcPts val="1000"/>
              </a:spcBef>
              <a:spcAft>
                <a:spcPts val="0"/>
              </a:spcAft>
              <a:buNone/>
            </a:pP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11620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19.2 Test Recordkeeping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507660"/>
          </a:xfrm>
        </p:spPr>
        <p:txBody>
          <a:bodyPr vert="horz" lIns="91440" tIns="45720" rIns="91440" bIns="45720" rtlCol="0">
            <a:noAutofit/>
          </a:bodyPr>
          <a:lstStyle/>
          <a:p>
            <a:pPr marL="0" indent="0">
              <a:buNone/>
            </a:pPr>
            <a:r>
              <a:rPr lang="en-US" sz="2400" noProof="0" dirty="0">
                <a:latin typeface="Times New Roman" panose="02020603050405020304" pitchFamily="18" charset="0"/>
                <a:cs typeface="Times New Roman" panose="02020603050405020304" pitchFamily="18" charset="0"/>
              </a:rPr>
              <a:t>Test cases can be </a:t>
            </a:r>
            <a:r>
              <a:rPr lang="en-US" sz="2400" noProof="0" dirty="0">
                <a:solidFill>
                  <a:srgbClr val="FF0000"/>
                </a:solidFill>
                <a:latin typeface="Times New Roman" panose="02020603050405020304" pitchFamily="18" charset="0"/>
                <a:cs typeface="Times New Roman" panose="02020603050405020304" pitchFamily="18" charset="0"/>
              </a:rPr>
              <a:t>recorded </a:t>
            </a:r>
            <a:r>
              <a:rPr lang="en-US" sz="2400" noProof="0" dirty="0">
                <a:latin typeface="Times New Roman" panose="02020603050405020304" pitchFamily="18" charset="0"/>
                <a:cs typeface="Times New Roman" panose="02020603050405020304" pitchFamily="18" charset="0"/>
              </a:rPr>
              <a:t>in Google Docs spreadsheet:</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B</a:t>
            </a:r>
            <a:r>
              <a:rPr lang="en-US" sz="2400" noProof="0" dirty="0" err="1">
                <a:latin typeface="Times New Roman" panose="02020603050405020304" pitchFamily="18" charset="0"/>
                <a:cs typeface="Times New Roman" panose="02020603050405020304" pitchFamily="18" charset="0"/>
              </a:rPr>
              <a:t>riefly</a:t>
            </a:r>
            <a:r>
              <a:rPr lang="en-US" sz="2400" noProof="0" dirty="0">
                <a:latin typeface="Times New Roman" panose="02020603050405020304" pitchFamily="18" charset="0"/>
                <a:cs typeface="Times New Roman" panose="02020603050405020304" pitchFamily="18" charset="0"/>
              </a:rPr>
              <a:t> describes the test case.</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a pointer to the requirement being tested.</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a:t>
            </a:r>
            <a:r>
              <a:rPr lang="en-US" sz="2400" b="1" i="1" noProof="0" dirty="0">
                <a:ln/>
                <a:solidFill>
                  <a:srgbClr val="00B0F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output</a:t>
            </a:r>
            <a:r>
              <a:rPr lang="en-US" sz="2400" noProof="0" dirty="0">
                <a:latin typeface="Times New Roman" panose="02020603050405020304" pitchFamily="18" charset="0"/>
                <a:cs typeface="Times New Roman" panose="02020603050405020304" pitchFamily="18" charset="0"/>
              </a:rPr>
              <a:t> from the test case data or the criteria for success.</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I</a:t>
            </a:r>
            <a:r>
              <a:rPr lang="en-US" sz="2400" noProof="0" dirty="0" err="1">
                <a:latin typeface="Times New Roman" panose="02020603050405020304" pitchFamily="18" charset="0"/>
                <a:cs typeface="Times New Roman" panose="02020603050405020304" pitchFamily="18" charset="0"/>
              </a:rPr>
              <a:t>ndicate</a:t>
            </a:r>
            <a:r>
              <a:rPr lang="en-US" sz="2400" noProof="0" dirty="0">
                <a:latin typeface="Times New Roman" panose="02020603050405020304" pitchFamily="18" charset="0"/>
                <a:cs typeface="Times New Roman" panose="02020603050405020304" pitchFamily="18" charset="0"/>
              </a:rPr>
              <a:t> whether the test was passed or failed.</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D</a:t>
            </a:r>
            <a:r>
              <a:rPr lang="en-US" sz="2400" noProof="0" dirty="0" err="1">
                <a:latin typeface="Times New Roman" panose="02020603050405020304" pitchFamily="18" charset="0"/>
                <a:cs typeface="Times New Roman" panose="02020603050405020304" pitchFamily="18" charset="0"/>
              </a:rPr>
              <a:t>ates</a:t>
            </a:r>
            <a:r>
              <a:rPr lang="en-US" sz="2400" noProof="0" dirty="0">
                <a:latin typeface="Times New Roman" panose="02020603050405020304" pitchFamily="18" charset="0"/>
                <a:cs typeface="Times New Roman" panose="02020603050405020304" pitchFamily="18" charset="0"/>
              </a:rPr>
              <a:t> the test case was run.</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S</a:t>
            </a:r>
            <a:r>
              <a:rPr lang="en-US" sz="2400" noProof="0" dirty="0" err="1">
                <a:latin typeface="Times New Roman" panose="02020603050405020304" pitchFamily="18" charset="0"/>
                <a:cs typeface="Times New Roman" panose="02020603050405020304" pitchFamily="18" charset="0"/>
              </a:rPr>
              <a:t>hould</a:t>
            </a:r>
            <a:r>
              <a:rPr lang="en-US" sz="2400" noProof="0" dirty="0">
                <a:latin typeface="Times New Roman" panose="02020603050405020304" pitchFamily="18" charset="0"/>
                <a:cs typeface="Times New Roman" panose="02020603050405020304" pitchFamily="18" charset="0"/>
              </a:rPr>
              <a:t> have room for comments about why a test may have failed (aids in debugging).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620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19.2.1 Role of Scaffolding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59347" y="872212"/>
            <a:ext cx="8191500" cy="513828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 some type of </a:t>
            </a:r>
            <a:r>
              <a:rPr lang="en-US" sz="2400" b="1" i="1" noProof="0" dirty="0">
                <a:latin typeface="Times New Roman" panose="02020603050405020304" pitchFamily="18" charset="0"/>
                <a:cs typeface="Times New Roman" panose="02020603050405020304" pitchFamily="18" charset="0"/>
              </a:rPr>
              <a:t>scaffolding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required to create a testing framework.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As part of this framework, driver and/or stub software must often be developed for each unit test.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nothing more than a “main program” that accepts test-case data, passes such data to the component (to be tested), and prints relevant results.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Stubs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(dummy subprogram) serve to replace modules invoked by the component to be tested.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stub uses the module’s interface, may do minimal data manipulation, prints verification of entry, and returns control to the module undergoing testing.</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7168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1683" name="Rectangle 26"/>
          <p:cNvSpPr>
            <a:spLocks noRot="1"/>
          </p:cNvSpPr>
          <p:nvPr/>
        </p:nvSpPr>
        <p:spPr>
          <a:xfrm>
            <a:off x="0" y="152400"/>
            <a:ext cx="8351838" cy="574675"/>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Unit Test Environment</a:t>
            </a:r>
            <a:r>
              <a:rPr lang="en-US" altLang="zh-CN" b="1">
                <a:latin typeface="Arial" panose="020B0604020202020204" pitchFamily="34" charset="0"/>
              </a:rPr>
              <a:t> </a:t>
            </a:r>
            <a:r>
              <a:rPr lang="zh-CN" altLang="en-US" sz="2000" dirty="0">
                <a:solidFill>
                  <a:srgbClr val="FF0000"/>
                </a:solidFill>
                <a:latin typeface="Arial" panose="020B0604020202020204" pitchFamily="34" charset="0"/>
                <a:ea typeface="宋体" panose="02010600030101010101" pitchFamily="2" charset="-122"/>
              </a:rPr>
              <a:t>（测试要覆盖所有路径）</a:t>
            </a:r>
            <a:endParaRPr lang="zh-CN" altLang="en-US" sz="2000" dirty="0">
              <a:solidFill>
                <a:srgbClr val="FF0000"/>
              </a:solidFill>
              <a:latin typeface="Arial" panose="020B0604020202020204" pitchFamily="34" charset="0"/>
              <a:ea typeface="宋体" panose="02010600030101010101" pitchFamily="2" charset="-122"/>
            </a:endParaRPr>
          </a:p>
        </p:txBody>
      </p:sp>
      <p:grpSp>
        <p:nvGrpSpPr>
          <p:cNvPr id="71684" name="Group 56"/>
          <p:cNvGrpSpPr/>
          <p:nvPr/>
        </p:nvGrpSpPr>
        <p:grpSpPr>
          <a:xfrm>
            <a:off x="1517650" y="1116013"/>
            <a:ext cx="6726238" cy="4370387"/>
            <a:chOff x="956" y="703"/>
            <a:chExt cx="4237" cy="2753"/>
          </a:xfrm>
        </p:grpSpPr>
        <p:sp>
          <p:nvSpPr>
            <p:cNvPr id="71685" name="Rectangle 27"/>
            <p:cNvSpPr/>
            <p:nvPr/>
          </p:nvSpPr>
          <p:spPr>
            <a:xfrm>
              <a:off x="1244" y="1471"/>
              <a:ext cx="720" cy="528"/>
            </a:xfrm>
            <a:prstGeom prst="rect">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18876" name="Rectangle 28"/>
            <p:cNvSpPr>
              <a:spLocks noChangeArrowheads="1"/>
            </p:cNvSpPr>
            <p:nvPr/>
          </p:nvSpPr>
          <p:spPr bwMode="auto">
            <a:xfrm>
              <a:off x="1271" y="1630"/>
              <a:ext cx="674"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Module</a:t>
              </a:r>
              <a:endPar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687" name="Rectangle 29"/>
            <p:cNvSpPr/>
            <p:nvPr/>
          </p:nvSpPr>
          <p:spPr>
            <a:xfrm>
              <a:off x="956" y="2263"/>
              <a:ext cx="544" cy="432"/>
            </a:xfrm>
            <a:prstGeom prst="rect">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1688" name="Rectangle 30"/>
            <p:cNvSpPr/>
            <p:nvPr/>
          </p:nvSpPr>
          <p:spPr>
            <a:xfrm>
              <a:off x="1620" y="2263"/>
              <a:ext cx="544" cy="432"/>
            </a:xfrm>
            <a:prstGeom prst="rect">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1689" name="Rectangle 31"/>
            <p:cNvSpPr/>
            <p:nvPr/>
          </p:nvSpPr>
          <p:spPr>
            <a:xfrm>
              <a:off x="1836" y="703"/>
              <a:ext cx="1208" cy="544"/>
            </a:xfrm>
            <a:prstGeom prst="rect">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1690" name="Line 32"/>
            <p:cNvSpPr/>
            <p:nvPr/>
          </p:nvSpPr>
          <p:spPr>
            <a:xfrm flipH="1">
              <a:off x="1632" y="1259"/>
              <a:ext cx="552" cy="200"/>
            </a:xfrm>
            <a:prstGeom prst="line">
              <a:avLst/>
            </a:prstGeom>
            <a:ln w="25400" cap="flat" cmpd="sng">
              <a:solidFill>
                <a:schemeClr val="tx1"/>
              </a:solidFill>
              <a:prstDash val="solid"/>
              <a:headEnd type="none" w="med" len="med"/>
              <a:tailEnd type="none" w="med" len="med"/>
            </a:ln>
          </p:spPr>
        </p:sp>
        <p:sp>
          <p:nvSpPr>
            <p:cNvPr id="71691" name="Line 33"/>
            <p:cNvSpPr/>
            <p:nvPr/>
          </p:nvSpPr>
          <p:spPr>
            <a:xfrm flipH="1">
              <a:off x="1216" y="2011"/>
              <a:ext cx="360" cy="248"/>
            </a:xfrm>
            <a:prstGeom prst="line">
              <a:avLst/>
            </a:prstGeom>
            <a:ln w="25400" cap="flat" cmpd="sng">
              <a:solidFill>
                <a:schemeClr val="tx1"/>
              </a:solidFill>
              <a:prstDash val="solid"/>
              <a:headEnd type="none" w="med" len="med"/>
              <a:tailEnd type="none" w="med" len="med"/>
            </a:ln>
          </p:spPr>
        </p:sp>
        <p:sp>
          <p:nvSpPr>
            <p:cNvPr id="71692" name="Line 34"/>
            <p:cNvSpPr/>
            <p:nvPr/>
          </p:nvSpPr>
          <p:spPr>
            <a:xfrm>
              <a:off x="1640" y="2011"/>
              <a:ext cx="248" cy="248"/>
            </a:xfrm>
            <a:prstGeom prst="line">
              <a:avLst/>
            </a:prstGeom>
            <a:ln w="25400" cap="flat" cmpd="sng">
              <a:solidFill>
                <a:schemeClr val="tx1"/>
              </a:solidFill>
              <a:prstDash val="solid"/>
              <a:headEnd type="none" w="med" len="med"/>
              <a:tailEnd type="none" w="med" len="med"/>
            </a:ln>
          </p:spPr>
        </p:sp>
        <p:sp>
          <p:nvSpPr>
            <p:cNvPr id="718883" name="Rectangle 35"/>
            <p:cNvSpPr>
              <a:spLocks noChangeArrowheads="1"/>
            </p:cNvSpPr>
            <p:nvPr/>
          </p:nvSpPr>
          <p:spPr bwMode="auto">
            <a:xfrm>
              <a:off x="991" y="2362"/>
              <a:ext cx="452"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stub</a:t>
              </a:r>
              <a:endPar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8884" name="Rectangle 36"/>
            <p:cNvSpPr>
              <a:spLocks noChangeArrowheads="1"/>
            </p:cNvSpPr>
            <p:nvPr/>
          </p:nvSpPr>
          <p:spPr bwMode="auto">
            <a:xfrm>
              <a:off x="1671" y="2354"/>
              <a:ext cx="452"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stub</a:t>
              </a:r>
              <a:endPar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8885" name="Rectangle 37"/>
            <p:cNvSpPr>
              <a:spLocks noChangeArrowheads="1"/>
            </p:cNvSpPr>
            <p:nvPr/>
          </p:nvSpPr>
          <p:spPr bwMode="auto">
            <a:xfrm>
              <a:off x="2159" y="834"/>
              <a:ext cx="558" cy="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rPr>
                <a:t>driver</a:t>
              </a:r>
              <a:endParaRPr kumimoji="0" lang="en-US" altLang="ja-JP" sz="2000" b="1" i="0" u="none" strike="noStrike" kern="1200" cap="none" spc="0" normalizeH="0" baseline="0" noProof="0">
                <a:ln>
                  <a:noFill/>
                </a:ln>
                <a:solidFill>
                  <a:schemeClr val="bg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8886" name="Rectangle 38"/>
            <p:cNvSpPr>
              <a:spLocks noChangeArrowheads="1"/>
            </p:cNvSpPr>
            <p:nvPr/>
          </p:nvSpPr>
          <p:spPr bwMode="auto">
            <a:xfrm>
              <a:off x="1719" y="3170"/>
              <a:ext cx="1010"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RESULTS</a:t>
              </a:r>
              <a:endParaRPr kumimoji="0" lang="en-US" altLang="ja-JP" sz="2400" b="1" i="1" u="none" strike="noStrike" kern="1200" cap="none" spc="0" normalizeH="0" baseline="0" noProof="1">
                <a:solidFill>
                  <a:schemeClr val="bg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87" name="Rectangle 39"/>
            <p:cNvSpPr>
              <a:spLocks noChangeArrowheads="1"/>
            </p:cNvSpPr>
            <p:nvPr/>
          </p:nvSpPr>
          <p:spPr bwMode="auto">
            <a:xfrm>
              <a:off x="3655" y="1116"/>
              <a:ext cx="75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interface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88" name="Rectangle 40"/>
            <p:cNvSpPr>
              <a:spLocks noChangeArrowheads="1"/>
            </p:cNvSpPr>
            <p:nvPr/>
          </p:nvSpPr>
          <p:spPr bwMode="auto">
            <a:xfrm>
              <a:off x="3655" y="1364"/>
              <a:ext cx="1522"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local data structures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89" name="Rectangle 41"/>
            <p:cNvSpPr>
              <a:spLocks noChangeArrowheads="1"/>
            </p:cNvSpPr>
            <p:nvPr/>
          </p:nvSpPr>
          <p:spPr bwMode="auto">
            <a:xfrm>
              <a:off x="3655" y="1100"/>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90" name="Rectangle 42"/>
            <p:cNvSpPr>
              <a:spLocks noChangeArrowheads="1"/>
            </p:cNvSpPr>
            <p:nvPr/>
          </p:nvSpPr>
          <p:spPr bwMode="auto">
            <a:xfrm>
              <a:off x="3655" y="1628"/>
              <a:ext cx="1538"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boundary conditions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91" name="Rectangle 43"/>
            <p:cNvSpPr>
              <a:spLocks noChangeArrowheads="1"/>
            </p:cNvSpPr>
            <p:nvPr/>
          </p:nvSpPr>
          <p:spPr bwMode="auto">
            <a:xfrm>
              <a:off x="3655" y="1500"/>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92" name="Rectangle 44"/>
            <p:cNvSpPr>
              <a:spLocks noChangeArrowheads="1"/>
            </p:cNvSpPr>
            <p:nvPr/>
          </p:nvSpPr>
          <p:spPr bwMode="auto">
            <a:xfrm>
              <a:off x="3655" y="1868"/>
              <a:ext cx="139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independent paths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93" name="Rectangle 45"/>
            <p:cNvSpPr>
              <a:spLocks noChangeArrowheads="1"/>
            </p:cNvSpPr>
            <p:nvPr/>
          </p:nvSpPr>
          <p:spPr bwMode="auto">
            <a:xfrm>
              <a:off x="3655" y="2028"/>
              <a:ext cx="114" cy="4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8894" name="Rectangle 46"/>
            <p:cNvSpPr>
              <a:spLocks noChangeArrowheads="1"/>
            </p:cNvSpPr>
            <p:nvPr/>
          </p:nvSpPr>
          <p:spPr bwMode="auto">
            <a:xfrm>
              <a:off x="3655" y="2100"/>
              <a:ext cx="1514" cy="2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error handling paths</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pic>
          <p:nvPicPr>
            <p:cNvPr id="71705" name="Picture 47"/>
            <p:cNvPicPr/>
            <p:nvPr/>
          </p:nvPicPr>
          <p:blipFill>
            <a:blip r:embed="rId1"/>
            <a:stretch>
              <a:fillRect/>
            </a:stretch>
          </p:blipFill>
          <p:spPr>
            <a:xfrm>
              <a:off x="2549" y="2063"/>
              <a:ext cx="768" cy="1044"/>
            </a:xfrm>
            <a:prstGeom prst="rect">
              <a:avLst/>
            </a:prstGeom>
            <a:noFill/>
            <a:ln w="12700">
              <a:noFill/>
            </a:ln>
          </p:spPr>
        </p:pic>
        <p:sp>
          <p:nvSpPr>
            <p:cNvPr id="718896" name="Rectangle 48"/>
            <p:cNvSpPr>
              <a:spLocks noChangeArrowheads="1"/>
            </p:cNvSpPr>
            <p:nvPr/>
          </p:nvSpPr>
          <p:spPr bwMode="auto">
            <a:xfrm>
              <a:off x="3327" y="2791"/>
              <a:ext cx="1044"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 cases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707" name="AutoShape 49"/>
            <p:cNvSpPr/>
            <p:nvPr/>
          </p:nvSpPr>
          <p:spPr>
            <a:xfrm rot="-5400000">
              <a:off x="2556" y="1516"/>
              <a:ext cx="720" cy="240"/>
            </a:xfrm>
            <a:prstGeom prst="rightArrow">
              <a:avLst>
                <a:gd name="adj1" fmla="val 50000"/>
                <a:gd name="adj2" fmla="val 150000"/>
              </a:avLst>
            </a:prstGeom>
            <a:solidFill>
              <a:schemeClr val="tx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1708" name="Line 50"/>
            <p:cNvSpPr/>
            <p:nvPr/>
          </p:nvSpPr>
          <p:spPr>
            <a:xfrm flipV="1">
              <a:off x="2936" y="1224"/>
              <a:ext cx="696" cy="552"/>
            </a:xfrm>
            <a:prstGeom prst="line">
              <a:avLst/>
            </a:prstGeom>
            <a:ln w="25400" cap="flat" cmpd="sng">
              <a:solidFill>
                <a:schemeClr val="tx2"/>
              </a:solidFill>
              <a:prstDash val="solid"/>
              <a:headEnd type="none" w="med" len="med"/>
              <a:tailEnd type="none" w="med" len="med"/>
            </a:ln>
          </p:spPr>
        </p:sp>
        <p:sp>
          <p:nvSpPr>
            <p:cNvPr id="71709" name="Line 51"/>
            <p:cNvSpPr/>
            <p:nvPr/>
          </p:nvSpPr>
          <p:spPr>
            <a:xfrm flipV="1">
              <a:off x="2960" y="1464"/>
              <a:ext cx="664" cy="312"/>
            </a:xfrm>
            <a:prstGeom prst="line">
              <a:avLst/>
            </a:prstGeom>
            <a:ln w="25400" cap="flat" cmpd="sng">
              <a:solidFill>
                <a:schemeClr val="tx2"/>
              </a:solidFill>
              <a:prstDash val="solid"/>
              <a:headEnd type="none" w="med" len="med"/>
              <a:tailEnd type="none" w="med" len="med"/>
            </a:ln>
          </p:spPr>
        </p:sp>
        <p:sp>
          <p:nvSpPr>
            <p:cNvPr id="71710" name="Line 52"/>
            <p:cNvSpPr/>
            <p:nvPr/>
          </p:nvSpPr>
          <p:spPr>
            <a:xfrm flipV="1">
              <a:off x="2968" y="1696"/>
              <a:ext cx="648" cy="88"/>
            </a:xfrm>
            <a:prstGeom prst="line">
              <a:avLst/>
            </a:prstGeom>
            <a:ln w="25400" cap="flat" cmpd="sng">
              <a:solidFill>
                <a:schemeClr val="tx2"/>
              </a:solidFill>
              <a:prstDash val="solid"/>
              <a:headEnd type="none" w="med" len="med"/>
              <a:tailEnd type="none" w="med" len="med"/>
            </a:ln>
          </p:spPr>
        </p:sp>
        <p:sp>
          <p:nvSpPr>
            <p:cNvPr id="71711" name="Line 53"/>
            <p:cNvSpPr/>
            <p:nvPr/>
          </p:nvSpPr>
          <p:spPr>
            <a:xfrm>
              <a:off x="2976" y="1808"/>
              <a:ext cx="680" cy="136"/>
            </a:xfrm>
            <a:prstGeom prst="line">
              <a:avLst/>
            </a:prstGeom>
            <a:ln w="25400" cap="flat" cmpd="sng">
              <a:solidFill>
                <a:schemeClr val="tx2"/>
              </a:solidFill>
              <a:prstDash val="solid"/>
              <a:headEnd type="none" w="med" len="med"/>
              <a:tailEnd type="none" w="med" len="med"/>
            </a:ln>
          </p:spPr>
        </p:sp>
        <p:sp>
          <p:nvSpPr>
            <p:cNvPr id="71712" name="Line 54"/>
            <p:cNvSpPr/>
            <p:nvPr/>
          </p:nvSpPr>
          <p:spPr>
            <a:xfrm>
              <a:off x="2968" y="1784"/>
              <a:ext cx="688" cy="392"/>
            </a:xfrm>
            <a:prstGeom prst="line">
              <a:avLst/>
            </a:prstGeom>
            <a:ln w="25400" cap="flat" cmpd="sng">
              <a:solidFill>
                <a:schemeClr val="tx2"/>
              </a:solidFill>
              <a:prstDash val="solid"/>
              <a:headEnd type="none" w="med" len="med"/>
              <a:tailEnd type="none" w="med" len="med"/>
            </a:ln>
          </p:spPr>
        </p:sp>
        <p:sp>
          <p:nvSpPr>
            <p:cNvPr id="71713" name="Line 55"/>
            <p:cNvSpPr/>
            <p:nvPr/>
          </p:nvSpPr>
          <p:spPr>
            <a:xfrm>
              <a:off x="2352" y="1272"/>
              <a:ext cx="0" cy="1840"/>
            </a:xfrm>
            <a:prstGeom prst="line">
              <a:avLst/>
            </a:prstGeom>
            <a:ln w="76200" cap="flat" cmpd="sng">
              <a:solidFill>
                <a:schemeClr val="tx2"/>
              </a:solidFill>
              <a:prstDash val="solid"/>
              <a:headEnd type="none" w="med" len="med"/>
              <a:tailEnd type="triangle" w="med" len="med"/>
            </a:ln>
          </p:spPr>
        </p:sp>
      </p:grpSp>
      <p:sp>
        <p:nvSpPr>
          <p:cNvPr id="71714" name="Text Box 36"/>
          <p:cNvSpPr txBox="1"/>
          <p:nvPr/>
        </p:nvSpPr>
        <p:spPr>
          <a:xfrm>
            <a:off x="323850" y="5481638"/>
            <a:ext cx="9085263" cy="701675"/>
          </a:xfrm>
          <a:prstGeom prst="rect">
            <a:avLst/>
          </a:prstGeom>
          <a:noFill/>
          <a:ln w="9525">
            <a:noFill/>
          </a:ln>
        </p:spPr>
        <p:txBody>
          <a:bodyPr wrap="none">
            <a:spAutoFit/>
          </a:bodyPr>
          <a:p>
            <a:pPr eaLnBrk="0" hangingPunct="0"/>
            <a:r>
              <a:rPr lang="en-US" altLang="zh-CN" sz="2000" b="1">
                <a:solidFill>
                  <a:srgbClr val="FF0000"/>
                </a:solidFill>
                <a:latin typeface="宋体" panose="02010600030101010101" pitchFamily="2" charset="-122"/>
                <a:ea typeface="宋体" panose="02010600030101010101" pitchFamily="2" charset="-122"/>
              </a:rPr>
              <a:t>Driver</a:t>
            </a:r>
            <a:r>
              <a:rPr lang="zh-CN" altLang="en-US" sz="2000" b="1" dirty="0">
                <a:solidFill>
                  <a:srgbClr val="FF0000"/>
                </a:solidFill>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是一个主程序，它接收测试用例数据，并将这些数据传递给被测模块；</a:t>
            </a:r>
            <a:endParaRPr lang="zh-CN" altLang="en-US" sz="2000" dirty="0">
              <a:latin typeface="宋体" panose="02010600030101010101" pitchFamily="2" charset="-122"/>
              <a:ea typeface="宋体" panose="02010600030101010101" pitchFamily="2" charset="-122"/>
            </a:endParaRPr>
          </a:p>
          <a:p>
            <a:pPr eaLnBrk="0" hangingPunct="0"/>
            <a:r>
              <a:rPr lang="en-US" altLang="zh-CN" sz="2000" b="1">
                <a:latin typeface="宋体" panose="02010600030101010101" pitchFamily="2" charset="-122"/>
                <a:ea typeface="宋体" panose="02010600030101010101" pitchFamily="2" charset="-122"/>
              </a:rPr>
              <a:t>Stub</a:t>
            </a:r>
            <a:r>
              <a:rPr lang="zh-CN" altLang="en-US"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  桩程序的作用是替换那些从属于被测模块的模块</a:t>
            </a:r>
            <a:endParaRPr lang="zh-CN" altLang="en-US" sz="2000" dirty="0">
              <a:latin typeface="宋体" panose="02010600030101010101" pitchFamily="2" charset="-122"/>
              <a:ea typeface="宋体" panose="02010600030101010101" pitchFamily="2" charset="-122"/>
            </a:endParaRPr>
          </a:p>
        </p:txBody>
      </p:sp>
      <p:sp>
        <p:nvSpPr>
          <p:cNvPr id="71715" name="文本框 50212"/>
          <p:cNvSpPr txBox="1"/>
          <p:nvPr/>
        </p:nvSpPr>
        <p:spPr>
          <a:xfrm>
            <a:off x="4787900" y="908050"/>
            <a:ext cx="4451350" cy="457200"/>
          </a:xfrm>
          <a:prstGeom prst="rect">
            <a:avLst/>
          </a:prstGeom>
          <a:noFill/>
          <a:ln w="9525">
            <a:noFill/>
          </a:ln>
        </p:spPr>
        <p:txBody>
          <a:bodyPr wrap="none">
            <a:spAutoFit/>
          </a:bodyPr>
          <a:p>
            <a:pPr eaLnBrk="0" hangingPunct="0"/>
            <a:r>
              <a:rPr lang="zh-CN" altLang="en-US" sz="2400" dirty="0">
                <a:solidFill>
                  <a:srgbClr val="FF0000"/>
                </a:solidFill>
                <a:latin typeface="Arial" panose="020B0604020202020204" pitchFamily="34" charset="0"/>
                <a:ea typeface="宋体" panose="02010600030101010101" pitchFamily="2" charset="-122"/>
              </a:rPr>
              <a:t>测试可能需要构建仿真测试平台</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8064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Fig 19.3 Unit Test Environment</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The diagram shows a unit test environment.&#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1601" y="1344841"/>
            <a:ext cx="6600798" cy="4793545"/>
          </a:xfrm>
          <a:prstGeom prst="rect">
            <a:avLst/>
          </a:prstGeom>
        </p:spPr>
      </p:pic>
      <p:sp>
        <p:nvSpPr>
          <p:cNvPr id="7" name="Text Placeholder 6"/>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963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grpSp>
        <p:nvGrpSpPr>
          <p:cNvPr id="69635" name="Group 38"/>
          <p:cNvGrpSpPr/>
          <p:nvPr/>
        </p:nvGrpSpPr>
        <p:grpSpPr>
          <a:xfrm>
            <a:off x="2216150" y="1184275"/>
            <a:ext cx="5568950" cy="4141788"/>
            <a:chOff x="1396" y="746"/>
            <a:chExt cx="3508" cy="2609"/>
          </a:xfrm>
        </p:grpSpPr>
        <p:sp>
          <p:nvSpPr>
            <p:cNvPr id="69636" name="Rectangle 18"/>
            <p:cNvSpPr/>
            <p:nvPr/>
          </p:nvSpPr>
          <p:spPr>
            <a:xfrm>
              <a:off x="1396" y="748"/>
              <a:ext cx="944" cy="656"/>
            </a:xfrm>
            <a:prstGeom prst="rect">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69637" name="Rectangle 19"/>
            <p:cNvSpPr/>
            <p:nvPr/>
          </p:nvSpPr>
          <p:spPr>
            <a:xfrm>
              <a:off x="2656" y="746"/>
              <a:ext cx="2248" cy="1792"/>
            </a:xfrm>
            <a:prstGeom prst="rect">
              <a:avLst/>
            </a:prstGeom>
            <a:noFill/>
            <a:ln w="12700">
              <a:noFill/>
            </a:ln>
          </p:spPr>
          <p:txBody>
            <a:bodyPr wrap="none" anchor="ctr" anchorCtr="0"/>
            <a:p>
              <a:pPr eaLnBrk="0" hangingPunct="0"/>
              <a:endParaRPr lang="zh-CN" altLang="en-US" dirty="0">
                <a:latin typeface="Arial" panose="020B0604020202020204" pitchFamily="34" charset="0"/>
              </a:endParaRPr>
            </a:p>
          </p:txBody>
        </p:sp>
        <p:sp>
          <p:nvSpPr>
            <p:cNvPr id="716820" name="Rectangle 20"/>
            <p:cNvSpPr>
              <a:spLocks noChangeArrowheads="1"/>
            </p:cNvSpPr>
            <p:nvPr/>
          </p:nvSpPr>
          <p:spPr bwMode="auto">
            <a:xfrm>
              <a:off x="2607" y="1321"/>
              <a:ext cx="968"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interface </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1" name="Rectangle 21"/>
            <p:cNvSpPr>
              <a:spLocks noChangeArrowheads="1"/>
            </p:cNvSpPr>
            <p:nvPr/>
          </p:nvSpPr>
          <p:spPr bwMode="auto">
            <a:xfrm>
              <a:off x="2607" y="905"/>
              <a:ext cx="114"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2" name="Rectangle 22"/>
            <p:cNvSpPr>
              <a:spLocks noChangeArrowheads="1"/>
            </p:cNvSpPr>
            <p:nvPr/>
          </p:nvSpPr>
          <p:spPr bwMode="auto">
            <a:xfrm>
              <a:off x="2607" y="1569"/>
              <a:ext cx="1992"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local data structures</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3" name="Rectangle 23"/>
            <p:cNvSpPr>
              <a:spLocks noChangeArrowheads="1"/>
            </p:cNvSpPr>
            <p:nvPr/>
          </p:nvSpPr>
          <p:spPr bwMode="auto">
            <a:xfrm>
              <a:off x="2607" y="1305"/>
              <a:ext cx="114"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4" name="Rectangle 24"/>
            <p:cNvSpPr>
              <a:spLocks noChangeArrowheads="1"/>
            </p:cNvSpPr>
            <p:nvPr/>
          </p:nvSpPr>
          <p:spPr bwMode="auto">
            <a:xfrm>
              <a:off x="2607" y="1833"/>
              <a:ext cx="2010"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boundary conditions</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5" name="Rectangle 25"/>
            <p:cNvSpPr>
              <a:spLocks noChangeArrowheads="1"/>
            </p:cNvSpPr>
            <p:nvPr/>
          </p:nvSpPr>
          <p:spPr bwMode="auto">
            <a:xfrm>
              <a:off x="2607" y="1705"/>
              <a:ext cx="114"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6" name="Rectangle 26"/>
            <p:cNvSpPr>
              <a:spLocks noChangeArrowheads="1"/>
            </p:cNvSpPr>
            <p:nvPr/>
          </p:nvSpPr>
          <p:spPr bwMode="auto">
            <a:xfrm>
              <a:off x="2607" y="2073"/>
              <a:ext cx="1819"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independent paths</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7" name="Rectangle 27"/>
            <p:cNvSpPr>
              <a:spLocks noChangeArrowheads="1"/>
            </p:cNvSpPr>
            <p:nvPr/>
          </p:nvSpPr>
          <p:spPr bwMode="auto">
            <a:xfrm>
              <a:off x="2607" y="2233"/>
              <a:ext cx="114" cy="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16828" name="Rectangle 28"/>
            <p:cNvSpPr>
              <a:spLocks noChangeArrowheads="1"/>
            </p:cNvSpPr>
            <p:nvPr/>
          </p:nvSpPr>
          <p:spPr bwMode="auto">
            <a:xfrm>
              <a:off x="2607" y="2305"/>
              <a:ext cx="1979"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error handling paths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pic>
          <p:nvPicPr>
            <p:cNvPr id="69647" name="Picture 29"/>
            <p:cNvPicPr/>
            <p:nvPr/>
          </p:nvPicPr>
          <p:blipFill>
            <a:blip r:embed="rId1"/>
            <a:stretch>
              <a:fillRect/>
            </a:stretch>
          </p:blipFill>
          <p:spPr>
            <a:xfrm>
              <a:off x="1501" y="2311"/>
              <a:ext cx="768" cy="1044"/>
            </a:xfrm>
            <a:prstGeom prst="rect">
              <a:avLst/>
            </a:prstGeom>
            <a:noFill/>
            <a:ln w="12700">
              <a:noFill/>
            </a:ln>
          </p:spPr>
        </p:pic>
        <p:sp>
          <p:nvSpPr>
            <p:cNvPr id="716830" name="Rectangle 30"/>
            <p:cNvSpPr>
              <a:spLocks noChangeArrowheads="1"/>
            </p:cNvSpPr>
            <p:nvPr/>
          </p:nvSpPr>
          <p:spPr bwMode="auto">
            <a:xfrm>
              <a:off x="1487" y="786"/>
              <a:ext cx="796" cy="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module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to be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tested</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16831" name="Rectangle 31"/>
            <p:cNvSpPr>
              <a:spLocks noChangeArrowheads="1"/>
            </p:cNvSpPr>
            <p:nvPr/>
          </p:nvSpPr>
          <p:spPr bwMode="auto">
            <a:xfrm>
              <a:off x="2279" y="3039"/>
              <a:ext cx="1044"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 cases</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69650" name="AutoShape 32"/>
            <p:cNvSpPr/>
            <p:nvPr/>
          </p:nvSpPr>
          <p:spPr>
            <a:xfrm rot="-5400000">
              <a:off x="1492" y="1756"/>
              <a:ext cx="720" cy="240"/>
            </a:xfrm>
            <a:prstGeom prst="rightArrow">
              <a:avLst>
                <a:gd name="adj1" fmla="val 50000"/>
                <a:gd name="adj2" fmla="val 150000"/>
              </a:avLst>
            </a:prstGeom>
            <a:solidFill>
              <a:schemeClr val="tx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69651" name="Line 33"/>
            <p:cNvSpPr/>
            <p:nvPr/>
          </p:nvSpPr>
          <p:spPr>
            <a:xfrm flipV="1">
              <a:off x="1888" y="1472"/>
              <a:ext cx="696" cy="552"/>
            </a:xfrm>
            <a:prstGeom prst="line">
              <a:avLst/>
            </a:prstGeom>
            <a:ln w="25400" cap="flat" cmpd="sng">
              <a:solidFill>
                <a:schemeClr val="tx2"/>
              </a:solidFill>
              <a:prstDash val="solid"/>
              <a:headEnd type="none" w="med" len="med"/>
              <a:tailEnd type="none" w="med" len="med"/>
            </a:ln>
          </p:spPr>
        </p:sp>
        <p:sp>
          <p:nvSpPr>
            <p:cNvPr id="69652" name="Line 34"/>
            <p:cNvSpPr/>
            <p:nvPr/>
          </p:nvSpPr>
          <p:spPr>
            <a:xfrm flipV="1">
              <a:off x="1912" y="1712"/>
              <a:ext cx="664" cy="312"/>
            </a:xfrm>
            <a:prstGeom prst="line">
              <a:avLst/>
            </a:prstGeom>
            <a:ln w="25400" cap="flat" cmpd="sng">
              <a:solidFill>
                <a:schemeClr val="tx2"/>
              </a:solidFill>
              <a:prstDash val="solid"/>
              <a:headEnd type="none" w="med" len="med"/>
              <a:tailEnd type="none" w="med" len="med"/>
            </a:ln>
          </p:spPr>
        </p:sp>
        <p:sp>
          <p:nvSpPr>
            <p:cNvPr id="69653" name="Line 35"/>
            <p:cNvSpPr/>
            <p:nvPr/>
          </p:nvSpPr>
          <p:spPr>
            <a:xfrm flipV="1">
              <a:off x="1920" y="1944"/>
              <a:ext cx="648" cy="88"/>
            </a:xfrm>
            <a:prstGeom prst="line">
              <a:avLst/>
            </a:prstGeom>
            <a:ln w="25400" cap="flat" cmpd="sng">
              <a:solidFill>
                <a:schemeClr val="tx2"/>
              </a:solidFill>
              <a:prstDash val="solid"/>
              <a:headEnd type="none" w="med" len="med"/>
              <a:tailEnd type="none" w="med" len="med"/>
            </a:ln>
          </p:spPr>
        </p:sp>
        <p:sp>
          <p:nvSpPr>
            <p:cNvPr id="69654" name="Line 36"/>
            <p:cNvSpPr/>
            <p:nvPr/>
          </p:nvSpPr>
          <p:spPr>
            <a:xfrm>
              <a:off x="1928" y="2056"/>
              <a:ext cx="680" cy="136"/>
            </a:xfrm>
            <a:prstGeom prst="line">
              <a:avLst/>
            </a:prstGeom>
            <a:ln w="25400" cap="flat" cmpd="sng">
              <a:solidFill>
                <a:schemeClr val="tx2"/>
              </a:solidFill>
              <a:prstDash val="solid"/>
              <a:headEnd type="none" w="med" len="med"/>
              <a:tailEnd type="none" w="med" len="med"/>
            </a:ln>
          </p:spPr>
        </p:sp>
        <p:sp>
          <p:nvSpPr>
            <p:cNvPr id="69655" name="Line 37"/>
            <p:cNvSpPr/>
            <p:nvPr/>
          </p:nvSpPr>
          <p:spPr>
            <a:xfrm>
              <a:off x="1920" y="2032"/>
              <a:ext cx="688" cy="392"/>
            </a:xfrm>
            <a:prstGeom prst="line">
              <a:avLst/>
            </a:prstGeom>
            <a:ln w="25400" cap="flat" cmpd="sng">
              <a:solidFill>
                <a:schemeClr val="tx2"/>
              </a:solidFill>
              <a:prstDash val="solid"/>
              <a:headEnd type="none" w="med" len="med"/>
              <a:tailEnd type="none" w="med" len="med"/>
            </a:ln>
          </p:spPr>
        </p:sp>
      </p:grpSp>
      <p:sp>
        <p:nvSpPr>
          <p:cNvPr id="69656" name="Rectangle 39"/>
          <p:cNvSpPr>
            <a:spLocks noRot="1"/>
          </p:cNvSpPr>
          <p:nvPr/>
        </p:nvSpPr>
        <p:spPr>
          <a:xfrm>
            <a:off x="0" y="0"/>
            <a:ext cx="9396413" cy="527050"/>
          </a:xfrm>
          <a:prstGeom prst="rect">
            <a:avLst/>
          </a:prstGeom>
          <a:noFill/>
          <a:ln w="12700">
            <a:noFill/>
          </a:ln>
        </p:spPr>
        <p:txBody>
          <a:bodyPr lIns="90487" tIns="44450" rIns="90487" bIns="44450" anchor="ctr" anchorCtr="0"/>
          <a:p>
            <a:pPr eaLnBrk="0" hangingPunct="0"/>
            <a:r>
              <a:rPr lang="en-US" altLang="zh-CN" b="1">
                <a:latin typeface="Arial" panose="020B0604020202020204" pitchFamily="34" charset="0"/>
              </a:rPr>
              <a:t> Unit</a:t>
            </a:r>
            <a:r>
              <a:rPr lang="en-US" altLang="ja-JP" b="1">
                <a:latin typeface="Arial" panose="020B0604020202020204" pitchFamily="34" charset="0"/>
              </a:rPr>
              <a:t> Testing</a:t>
            </a:r>
            <a:r>
              <a:rPr lang="en-US" altLang="zh-CN" b="1">
                <a:latin typeface="Arial" panose="020B0604020202020204" pitchFamily="34" charset="0"/>
              </a:rPr>
              <a:t> (for Conventional Software)</a:t>
            </a:r>
            <a:endParaRPr lang="en-US" altLang="ja-JP" b="1">
              <a:latin typeface="Arial" panose="020B0604020202020204" pitchFamily="34" charset="0"/>
            </a:endParaRPr>
          </a:p>
        </p:txBody>
      </p:sp>
      <p:sp>
        <p:nvSpPr>
          <p:cNvPr id="22555" name="Text Box 27"/>
          <p:cNvSpPr txBox="1">
            <a:spLocks noChangeArrowheads="1"/>
          </p:cNvSpPr>
          <p:nvPr/>
        </p:nvSpPr>
        <p:spPr bwMode="auto">
          <a:xfrm>
            <a:off x="1150938" y="5661025"/>
            <a:ext cx="5595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R="0" defTabSz="914400" eaLnBrk="0" hangingPunct="0">
              <a:buClrTx/>
              <a:buSzTx/>
              <a:buFontTx/>
            </a:pPr>
            <a:r>
              <a:rPr kumimoji="0" lang="zh-CN" altLang="en-US" b="1" kern="1200" cap="none" spc="0" normalizeH="0" baseline="0" noProof="1" dirty="0">
                <a:effectLst>
                  <a:outerShdw blurRad="38100" dist="38100" dir="2700000">
                    <a:srgbClr val="C0C0C0"/>
                  </a:outerShdw>
                </a:effectLst>
                <a:latin typeface="Arial" panose="020B0604020202020204" pitchFamily="34" charset="0"/>
                <a:ea typeface="MS PGothic" panose="020B0600070205080204" pitchFamily="34" charset="-128"/>
                <a:cs typeface="+mn-cs"/>
              </a:rPr>
              <a:t>边界条件</a:t>
            </a:r>
            <a:r>
              <a:rPr kumimoji="0" lang="en-US" altLang="zh-CN" kern="1200" cap="none" spc="0" normalizeH="0" baseline="0" noProof="1">
                <a:latin typeface="Arial" panose="020B0604020202020204" pitchFamily="34" charset="0"/>
                <a:ea typeface="MS PGothic" panose="020B0600070205080204" pitchFamily="34" charset="-128"/>
                <a:cs typeface="+mn-cs"/>
              </a:rPr>
              <a:t> :</a:t>
            </a:r>
            <a:r>
              <a:rPr kumimoji="0" lang="zh-CN" altLang="en-US" kern="1200" cap="none" spc="0" normalizeH="0" baseline="0" noProof="1" dirty="0">
                <a:latin typeface="Arial" panose="020B0604020202020204" pitchFamily="34" charset="0"/>
                <a:ea typeface="MS PGothic" panose="020B0600070205080204" pitchFamily="34" charset="-128"/>
                <a:cs typeface="+mn-cs"/>
              </a:rPr>
              <a:t>最小</a:t>
            </a:r>
            <a:r>
              <a:rPr kumimoji="0" lang="en-US" altLang="zh-CN" kern="1200" cap="none" spc="0" normalizeH="0" baseline="0" noProof="1">
                <a:latin typeface="Arial" panose="020B0604020202020204" pitchFamily="34" charset="0"/>
                <a:ea typeface="MS PGothic" panose="020B0600070205080204" pitchFamily="34" charset="-128"/>
                <a:cs typeface="+mn-cs"/>
              </a:rPr>
              <a:t>0,1,  </a:t>
            </a:r>
            <a:r>
              <a:rPr kumimoji="0" lang="zh-CN" altLang="en-US" kern="1200" cap="none" spc="0" normalizeH="0" baseline="0" noProof="1" dirty="0">
                <a:latin typeface="Arial" panose="020B0604020202020204" pitchFamily="34" charset="0"/>
                <a:ea typeface="MS PGothic" panose="020B0600070205080204" pitchFamily="34" charset="-128"/>
                <a:cs typeface="+mn-cs"/>
              </a:rPr>
              <a:t>最大</a:t>
            </a:r>
            <a:r>
              <a:rPr kumimoji="0" lang="en-US" altLang="zh-CN" kern="1200" cap="none" spc="0" normalizeH="0" baseline="0" noProof="1">
                <a:latin typeface="Arial" panose="020B0604020202020204" pitchFamily="34" charset="0"/>
                <a:ea typeface="MS PGothic" panose="020B0600070205080204" pitchFamily="34" charset="-128"/>
                <a:cs typeface="+mn-cs"/>
              </a:rPr>
              <a:t>n,n+1</a:t>
            </a:r>
            <a:endParaRPr kumimoji="0" lang="zh-CN" altLang="en-US" kern="1200" cap="none" spc="0" normalizeH="0" baseline="0" noProof="1" dirty="0">
              <a:latin typeface="Arial" panose="020B0604020202020204" pitchFamily="34" charset="0"/>
              <a:ea typeface="MS PGothic" panose="020B0600070205080204" pitchFamily="34" charset="-128"/>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8064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19.2.2 Cost Effective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71438" y="800838"/>
            <a:ext cx="8191500" cy="383363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Exhaustive testing requires every possible combination and ordering of input values be processed by the test component.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return on exhaustive testing is often not worth the effort, since testing alone cannot be used to prove a component is correctly implemented.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Testers should work smarter and allocate their testing resources on modules crucial to the success of the project or those that are suspected to be error-prone as the focus of their unit testing.</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Achieving Software Quality </a:t>
            </a:r>
            <a:r>
              <a:rPr lang="en-US" sz="1000" b="0" noProof="0" dirty="0">
                <a:solidFill>
                  <a:schemeClr val="tx1"/>
                </a:solidFill>
              </a:rPr>
              <a:t>1</a:t>
            </a:r>
            <a:endParaRPr lang="en-US" sz="1000" b="0" noProof="0" dirty="0">
              <a:solidFill>
                <a:schemeClr val="tx1"/>
              </a:solidFill>
            </a:endParaRPr>
          </a:p>
        </p:txBody>
      </p:sp>
      <p:sp>
        <p:nvSpPr>
          <p:cNvPr id="4" name="Content Placeholder 3"/>
          <p:cNvSpPr>
            <a:spLocks noGrp="1"/>
          </p:cNvSpPr>
          <p:nvPr>
            <p:ph sz="quarter" idx="11"/>
          </p:nvPr>
        </p:nvSpPr>
        <p:spPr>
          <a:xfrm>
            <a:off x="342900" y="1276709"/>
            <a:ext cx="8458200" cy="5276491"/>
          </a:xfrm>
        </p:spPr>
        <p:txBody>
          <a:bodyPr vert="horz" lIns="91440" tIns="45720" rIns="91440" bIns="45720" rtlCol="0">
            <a:noAutofit/>
          </a:bodyPr>
          <a:lstStyle/>
          <a:p>
            <a:pPr>
              <a:spcBef>
                <a:spcPts val="1500"/>
              </a:spcBef>
            </a:pPr>
            <a:r>
              <a:rPr lang="en-US" altLang="en-US" sz="2400" noProof="0" dirty="0">
                <a:solidFill>
                  <a:schemeClr val="tx1"/>
                </a:solidFill>
              </a:rPr>
              <a:t>Software quality is the result of good project management and solid engineering practice.</a:t>
            </a:r>
            <a:endParaRPr lang="en-US" altLang="en-US" sz="2400" noProof="0" dirty="0">
              <a:solidFill>
                <a:schemeClr val="tx1"/>
              </a:solidFill>
            </a:endParaRPr>
          </a:p>
          <a:p>
            <a:pPr>
              <a:spcBef>
                <a:spcPts val="1500"/>
              </a:spcBef>
            </a:pPr>
            <a:r>
              <a:rPr lang="en-US" altLang="en-US" sz="2400" noProof="0" dirty="0">
                <a:solidFill>
                  <a:schemeClr val="tx1"/>
                </a:solidFill>
              </a:rPr>
              <a:t>To build high quality software you must understand the problem to be solved and be capable of creating a quality design the conforms to the problem requirements.</a:t>
            </a:r>
            <a:endParaRPr lang="en-US" altLang="en-US" sz="2400" noProof="0" dirty="0">
              <a:solidFill>
                <a:schemeClr val="tx1"/>
              </a:solidFill>
            </a:endParaRPr>
          </a:p>
          <a:p>
            <a:pPr>
              <a:spcBef>
                <a:spcPts val="1500"/>
              </a:spcBef>
            </a:pPr>
            <a:r>
              <a:rPr lang="en-US" altLang="en-US" sz="2400" noProof="0" dirty="0">
                <a:solidFill>
                  <a:srgbClr val="FF0000"/>
                </a:solidFill>
              </a:rPr>
              <a:t>Project management </a:t>
            </a:r>
            <a:r>
              <a:rPr lang="en-US" altLang="en-US" sz="2400" noProof="0" dirty="0">
                <a:solidFill>
                  <a:schemeClr val="tx1"/>
                </a:solidFill>
              </a:rPr>
              <a:t>– project plan includes explicit techniques for quality and change management.</a:t>
            </a:r>
            <a:endParaRPr lang="en-US" noProof="0" dirty="0">
              <a:solidFill>
                <a:schemeClr val="tx1"/>
              </a:solidFill>
            </a:endParaRPr>
          </a:p>
          <a:p>
            <a:pPr marL="860425" lvl="2" indent="-403225">
              <a:lnSpc>
                <a:spcPct val="90000"/>
              </a:lnSpc>
              <a:spcBef>
                <a:spcPts val="1000"/>
              </a:spcBef>
              <a:spcAft>
                <a:spcPts val="0"/>
              </a:spcAft>
              <a:buFont typeface="+mj-lt"/>
              <a:buAutoNum type="arabicPeriod"/>
            </a:pPr>
            <a:r>
              <a:rPr lang="en-US" dirty="0">
                <a:solidFill>
                  <a:schemeClr val="tx1"/>
                </a:solidFill>
              </a:rPr>
              <a:t>U</a:t>
            </a:r>
            <a:r>
              <a:rPr lang="en-US" noProof="0" dirty="0">
                <a:solidFill>
                  <a:schemeClr val="tx1"/>
                </a:solidFill>
              </a:rPr>
              <a:t>se estimation to verify that delivery dates are achievable.</a:t>
            </a:r>
            <a:endParaRPr lang="en-US" noProof="0" dirty="0">
              <a:solidFill>
                <a:schemeClr val="tx1"/>
              </a:solidFill>
            </a:endParaRPr>
          </a:p>
          <a:p>
            <a:pPr marL="860425" lvl="2" indent="-403225">
              <a:lnSpc>
                <a:spcPct val="90000"/>
              </a:lnSpc>
              <a:spcBef>
                <a:spcPts val="1000"/>
              </a:spcBef>
              <a:spcAft>
                <a:spcPts val="0"/>
              </a:spcAft>
              <a:buFont typeface="+mj-lt"/>
              <a:buAutoNum type="arabicPeriod"/>
            </a:pPr>
            <a:r>
              <a:rPr lang="en-US" noProof="0" dirty="0">
                <a:solidFill>
                  <a:schemeClr val="tx1"/>
                </a:solidFill>
              </a:rPr>
              <a:t>Schedule is understood and team avoids taking shortcuts.</a:t>
            </a:r>
            <a:endParaRPr lang="en-US" noProof="0" dirty="0">
              <a:solidFill>
                <a:schemeClr val="tx1"/>
              </a:solidFill>
            </a:endParaRPr>
          </a:p>
          <a:p>
            <a:pPr marL="860425" lvl="2" indent="-403225">
              <a:lnSpc>
                <a:spcPct val="90000"/>
              </a:lnSpc>
              <a:spcBef>
                <a:spcPts val="1000"/>
              </a:spcBef>
              <a:spcAft>
                <a:spcPts val="0"/>
              </a:spcAft>
              <a:buFont typeface="+mj-lt"/>
              <a:buAutoNum type="arabicPeriod"/>
            </a:pPr>
            <a:r>
              <a:rPr lang="en-US" noProof="0" dirty="0">
                <a:solidFill>
                  <a:schemeClr val="tx1"/>
                </a:solidFill>
              </a:rPr>
              <a:t>Risk planning is conducted so problems do not breed chaos, software quality will be affected in a positive way.</a:t>
            </a:r>
            <a:endParaRPr lang="en-US"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565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5651" name="Rectangle 45"/>
          <p:cNvSpPr>
            <a:spLocks noRot="1"/>
          </p:cNvSpPr>
          <p:nvPr/>
        </p:nvSpPr>
        <p:spPr>
          <a:xfrm>
            <a:off x="0" y="152400"/>
            <a:ext cx="7664450" cy="509588"/>
          </a:xfrm>
          <a:prstGeom prst="rect">
            <a:avLst/>
          </a:prstGeom>
          <a:noFill/>
          <a:ln w="12700">
            <a:noFill/>
          </a:ln>
        </p:spPr>
        <p:txBody>
          <a:bodyPr lIns="90487" tIns="44450" rIns="90487" bIns="44450" anchor="ctr" anchorCtr="0"/>
          <a:p>
            <a:pPr eaLnBrk="0" hangingPunct="0"/>
            <a:r>
              <a:rPr lang="zh-CN" altLang="en-US" b="1">
                <a:latin typeface="Arial" panose="020B0604020202020204" pitchFamily="34" charset="0"/>
                <a:ea typeface="宋体" panose="02010600030101010101" pitchFamily="2" charset="-122"/>
              </a:rPr>
              <a:t>举例：</a:t>
            </a:r>
            <a:r>
              <a:rPr lang="en-US" altLang="ja-JP" b="1">
                <a:latin typeface="Arial" panose="020B0604020202020204" pitchFamily="34" charset="0"/>
              </a:rPr>
              <a:t>Exhaustive Testing </a:t>
            </a:r>
            <a:r>
              <a:rPr lang="zh-CN" altLang="en-US" b="1" dirty="0">
                <a:latin typeface="Arial" panose="020B0604020202020204" pitchFamily="34" charset="0"/>
              </a:rPr>
              <a:t>穷举测试</a:t>
            </a:r>
            <a:endParaRPr lang="en-US" altLang="ja-JP" b="1">
              <a:latin typeface="Arial" panose="020B0604020202020204" pitchFamily="34" charset="0"/>
            </a:endParaRPr>
          </a:p>
        </p:txBody>
      </p:sp>
      <p:sp>
        <p:nvSpPr>
          <p:cNvPr id="155652" name="Line 46"/>
          <p:cNvSpPr/>
          <p:nvPr/>
        </p:nvSpPr>
        <p:spPr>
          <a:xfrm>
            <a:off x="2787650" y="3302000"/>
            <a:ext cx="0" cy="177800"/>
          </a:xfrm>
          <a:prstGeom prst="line">
            <a:avLst/>
          </a:prstGeom>
          <a:ln w="25400" cap="flat" cmpd="sng">
            <a:solidFill>
              <a:schemeClr val="tx1"/>
            </a:solidFill>
            <a:prstDash val="solid"/>
            <a:headEnd type="none" w="med" len="med"/>
            <a:tailEnd type="none" w="med" len="med"/>
          </a:ln>
        </p:spPr>
      </p:sp>
      <p:grpSp>
        <p:nvGrpSpPr>
          <p:cNvPr id="155653" name="Group 47"/>
          <p:cNvGrpSpPr/>
          <p:nvPr/>
        </p:nvGrpSpPr>
        <p:grpSpPr>
          <a:xfrm>
            <a:off x="4457700" y="1016000"/>
            <a:ext cx="65088" cy="179388"/>
            <a:chOff x="2808" y="640"/>
            <a:chExt cx="41" cy="113"/>
          </a:xfrm>
        </p:grpSpPr>
        <p:sp>
          <p:nvSpPr>
            <p:cNvPr id="155654" name="Freeform 48"/>
            <p:cNvSpPr/>
            <p:nvPr/>
          </p:nvSpPr>
          <p:spPr>
            <a:xfrm>
              <a:off x="2808" y="664"/>
              <a:ext cx="41" cy="89"/>
            </a:xfrm>
            <a:custGeom>
              <a:avLst/>
              <a:gdLst/>
              <a:ahLst/>
              <a:cxnLst>
                <a:cxn ang="0">
                  <a:pos x="20" y="88"/>
                </a:cxn>
                <a:cxn ang="0">
                  <a:pos x="0" y="0"/>
                </a:cxn>
                <a:cxn ang="0">
                  <a:pos x="20" y="0"/>
                </a:cxn>
                <a:cxn ang="0">
                  <a:pos x="40" y="0"/>
                </a:cxn>
                <a:cxn ang="0">
                  <a:pos x="20" y="88"/>
                </a:cxn>
              </a:cxnLst>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p:spPr>
          <p:txBody>
            <a:bodyPr/>
            <a:p>
              <a:endParaRPr lang="zh-CN" altLang="en-US"/>
            </a:p>
          </p:txBody>
        </p:sp>
        <p:sp>
          <p:nvSpPr>
            <p:cNvPr id="155655" name="Line 49"/>
            <p:cNvSpPr/>
            <p:nvPr/>
          </p:nvSpPr>
          <p:spPr>
            <a:xfrm>
              <a:off x="2836" y="640"/>
              <a:ext cx="0" cy="16"/>
            </a:xfrm>
            <a:prstGeom prst="line">
              <a:avLst/>
            </a:prstGeom>
            <a:ln w="25400" cap="flat" cmpd="sng">
              <a:solidFill>
                <a:schemeClr val="tx1"/>
              </a:solidFill>
              <a:prstDash val="solid"/>
              <a:headEnd type="none" w="med" len="med"/>
              <a:tailEnd type="none" w="med" len="med"/>
            </a:ln>
          </p:spPr>
        </p:sp>
      </p:grpSp>
      <p:sp>
        <p:nvSpPr>
          <p:cNvPr id="155656" name="Line 50"/>
          <p:cNvSpPr/>
          <p:nvPr/>
        </p:nvSpPr>
        <p:spPr>
          <a:xfrm>
            <a:off x="4502150" y="990600"/>
            <a:ext cx="0" cy="88900"/>
          </a:xfrm>
          <a:prstGeom prst="line">
            <a:avLst/>
          </a:prstGeom>
          <a:ln w="25400" cap="flat" cmpd="sng">
            <a:solidFill>
              <a:schemeClr val="tx1"/>
            </a:solidFill>
            <a:prstDash val="solid"/>
            <a:headEnd type="none" w="med" len="med"/>
            <a:tailEnd type="none" w="med" len="med"/>
          </a:ln>
        </p:spPr>
      </p:sp>
      <p:sp>
        <p:nvSpPr>
          <p:cNvPr id="155657" name="Rectangle 51"/>
          <p:cNvSpPr/>
          <p:nvPr/>
        </p:nvSpPr>
        <p:spPr>
          <a:xfrm>
            <a:off x="4229100" y="1219200"/>
            <a:ext cx="546100" cy="2286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nvGrpSpPr>
          <p:cNvPr id="155658" name="Group 52"/>
          <p:cNvGrpSpPr/>
          <p:nvPr/>
        </p:nvGrpSpPr>
        <p:grpSpPr>
          <a:xfrm>
            <a:off x="4787900" y="1282700"/>
            <a:ext cx="1524000" cy="65088"/>
            <a:chOff x="3016" y="808"/>
            <a:chExt cx="960" cy="41"/>
          </a:xfrm>
        </p:grpSpPr>
        <p:sp>
          <p:nvSpPr>
            <p:cNvPr id="155659" name="Freeform 53"/>
            <p:cNvSpPr/>
            <p:nvPr/>
          </p:nvSpPr>
          <p:spPr>
            <a:xfrm>
              <a:off x="3016" y="808"/>
              <a:ext cx="89" cy="41"/>
            </a:xfrm>
            <a:custGeom>
              <a:avLst/>
              <a:gdLst/>
              <a:ahLst/>
              <a:cxnLst>
                <a:cxn ang="0">
                  <a:pos x="0" y="20"/>
                </a:cxn>
                <a:cxn ang="0">
                  <a:pos x="88" y="0"/>
                </a:cxn>
                <a:cxn ang="0">
                  <a:pos x="88" y="20"/>
                </a:cxn>
                <a:cxn ang="0">
                  <a:pos x="88" y="40"/>
                </a:cxn>
                <a:cxn ang="0">
                  <a:pos x="0" y="20"/>
                </a:cxn>
              </a:cxnLst>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p:spPr>
          <p:txBody>
            <a:bodyPr/>
            <a:p>
              <a:endParaRPr lang="zh-CN" altLang="en-US"/>
            </a:p>
          </p:txBody>
        </p:sp>
        <p:sp>
          <p:nvSpPr>
            <p:cNvPr id="155660" name="Line 54"/>
            <p:cNvSpPr/>
            <p:nvPr/>
          </p:nvSpPr>
          <p:spPr>
            <a:xfrm>
              <a:off x="3120" y="836"/>
              <a:ext cx="856" cy="0"/>
            </a:xfrm>
            <a:prstGeom prst="line">
              <a:avLst/>
            </a:prstGeom>
            <a:ln w="25400" cap="flat" cmpd="sng">
              <a:solidFill>
                <a:schemeClr val="tx1"/>
              </a:solidFill>
              <a:prstDash val="solid"/>
              <a:headEnd type="none" w="med" len="med"/>
              <a:tailEnd type="none" w="med" len="med"/>
            </a:ln>
          </p:spPr>
        </p:sp>
      </p:grpSp>
      <p:sp>
        <p:nvSpPr>
          <p:cNvPr id="155661" name="Line 55"/>
          <p:cNvSpPr/>
          <p:nvPr/>
        </p:nvSpPr>
        <p:spPr>
          <a:xfrm>
            <a:off x="4502150" y="1473200"/>
            <a:ext cx="0" cy="152400"/>
          </a:xfrm>
          <a:prstGeom prst="line">
            <a:avLst/>
          </a:prstGeom>
          <a:ln w="25400" cap="flat" cmpd="sng">
            <a:solidFill>
              <a:schemeClr val="tx1"/>
            </a:solidFill>
            <a:prstDash val="solid"/>
            <a:headEnd type="none" w="med" len="med"/>
            <a:tailEnd type="none" w="med" len="med"/>
          </a:ln>
        </p:spPr>
      </p:sp>
      <p:sp>
        <p:nvSpPr>
          <p:cNvPr id="155662" name="Freeform 56"/>
          <p:cNvSpPr/>
          <p:nvPr/>
        </p:nvSpPr>
        <p:spPr>
          <a:xfrm>
            <a:off x="4330700" y="1638300"/>
            <a:ext cx="344488" cy="166688"/>
          </a:xfrm>
          <a:custGeom>
            <a:avLst/>
            <a:gdLst/>
            <a:ahLst/>
            <a:cxnLst>
              <a:cxn ang="0">
                <a:pos x="0" y="2147483647"/>
              </a:cxn>
              <a:cxn ang="0">
                <a:pos x="2147483647" y="0"/>
              </a:cxn>
              <a:cxn ang="0">
                <a:pos x="2147483647" y="2147483647"/>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63" name="Freeform 57"/>
          <p:cNvSpPr/>
          <p:nvPr/>
        </p:nvSpPr>
        <p:spPr>
          <a:xfrm>
            <a:off x="4330700" y="1638300"/>
            <a:ext cx="344488" cy="166688"/>
          </a:xfrm>
          <a:custGeom>
            <a:avLst/>
            <a:gdLst/>
            <a:ahLst/>
            <a:cxnLst>
              <a:cxn ang="0">
                <a:pos x="0" y="2147483647"/>
              </a:cxn>
              <a:cxn ang="0">
                <a:pos x="2147483647" y="0"/>
              </a:cxn>
              <a:cxn ang="0">
                <a:pos x="2147483647" y="2147483647"/>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64" name="Line 58"/>
          <p:cNvSpPr/>
          <p:nvPr/>
        </p:nvSpPr>
        <p:spPr>
          <a:xfrm flipH="1">
            <a:off x="3619500" y="1809750"/>
            <a:ext cx="673100" cy="0"/>
          </a:xfrm>
          <a:prstGeom prst="line">
            <a:avLst/>
          </a:prstGeom>
          <a:ln w="25400" cap="flat" cmpd="sng">
            <a:solidFill>
              <a:schemeClr val="tx1"/>
            </a:solidFill>
            <a:prstDash val="solid"/>
            <a:headEnd type="none" w="med" len="med"/>
            <a:tailEnd type="none" w="med" len="med"/>
          </a:ln>
        </p:spPr>
      </p:sp>
      <p:sp>
        <p:nvSpPr>
          <p:cNvPr id="155665" name="Freeform 59"/>
          <p:cNvSpPr/>
          <p:nvPr/>
        </p:nvSpPr>
        <p:spPr>
          <a:xfrm>
            <a:off x="3441700" y="1981200"/>
            <a:ext cx="344488" cy="166688"/>
          </a:xfrm>
          <a:custGeom>
            <a:avLst/>
            <a:gdLst/>
            <a:ahLst/>
            <a:cxnLst>
              <a:cxn ang="0">
                <a:pos x="0" y="2147483647"/>
              </a:cxn>
              <a:cxn ang="0">
                <a:pos x="2147483647" y="0"/>
              </a:cxn>
              <a:cxn ang="0">
                <a:pos x="2147483647" y="2147483647"/>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66" name="Freeform 60"/>
          <p:cNvSpPr/>
          <p:nvPr/>
        </p:nvSpPr>
        <p:spPr>
          <a:xfrm>
            <a:off x="3441700" y="1981200"/>
            <a:ext cx="344488" cy="166688"/>
          </a:xfrm>
          <a:custGeom>
            <a:avLst/>
            <a:gdLst/>
            <a:ahLst/>
            <a:cxnLst>
              <a:cxn ang="0">
                <a:pos x="0" y="2147483647"/>
              </a:cxn>
              <a:cxn ang="0">
                <a:pos x="2147483647" y="0"/>
              </a:cxn>
              <a:cxn ang="0">
                <a:pos x="2147483647" y="2147483647"/>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67" name="Line 61"/>
          <p:cNvSpPr/>
          <p:nvPr/>
        </p:nvSpPr>
        <p:spPr>
          <a:xfrm flipH="1">
            <a:off x="2844800" y="2152650"/>
            <a:ext cx="596900" cy="0"/>
          </a:xfrm>
          <a:prstGeom prst="line">
            <a:avLst/>
          </a:prstGeom>
          <a:ln w="25400" cap="flat" cmpd="sng">
            <a:solidFill>
              <a:schemeClr val="tx1"/>
            </a:solidFill>
            <a:prstDash val="solid"/>
            <a:headEnd type="none" w="med" len="med"/>
            <a:tailEnd type="none" w="med" len="med"/>
          </a:ln>
        </p:spPr>
      </p:sp>
      <p:sp>
        <p:nvSpPr>
          <p:cNvPr id="155668" name="Line 62"/>
          <p:cNvSpPr/>
          <p:nvPr/>
        </p:nvSpPr>
        <p:spPr>
          <a:xfrm>
            <a:off x="4686300" y="1809750"/>
            <a:ext cx="1003300" cy="0"/>
          </a:xfrm>
          <a:prstGeom prst="line">
            <a:avLst/>
          </a:prstGeom>
          <a:ln w="25400" cap="flat" cmpd="sng">
            <a:solidFill>
              <a:schemeClr val="tx1"/>
            </a:solidFill>
            <a:prstDash val="solid"/>
            <a:headEnd type="none" w="med" len="med"/>
            <a:tailEnd type="none" w="med" len="med"/>
          </a:ln>
        </p:spPr>
      </p:sp>
      <p:sp>
        <p:nvSpPr>
          <p:cNvPr id="155669" name="Line 63"/>
          <p:cNvSpPr/>
          <p:nvPr/>
        </p:nvSpPr>
        <p:spPr>
          <a:xfrm flipV="1">
            <a:off x="3613150" y="1803400"/>
            <a:ext cx="0" cy="177800"/>
          </a:xfrm>
          <a:prstGeom prst="line">
            <a:avLst/>
          </a:prstGeom>
          <a:ln w="25400" cap="flat" cmpd="sng">
            <a:solidFill>
              <a:schemeClr val="tx1"/>
            </a:solidFill>
            <a:prstDash val="solid"/>
            <a:headEnd type="none" w="med" len="med"/>
            <a:tailEnd type="none" w="med" len="med"/>
          </a:ln>
        </p:spPr>
      </p:sp>
      <p:sp>
        <p:nvSpPr>
          <p:cNvPr id="155670" name="Rectangle 64"/>
          <p:cNvSpPr/>
          <p:nvPr/>
        </p:nvSpPr>
        <p:spPr>
          <a:xfrm>
            <a:off x="5422900" y="2082800"/>
            <a:ext cx="546100" cy="2286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71" name="Line 65"/>
          <p:cNvSpPr/>
          <p:nvPr/>
        </p:nvSpPr>
        <p:spPr>
          <a:xfrm flipV="1">
            <a:off x="5708650" y="1803400"/>
            <a:ext cx="0" cy="266700"/>
          </a:xfrm>
          <a:prstGeom prst="line">
            <a:avLst/>
          </a:prstGeom>
          <a:ln w="25400" cap="flat" cmpd="sng">
            <a:solidFill>
              <a:schemeClr val="tx1"/>
            </a:solidFill>
            <a:prstDash val="solid"/>
            <a:headEnd type="none" w="med" len="med"/>
            <a:tailEnd type="none" w="med" len="med"/>
          </a:ln>
        </p:spPr>
      </p:sp>
      <p:sp>
        <p:nvSpPr>
          <p:cNvPr id="155672" name="Line 66"/>
          <p:cNvSpPr/>
          <p:nvPr/>
        </p:nvSpPr>
        <p:spPr>
          <a:xfrm>
            <a:off x="2851150" y="2159000"/>
            <a:ext cx="0" cy="177800"/>
          </a:xfrm>
          <a:prstGeom prst="line">
            <a:avLst/>
          </a:prstGeom>
          <a:ln w="25400" cap="flat" cmpd="sng">
            <a:solidFill>
              <a:schemeClr val="tx1"/>
            </a:solidFill>
            <a:prstDash val="solid"/>
            <a:headEnd type="none" w="med" len="med"/>
            <a:tailEnd type="none" w="med" len="med"/>
          </a:ln>
        </p:spPr>
      </p:sp>
      <p:sp>
        <p:nvSpPr>
          <p:cNvPr id="155673" name="Freeform 67"/>
          <p:cNvSpPr/>
          <p:nvPr/>
        </p:nvSpPr>
        <p:spPr>
          <a:xfrm>
            <a:off x="2667000" y="2349500"/>
            <a:ext cx="344488" cy="179388"/>
          </a:xfrm>
          <a:custGeom>
            <a:avLst/>
            <a:gdLst/>
            <a:ahLst/>
            <a:cxnLst>
              <a:cxn ang="0">
                <a:pos x="0" y="2147483647"/>
              </a:cxn>
              <a:cxn ang="0">
                <a:pos x="2147483647" y="0"/>
              </a:cxn>
              <a:cxn ang="0">
                <a:pos x="2147483647" y="2147483647"/>
              </a:cxn>
            </a:cxnLst>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74" name="Freeform 68"/>
          <p:cNvSpPr/>
          <p:nvPr/>
        </p:nvSpPr>
        <p:spPr>
          <a:xfrm>
            <a:off x="2667000" y="2349500"/>
            <a:ext cx="522288" cy="179388"/>
          </a:xfrm>
          <a:custGeom>
            <a:avLst/>
            <a:gdLst/>
            <a:ahLst/>
            <a:cxnLst>
              <a:cxn ang="0">
                <a:pos x="0" y="2147483647"/>
              </a:cxn>
              <a:cxn ang="0">
                <a:pos x="2147483647" y="0"/>
              </a:cxn>
              <a:cxn ang="0">
                <a:pos x="2147483647" y="2147483647"/>
              </a:cxn>
              <a:cxn ang="0">
                <a:pos x="2147483647" y="2147483647"/>
              </a:cxn>
            </a:cxnLst>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75" name="Freeform 69"/>
          <p:cNvSpPr/>
          <p:nvPr/>
        </p:nvSpPr>
        <p:spPr>
          <a:xfrm>
            <a:off x="2413000" y="2527300"/>
            <a:ext cx="230188" cy="280988"/>
          </a:xfrm>
          <a:custGeom>
            <a:avLst/>
            <a:gdLst/>
            <a:ahLst/>
            <a:cxnLst>
              <a:cxn ang="0">
                <a:pos x="2147483647" y="0"/>
              </a:cxn>
              <a:cxn ang="0">
                <a:pos x="0" y="0"/>
              </a:cxn>
              <a:cxn ang="0">
                <a:pos x="0" y="2147483647"/>
              </a:cxn>
            </a:cxnLst>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76" name="Line 70"/>
          <p:cNvSpPr/>
          <p:nvPr/>
        </p:nvSpPr>
        <p:spPr>
          <a:xfrm>
            <a:off x="3194050" y="2540000"/>
            <a:ext cx="0" cy="254000"/>
          </a:xfrm>
          <a:prstGeom prst="line">
            <a:avLst/>
          </a:prstGeom>
          <a:ln w="25400" cap="flat" cmpd="sng">
            <a:solidFill>
              <a:schemeClr val="tx1"/>
            </a:solidFill>
            <a:prstDash val="solid"/>
            <a:headEnd type="none" w="med" len="med"/>
            <a:tailEnd type="none" w="med" len="med"/>
          </a:ln>
        </p:spPr>
      </p:sp>
      <p:sp>
        <p:nvSpPr>
          <p:cNvPr id="155677" name="Rectangle 71"/>
          <p:cNvSpPr/>
          <p:nvPr/>
        </p:nvSpPr>
        <p:spPr>
          <a:xfrm>
            <a:off x="2908300" y="2844800"/>
            <a:ext cx="546100" cy="2413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78" name="Rectangle 72"/>
          <p:cNvSpPr/>
          <p:nvPr/>
        </p:nvSpPr>
        <p:spPr>
          <a:xfrm>
            <a:off x="2146300" y="2844800"/>
            <a:ext cx="533400" cy="2413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79" name="Line 73"/>
          <p:cNvSpPr/>
          <p:nvPr/>
        </p:nvSpPr>
        <p:spPr>
          <a:xfrm>
            <a:off x="2419350" y="3111500"/>
            <a:ext cx="0" cy="165100"/>
          </a:xfrm>
          <a:prstGeom prst="line">
            <a:avLst/>
          </a:prstGeom>
          <a:ln w="25400" cap="flat" cmpd="sng">
            <a:solidFill>
              <a:schemeClr val="tx1"/>
            </a:solidFill>
            <a:prstDash val="solid"/>
            <a:headEnd type="none" w="med" len="med"/>
            <a:tailEnd type="none" w="med" len="med"/>
          </a:ln>
        </p:spPr>
      </p:sp>
      <p:sp>
        <p:nvSpPr>
          <p:cNvPr id="155680" name="Line 74"/>
          <p:cNvSpPr/>
          <p:nvPr/>
        </p:nvSpPr>
        <p:spPr>
          <a:xfrm>
            <a:off x="3194050" y="3111500"/>
            <a:ext cx="0" cy="165100"/>
          </a:xfrm>
          <a:prstGeom prst="line">
            <a:avLst/>
          </a:prstGeom>
          <a:ln w="25400" cap="flat" cmpd="sng">
            <a:solidFill>
              <a:schemeClr val="tx1"/>
            </a:solidFill>
            <a:prstDash val="solid"/>
            <a:headEnd type="none" w="med" len="med"/>
            <a:tailEnd type="none" w="med" len="med"/>
          </a:ln>
        </p:spPr>
      </p:sp>
      <p:sp>
        <p:nvSpPr>
          <p:cNvPr id="155681" name="Line 75"/>
          <p:cNvSpPr/>
          <p:nvPr/>
        </p:nvSpPr>
        <p:spPr>
          <a:xfrm>
            <a:off x="2425700" y="3295650"/>
            <a:ext cx="749300" cy="0"/>
          </a:xfrm>
          <a:prstGeom prst="line">
            <a:avLst/>
          </a:prstGeom>
          <a:ln w="25400" cap="flat" cmpd="sng">
            <a:solidFill>
              <a:schemeClr val="tx1"/>
            </a:solidFill>
            <a:prstDash val="solid"/>
            <a:headEnd type="none" w="med" len="med"/>
            <a:tailEnd type="none" w="med" len="med"/>
          </a:ln>
        </p:spPr>
      </p:sp>
      <p:sp>
        <p:nvSpPr>
          <p:cNvPr id="155682" name="Line 76"/>
          <p:cNvSpPr/>
          <p:nvPr/>
        </p:nvSpPr>
        <p:spPr>
          <a:xfrm>
            <a:off x="3797300" y="2152650"/>
            <a:ext cx="571500" cy="0"/>
          </a:xfrm>
          <a:prstGeom prst="line">
            <a:avLst/>
          </a:prstGeom>
          <a:ln w="25400" cap="flat" cmpd="sng">
            <a:solidFill>
              <a:schemeClr val="tx1"/>
            </a:solidFill>
            <a:prstDash val="solid"/>
            <a:headEnd type="none" w="med" len="med"/>
            <a:tailEnd type="none" w="med" len="med"/>
          </a:ln>
        </p:spPr>
      </p:sp>
      <p:sp>
        <p:nvSpPr>
          <p:cNvPr id="155683" name="Freeform 77"/>
          <p:cNvSpPr/>
          <p:nvPr/>
        </p:nvSpPr>
        <p:spPr>
          <a:xfrm>
            <a:off x="4216400" y="2349500"/>
            <a:ext cx="344488" cy="179388"/>
          </a:xfrm>
          <a:custGeom>
            <a:avLst/>
            <a:gdLst/>
            <a:ahLst/>
            <a:cxnLst>
              <a:cxn ang="0">
                <a:pos x="0" y="2147483647"/>
              </a:cxn>
              <a:cxn ang="0">
                <a:pos x="2147483647" y="0"/>
              </a:cxn>
              <a:cxn ang="0">
                <a:pos x="2147483647" y="2147483647"/>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84" name="Freeform 78"/>
          <p:cNvSpPr/>
          <p:nvPr/>
        </p:nvSpPr>
        <p:spPr>
          <a:xfrm>
            <a:off x="4216400" y="2349500"/>
            <a:ext cx="344488" cy="179388"/>
          </a:xfrm>
          <a:custGeom>
            <a:avLst/>
            <a:gdLst/>
            <a:ahLst/>
            <a:cxnLst>
              <a:cxn ang="0">
                <a:pos x="0" y="2147483647"/>
              </a:cxn>
              <a:cxn ang="0">
                <a:pos x="2147483647" y="0"/>
              </a:cxn>
              <a:cxn ang="0">
                <a:pos x="2147483647" y="2147483647"/>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85" name="Freeform 79"/>
          <p:cNvSpPr/>
          <p:nvPr/>
        </p:nvSpPr>
        <p:spPr>
          <a:xfrm>
            <a:off x="3949700" y="2527300"/>
            <a:ext cx="230188" cy="280988"/>
          </a:xfrm>
          <a:custGeom>
            <a:avLst/>
            <a:gdLst/>
            <a:ahLst/>
            <a:cxnLst>
              <a:cxn ang="0">
                <a:pos x="2147483647" y="0"/>
              </a:cxn>
              <a:cxn ang="0">
                <a:pos x="0" y="0"/>
              </a:cxn>
              <a:cxn ang="0">
                <a:pos x="0" y="2147483647"/>
              </a:cxn>
            </a:cxnLst>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686" name="Line 80"/>
          <p:cNvSpPr/>
          <p:nvPr/>
        </p:nvSpPr>
        <p:spPr>
          <a:xfrm>
            <a:off x="4730750" y="2540000"/>
            <a:ext cx="0" cy="254000"/>
          </a:xfrm>
          <a:prstGeom prst="line">
            <a:avLst/>
          </a:prstGeom>
          <a:ln w="25400" cap="flat" cmpd="sng">
            <a:solidFill>
              <a:schemeClr val="tx1"/>
            </a:solidFill>
            <a:prstDash val="solid"/>
            <a:headEnd type="none" w="med" len="med"/>
            <a:tailEnd type="none" w="med" len="med"/>
          </a:ln>
        </p:spPr>
      </p:sp>
      <p:sp>
        <p:nvSpPr>
          <p:cNvPr id="155687" name="Rectangle 81"/>
          <p:cNvSpPr/>
          <p:nvPr/>
        </p:nvSpPr>
        <p:spPr>
          <a:xfrm>
            <a:off x="4457700" y="2844800"/>
            <a:ext cx="546100" cy="2413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88" name="Rectangle 82"/>
          <p:cNvSpPr/>
          <p:nvPr/>
        </p:nvSpPr>
        <p:spPr>
          <a:xfrm>
            <a:off x="3683000" y="2844800"/>
            <a:ext cx="546100" cy="2413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89" name="Line 83"/>
          <p:cNvSpPr/>
          <p:nvPr/>
        </p:nvSpPr>
        <p:spPr>
          <a:xfrm>
            <a:off x="3956050" y="3111500"/>
            <a:ext cx="0" cy="165100"/>
          </a:xfrm>
          <a:prstGeom prst="line">
            <a:avLst/>
          </a:prstGeom>
          <a:ln w="25400" cap="flat" cmpd="sng">
            <a:solidFill>
              <a:schemeClr val="tx1"/>
            </a:solidFill>
            <a:prstDash val="solid"/>
            <a:headEnd type="none" w="med" len="med"/>
            <a:tailEnd type="none" w="med" len="med"/>
          </a:ln>
        </p:spPr>
      </p:sp>
      <p:sp>
        <p:nvSpPr>
          <p:cNvPr id="155690" name="Line 84"/>
          <p:cNvSpPr/>
          <p:nvPr/>
        </p:nvSpPr>
        <p:spPr>
          <a:xfrm>
            <a:off x="4730750" y="3111500"/>
            <a:ext cx="0" cy="165100"/>
          </a:xfrm>
          <a:prstGeom prst="line">
            <a:avLst/>
          </a:prstGeom>
          <a:ln w="25400" cap="flat" cmpd="sng">
            <a:solidFill>
              <a:schemeClr val="tx1"/>
            </a:solidFill>
            <a:prstDash val="solid"/>
            <a:headEnd type="none" w="med" len="med"/>
            <a:tailEnd type="none" w="med" len="med"/>
          </a:ln>
        </p:spPr>
      </p:sp>
      <p:sp>
        <p:nvSpPr>
          <p:cNvPr id="155691" name="Line 85"/>
          <p:cNvSpPr/>
          <p:nvPr/>
        </p:nvSpPr>
        <p:spPr>
          <a:xfrm>
            <a:off x="4368800" y="3295650"/>
            <a:ext cx="342900" cy="0"/>
          </a:xfrm>
          <a:prstGeom prst="line">
            <a:avLst/>
          </a:prstGeom>
          <a:ln w="25400" cap="flat" cmpd="sng">
            <a:solidFill>
              <a:schemeClr val="tx1"/>
            </a:solidFill>
            <a:prstDash val="solid"/>
            <a:headEnd type="none" w="med" len="med"/>
            <a:tailEnd type="none" w="med" len="med"/>
          </a:ln>
        </p:spPr>
      </p:sp>
      <p:sp>
        <p:nvSpPr>
          <p:cNvPr id="155692" name="Line 86"/>
          <p:cNvSpPr/>
          <p:nvPr/>
        </p:nvSpPr>
        <p:spPr>
          <a:xfrm>
            <a:off x="4387850" y="2159000"/>
            <a:ext cx="0" cy="177800"/>
          </a:xfrm>
          <a:prstGeom prst="line">
            <a:avLst/>
          </a:prstGeom>
          <a:ln w="25400" cap="flat" cmpd="sng">
            <a:solidFill>
              <a:schemeClr val="tx1"/>
            </a:solidFill>
            <a:prstDash val="solid"/>
            <a:headEnd type="none" w="med" len="med"/>
            <a:tailEnd type="none" w="med" len="med"/>
          </a:ln>
        </p:spPr>
      </p:sp>
      <p:sp>
        <p:nvSpPr>
          <p:cNvPr id="155693" name="Line 87"/>
          <p:cNvSpPr/>
          <p:nvPr/>
        </p:nvSpPr>
        <p:spPr>
          <a:xfrm>
            <a:off x="3962400" y="3295650"/>
            <a:ext cx="381000" cy="0"/>
          </a:xfrm>
          <a:prstGeom prst="line">
            <a:avLst/>
          </a:prstGeom>
          <a:ln w="25400" cap="flat" cmpd="sng">
            <a:solidFill>
              <a:schemeClr val="tx1"/>
            </a:solidFill>
            <a:prstDash val="solid"/>
            <a:headEnd type="none" w="med" len="med"/>
            <a:tailEnd type="none" w="med" len="med"/>
          </a:ln>
        </p:spPr>
      </p:sp>
      <p:sp>
        <p:nvSpPr>
          <p:cNvPr id="155694" name="Oval 88"/>
          <p:cNvSpPr/>
          <p:nvPr/>
        </p:nvSpPr>
        <p:spPr>
          <a:xfrm>
            <a:off x="4305300" y="3276600"/>
            <a:ext cx="38100" cy="38100"/>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95" name="Oval 89"/>
          <p:cNvSpPr/>
          <p:nvPr/>
        </p:nvSpPr>
        <p:spPr>
          <a:xfrm>
            <a:off x="2768600" y="3276600"/>
            <a:ext cx="25400" cy="38100"/>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696" name="Line 90"/>
          <p:cNvSpPr/>
          <p:nvPr/>
        </p:nvSpPr>
        <p:spPr>
          <a:xfrm>
            <a:off x="4337050" y="3302000"/>
            <a:ext cx="0" cy="177800"/>
          </a:xfrm>
          <a:prstGeom prst="line">
            <a:avLst/>
          </a:prstGeom>
          <a:ln w="25400" cap="flat" cmpd="sng">
            <a:solidFill>
              <a:schemeClr val="tx1"/>
            </a:solidFill>
            <a:prstDash val="solid"/>
            <a:headEnd type="none" w="med" len="med"/>
            <a:tailEnd type="none" w="med" len="med"/>
          </a:ln>
        </p:spPr>
      </p:sp>
      <p:sp>
        <p:nvSpPr>
          <p:cNvPr id="155697" name="Line 91"/>
          <p:cNvSpPr/>
          <p:nvPr/>
        </p:nvSpPr>
        <p:spPr>
          <a:xfrm flipH="1">
            <a:off x="3670300" y="3498850"/>
            <a:ext cx="622300" cy="0"/>
          </a:xfrm>
          <a:prstGeom prst="line">
            <a:avLst/>
          </a:prstGeom>
          <a:ln w="25400" cap="flat" cmpd="sng">
            <a:solidFill>
              <a:schemeClr val="tx1"/>
            </a:solidFill>
            <a:prstDash val="solid"/>
            <a:headEnd type="none" w="med" len="med"/>
            <a:tailEnd type="none" w="med" len="med"/>
          </a:ln>
        </p:spPr>
      </p:sp>
      <p:sp>
        <p:nvSpPr>
          <p:cNvPr id="155698" name="Line 92"/>
          <p:cNvSpPr/>
          <p:nvPr/>
        </p:nvSpPr>
        <p:spPr>
          <a:xfrm>
            <a:off x="2794000" y="3498850"/>
            <a:ext cx="838200" cy="0"/>
          </a:xfrm>
          <a:prstGeom prst="line">
            <a:avLst/>
          </a:prstGeom>
          <a:ln w="25400" cap="flat" cmpd="sng">
            <a:solidFill>
              <a:schemeClr val="tx1"/>
            </a:solidFill>
            <a:prstDash val="solid"/>
            <a:headEnd type="none" w="med" len="med"/>
            <a:tailEnd type="none" w="med" len="med"/>
          </a:ln>
        </p:spPr>
      </p:sp>
      <p:sp>
        <p:nvSpPr>
          <p:cNvPr id="155699" name="Oval 93"/>
          <p:cNvSpPr/>
          <p:nvPr/>
        </p:nvSpPr>
        <p:spPr>
          <a:xfrm>
            <a:off x="3619500" y="3479800"/>
            <a:ext cx="38100" cy="25400"/>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700" name="Freeform 94"/>
          <p:cNvSpPr/>
          <p:nvPr/>
        </p:nvSpPr>
        <p:spPr>
          <a:xfrm>
            <a:off x="3644900" y="3517900"/>
            <a:ext cx="534988" cy="204788"/>
          </a:xfrm>
          <a:custGeom>
            <a:avLst/>
            <a:gdLst/>
            <a:ahLst/>
            <a:cxnLst>
              <a:cxn ang="0">
                <a:pos x="0" y="0"/>
              </a:cxn>
              <a:cxn ang="0">
                <a:pos x="0" y="2147483647"/>
              </a:cxn>
              <a:cxn ang="0">
                <a:pos x="2147483647" y="2147483647"/>
              </a:cxn>
            </a:cxnLst>
            <a:pathLst>
              <a:path w="337" h="129">
                <a:moveTo>
                  <a:pt x="0" y="0"/>
                </a:moveTo>
                <a:lnTo>
                  <a:pt x="0" y="128"/>
                </a:lnTo>
                <a:lnTo>
                  <a:pt x="336" y="128"/>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01" name="Oval 95"/>
          <p:cNvSpPr/>
          <p:nvPr/>
        </p:nvSpPr>
        <p:spPr>
          <a:xfrm>
            <a:off x="4165600" y="3708400"/>
            <a:ext cx="38100" cy="25400"/>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5702" name="Line 96"/>
          <p:cNvSpPr/>
          <p:nvPr/>
        </p:nvSpPr>
        <p:spPr>
          <a:xfrm>
            <a:off x="5708650" y="2336800"/>
            <a:ext cx="0" cy="1371600"/>
          </a:xfrm>
          <a:prstGeom prst="line">
            <a:avLst/>
          </a:prstGeom>
          <a:ln w="25400" cap="flat" cmpd="sng">
            <a:solidFill>
              <a:schemeClr val="tx1"/>
            </a:solidFill>
            <a:prstDash val="solid"/>
            <a:headEnd type="none" w="med" len="med"/>
            <a:tailEnd type="none" w="med" len="med"/>
          </a:ln>
        </p:spPr>
      </p:sp>
      <p:sp>
        <p:nvSpPr>
          <p:cNvPr id="155703" name="Line 97"/>
          <p:cNvSpPr/>
          <p:nvPr/>
        </p:nvSpPr>
        <p:spPr>
          <a:xfrm>
            <a:off x="4229100" y="3727450"/>
            <a:ext cx="1460500" cy="0"/>
          </a:xfrm>
          <a:prstGeom prst="line">
            <a:avLst/>
          </a:prstGeom>
          <a:ln w="25400" cap="flat" cmpd="sng">
            <a:solidFill>
              <a:schemeClr val="tx1"/>
            </a:solidFill>
            <a:prstDash val="solid"/>
            <a:headEnd type="none" w="med" len="med"/>
            <a:tailEnd type="none" w="med" len="med"/>
          </a:ln>
        </p:spPr>
      </p:sp>
      <p:sp>
        <p:nvSpPr>
          <p:cNvPr id="155704" name="Freeform 98"/>
          <p:cNvSpPr/>
          <p:nvPr/>
        </p:nvSpPr>
        <p:spPr>
          <a:xfrm>
            <a:off x="4013200" y="3949700"/>
            <a:ext cx="344488" cy="179388"/>
          </a:xfrm>
          <a:custGeom>
            <a:avLst/>
            <a:gdLst/>
            <a:ahLst/>
            <a:cxnLst>
              <a:cxn ang="0">
                <a:pos x="0" y="2147483647"/>
              </a:cxn>
              <a:cxn ang="0">
                <a:pos x="2147483647" y="0"/>
              </a:cxn>
              <a:cxn ang="0">
                <a:pos x="2147483647" y="2147483647"/>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05" name="Freeform 99"/>
          <p:cNvSpPr/>
          <p:nvPr/>
        </p:nvSpPr>
        <p:spPr>
          <a:xfrm>
            <a:off x="4013200" y="3949700"/>
            <a:ext cx="344488" cy="179388"/>
          </a:xfrm>
          <a:custGeom>
            <a:avLst/>
            <a:gdLst/>
            <a:ahLst/>
            <a:cxnLst>
              <a:cxn ang="0">
                <a:pos x="0" y="2147483647"/>
              </a:cxn>
              <a:cxn ang="0">
                <a:pos x="2147483647" y="0"/>
              </a:cxn>
              <a:cxn ang="0">
                <a:pos x="2147483647" y="2147483647"/>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06" name="Line 100"/>
          <p:cNvSpPr/>
          <p:nvPr/>
        </p:nvSpPr>
        <p:spPr>
          <a:xfrm flipV="1">
            <a:off x="4184650" y="3721100"/>
            <a:ext cx="0" cy="228600"/>
          </a:xfrm>
          <a:prstGeom prst="line">
            <a:avLst/>
          </a:prstGeom>
          <a:ln w="25400" cap="flat" cmpd="sng">
            <a:solidFill>
              <a:schemeClr val="tx1"/>
            </a:solidFill>
            <a:prstDash val="solid"/>
            <a:headEnd type="none" w="med" len="med"/>
            <a:tailEnd type="none" w="med" len="med"/>
          </a:ln>
        </p:spPr>
      </p:sp>
      <p:sp>
        <p:nvSpPr>
          <p:cNvPr id="155707" name="Freeform 101"/>
          <p:cNvSpPr/>
          <p:nvPr/>
        </p:nvSpPr>
        <p:spPr>
          <a:xfrm>
            <a:off x="4356100" y="1320800"/>
            <a:ext cx="1970088" cy="2808288"/>
          </a:xfrm>
          <a:custGeom>
            <a:avLst/>
            <a:gdLst/>
            <a:ahLst/>
            <a:cxnLst>
              <a:cxn ang="0">
                <a:pos x="0" y="2147483647"/>
              </a:cxn>
              <a:cxn ang="0">
                <a:pos x="2147483647" y="2147483647"/>
              </a:cxn>
              <a:cxn ang="0">
                <a:pos x="2147483647" y="0"/>
              </a:cxn>
            </a:cxnLst>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p:spPr>
        <p:txBody>
          <a:bodyPr/>
          <a:p>
            <a:endParaRPr lang="zh-CN" altLang="en-US"/>
          </a:p>
        </p:txBody>
      </p:sp>
      <p:grpSp>
        <p:nvGrpSpPr>
          <p:cNvPr id="155708" name="Group 102"/>
          <p:cNvGrpSpPr/>
          <p:nvPr/>
        </p:nvGrpSpPr>
        <p:grpSpPr>
          <a:xfrm>
            <a:off x="4140200" y="4305300"/>
            <a:ext cx="65088" cy="204788"/>
            <a:chOff x="2608" y="2712"/>
            <a:chExt cx="41" cy="129"/>
          </a:xfrm>
        </p:grpSpPr>
        <p:sp>
          <p:nvSpPr>
            <p:cNvPr id="155709" name="Freeform 103"/>
            <p:cNvSpPr/>
            <p:nvPr/>
          </p:nvSpPr>
          <p:spPr>
            <a:xfrm>
              <a:off x="2608" y="2752"/>
              <a:ext cx="41" cy="89"/>
            </a:xfrm>
            <a:custGeom>
              <a:avLst/>
              <a:gdLst/>
              <a:ahLst/>
              <a:cxnLst>
                <a:cxn ang="0">
                  <a:pos x="20" y="88"/>
                </a:cxn>
                <a:cxn ang="0">
                  <a:pos x="0" y="0"/>
                </a:cxn>
                <a:cxn ang="0">
                  <a:pos x="20" y="0"/>
                </a:cxn>
                <a:cxn ang="0">
                  <a:pos x="40" y="0"/>
                </a:cxn>
                <a:cxn ang="0">
                  <a:pos x="20" y="88"/>
                </a:cxn>
              </a:cxnLst>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p:spPr>
          <p:txBody>
            <a:bodyPr/>
            <a:p>
              <a:endParaRPr lang="zh-CN" altLang="en-US"/>
            </a:p>
          </p:txBody>
        </p:sp>
        <p:sp>
          <p:nvSpPr>
            <p:cNvPr id="155710" name="Line 104"/>
            <p:cNvSpPr/>
            <p:nvPr/>
          </p:nvSpPr>
          <p:spPr>
            <a:xfrm>
              <a:off x="2636" y="2712"/>
              <a:ext cx="0" cy="32"/>
            </a:xfrm>
            <a:prstGeom prst="line">
              <a:avLst/>
            </a:prstGeom>
            <a:ln w="25400" cap="flat" cmpd="sng">
              <a:solidFill>
                <a:schemeClr val="tx1"/>
              </a:solidFill>
              <a:prstDash val="solid"/>
              <a:headEnd type="none" w="med" len="med"/>
              <a:tailEnd type="none" w="med" len="med"/>
            </a:ln>
          </p:spPr>
        </p:sp>
      </p:grpSp>
      <p:sp>
        <p:nvSpPr>
          <p:cNvPr id="155711" name="Line 105"/>
          <p:cNvSpPr/>
          <p:nvPr/>
        </p:nvSpPr>
        <p:spPr>
          <a:xfrm flipV="1">
            <a:off x="4184650" y="4292600"/>
            <a:ext cx="0" cy="114300"/>
          </a:xfrm>
          <a:prstGeom prst="line">
            <a:avLst/>
          </a:prstGeom>
          <a:ln w="25400" cap="flat" cmpd="sng">
            <a:solidFill>
              <a:schemeClr val="tx1"/>
            </a:solidFill>
            <a:prstDash val="solid"/>
            <a:headEnd type="none" w="med" len="med"/>
            <a:tailEnd type="none" w="med" len="med"/>
          </a:ln>
        </p:spPr>
      </p:sp>
      <p:sp>
        <p:nvSpPr>
          <p:cNvPr id="774250" name="Rectangle 106"/>
          <p:cNvSpPr>
            <a:spLocks noChangeArrowheads="1"/>
          </p:cNvSpPr>
          <p:nvPr/>
        </p:nvSpPr>
        <p:spPr bwMode="auto">
          <a:xfrm>
            <a:off x="6378575" y="2941638"/>
            <a:ext cx="1260475"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loop &lt; 20 X</a:t>
            </a:r>
            <a:endPar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55713" name="Freeform 107"/>
          <p:cNvSpPr/>
          <p:nvPr/>
        </p:nvSpPr>
        <p:spPr>
          <a:xfrm>
            <a:off x="4330700" y="1803400"/>
            <a:ext cx="344488" cy="179388"/>
          </a:xfrm>
          <a:custGeom>
            <a:avLst/>
            <a:gdLst/>
            <a:ahLst/>
            <a:cxnLst>
              <a:cxn ang="0">
                <a:pos x="0" y="0"/>
              </a:cxn>
              <a:cxn ang="0">
                <a:pos x="2147483647" y="2147483647"/>
              </a:cxn>
              <a:cxn ang="0">
                <a:pos x="2147483647"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14" name="Freeform 108"/>
          <p:cNvSpPr/>
          <p:nvPr/>
        </p:nvSpPr>
        <p:spPr>
          <a:xfrm>
            <a:off x="4330700" y="1803400"/>
            <a:ext cx="344488" cy="179388"/>
          </a:xfrm>
          <a:custGeom>
            <a:avLst/>
            <a:gdLst/>
            <a:ahLst/>
            <a:cxnLst>
              <a:cxn ang="0">
                <a:pos x="0" y="0"/>
              </a:cxn>
              <a:cxn ang="0">
                <a:pos x="2147483647" y="2147483647"/>
              </a:cxn>
              <a:cxn ang="0">
                <a:pos x="2147483647"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15" name="Freeform 109"/>
          <p:cNvSpPr/>
          <p:nvPr/>
        </p:nvSpPr>
        <p:spPr>
          <a:xfrm>
            <a:off x="3441700" y="2146300"/>
            <a:ext cx="344488" cy="179388"/>
          </a:xfrm>
          <a:custGeom>
            <a:avLst/>
            <a:gdLst/>
            <a:ahLst/>
            <a:cxnLst>
              <a:cxn ang="0">
                <a:pos x="0" y="0"/>
              </a:cxn>
              <a:cxn ang="0">
                <a:pos x="2147483647" y="2147483647"/>
              </a:cxn>
              <a:cxn ang="0">
                <a:pos x="2147483647"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16" name="Freeform 110"/>
          <p:cNvSpPr/>
          <p:nvPr/>
        </p:nvSpPr>
        <p:spPr>
          <a:xfrm>
            <a:off x="3441700" y="2146300"/>
            <a:ext cx="344488" cy="179388"/>
          </a:xfrm>
          <a:custGeom>
            <a:avLst/>
            <a:gdLst/>
            <a:ahLst/>
            <a:cxnLst>
              <a:cxn ang="0">
                <a:pos x="0" y="0"/>
              </a:cxn>
              <a:cxn ang="0">
                <a:pos x="2147483647" y="2147483647"/>
              </a:cxn>
              <a:cxn ang="0">
                <a:pos x="2147483647"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17" name="Freeform 111"/>
          <p:cNvSpPr/>
          <p:nvPr/>
        </p:nvSpPr>
        <p:spPr>
          <a:xfrm>
            <a:off x="2667000" y="2527300"/>
            <a:ext cx="344488" cy="166688"/>
          </a:xfrm>
          <a:custGeom>
            <a:avLst/>
            <a:gdLst/>
            <a:ahLst/>
            <a:cxnLst>
              <a:cxn ang="0">
                <a:pos x="0" y="0"/>
              </a:cxn>
              <a:cxn ang="0">
                <a:pos x="2147483647" y="2147483647"/>
              </a:cxn>
              <a:cxn ang="0">
                <a:pos x="2147483647" y="0"/>
              </a:cxn>
            </a:cxnLst>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18" name="Freeform 112"/>
          <p:cNvSpPr/>
          <p:nvPr/>
        </p:nvSpPr>
        <p:spPr>
          <a:xfrm>
            <a:off x="2667000" y="2527300"/>
            <a:ext cx="344488" cy="166688"/>
          </a:xfrm>
          <a:custGeom>
            <a:avLst/>
            <a:gdLst/>
            <a:ahLst/>
            <a:cxnLst>
              <a:cxn ang="0">
                <a:pos x="0" y="0"/>
              </a:cxn>
              <a:cxn ang="0">
                <a:pos x="2147483647" y="2147483647"/>
              </a:cxn>
              <a:cxn ang="0">
                <a:pos x="2147483647" y="0"/>
              </a:cxn>
            </a:cxnLst>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19" name="Freeform 113"/>
          <p:cNvSpPr/>
          <p:nvPr/>
        </p:nvSpPr>
        <p:spPr>
          <a:xfrm>
            <a:off x="4216400" y="2527300"/>
            <a:ext cx="344488" cy="166688"/>
          </a:xfrm>
          <a:custGeom>
            <a:avLst/>
            <a:gdLst/>
            <a:ahLst/>
            <a:cxnLst>
              <a:cxn ang="0">
                <a:pos x="0" y="0"/>
              </a:cxn>
              <a:cxn ang="0">
                <a:pos x="2147483647" y="2147483647"/>
              </a:cxn>
              <a:cxn ang="0">
                <a:pos x="2147483647"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20" name="Freeform 114"/>
          <p:cNvSpPr/>
          <p:nvPr/>
        </p:nvSpPr>
        <p:spPr>
          <a:xfrm>
            <a:off x="4216400" y="2527300"/>
            <a:ext cx="344488" cy="166688"/>
          </a:xfrm>
          <a:custGeom>
            <a:avLst/>
            <a:gdLst/>
            <a:ahLst/>
            <a:cxnLst>
              <a:cxn ang="0">
                <a:pos x="0" y="0"/>
              </a:cxn>
              <a:cxn ang="0">
                <a:pos x="2147483647" y="2147483647"/>
              </a:cxn>
              <a:cxn ang="0">
                <a:pos x="2147483647"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21" name="Freeform 115"/>
          <p:cNvSpPr/>
          <p:nvPr/>
        </p:nvSpPr>
        <p:spPr>
          <a:xfrm>
            <a:off x="4013200" y="4127500"/>
            <a:ext cx="344488" cy="166688"/>
          </a:xfrm>
          <a:custGeom>
            <a:avLst/>
            <a:gdLst/>
            <a:ahLst/>
            <a:cxnLst>
              <a:cxn ang="0">
                <a:pos x="0" y="0"/>
              </a:cxn>
              <a:cxn ang="0">
                <a:pos x="2147483647" y="2147483647"/>
              </a:cxn>
              <a:cxn ang="0">
                <a:pos x="2147483647"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22" name="Freeform 116"/>
          <p:cNvSpPr/>
          <p:nvPr/>
        </p:nvSpPr>
        <p:spPr>
          <a:xfrm>
            <a:off x="4013200" y="4127500"/>
            <a:ext cx="344488" cy="166688"/>
          </a:xfrm>
          <a:custGeom>
            <a:avLst/>
            <a:gdLst/>
            <a:ahLst/>
            <a:cxnLst>
              <a:cxn ang="0">
                <a:pos x="0" y="0"/>
              </a:cxn>
              <a:cxn ang="0">
                <a:pos x="2147483647" y="2147483647"/>
              </a:cxn>
              <a:cxn ang="0">
                <a:pos x="2147483647"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5723" name="Line 117"/>
          <p:cNvSpPr/>
          <p:nvPr/>
        </p:nvSpPr>
        <p:spPr>
          <a:xfrm>
            <a:off x="4572000" y="2533650"/>
            <a:ext cx="114300" cy="0"/>
          </a:xfrm>
          <a:prstGeom prst="line">
            <a:avLst/>
          </a:prstGeom>
          <a:ln w="25400" cap="flat" cmpd="sng">
            <a:solidFill>
              <a:schemeClr val="tx1"/>
            </a:solidFill>
            <a:prstDash val="solid"/>
            <a:headEnd type="none" w="med" len="med"/>
            <a:tailEnd type="none" w="med" len="med"/>
          </a:ln>
        </p:spPr>
      </p:sp>
      <p:sp>
        <p:nvSpPr>
          <p:cNvPr id="155724" name="AutoShape 121"/>
          <p:cNvSpPr/>
          <p:nvPr/>
        </p:nvSpPr>
        <p:spPr>
          <a:xfrm>
            <a:off x="4279900" y="1600200"/>
            <a:ext cx="419100" cy="381000"/>
          </a:xfrm>
          <a:prstGeom prst="diamond">
            <a:avLst/>
          </a:prstGeom>
          <a:solidFill>
            <a:schemeClr val="tx2"/>
          </a:solidFill>
          <a:ln w="25400">
            <a:noFill/>
          </a:ln>
        </p:spPr>
        <p:txBody>
          <a:bodyPr wrap="none" anchor="ctr" anchorCtr="0"/>
          <a:p>
            <a:pPr eaLnBrk="0" hangingPunct="0"/>
            <a:endParaRPr lang="zh-CN" altLang="en-US" dirty="0">
              <a:latin typeface="Arial" panose="020B0604020202020204" pitchFamily="34" charset="0"/>
            </a:endParaRPr>
          </a:p>
        </p:txBody>
      </p:sp>
      <p:sp>
        <p:nvSpPr>
          <p:cNvPr id="155725" name="AutoShape 122"/>
          <p:cNvSpPr/>
          <p:nvPr/>
        </p:nvSpPr>
        <p:spPr>
          <a:xfrm>
            <a:off x="3390900" y="1955800"/>
            <a:ext cx="419100" cy="381000"/>
          </a:xfrm>
          <a:prstGeom prst="diamond">
            <a:avLst/>
          </a:prstGeom>
          <a:solidFill>
            <a:schemeClr val="tx2"/>
          </a:solidFill>
          <a:ln w="25400">
            <a:noFill/>
          </a:ln>
        </p:spPr>
        <p:txBody>
          <a:bodyPr wrap="none" anchor="ctr" anchorCtr="0"/>
          <a:p>
            <a:pPr eaLnBrk="0" hangingPunct="0"/>
            <a:endParaRPr lang="zh-CN" altLang="en-US" dirty="0">
              <a:latin typeface="Arial" panose="020B0604020202020204" pitchFamily="34" charset="0"/>
            </a:endParaRPr>
          </a:p>
        </p:txBody>
      </p:sp>
      <p:sp>
        <p:nvSpPr>
          <p:cNvPr id="155726" name="AutoShape 123"/>
          <p:cNvSpPr/>
          <p:nvPr/>
        </p:nvSpPr>
        <p:spPr>
          <a:xfrm>
            <a:off x="2616200" y="2324100"/>
            <a:ext cx="419100" cy="381000"/>
          </a:xfrm>
          <a:prstGeom prst="diamond">
            <a:avLst/>
          </a:prstGeom>
          <a:solidFill>
            <a:schemeClr val="tx2"/>
          </a:solidFill>
          <a:ln w="25400">
            <a:noFill/>
          </a:ln>
        </p:spPr>
        <p:txBody>
          <a:bodyPr wrap="none" anchor="ctr" anchorCtr="0"/>
          <a:p>
            <a:pPr eaLnBrk="0" hangingPunct="0"/>
            <a:endParaRPr lang="zh-CN" altLang="en-US" dirty="0">
              <a:latin typeface="Arial" panose="020B0604020202020204" pitchFamily="34" charset="0"/>
            </a:endParaRPr>
          </a:p>
        </p:txBody>
      </p:sp>
      <p:sp>
        <p:nvSpPr>
          <p:cNvPr id="155727" name="AutoShape 124"/>
          <p:cNvSpPr/>
          <p:nvPr/>
        </p:nvSpPr>
        <p:spPr>
          <a:xfrm>
            <a:off x="4165600" y="2324100"/>
            <a:ext cx="419100" cy="381000"/>
          </a:xfrm>
          <a:prstGeom prst="diamond">
            <a:avLst/>
          </a:prstGeom>
          <a:solidFill>
            <a:schemeClr val="tx2"/>
          </a:solidFill>
          <a:ln w="25400">
            <a:noFill/>
          </a:ln>
        </p:spPr>
        <p:txBody>
          <a:bodyPr wrap="none" anchor="ctr" anchorCtr="0"/>
          <a:p>
            <a:pPr eaLnBrk="0" hangingPunct="0"/>
            <a:endParaRPr lang="zh-CN" altLang="en-US" dirty="0">
              <a:latin typeface="Arial" panose="020B0604020202020204" pitchFamily="34" charset="0"/>
            </a:endParaRPr>
          </a:p>
        </p:txBody>
      </p:sp>
      <p:sp>
        <p:nvSpPr>
          <p:cNvPr id="155728" name="AutoShape 125"/>
          <p:cNvSpPr/>
          <p:nvPr/>
        </p:nvSpPr>
        <p:spPr>
          <a:xfrm>
            <a:off x="3949700" y="3924300"/>
            <a:ext cx="419100" cy="381000"/>
          </a:xfrm>
          <a:prstGeom prst="diamond">
            <a:avLst/>
          </a:prstGeom>
          <a:solidFill>
            <a:schemeClr val="tx2"/>
          </a:solidFill>
          <a:ln w="25400">
            <a:noFill/>
          </a:ln>
        </p:spPr>
        <p:txBody>
          <a:bodyPr wrap="none" anchor="ctr" anchorCtr="0"/>
          <a:p>
            <a:pPr eaLnBrk="0" hangingPunct="0"/>
            <a:endParaRPr lang="zh-CN" altLang="en-US" dirty="0">
              <a:latin typeface="Arial" panose="020B0604020202020204" pitchFamily="34" charset="0"/>
            </a:endParaRPr>
          </a:p>
        </p:txBody>
      </p:sp>
      <p:sp>
        <p:nvSpPr>
          <p:cNvPr id="774271" name="Rectangle 127"/>
          <p:cNvSpPr>
            <a:spLocks noChangeArrowheads="1"/>
          </p:cNvSpPr>
          <p:nvPr/>
        </p:nvSpPr>
        <p:spPr bwMode="auto">
          <a:xfrm>
            <a:off x="1789113" y="4752975"/>
            <a:ext cx="52228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There are </a:t>
            </a: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5</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a:t>
            </a: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possible paths! If we execute one</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4272" name="Rectangle 128"/>
          <p:cNvSpPr>
            <a:spLocks noChangeArrowheads="1"/>
          </p:cNvSpPr>
          <p:nvPr/>
        </p:nvSpPr>
        <p:spPr bwMode="auto">
          <a:xfrm>
            <a:off x="1789113" y="5210175"/>
            <a:ext cx="2200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test this program!!</a:t>
            </a:r>
            <a:endPar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4273" name="Rectangle 129"/>
          <p:cNvSpPr>
            <a:spLocks noChangeArrowheads="1"/>
          </p:cNvSpPr>
          <p:nvPr/>
        </p:nvSpPr>
        <p:spPr bwMode="auto">
          <a:xfrm>
            <a:off x="3024188" y="4652963"/>
            <a:ext cx="377825" cy="301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20</a:t>
            </a:r>
            <a:endParaRPr kumimoji="0" lang="en-US" altLang="ja-JP" sz="1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4274" name="Rectangle 130"/>
          <p:cNvSpPr>
            <a:spLocks noChangeArrowheads="1"/>
          </p:cNvSpPr>
          <p:nvPr/>
        </p:nvSpPr>
        <p:spPr bwMode="auto">
          <a:xfrm>
            <a:off x="1789113" y="4981575"/>
            <a:ext cx="4599940" cy="9194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a:t>
            </a:r>
            <a:r>
              <a:rPr lang="en-US" altLang="ja-JP" sz="1800" b="1">
                <a:effectLst>
                  <a:outerShdw blurRad="38100" dist="38100" dir="2700000">
                    <a:srgbClr val="C0C0C0"/>
                  </a:outerShdw>
                </a:effectLst>
                <a:latin typeface="Helvetica" charset="0"/>
                <a:sym typeface="+mn-ea"/>
              </a:rPr>
              <a:t>millisecond, it would take 3,170 years to</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est per </a:t>
            </a:r>
            <a:endParaRPr kumimoji="0" lang="ja-JP" altLang="en-US" sz="18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81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19.3 Test Case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287338" y="764644"/>
            <a:ext cx="8191500" cy="4895177"/>
          </a:xfrm>
        </p:spPr>
        <p:txBody>
          <a:bodyPr vert="horz" lIns="91440" tIns="45720" rIns="91440" bIns="45720" rtlCol="0">
            <a:noAutofit/>
          </a:bodyPr>
          <a:lstStyle/>
          <a:p>
            <a:pPr marL="0" indent="0">
              <a:spcBef>
                <a:spcPts val="1000"/>
              </a:spcBef>
              <a:spcAft>
                <a:spcPts val="1500"/>
              </a:spcAft>
              <a:buNone/>
            </a:pPr>
            <a:r>
              <a:rPr lang="en-US" sz="2000" noProof="0" dirty="0">
                <a:latin typeface="Times New Roman" panose="02020603050405020304" pitchFamily="18" charset="0"/>
                <a:cs typeface="Times New Roman" panose="02020603050405020304" pitchFamily="18" charset="0"/>
              </a:rPr>
              <a:t>Design unit test cases before you develop code for a component to ensure that code that will pass the tests.</a:t>
            </a:r>
            <a:endParaRPr lang="en-US" sz="2000" noProof="0" dirty="0">
              <a:latin typeface="Times New Roman" panose="02020603050405020304" pitchFamily="18" charset="0"/>
              <a:cs typeface="Times New Roman" panose="02020603050405020304" pitchFamily="18" charset="0"/>
            </a:endParaRPr>
          </a:p>
          <a:p>
            <a:pPr marL="0" indent="0">
              <a:buNone/>
            </a:pPr>
            <a:r>
              <a:rPr lang="en-US" sz="2000" noProof="0" dirty="0">
                <a:latin typeface="Times New Roman" panose="02020603050405020304" pitchFamily="18" charset="0"/>
                <a:cs typeface="Times New Roman" panose="02020603050405020304" pitchFamily="18" charset="0"/>
              </a:rPr>
              <a:t>Test cases are designed to cover the following areas:</a:t>
            </a:r>
            <a:endParaRPr lang="en-US" sz="20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The module interface is tested to ensure that information properly flows into and out of the program unit.</a:t>
            </a:r>
            <a:endParaRPr lang="en-US" sz="20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Local data structures are examined to ensure that stored data stored maintains its integrity during execution. </a:t>
            </a:r>
            <a:endParaRPr lang="en-US" sz="20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Independent paths through control structures are exercised to ensure all statements are executed at least once.</a:t>
            </a:r>
            <a:endParaRPr lang="en-US" sz="20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Boundary conditions are tested to ensure module operates properly at boundaries established to limit or restrict processing.</a:t>
            </a:r>
            <a:endParaRPr lang="en-US" sz="20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All error-handling paths are tested.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 y="11620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Module Tests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The diagram shows a model test environment.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1410" y="1309844"/>
            <a:ext cx="4766280" cy="4784593"/>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620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Error Handling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5560" y="728345"/>
            <a:ext cx="8897620" cy="4994275"/>
          </a:xfrm>
        </p:spPr>
        <p:txBody>
          <a:bodyPr vert="horz" lIns="91440" tIns="45720" rIns="91440" bIns="45720" rtlCol="0">
            <a:noAutofit/>
          </a:bodyPr>
          <a:lstStyle/>
          <a:p>
            <a:pPr marL="0" indent="0">
              <a:lnSpc>
                <a:spcPct val="90000"/>
              </a:lnSpc>
              <a:spcBef>
                <a:spcPts val="1000"/>
              </a:spcBef>
              <a:spcAft>
                <a:spcPts val="0"/>
              </a:spcAft>
              <a:buFont typeface="Arial" panose="020B0604020202020204" pitchFamily="34" charset="0"/>
              <a:buNone/>
            </a:pPr>
            <a:r>
              <a:rPr lang="en-US" sz="2400" noProof="0" dirty="0">
                <a:latin typeface="Times New Roman" panose="02020603050405020304" pitchFamily="18" charset="0"/>
                <a:cs typeface="Times New Roman" panose="02020603050405020304" pitchFamily="18" charset="0"/>
              </a:rPr>
              <a:t>A good design anticipates error conditions and establishes error-handling paths which must be tested.</a:t>
            </a:r>
            <a:endParaRPr lang="en-US" sz="2400" noProof="0" dirty="0">
              <a:latin typeface="Times New Roman" panose="02020603050405020304" pitchFamily="18" charset="0"/>
              <a:cs typeface="Times New Roman" panose="02020603050405020304" pitchFamily="18" charset="0"/>
            </a:endParaRPr>
          </a:p>
          <a:p>
            <a:pPr marL="0" indent="0">
              <a:lnSpc>
                <a:spcPct val="90000"/>
              </a:lnSpc>
              <a:spcBef>
                <a:spcPts val="1000"/>
              </a:spcBef>
              <a:spcAft>
                <a:spcPts val="0"/>
              </a:spcAft>
              <a:buFont typeface="Arial" panose="020B0604020202020204" pitchFamily="34" charset="0"/>
              <a:buNone/>
            </a:pPr>
            <a:r>
              <a:rPr lang="en-US" sz="2400" noProof="0" dirty="0">
                <a:latin typeface="Times New Roman" panose="02020603050405020304" pitchFamily="18" charset="0"/>
                <a:cs typeface="Times New Roman" panose="02020603050405020304" pitchFamily="18" charset="0"/>
              </a:rPr>
              <a:t>Among the potential errors that should be tested when error handling is evaluated are: </a:t>
            </a:r>
            <a:endParaRPr lang="en-US" sz="2400"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sym typeface="+mn-ea"/>
              </a:rPr>
              <a:t>E</a:t>
            </a:r>
            <a:r>
              <a:rPr lang="en-US" noProof="0" dirty="0" err="1">
                <a:latin typeface="Times New Roman" panose="02020603050405020304" pitchFamily="18" charset="0"/>
                <a:cs typeface="Times New Roman" panose="02020603050405020304" pitchFamily="18" charset="0"/>
                <a:sym typeface="+mn-ea"/>
              </a:rPr>
              <a:t>rror</a:t>
            </a:r>
            <a:r>
              <a:rPr lang="en-US" noProof="0" dirty="0">
                <a:latin typeface="Times New Roman" panose="02020603050405020304" pitchFamily="18" charset="0"/>
                <a:cs typeface="Times New Roman" panose="02020603050405020304" pitchFamily="18" charset="0"/>
                <a:sym typeface="+mn-ea"/>
              </a:rPr>
              <a:t> description is unintelligible.错误描述无法理解</a:t>
            </a:r>
            <a:endParaRPr lang="en-US" noProof="0" dirty="0">
              <a:latin typeface="Times New Roman" panose="02020603050405020304" pitchFamily="18" charset="0"/>
              <a:cs typeface="Times New Roman" panose="02020603050405020304" pitchFamily="18" charset="0"/>
              <a:sym typeface="+mn-ea"/>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sym typeface="+mn-ea"/>
              </a:rPr>
              <a:t>E</a:t>
            </a:r>
            <a:r>
              <a:rPr lang="en-US" noProof="0" dirty="0" err="1">
                <a:latin typeface="Times New Roman" panose="02020603050405020304" pitchFamily="18" charset="0"/>
                <a:cs typeface="Times New Roman" panose="02020603050405020304" pitchFamily="18" charset="0"/>
                <a:sym typeface="+mn-ea"/>
              </a:rPr>
              <a:t>rror</a:t>
            </a:r>
            <a:r>
              <a:rPr lang="en-US" noProof="0" dirty="0">
                <a:latin typeface="Times New Roman" panose="02020603050405020304" pitchFamily="18" charset="0"/>
                <a:cs typeface="Times New Roman" panose="02020603050405020304" pitchFamily="18" charset="0"/>
                <a:sym typeface="+mn-ea"/>
              </a:rPr>
              <a:t> noted does not correspond to error encountered.</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sym typeface="+mn-ea"/>
              </a:rPr>
              <a:t>实际</a:t>
            </a:r>
            <a:r>
              <a:rPr lang="en-US" noProof="0" dirty="0">
                <a:latin typeface="Times New Roman" panose="02020603050405020304" pitchFamily="18" charset="0"/>
                <a:cs typeface="Times New Roman" panose="02020603050405020304" pitchFamily="18" charset="0"/>
                <a:sym typeface="+mn-ea"/>
              </a:rPr>
              <a:t>的错误与遇到的错误并不</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sym typeface="+mn-ea"/>
              </a:rPr>
              <a:t>相符</a:t>
            </a:r>
            <a:r>
              <a:rPr lang="en-US" noProof="0" dirty="0">
                <a:latin typeface="Times New Roman" panose="02020603050405020304" pitchFamily="18" charset="0"/>
                <a:cs typeface="Times New Roman" panose="02020603050405020304" pitchFamily="18" charset="0"/>
                <a:sym typeface="+mn-ea"/>
              </a:rPr>
              <a:t>。</a:t>
            </a:r>
            <a:endParaRPr lang="en-US" noProof="0" dirty="0">
              <a:latin typeface="Times New Roman" panose="02020603050405020304" pitchFamily="18" charset="0"/>
              <a:cs typeface="Times New Roman" panose="02020603050405020304" pitchFamily="18" charset="0"/>
              <a:sym typeface="+mn-ea"/>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sym typeface="+mn-ea"/>
              </a:rPr>
              <a:t>E</a:t>
            </a:r>
            <a:r>
              <a:rPr lang="en-US" noProof="0" dirty="0" err="1">
                <a:latin typeface="Times New Roman" panose="02020603050405020304" pitchFamily="18" charset="0"/>
                <a:cs typeface="Times New Roman" panose="02020603050405020304" pitchFamily="18" charset="0"/>
                <a:sym typeface="+mn-ea"/>
              </a:rPr>
              <a:t>rror</a:t>
            </a:r>
            <a:r>
              <a:rPr lang="en-US" noProof="0" dirty="0">
                <a:latin typeface="Times New Roman" panose="02020603050405020304" pitchFamily="18" charset="0"/>
                <a:cs typeface="Times New Roman" panose="02020603050405020304" pitchFamily="18" charset="0"/>
                <a:sym typeface="+mn-ea"/>
              </a:rPr>
              <a:t> condition causes system intervention prior to error handling,错误条件导致在错误处理之前进行系统干预</a:t>
            </a:r>
            <a:endParaRPr lang="en-US" noProof="0" dirty="0">
              <a:latin typeface="Times New Roman" panose="02020603050405020304" pitchFamily="18" charset="0"/>
              <a:cs typeface="Times New Roman" panose="02020603050405020304" pitchFamily="18" charset="0"/>
              <a:sym typeface="+mn-ea"/>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sym typeface="+mn-ea"/>
              </a:rPr>
              <a:t>E</a:t>
            </a:r>
            <a:r>
              <a:rPr lang="en-US" noProof="0" dirty="0" err="1">
                <a:latin typeface="Times New Roman" panose="02020603050405020304" pitchFamily="18" charset="0"/>
                <a:cs typeface="Times New Roman" panose="02020603050405020304" pitchFamily="18" charset="0"/>
                <a:sym typeface="+mn-ea"/>
              </a:rPr>
              <a:t>xception</a:t>
            </a:r>
            <a:r>
              <a:rPr lang="en-US" noProof="0" dirty="0">
                <a:latin typeface="Times New Roman" panose="02020603050405020304" pitchFamily="18" charset="0"/>
                <a:cs typeface="Times New Roman" panose="02020603050405020304" pitchFamily="18" charset="0"/>
                <a:sym typeface="+mn-ea"/>
              </a:rPr>
              <a:t>-condition processing is incorrect.异常条件处理不正确</a:t>
            </a:r>
            <a:endParaRPr lang="en-US" noProof="0" dirty="0">
              <a:latin typeface="Times New Roman" panose="02020603050405020304" pitchFamily="18" charset="0"/>
              <a:cs typeface="Times New Roman" panose="02020603050405020304" pitchFamily="18" charset="0"/>
              <a:sym typeface="+mn-ea"/>
            </a:endParaRPr>
          </a:p>
          <a:p>
            <a:pPr marL="403225" lvl="1"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sym typeface="+mn-ea"/>
              </a:rPr>
              <a:t>Error description does not provide enough information to assist in the location of the cause of the error.错误描述没有提供足够的信息来帮助定位错误的原因。</a:t>
            </a:r>
            <a:endParaRPr lang="en-US" noProof="0" dirty="0">
              <a:latin typeface="Times New Roman" panose="02020603050405020304" pitchFamily="18" charset="0"/>
              <a:cs typeface="Times New Roman" panose="02020603050405020304" pitchFamily="18" charset="0"/>
              <a:sym typeface="+mn-ea"/>
            </a:endParaRPr>
          </a:p>
          <a:p>
            <a:pPr marL="291465" indent="-291465">
              <a:lnSpc>
                <a:spcPct val="90000"/>
              </a:lnSpc>
              <a:spcBef>
                <a:spcPts val="1000"/>
              </a:spcBef>
              <a:spcAft>
                <a:spcPts val="0"/>
              </a:spcAft>
              <a:buFont typeface="Arial" panose="020B0604020202020204" pitchFamily="34" charset="0"/>
              <a:buChar char="•"/>
            </a:pP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 y="11620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Traceability</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44642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ensure that the testing process is auditable</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审计</a:t>
            </a:r>
            <a:r>
              <a:rPr lang="en-US" sz="2400" noProof="0" dirty="0">
                <a:latin typeface="Times New Roman" panose="02020603050405020304" pitchFamily="18" charset="0"/>
                <a:cs typeface="Times New Roman" panose="02020603050405020304" pitchFamily="18" charset="0"/>
              </a:rPr>
              <a:t>, each test case needs to be traceable back to specific functional or nonfunctional requirements or anti-requirements.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Often nonfunctional requirements need to be traceable to specific business or architectural requirements.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Many test process failures can be traced to missing traceability paths, inconsistent test data, or incomplete test coverage.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Regression testing requires retesting selected components that may be affected by changes made to other collaborating software components.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360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72102" name="Rectangle 6"/>
          <p:cNvSpPr>
            <a:spLocks noChangeArrowheads="1"/>
          </p:cNvSpPr>
          <p:nvPr/>
        </p:nvSpPr>
        <p:spPr bwMode="auto">
          <a:xfrm>
            <a:off x="214948" y="44450"/>
            <a:ext cx="433197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indent="0" algn="ctr" defTabSz="914400" rtl="0" eaLnBrk="0" fontAlgn="base" latinLnBrk="0" hangingPunct="0">
              <a:lnSpc>
                <a:spcPct val="100000"/>
              </a:lnSpc>
              <a:spcBef>
                <a:spcPct val="0"/>
              </a:spcBef>
              <a:spcAft>
                <a:spcPct val="0"/>
              </a:spcAft>
              <a:buClrTx/>
              <a:buSzTx/>
              <a:buFontTx/>
              <a:buNone/>
            </a:pPr>
            <a:r>
              <a:rPr kumimoji="0" lang="en-US" altLang="ja-JP" sz="32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19.3Test Case Design</a:t>
            </a:r>
            <a:endParaRPr kumimoji="0" lang="ja-JP" altLang="en-US" sz="32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53604" name="Freeform 7"/>
          <p:cNvSpPr/>
          <p:nvPr/>
        </p:nvSpPr>
        <p:spPr>
          <a:xfrm>
            <a:off x="5003800" y="1701800"/>
            <a:ext cx="1347788" cy="11191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cmpd="sng">
            <a:solidFill>
              <a:srgbClr val="000000"/>
            </a:solidFill>
            <a:prstDash val="solid"/>
            <a:round/>
            <a:headEnd type="none" w="med" len="med"/>
            <a:tailEnd type="none" w="med" len="med"/>
          </a:ln>
        </p:spPr>
        <p:txBody>
          <a:bodyPr/>
          <a:p>
            <a:endParaRPr lang="zh-CN" altLang="en-US"/>
          </a:p>
        </p:txBody>
      </p:sp>
      <p:sp>
        <p:nvSpPr>
          <p:cNvPr id="153605" name="Freeform 8"/>
          <p:cNvSpPr/>
          <p:nvPr/>
        </p:nvSpPr>
        <p:spPr>
          <a:xfrm>
            <a:off x="5003800" y="1701800"/>
            <a:ext cx="1347788" cy="11191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53606" name="Freeform 9"/>
          <p:cNvSpPr/>
          <p:nvPr/>
        </p:nvSpPr>
        <p:spPr>
          <a:xfrm>
            <a:off x="4660900" y="914400"/>
            <a:ext cx="852488" cy="1957388"/>
          </a:xfrm>
          <a:custGeom>
            <a:avLst/>
            <a:gdLst/>
            <a:ahLst/>
            <a:cxnLst>
              <a:cxn ang="0">
                <a:pos x="2147483647" y="0"/>
              </a:cxn>
              <a:cxn ang="0">
                <a:pos x="2147483647" y="2147483647"/>
              </a:cxn>
              <a:cxn ang="0">
                <a:pos x="0" y="2147483647"/>
              </a:cxn>
            </a:cxnLst>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07" name="Line 10"/>
          <p:cNvSpPr/>
          <p:nvPr/>
        </p:nvSpPr>
        <p:spPr>
          <a:xfrm>
            <a:off x="5511800" y="2260600"/>
            <a:ext cx="1244600" cy="177800"/>
          </a:xfrm>
          <a:prstGeom prst="line">
            <a:avLst/>
          </a:prstGeom>
          <a:ln w="25400" cap="flat" cmpd="sng">
            <a:solidFill>
              <a:schemeClr val="tx1"/>
            </a:solidFill>
            <a:prstDash val="solid"/>
            <a:headEnd type="none" w="med" len="med"/>
            <a:tailEnd type="none" w="med" len="med"/>
          </a:ln>
        </p:spPr>
      </p:sp>
      <p:sp>
        <p:nvSpPr>
          <p:cNvPr id="153608" name="Oval 11" descr="50%"/>
          <p:cNvSpPr/>
          <p:nvPr/>
        </p:nvSpPr>
        <p:spPr>
          <a:xfrm>
            <a:off x="5943600" y="2641600"/>
            <a:ext cx="495300" cy="101600"/>
          </a:xfrm>
          <a:prstGeom prst="ellipse">
            <a:avLst/>
          </a:prstGeom>
          <a:pattFill prst="pct50">
            <a:fgClr>
              <a:srgbClr val="000000"/>
            </a:fgClr>
            <a:bgClr>
              <a:srgbClr val="FFFFFF"/>
            </a:bgClr>
          </a:patt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3609" name="Oval 12"/>
          <p:cNvSpPr/>
          <p:nvPr/>
        </p:nvSpPr>
        <p:spPr>
          <a:xfrm>
            <a:off x="5930900" y="2628900"/>
            <a:ext cx="520700" cy="127000"/>
          </a:xfrm>
          <a:prstGeom prst="ellipse">
            <a:avLst/>
          </a:prstGeom>
          <a:solidFill>
            <a:schemeClr val="accent2"/>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3610" name="Freeform 13"/>
          <p:cNvSpPr/>
          <p:nvPr/>
        </p:nvSpPr>
        <p:spPr>
          <a:xfrm>
            <a:off x="5943600" y="2781300"/>
            <a:ext cx="103188" cy="204788"/>
          </a:xfrm>
          <a:custGeom>
            <a:avLst/>
            <a:gdLst/>
            <a:ahLst/>
            <a:cxnLst>
              <a:cxn ang="0">
                <a:pos x="2147483647" y="0"/>
              </a:cxn>
              <a:cxn ang="0">
                <a:pos x="0" y="2147483647"/>
              </a:cxn>
              <a:cxn ang="0">
                <a:pos x="2147483647" y="2147483647"/>
              </a:cxn>
              <a:cxn ang="0">
                <a:pos x="2147483647" y="2147483647"/>
              </a:cxn>
            </a:cxnLst>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1" name="Freeform 14"/>
          <p:cNvSpPr/>
          <p:nvPr/>
        </p:nvSpPr>
        <p:spPr>
          <a:xfrm>
            <a:off x="5930900" y="2768600"/>
            <a:ext cx="103188" cy="204788"/>
          </a:xfrm>
          <a:custGeom>
            <a:avLst/>
            <a:gdLst/>
            <a:ahLst/>
            <a:cxnLst>
              <a:cxn ang="0">
                <a:pos x="2147483647" y="0"/>
              </a:cxn>
              <a:cxn ang="0">
                <a:pos x="0" y="2147483647"/>
              </a:cxn>
              <a:cxn ang="0">
                <a:pos x="2147483647" y="2147483647"/>
              </a:cxn>
              <a:cxn ang="0">
                <a:pos x="2147483647" y="2147483647"/>
              </a:cxn>
            </a:cxnLst>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2" name="Freeform 15"/>
          <p:cNvSpPr/>
          <p:nvPr/>
        </p:nvSpPr>
        <p:spPr>
          <a:xfrm>
            <a:off x="6210300" y="2806700"/>
            <a:ext cx="65088" cy="204788"/>
          </a:xfrm>
          <a:custGeom>
            <a:avLst/>
            <a:gdLst/>
            <a:ahLst/>
            <a:cxnLst>
              <a:cxn ang="0">
                <a:pos x="0" y="0"/>
              </a:cxn>
              <a:cxn ang="0">
                <a:pos x="2147483647" y="2147483647"/>
              </a:cxn>
              <a:cxn ang="0">
                <a:pos x="2147483647" y="2147483647"/>
              </a:cxn>
            </a:cxnLst>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3" name="Freeform 16"/>
          <p:cNvSpPr/>
          <p:nvPr/>
        </p:nvSpPr>
        <p:spPr>
          <a:xfrm>
            <a:off x="6197600" y="2794000"/>
            <a:ext cx="65088" cy="204788"/>
          </a:xfrm>
          <a:custGeom>
            <a:avLst/>
            <a:gdLst/>
            <a:ahLst/>
            <a:cxnLst>
              <a:cxn ang="0">
                <a:pos x="0" y="0"/>
              </a:cxn>
              <a:cxn ang="0">
                <a:pos x="2147483647" y="2147483647"/>
              </a:cxn>
              <a:cxn ang="0">
                <a:pos x="2147483647" y="2147483647"/>
              </a:cxn>
            </a:cxnLst>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4" name="Freeform 17"/>
          <p:cNvSpPr/>
          <p:nvPr/>
        </p:nvSpPr>
        <p:spPr>
          <a:xfrm>
            <a:off x="6413500" y="2743200"/>
            <a:ext cx="65088" cy="204788"/>
          </a:xfrm>
          <a:custGeom>
            <a:avLst/>
            <a:gdLst/>
            <a:ahLst/>
            <a:cxnLst>
              <a:cxn ang="0">
                <a:pos x="0" y="0"/>
              </a:cxn>
              <a:cxn ang="0">
                <a:pos x="2147483647" y="2147483647"/>
              </a:cxn>
              <a:cxn ang="0">
                <a:pos x="0" y="2147483647"/>
              </a:cxn>
            </a:cxnLst>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5" name="Freeform 18"/>
          <p:cNvSpPr/>
          <p:nvPr/>
        </p:nvSpPr>
        <p:spPr>
          <a:xfrm>
            <a:off x="6400800" y="2730500"/>
            <a:ext cx="65088" cy="204788"/>
          </a:xfrm>
          <a:custGeom>
            <a:avLst/>
            <a:gdLst/>
            <a:ahLst/>
            <a:cxnLst>
              <a:cxn ang="0">
                <a:pos x="0" y="0"/>
              </a:cxn>
              <a:cxn ang="0">
                <a:pos x="2147483647" y="2147483647"/>
              </a:cxn>
              <a:cxn ang="0">
                <a:pos x="0" y="2147483647"/>
              </a:cxn>
            </a:cxnLst>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6" name="Line 19"/>
          <p:cNvSpPr/>
          <p:nvPr/>
        </p:nvSpPr>
        <p:spPr>
          <a:xfrm>
            <a:off x="6324600" y="2755900"/>
            <a:ext cx="0" cy="88900"/>
          </a:xfrm>
          <a:prstGeom prst="line">
            <a:avLst/>
          </a:prstGeom>
          <a:ln w="25400" cap="flat" cmpd="sng">
            <a:solidFill>
              <a:schemeClr val="tx1"/>
            </a:solidFill>
            <a:prstDash val="solid"/>
            <a:headEnd type="none" w="med" len="med"/>
            <a:tailEnd type="none" w="med" len="med"/>
          </a:ln>
        </p:spPr>
      </p:sp>
      <p:sp>
        <p:nvSpPr>
          <p:cNvPr id="153617" name="Freeform 20"/>
          <p:cNvSpPr/>
          <p:nvPr/>
        </p:nvSpPr>
        <p:spPr>
          <a:xfrm>
            <a:off x="5880100" y="2755900"/>
            <a:ext cx="103188" cy="153988"/>
          </a:xfrm>
          <a:custGeom>
            <a:avLst/>
            <a:gdLst/>
            <a:ahLst/>
            <a:cxnLst>
              <a:cxn ang="0">
                <a:pos x="2147483647" y="0"/>
              </a:cxn>
              <a:cxn ang="0">
                <a:pos x="0" y="2147483647"/>
              </a:cxn>
              <a:cxn ang="0">
                <a:pos x="0" y="2147483647"/>
              </a:cxn>
            </a:cxnLst>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8" name="Freeform 21"/>
          <p:cNvSpPr/>
          <p:nvPr/>
        </p:nvSpPr>
        <p:spPr>
          <a:xfrm>
            <a:off x="5867400" y="2743200"/>
            <a:ext cx="103188" cy="153988"/>
          </a:xfrm>
          <a:custGeom>
            <a:avLst/>
            <a:gdLst/>
            <a:ahLst/>
            <a:cxnLst>
              <a:cxn ang="0">
                <a:pos x="2147483647" y="0"/>
              </a:cxn>
              <a:cxn ang="0">
                <a:pos x="0" y="2147483647"/>
              </a:cxn>
              <a:cxn ang="0">
                <a:pos x="0" y="2147483647"/>
              </a:cxn>
            </a:cxnLst>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19" name="Line 22"/>
          <p:cNvSpPr/>
          <p:nvPr/>
        </p:nvSpPr>
        <p:spPr>
          <a:xfrm>
            <a:off x="5867400" y="2870200"/>
            <a:ext cx="0" cy="12700"/>
          </a:xfrm>
          <a:prstGeom prst="line">
            <a:avLst/>
          </a:prstGeom>
          <a:ln w="25400" cap="flat" cmpd="sng">
            <a:solidFill>
              <a:schemeClr val="tx1"/>
            </a:solidFill>
            <a:prstDash val="solid"/>
            <a:headEnd type="none" w="med" len="med"/>
            <a:tailEnd type="none" w="med" len="med"/>
          </a:ln>
        </p:spPr>
      </p:sp>
      <p:sp>
        <p:nvSpPr>
          <p:cNvPr id="153620" name="Freeform 23"/>
          <p:cNvSpPr/>
          <p:nvPr/>
        </p:nvSpPr>
        <p:spPr>
          <a:xfrm>
            <a:off x="6108700" y="2806700"/>
            <a:ext cx="39688" cy="128588"/>
          </a:xfrm>
          <a:custGeom>
            <a:avLst/>
            <a:gdLst/>
            <a:ahLst/>
            <a:cxnLst>
              <a:cxn ang="0">
                <a:pos x="2147483647" y="0"/>
              </a:cxn>
              <a:cxn ang="0">
                <a:pos x="0" y="2147483647"/>
              </a:cxn>
              <a:cxn ang="0">
                <a:pos x="0" y="2147483647"/>
              </a:cxn>
            </a:cxnLst>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21" name="Freeform 24"/>
          <p:cNvSpPr/>
          <p:nvPr/>
        </p:nvSpPr>
        <p:spPr>
          <a:xfrm>
            <a:off x="6096000" y="2794000"/>
            <a:ext cx="39688" cy="128588"/>
          </a:xfrm>
          <a:custGeom>
            <a:avLst/>
            <a:gdLst/>
            <a:ahLst/>
            <a:cxnLst>
              <a:cxn ang="0">
                <a:pos x="2147483647" y="0"/>
              </a:cxn>
              <a:cxn ang="0">
                <a:pos x="0" y="2147483647"/>
              </a:cxn>
              <a:cxn ang="0">
                <a:pos x="0" y="2147483647"/>
              </a:cxn>
            </a:cxnLst>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3622" name="Oval 25"/>
          <p:cNvSpPr/>
          <p:nvPr/>
        </p:nvSpPr>
        <p:spPr>
          <a:xfrm>
            <a:off x="5842000" y="2540000"/>
            <a:ext cx="101600" cy="114300"/>
          </a:xfrm>
          <a:prstGeom prst="ellipse">
            <a:avLst/>
          </a:prstGeom>
          <a:solidFill>
            <a:srgbClr val="51DC00"/>
          </a:solidFill>
          <a:ln w="25400" cap="flat" cmpd="sng">
            <a:solidFill>
              <a:schemeClr val="bg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3623" name="Oval 26"/>
          <p:cNvSpPr/>
          <p:nvPr/>
        </p:nvSpPr>
        <p:spPr>
          <a:xfrm>
            <a:off x="5829300" y="2527300"/>
            <a:ext cx="127000" cy="139700"/>
          </a:xfrm>
          <a:prstGeom prst="ellipse">
            <a:avLst/>
          </a:prstGeom>
          <a:noFill/>
          <a:ln w="25400" cap="flat" cmpd="sng">
            <a:solidFill>
              <a:srgbClr val="000000"/>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3624" name="Freeform 27"/>
          <p:cNvSpPr/>
          <p:nvPr/>
        </p:nvSpPr>
        <p:spPr>
          <a:xfrm>
            <a:off x="5626100" y="2298700"/>
            <a:ext cx="242888" cy="230188"/>
          </a:xfrm>
          <a:custGeom>
            <a:avLst/>
            <a:gdLst/>
            <a:ahLst/>
            <a:cxnLst>
              <a:cxn ang="0">
                <a:pos x="2147483647" y="2147483647"/>
              </a:cxn>
              <a:cxn ang="0">
                <a:pos x="2147483647" y="2147483647"/>
              </a:cxn>
              <a:cxn ang="0">
                <a:pos x="0" y="0"/>
              </a:cxn>
            </a:cxnLst>
            <a:pathLst>
              <a:path w="153" h="145">
                <a:moveTo>
                  <a:pt x="152" y="144"/>
                </a:moveTo>
                <a:lnTo>
                  <a:pt x="88" y="32"/>
                </a:lnTo>
                <a:lnTo>
                  <a:pt x="0"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53625" name="Freeform 28"/>
          <p:cNvSpPr/>
          <p:nvPr/>
        </p:nvSpPr>
        <p:spPr>
          <a:xfrm>
            <a:off x="5626100" y="2298700"/>
            <a:ext cx="242888" cy="230188"/>
          </a:xfrm>
          <a:custGeom>
            <a:avLst/>
            <a:gdLst/>
            <a:ahLst/>
            <a:cxnLst>
              <a:cxn ang="0">
                <a:pos x="2147483647" y="2147483647"/>
              </a:cxn>
              <a:cxn ang="0">
                <a:pos x="2147483647" y="2147483647"/>
              </a:cxn>
              <a:cxn ang="0">
                <a:pos x="0" y="0"/>
              </a:cxn>
            </a:cxnLst>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p:spPr>
        <p:txBody>
          <a:bodyPr/>
          <a:p>
            <a:endParaRPr lang="zh-CN" altLang="en-US"/>
          </a:p>
        </p:txBody>
      </p:sp>
      <p:sp>
        <p:nvSpPr>
          <p:cNvPr id="153626" name="Oval 29"/>
          <p:cNvSpPr/>
          <p:nvPr/>
        </p:nvSpPr>
        <p:spPr>
          <a:xfrm>
            <a:off x="5568950" y="2254250"/>
            <a:ext cx="50800" cy="63500"/>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3627" name="Freeform 30"/>
          <p:cNvSpPr/>
          <p:nvPr/>
        </p:nvSpPr>
        <p:spPr>
          <a:xfrm>
            <a:off x="5765800" y="2197100"/>
            <a:ext cx="166688" cy="331788"/>
          </a:xfrm>
          <a:custGeom>
            <a:avLst/>
            <a:gdLst/>
            <a:ahLst/>
            <a:cxnLst>
              <a:cxn ang="0">
                <a:pos x="2147483647" y="2147483647"/>
              </a:cxn>
              <a:cxn ang="0">
                <a:pos x="2147483647" y="2147483647"/>
              </a:cxn>
              <a:cxn ang="0">
                <a:pos x="0" y="0"/>
              </a:cxn>
            </a:cxnLst>
            <a:pathLst>
              <a:path w="105" h="209">
                <a:moveTo>
                  <a:pt x="104" y="208"/>
                </a:moveTo>
                <a:lnTo>
                  <a:pt x="80" y="80"/>
                </a:lnTo>
                <a:lnTo>
                  <a:pt x="0"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53628" name="Freeform 31"/>
          <p:cNvSpPr/>
          <p:nvPr/>
        </p:nvSpPr>
        <p:spPr>
          <a:xfrm>
            <a:off x="5765800" y="2197100"/>
            <a:ext cx="166688" cy="331788"/>
          </a:xfrm>
          <a:custGeom>
            <a:avLst/>
            <a:gdLst/>
            <a:ahLst/>
            <a:cxnLst>
              <a:cxn ang="0">
                <a:pos x="2147483647" y="2147483647"/>
              </a:cxn>
              <a:cxn ang="0">
                <a:pos x="2147483647" y="2147483647"/>
              </a:cxn>
              <a:cxn ang="0">
                <a:pos x="0" y="0"/>
              </a:cxn>
            </a:cxnLst>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p:spPr>
        <p:txBody>
          <a:bodyPr/>
          <a:p>
            <a:endParaRPr lang="zh-CN" altLang="en-US"/>
          </a:p>
        </p:txBody>
      </p:sp>
      <p:sp>
        <p:nvSpPr>
          <p:cNvPr id="153629" name="Oval 32"/>
          <p:cNvSpPr/>
          <p:nvPr/>
        </p:nvSpPr>
        <p:spPr>
          <a:xfrm>
            <a:off x="5708650" y="2152650"/>
            <a:ext cx="88900" cy="63500"/>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772129" name="Rectangle 33"/>
          <p:cNvSpPr>
            <a:spLocks noChangeArrowheads="1"/>
          </p:cNvSpPr>
          <p:nvPr/>
        </p:nvSpPr>
        <p:spPr bwMode="auto">
          <a:xfrm>
            <a:off x="1382713" y="1319213"/>
            <a:ext cx="337185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"Bugs lurk in corners </a:t>
            </a:r>
            <a:endParaRPr kumimoji="0" lang="en-US" altLang="ja-JP"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2130" name="Rectangle 34"/>
          <p:cNvSpPr>
            <a:spLocks noChangeArrowheads="1"/>
          </p:cNvSpPr>
          <p:nvPr/>
        </p:nvSpPr>
        <p:spPr bwMode="auto">
          <a:xfrm>
            <a:off x="1382713" y="1636713"/>
            <a:ext cx="288925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and congregate at </a:t>
            </a:r>
            <a:endParaRPr kumimoji="0" lang="en-US" altLang="ja-JP"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2131" name="Rectangle 35"/>
          <p:cNvSpPr>
            <a:spLocks noChangeArrowheads="1"/>
          </p:cNvSpPr>
          <p:nvPr/>
        </p:nvSpPr>
        <p:spPr bwMode="auto">
          <a:xfrm>
            <a:off x="1382713" y="1954213"/>
            <a:ext cx="230346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boundaries ..."</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2132" name="Rectangle 36"/>
          <p:cNvSpPr>
            <a:spLocks noChangeArrowheads="1"/>
          </p:cNvSpPr>
          <p:nvPr/>
        </p:nvSpPr>
        <p:spPr bwMode="auto">
          <a:xfrm>
            <a:off x="2373313" y="2411413"/>
            <a:ext cx="196056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Boris Beizer</a:t>
            </a:r>
            <a:endPar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2133" name="Rectangle 37"/>
          <p:cNvSpPr>
            <a:spLocks noChangeArrowheads="1"/>
          </p:cNvSpPr>
          <p:nvPr/>
        </p:nvSpPr>
        <p:spPr bwMode="auto">
          <a:xfrm>
            <a:off x="1179513" y="3249613"/>
            <a:ext cx="19081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OBJECTIVE</a:t>
            </a:r>
            <a:endParaRPr kumimoji="0" lang="en-US" altLang="ja-JP" sz="2400" b="1"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1"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34" name="Rectangle 38"/>
          <p:cNvSpPr>
            <a:spLocks noChangeArrowheads="1"/>
          </p:cNvSpPr>
          <p:nvPr/>
        </p:nvSpPr>
        <p:spPr bwMode="auto">
          <a:xfrm>
            <a:off x="1179513" y="3567113"/>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1"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1"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35" name="Rectangle 39"/>
          <p:cNvSpPr>
            <a:spLocks noChangeArrowheads="1"/>
          </p:cNvSpPr>
          <p:nvPr/>
        </p:nvSpPr>
        <p:spPr bwMode="auto">
          <a:xfrm>
            <a:off x="1179513" y="3884613"/>
            <a:ext cx="1620838"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CRITERIA</a:t>
            </a:r>
            <a:endParaRPr kumimoji="0" lang="en-US" altLang="ja-JP" sz="2400" b="1"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1"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36" name="Rectangle 40"/>
          <p:cNvSpPr>
            <a:spLocks noChangeArrowheads="1"/>
          </p:cNvSpPr>
          <p:nvPr/>
        </p:nvSpPr>
        <p:spPr bwMode="auto">
          <a:xfrm>
            <a:off x="1179513" y="4202113"/>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1"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1"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37" name="Rectangle 41"/>
          <p:cNvSpPr>
            <a:spLocks noChangeArrowheads="1"/>
          </p:cNvSpPr>
          <p:nvPr/>
        </p:nvSpPr>
        <p:spPr bwMode="auto">
          <a:xfrm>
            <a:off x="1179513" y="4519613"/>
            <a:ext cx="21796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CONSTRAINT</a:t>
            </a:r>
            <a:endParaRPr kumimoji="0" lang="en-US" altLang="ja-JP" sz="2400" b="1" i="1"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72138" name="Rectangle 42"/>
          <p:cNvSpPr>
            <a:spLocks noChangeArrowheads="1"/>
          </p:cNvSpPr>
          <p:nvPr/>
        </p:nvSpPr>
        <p:spPr bwMode="auto">
          <a:xfrm>
            <a:off x="3376613" y="3249613"/>
            <a:ext cx="27051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to uncover errors</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39" name="Rectangle 43"/>
          <p:cNvSpPr>
            <a:spLocks noChangeArrowheads="1"/>
          </p:cNvSpPr>
          <p:nvPr/>
        </p:nvSpPr>
        <p:spPr bwMode="auto">
          <a:xfrm>
            <a:off x="3376613" y="3567113"/>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40" name="Rectangle 44"/>
          <p:cNvSpPr>
            <a:spLocks noChangeArrowheads="1"/>
          </p:cNvSpPr>
          <p:nvPr/>
        </p:nvSpPr>
        <p:spPr bwMode="auto">
          <a:xfrm>
            <a:off x="3376613" y="3884613"/>
            <a:ext cx="3313113"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 a complete manner</a:t>
            </a:r>
            <a:endParaRPr kumimoji="0" lang="en-US" altLang="ja-JP" sz="24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41" name="Rectangle 45"/>
          <p:cNvSpPr>
            <a:spLocks noChangeArrowheads="1"/>
          </p:cNvSpPr>
          <p:nvPr/>
        </p:nvSpPr>
        <p:spPr bwMode="auto">
          <a:xfrm>
            <a:off x="3376613" y="4202113"/>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endParaRPr kumimoji="0" lang="ja-JP"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72142" name="Rectangle 46"/>
          <p:cNvSpPr>
            <a:spLocks noChangeArrowheads="1"/>
          </p:cNvSpPr>
          <p:nvPr/>
        </p:nvSpPr>
        <p:spPr bwMode="auto">
          <a:xfrm>
            <a:off x="3376613" y="4519613"/>
            <a:ext cx="50530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with a minimum of effort and time</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测试用例编写</a:t>
            </a:r>
            <a:r>
              <a:rPr lang="en-US" altLang="zh-CN">
                <a:ea typeface="宋体" panose="02010600030101010101" pitchFamily="2" charset="-122"/>
              </a:rPr>
              <a:t>-</a:t>
            </a:r>
            <a:r>
              <a:rPr lang="zh-CN" altLang="en-US" dirty="0">
                <a:ea typeface="宋体" panose="02010600030101010101" pitchFamily="2" charset="-122"/>
              </a:rPr>
              <a:t>举例</a:t>
            </a:r>
            <a:endParaRPr lang="zh-CN" altLang="en-US" dirty="0">
              <a:ea typeface="宋体" panose="02010600030101010101" pitchFamily="2" charset="-122"/>
            </a:endParaRPr>
          </a:p>
        </p:txBody>
      </p:sp>
      <p:sp>
        <p:nvSpPr>
          <p:cNvPr id="39938" name="Rectangle 3"/>
          <p:cNvSpPr>
            <a:spLocks noGrp="1"/>
          </p:cNvSpPr>
          <p:nvPr>
            <p:ph type="body"/>
          </p:nvPr>
        </p:nvSpPr>
        <p:spPr>
          <a:xfrm>
            <a:off x="1547813" y="836613"/>
            <a:ext cx="5580062" cy="504825"/>
          </a:xfrm>
        </p:spPr>
        <p:txBody>
          <a:bodyPr vert="horz" wrap="square" lIns="91440" tIns="45720" rIns="91440" bIns="45720" anchor="t" anchorCtr="0"/>
          <a:p>
            <a:pPr>
              <a:lnSpc>
                <a:spcPct val="90000"/>
              </a:lnSpc>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测试用户注册与登录</a:t>
            </a:r>
            <a:endParaRPr lang="zh-CN" altLang="en-US"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a:p>
            <a:pPr>
              <a:lnSpc>
                <a:spcPct val="90000"/>
              </a:lnSpc>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p:txBody>
      </p:sp>
      <p:sp>
        <p:nvSpPr>
          <p:cNvPr id="3993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94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graphicFrame>
        <p:nvGraphicFramePr>
          <p:cNvPr id="330813" name="表格 330812"/>
          <p:cNvGraphicFramePr/>
          <p:nvPr/>
        </p:nvGraphicFramePr>
        <p:xfrm>
          <a:off x="468313" y="1449388"/>
          <a:ext cx="7921625" cy="4454525"/>
        </p:xfrm>
        <a:graphic>
          <a:graphicData uri="http://schemas.openxmlformats.org/drawingml/2006/table">
            <a:tbl>
              <a:tblPr/>
              <a:tblGrid>
                <a:gridCol w="3960813"/>
                <a:gridCol w="3960812"/>
              </a:tblGrid>
              <a:tr h="512763">
                <a:tc gridSpan="2">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lgn="ctr">
                        <a:buNone/>
                      </a:pPr>
                      <a:r>
                        <a:rPr lang="zh-CN" altLang="en-US" dirty="0">
                          <a:latin typeface="Palatino" pitchFamily="-128" charset="0"/>
                          <a:ea typeface="宋体" panose="02010600030101010101" pitchFamily="2" charset="-122"/>
                        </a:rPr>
                        <a:t>测试用户</a:t>
                      </a:r>
                      <a:r>
                        <a:rPr lang="zh-CN" altLang="en-US" b="1" dirty="0">
                          <a:solidFill>
                            <a:srgbClr val="00CC00"/>
                          </a:solidFill>
                          <a:latin typeface="Palatino" pitchFamily="-128" charset="0"/>
                          <a:ea typeface="宋体" panose="02010600030101010101" pitchFamily="2" charset="-122"/>
                        </a:rPr>
                        <a:t>注册</a:t>
                      </a:r>
                      <a:r>
                        <a:rPr lang="zh-CN" altLang="en-US" dirty="0">
                          <a:latin typeface="Palatino" pitchFamily="-128" charset="0"/>
                          <a:ea typeface="宋体" panose="02010600030101010101" pitchFamily="2" charset="-122"/>
                        </a:rPr>
                        <a:t>测试用例：</a:t>
                      </a:r>
                      <a:endParaRPr lang="zh-CN" altLang="en-US" dirty="0">
                        <a:latin typeface="Palatino" pitchFamily="-128" charset="0"/>
                        <a:ea typeface="宋体" panose="02010600030101010101" pitchFamily="2"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81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lgn="ctr">
                        <a:buNone/>
                      </a:pPr>
                      <a:r>
                        <a:rPr lang="zh-CN" altLang="en-US" sz="1200" dirty="0"/>
                        <a:t>测试输入</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lgn="ctr">
                        <a:buNone/>
                      </a:pPr>
                      <a:r>
                        <a:rPr lang="zh-CN" altLang="en-US" sz="1200" dirty="0"/>
                        <a:t>期望输出</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813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按“注册”按钮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进入“用户注册界面”</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235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正确输入所有用户信息：</a:t>
                      </a:r>
                      <a:endParaRPr lang="zh-CN" altLang="en-US" sz="1200" dirty="0"/>
                    </a:p>
                    <a:p>
                      <a:pPr marL="0" lvl="0" indent="0">
                        <a:buNone/>
                      </a:pPr>
                      <a:r>
                        <a:rPr lang="zh-CN" altLang="en-US" sz="1200" dirty="0"/>
                        <a:t>名称“张三”，密码“</a:t>
                      </a:r>
                      <a:r>
                        <a:rPr lang="en-US" altLang="zh-CN" sz="1200"/>
                        <a:t>123456”</a:t>
                      </a:r>
                      <a:r>
                        <a:rPr lang="zh-CN" altLang="en-US" sz="1200" dirty="0"/>
                        <a:t>，性别“男”，生日：</a:t>
                      </a:r>
                      <a:r>
                        <a:rPr lang="en-US" altLang="zh-CN" sz="1200"/>
                        <a:t>1980-9-15</a:t>
                      </a:r>
                      <a:r>
                        <a:rPr lang="zh-CN" altLang="en-US" sz="1200" dirty="0"/>
                        <a:t>，</a:t>
                      </a:r>
                      <a:r>
                        <a:rPr lang="en-US" altLang="zh-CN" sz="1200"/>
                        <a:t>Email</a:t>
                      </a:r>
                      <a:r>
                        <a:rPr lang="zh-CN" altLang="en-US" sz="1200" dirty="0"/>
                        <a:t>：</a:t>
                      </a:r>
                      <a:r>
                        <a:rPr lang="en-US" altLang="zh-CN" sz="1200" err="1">
                          <a:hlinkClick r:id="rId1"/>
                        </a:rPr>
                        <a:t>XX@XX.com</a:t>
                      </a:r>
                      <a:r>
                        <a:rPr lang="zh-CN" altLang="en-US" sz="1200" dirty="0"/>
                        <a:t>，</a:t>
                      </a:r>
                      <a:r>
                        <a:rPr lang="en-US" altLang="zh-CN" sz="1200"/>
                        <a:t>...</a:t>
                      </a:r>
                      <a:endParaRPr lang="en-US" altLang="zh-CN" sz="1200"/>
                    </a:p>
                    <a:p>
                      <a:pPr marL="0" lvl="0" indent="0">
                        <a:buNone/>
                      </a:pPr>
                      <a:r>
                        <a:rPr lang="zh-CN" altLang="en-US" sz="1200" dirty="0"/>
                        <a:t>按“确定”按钮</a:t>
                      </a:r>
                      <a:endParaRPr lang="en-US" altLang="zh-CN"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保存新注册用户信息，退出用户注册界面，进入系统</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不输入密码，按“确定”按钮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提示“必须输入用户密码”，光标停留在密码输入位置</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27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不输入用户名，按“确定”按钮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提示“必须输入用户名”，光标停留在密码输入位置</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输入长度限制检查，如：</a:t>
                      </a:r>
                      <a:endParaRPr lang="zh-CN" altLang="en-US" sz="1200" dirty="0"/>
                    </a:p>
                    <a:p>
                      <a:pPr marL="0" lvl="0" indent="0">
                        <a:buNone/>
                      </a:pPr>
                      <a:r>
                        <a:rPr lang="zh-CN" altLang="en-US" sz="1200" dirty="0"/>
                        <a:t>用户名输入“</a:t>
                      </a:r>
                      <a:r>
                        <a:rPr lang="en-US" altLang="zh-CN" sz="1200"/>
                        <a:t>012345678901234567890”</a:t>
                      </a:r>
                      <a:endParaRPr lang="en-US" altLang="zh-CN" sz="1200"/>
                    </a:p>
                    <a:p>
                      <a:pPr marL="0" lvl="0" indent="0">
                        <a:buNone/>
                      </a:pPr>
                      <a:r>
                        <a:rPr lang="zh-CN" altLang="en-US" sz="1200" dirty="0"/>
                        <a:t>其它字段的输入限制检查</a:t>
                      </a:r>
                      <a:r>
                        <a:rPr lang="en-US" altLang="zh-CN" sz="1200"/>
                        <a:t>…</a:t>
                      </a:r>
                      <a:endParaRPr lang="en-US" altLang="zh-CN"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用户名长度最多为</a:t>
                      </a:r>
                      <a:r>
                        <a:rPr lang="en-US" altLang="zh-CN" sz="1200"/>
                        <a:t>20</a:t>
                      </a:r>
                      <a:r>
                        <a:rPr lang="zh-CN" altLang="en-US" sz="1200" dirty="0"/>
                        <a:t>个字符，再输入无效</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273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输入非法检查，例如生日输入：“</a:t>
                      </a:r>
                      <a:r>
                        <a:rPr lang="en-US" altLang="zh-CN" sz="1200"/>
                        <a:t>1980-4-31”</a:t>
                      </a:r>
                      <a:r>
                        <a:rPr lang="zh-CN" altLang="en-US" sz="1200" dirty="0"/>
                        <a:t>等</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提示输入错误</a:t>
                      </a:r>
                      <a:r>
                        <a:rPr lang="en-US" altLang="zh-CN" sz="1200"/>
                        <a:t>…</a:t>
                      </a:r>
                      <a:endParaRPr lang="en-US" altLang="zh-CN" sz="1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按“取消”按钮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退出“用户注册界面”，不保存用户信息</a:t>
                      </a:r>
                      <a:endParaRPr lang="zh-CN" altLang="en-US" sz="1200" dirty="0"/>
                    </a:p>
                    <a:p>
                      <a:pPr marL="0" lvl="0" indent="0">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测试用例编写</a:t>
            </a:r>
            <a:r>
              <a:rPr lang="en-US" altLang="zh-CN">
                <a:ea typeface="宋体" panose="02010600030101010101" pitchFamily="2" charset="-122"/>
              </a:rPr>
              <a:t>-</a:t>
            </a:r>
            <a:r>
              <a:rPr lang="zh-CN" altLang="en-US" dirty="0">
                <a:ea typeface="宋体" panose="02010600030101010101" pitchFamily="2" charset="-122"/>
              </a:rPr>
              <a:t>举例</a:t>
            </a:r>
            <a:endParaRPr lang="zh-CN" altLang="en-US" dirty="0">
              <a:ea typeface="宋体" panose="02010600030101010101" pitchFamily="2" charset="-122"/>
            </a:endParaRPr>
          </a:p>
        </p:txBody>
      </p:sp>
      <p:sp>
        <p:nvSpPr>
          <p:cNvPr id="40962" name="Rectangle 3"/>
          <p:cNvSpPr>
            <a:spLocks noGrp="1"/>
          </p:cNvSpPr>
          <p:nvPr>
            <p:ph type="body"/>
          </p:nvPr>
        </p:nvSpPr>
        <p:spPr>
          <a:xfrm>
            <a:off x="287338" y="1016000"/>
            <a:ext cx="8677275" cy="576263"/>
          </a:xfrm>
        </p:spPr>
        <p:txBody>
          <a:bodyPr vert="horz" wrap="square" lIns="91440" tIns="45720" rIns="91440" bIns="45720" anchor="t" anchorCtr="0"/>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测试用户注册与登录</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p:txBody>
      </p:sp>
      <p:sp>
        <p:nvSpPr>
          <p:cNvPr id="4096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096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graphicFrame>
        <p:nvGraphicFramePr>
          <p:cNvPr id="329842" name="表格 329841"/>
          <p:cNvGraphicFramePr/>
          <p:nvPr>
            <p:custDataLst>
              <p:tags r:id="rId1"/>
            </p:custDataLst>
          </p:nvPr>
        </p:nvGraphicFramePr>
        <p:xfrm>
          <a:off x="503238" y="1700213"/>
          <a:ext cx="7921625" cy="3902075"/>
        </p:xfrm>
        <a:graphic>
          <a:graphicData uri="http://schemas.openxmlformats.org/drawingml/2006/table">
            <a:tbl>
              <a:tblPr/>
              <a:tblGrid>
                <a:gridCol w="3960813"/>
                <a:gridCol w="3960812"/>
              </a:tblGrid>
              <a:tr h="620713">
                <a:tc gridSpan="2">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dirty="0">
                          <a:latin typeface="Palatino" pitchFamily="-128" charset="0"/>
                          <a:ea typeface="宋体" panose="02010600030101010101" pitchFamily="2" charset="-122"/>
                        </a:rPr>
                        <a:t>测试用户</a:t>
                      </a:r>
                      <a:r>
                        <a:rPr lang="zh-CN" altLang="en-US" b="1" dirty="0">
                          <a:solidFill>
                            <a:srgbClr val="00CC00"/>
                          </a:solidFill>
                          <a:latin typeface="Palatino" pitchFamily="-128" charset="0"/>
                          <a:ea typeface="宋体" panose="02010600030101010101" pitchFamily="2" charset="-122"/>
                        </a:rPr>
                        <a:t>登录</a:t>
                      </a:r>
                      <a:r>
                        <a:rPr lang="zh-CN" altLang="en-US" dirty="0">
                          <a:latin typeface="Palatino" pitchFamily="-128" charset="0"/>
                          <a:ea typeface="宋体" panose="02010600030101010101" pitchFamily="2" charset="-122"/>
                        </a:rPr>
                        <a:t>测试用例：</a:t>
                      </a:r>
                      <a:endParaRPr lang="en-US" altLang="zh-CN">
                        <a:latin typeface="Palatino" pitchFamily="-128" charset="0"/>
                        <a:ea typeface="宋体" panose="02010600030101010101" pitchFamily="2"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735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lgn="ctr">
                        <a:buNone/>
                      </a:pPr>
                      <a:r>
                        <a:rPr lang="zh-CN" altLang="en-US" sz="1200" dirty="0"/>
                        <a:t>测试输入</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lgn="ctr">
                        <a:buNone/>
                      </a:pPr>
                      <a:r>
                        <a:rPr lang="zh-CN" altLang="en-US" sz="1200" dirty="0"/>
                        <a:t>期望输出</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71512">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正确输入登录用户信息：</a:t>
                      </a:r>
                      <a:endParaRPr lang="zh-CN" altLang="en-US" sz="1200" dirty="0"/>
                    </a:p>
                    <a:p>
                      <a:pPr marL="0" lvl="0" indent="0">
                        <a:buNone/>
                      </a:pPr>
                      <a:r>
                        <a:rPr lang="zh-CN" altLang="en-US" sz="1200" dirty="0"/>
                        <a:t>名称“张三”，密码“</a:t>
                      </a:r>
                      <a:r>
                        <a:rPr lang="en-US" altLang="zh-CN" sz="1200"/>
                        <a:t>123456”</a:t>
                      </a:r>
                      <a:r>
                        <a:rPr lang="zh-CN" altLang="en-US" sz="1200" dirty="0"/>
                        <a:t>，按“登录”按钮</a:t>
                      </a:r>
                      <a:endParaRPr lang="en-US" altLang="zh-CN"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登陆成功</a:t>
                      </a:r>
                      <a:r>
                        <a:rPr lang="zh-CN" altLang="en-US" sz="1200" dirty="0">
                          <a:solidFill>
                            <a:srgbClr val="FF0000"/>
                          </a:solidFill>
                        </a:rPr>
                        <a:t>（描述界面显示内容）</a:t>
                      </a:r>
                      <a:endParaRPr lang="zh-CN" altLang="en-US" sz="12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用户名和密码都不输入，按“登录”按钮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提示“必须输入用户名”，光标停留在密码输入位置</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不输入密码，按“登录”按钮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提示“必须输入用户密码”，光标停留在密码输入位置</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9413">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不输入用户名，按“登录”按钮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提示“必须输入用户名”，光标停留在密码输入位置</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1755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输入长度限制检查，如：</a:t>
                      </a:r>
                      <a:endParaRPr lang="zh-CN" altLang="en-US" sz="1200" dirty="0"/>
                    </a:p>
                    <a:p>
                      <a:pPr marL="0" lvl="0" indent="0">
                        <a:buNone/>
                      </a:pPr>
                      <a:r>
                        <a:rPr lang="zh-CN" altLang="en-US" sz="1200" dirty="0"/>
                        <a:t>用户名输入“</a:t>
                      </a:r>
                      <a:r>
                        <a:rPr lang="en-US" altLang="zh-CN" sz="1200"/>
                        <a:t>012345678901234567890”</a:t>
                      </a:r>
                      <a:endParaRPr lang="en-US" altLang="zh-CN" sz="1200"/>
                    </a:p>
                    <a:p>
                      <a:pPr marL="0" lvl="0" indent="0">
                        <a:buNone/>
                      </a:pPr>
                      <a:r>
                        <a:rPr lang="zh-CN" altLang="en-US" sz="1200" dirty="0"/>
                        <a:t>其它字段的输入限制检查</a:t>
                      </a:r>
                      <a:r>
                        <a:rPr lang="en-US" altLang="zh-CN" sz="1200"/>
                        <a:t>…</a:t>
                      </a:r>
                      <a:endParaRPr lang="en-US" altLang="zh-CN"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用户名长度最多为</a:t>
                      </a:r>
                      <a:r>
                        <a:rPr lang="en-US" altLang="zh-CN" sz="1200"/>
                        <a:t>20</a:t>
                      </a:r>
                      <a:r>
                        <a:rPr lang="zh-CN" altLang="en-US" sz="1200" dirty="0"/>
                        <a:t>个字符，再输入无效</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3062">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按“取消”按钮</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退出程序</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测试用例编写</a:t>
            </a:r>
            <a:r>
              <a:rPr lang="en-US" altLang="zh-CN">
                <a:ea typeface="宋体" panose="02010600030101010101" pitchFamily="2" charset="-122"/>
              </a:rPr>
              <a:t>-</a:t>
            </a:r>
            <a:r>
              <a:rPr lang="zh-CN" altLang="en-US" dirty="0">
                <a:ea typeface="宋体" panose="02010600030101010101" pitchFamily="2" charset="-122"/>
              </a:rPr>
              <a:t>举例</a:t>
            </a:r>
            <a:endParaRPr lang="zh-CN" altLang="en-US" dirty="0">
              <a:ea typeface="宋体" panose="02010600030101010101" pitchFamily="2" charset="-122"/>
            </a:endParaRPr>
          </a:p>
        </p:txBody>
      </p:sp>
      <p:sp>
        <p:nvSpPr>
          <p:cNvPr id="41986" name="Rectangle 3"/>
          <p:cNvSpPr>
            <a:spLocks noGrp="1"/>
          </p:cNvSpPr>
          <p:nvPr>
            <p:ph type="body"/>
          </p:nvPr>
        </p:nvSpPr>
        <p:spPr>
          <a:xfrm>
            <a:off x="287338" y="1016000"/>
            <a:ext cx="8677275" cy="576263"/>
          </a:xfrm>
        </p:spPr>
        <p:txBody>
          <a:bodyPr vert="horz" wrap="square" lIns="91440" tIns="45720" rIns="91440" bIns="45720" anchor="t" anchorCtr="0"/>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测试用户注册与登录</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p:txBody>
      </p:sp>
      <p:sp>
        <p:nvSpPr>
          <p:cNvPr id="4198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198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graphicFrame>
        <p:nvGraphicFramePr>
          <p:cNvPr id="331870" name="表格 331869"/>
          <p:cNvGraphicFramePr/>
          <p:nvPr/>
        </p:nvGraphicFramePr>
        <p:xfrm>
          <a:off x="539750" y="2133600"/>
          <a:ext cx="7921625" cy="3181350"/>
        </p:xfrm>
        <a:graphic>
          <a:graphicData uri="http://schemas.openxmlformats.org/drawingml/2006/table">
            <a:tbl>
              <a:tblPr/>
              <a:tblGrid>
                <a:gridCol w="3960813"/>
                <a:gridCol w="3960812"/>
              </a:tblGrid>
              <a:tr h="620713">
                <a:tc gridSpan="2">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dirty="0">
                          <a:latin typeface="Palatino" pitchFamily="-128" charset="0"/>
                          <a:ea typeface="宋体" panose="02010600030101010101" pitchFamily="2" charset="-122"/>
                        </a:rPr>
                        <a:t>容易忽视的测试用例：</a:t>
                      </a:r>
                      <a:endParaRPr lang="en-US" altLang="zh-CN">
                        <a:latin typeface="Palatino" pitchFamily="-128" charset="0"/>
                        <a:ea typeface="宋体" panose="02010600030101010101" pitchFamily="2"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735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已注册用户信息的修改，比如修改用户名或密码</a:t>
                      </a:r>
                      <a:endParaRPr lang="en-US" altLang="zh-CN"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可不可以删除注册用户？</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8">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再注册已有的用户“张三”</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提示“用户名已存在”，光标停留在用户名输入位置</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登录时，输入用户名或密码</a:t>
                      </a:r>
                      <a:r>
                        <a:rPr lang="en-US" altLang="zh-CN" sz="1200"/>
                        <a:t>N</a:t>
                      </a:r>
                      <a:r>
                        <a:rPr lang="zh-CN" altLang="en-US" sz="1200" dirty="0"/>
                        <a:t>次错误</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怎么处理？不管？</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9413">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是否保留，上次退出时的用户名，（登录密码）</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1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正确登录后，有没有用户名显示？表明是谁登录</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3062">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测试用例编写</a:t>
            </a:r>
            <a:r>
              <a:rPr lang="en-US" altLang="zh-CN">
                <a:ea typeface="宋体" panose="02010600030101010101" pitchFamily="2" charset="-122"/>
              </a:rPr>
              <a:t>-</a:t>
            </a:r>
            <a:r>
              <a:rPr lang="zh-CN" altLang="en-US" dirty="0">
                <a:ea typeface="宋体" panose="02010600030101010101" pitchFamily="2" charset="-122"/>
              </a:rPr>
              <a:t>举例</a:t>
            </a:r>
            <a:endParaRPr lang="zh-CN" altLang="en-US" dirty="0">
              <a:ea typeface="宋体" panose="02010600030101010101" pitchFamily="2" charset="-122"/>
            </a:endParaRPr>
          </a:p>
        </p:txBody>
      </p:sp>
      <p:sp>
        <p:nvSpPr>
          <p:cNvPr id="43010" name="Rectangle 3"/>
          <p:cNvSpPr>
            <a:spLocks noGrp="1"/>
          </p:cNvSpPr>
          <p:nvPr>
            <p:ph type="body"/>
          </p:nvPr>
        </p:nvSpPr>
        <p:spPr>
          <a:xfrm>
            <a:off x="287338" y="1016000"/>
            <a:ext cx="8677275" cy="576263"/>
          </a:xfrm>
        </p:spPr>
        <p:txBody>
          <a:bodyPr vert="horz" wrap="square" lIns="91440" tIns="45720" rIns="91440" bIns="45720" anchor="t" anchorCtr="0"/>
          <a:p>
            <a:pPr>
              <a:spcBef>
                <a:spcPts val="600"/>
              </a:spcBef>
              <a:buFont typeface="Wingdings" panose="05000000000000000000" pitchFamily="2" charset="2"/>
              <a:buChar char="n"/>
            </a:pPr>
            <a:r>
              <a:rPr lang="zh-CN" altLang="en-US" dirty="0">
                <a:latin typeface="Palatino" pitchFamily="-128" charset="0"/>
                <a:ea typeface="宋体" panose="02010600030101010101" pitchFamily="2" charset="-122"/>
              </a:rPr>
              <a:t>其它</a:t>
            </a:r>
            <a:endParaRPr lang="zh-CN" altLang="en-US" dirty="0">
              <a:latin typeface="Palatino" pitchFamily="-128" charset="0"/>
              <a:ea typeface="宋体" panose="02010600030101010101" pitchFamily="2" charset="-122"/>
            </a:endParaRPr>
          </a:p>
          <a:p>
            <a:pPr>
              <a:spcBef>
                <a:spcPts val="600"/>
              </a:spcBef>
              <a:buFont typeface="Wingdings" panose="05000000000000000000" pitchFamily="2" charset="2"/>
              <a:buChar char="n"/>
            </a:pPr>
            <a:endParaRPr lang="zh-CN" altLang="en-US" dirty="0">
              <a:latin typeface="Palatino" pitchFamily="-128" charset="0"/>
              <a:ea typeface="宋体" panose="02010600030101010101" pitchFamily="2" charset="-122"/>
            </a:endParaRPr>
          </a:p>
        </p:txBody>
      </p:sp>
      <p:sp>
        <p:nvSpPr>
          <p:cNvPr id="4301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301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graphicFrame>
        <p:nvGraphicFramePr>
          <p:cNvPr id="338987" name="表格 338986"/>
          <p:cNvGraphicFramePr/>
          <p:nvPr/>
        </p:nvGraphicFramePr>
        <p:xfrm>
          <a:off x="539750" y="2133600"/>
          <a:ext cx="7921625" cy="3262313"/>
        </p:xfrm>
        <a:graphic>
          <a:graphicData uri="http://schemas.openxmlformats.org/drawingml/2006/table">
            <a:tbl>
              <a:tblPr/>
              <a:tblGrid>
                <a:gridCol w="3960813"/>
                <a:gridCol w="3960812"/>
              </a:tblGrid>
              <a:tr h="620713">
                <a:tc gridSpan="2">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dirty="0">
                          <a:latin typeface="Palatino" pitchFamily="-128" charset="0"/>
                          <a:ea typeface="宋体" panose="02010600030101010101" pitchFamily="2" charset="-122"/>
                        </a:rPr>
                        <a:t>修改背景颜色</a:t>
                      </a:r>
                      <a:endParaRPr lang="en-US" altLang="zh-CN">
                        <a:latin typeface="Palatino" pitchFamily="-128" charset="0"/>
                        <a:ea typeface="宋体" panose="02010600030101010101" pitchFamily="2"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735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修改背景设置操作，按“确定”</a:t>
                      </a:r>
                      <a:endParaRPr lang="en-US" altLang="zh-CN"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系统背景修改</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立即退出程序，再进入</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什么情况？（要注意</a:t>
                      </a:r>
                      <a:r>
                        <a:rPr lang="en-US" altLang="zh-CN" sz="1200"/>
                        <a:t>program initialization</a:t>
                      </a:r>
                      <a:r>
                        <a:rPr lang="zh-CN" altLang="en-US" sz="1200" dirty="0"/>
                        <a:t>）</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gridSpan="2">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dirty="0">
                          <a:latin typeface="Palatino" pitchFamily="-128" charset="0"/>
                          <a:ea typeface="宋体" panose="02010600030101010101" pitchFamily="2" charset="-122"/>
                        </a:rPr>
                        <a:t>设置闹钟（及铃声）</a:t>
                      </a:r>
                      <a:endParaRPr lang="zh-CN" altLang="en-US" dirty="0">
                        <a:latin typeface="Palatino" pitchFamily="-128" charset="0"/>
                        <a:ea typeface="宋体" panose="02010600030101010101" pitchFamily="2"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76237">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设置闹钟时间为</a:t>
                      </a:r>
                      <a:r>
                        <a:rPr lang="en-US" altLang="zh-CN" sz="1200"/>
                        <a:t>1</a:t>
                      </a:r>
                      <a:r>
                        <a:rPr lang="zh-CN" altLang="en-US" sz="1200" dirty="0"/>
                        <a:t>分钟以后，选定铃声，等待</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en-US" altLang="zh-CN" sz="1200"/>
                        <a:t>1</a:t>
                      </a:r>
                      <a:r>
                        <a:rPr lang="zh-CN" altLang="en-US" sz="1200" dirty="0"/>
                        <a:t>分钟后，闹铃响，铃声为刚选中音乐</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9413">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设置同一时间段（或相差几秒钟）两个铃声闹钟，等待</a:t>
                      </a: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r>
                        <a:rPr lang="zh-CN" altLang="en-US" sz="1200" dirty="0"/>
                        <a:t>什么效果？</a:t>
                      </a: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100">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3062">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rgbClr val="52A930"/>
                        </a:buClr>
                        <a:buSzTx/>
                        <a:buFontTx/>
                        <a:buChar char="•"/>
                        <a:defRPr sz="2400">
                          <a:solidFill>
                            <a:schemeClr val="tx1"/>
                          </a:solidFill>
                          <a:latin typeface="+mn-lt"/>
                          <a:ea typeface="MS PGothic" panose="020B0600070205080204" pitchFamily="34" charset="-128"/>
                          <a:cs typeface="+mn-cs"/>
                        </a:defRPr>
                      </a:lvl1pPr>
                      <a:lvl2pPr marL="742950" lvl="1" indent="-285750" algn="l" rtl="0" eaLnBrk="0" fontAlgn="base" hangingPunct="0">
                        <a:spcBef>
                          <a:spcPct val="20000"/>
                        </a:spcBef>
                        <a:spcAft>
                          <a:spcPct val="0"/>
                        </a:spcAft>
                        <a:buClr>
                          <a:srgbClr val="52A930"/>
                        </a:buClr>
                        <a:buSzTx/>
                        <a:buFontTx/>
                        <a:buChar char="–"/>
                        <a:defRPr sz="2000">
                          <a:solidFill>
                            <a:schemeClr val="tx1"/>
                          </a:solidFill>
                          <a:latin typeface="+mn-lt"/>
                          <a:ea typeface="MS PGothic" panose="020B0600070205080204" pitchFamily="34" charset="-128"/>
                        </a:defRPr>
                      </a:lvl2pPr>
                      <a:lvl3pPr marL="1143000" lvl="2"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3pPr>
                      <a:lvl4pPr marL="1600200" lvl="3" indent="-228600" algn="l" rtl="0" eaLnBrk="0" fontAlgn="base" hangingPunct="0">
                        <a:spcBef>
                          <a:spcPct val="20000"/>
                        </a:spcBef>
                        <a:spcAft>
                          <a:spcPct val="0"/>
                        </a:spcAft>
                        <a:buClr>
                          <a:srgbClr val="52A930"/>
                        </a:buClr>
                        <a:buSzTx/>
                        <a:buFontTx/>
                        <a:buChar char="–"/>
                        <a:defRPr sz="1800">
                          <a:solidFill>
                            <a:schemeClr val="tx1"/>
                          </a:solidFill>
                          <a:latin typeface="+mn-lt"/>
                          <a:ea typeface="MS PGothic" panose="020B0600070205080204" pitchFamily="34" charset="-128"/>
                        </a:defRPr>
                      </a:lvl4pPr>
                      <a:lvl5pPr marL="2057400" lvl="4" indent="-228600" algn="l" rtl="0" eaLnBrk="0" fontAlgn="base" hangingPunct="0">
                        <a:spcBef>
                          <a:spcPct val="20000"/>
                        </a:spcBef>
                        <a:spcAft>
                          <a:spcPct val="0"/>
                        </a:spcAft>
                        <a:buClr>
                          <a:srgbClr val="52A930"/>
                        </a:buClr>
                        <a:buSzTx/>
                        <a:buFontTx/>
                        <a:buChar char="»"/>
                        <a:defRPr sz="1400">
                          <a:solidFill>
                            <a:schemeClr val="tx1"/>
                          </a:solidFill>
                          <a:latin typeface="+mn-lt"/>
                          <a:ea typeface="MS PGothic" panose="020B0600070205080204" pitchFamily="34" charset="-128"/>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Achieving Software Quality </a:t>
            </a:r>
            <a:r>
              <a:rPr lang="en-US" sz="1000" noProof="0" dirty="0">
                <a:solidFill>
                  <a:schemeClr val="tx1"/>
                </a:solidFill>
              </a:rPr>
              <a:t>2</a:t>
            </a:r>
            <a:endParaRPr lang="en-US" sz="1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solidFill>
                  <a:srgbClr val="FF0000"/>
                </a:solidFill>
              </a:rPr>
              <a:t>Project plan</a:t>
            </a:r>
            <a:r>
              <a:rPr lang="en-US" sz="2400" noProof="0" dirty="0">
                <a:solidFill>
                  <a:schemeClr val="tx1"/>
                </a:solidFill>
              </a:rPr>
              <a:t> should include explicit techniques for quality and change management.</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rgbClr val="FF0000"/>
                </a:solidFill>
              </a:rPr>
              <a:t>Quality control</a:t>
            </a:r>
            <a:r>
              <a:rPr lang="en-US" altLang="en-US" sz="2400" noProof="0" dirty="0">
                <a:solidFill>
                  <a:schemeClr val="tx1"/>
                </a:solidFill>
              </a:rPr>
              <a:t> - series of inspections, reviews, and tests used to ensure conformance of a work product to its specifications.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rgbClr val="FF0000"/>
                </a:solidFill>
              </a:rPr>
              <a:t>Quality assurance</a:t>
            </a:r>
            <a:r>
              <a:rPr lang="en-US" altLang="en-US" sz="2400" noProof="0" dirty="0">
                <a:solidFill>
                  <a:schemeClr val="tx1"/>
                </a:solidFill>
              </a:rPr>
              <a:t> - consists of the auditing and reporting procedures used to provide management with data needed to make proactive decisions.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rgbClr val="FF0000"/>
                </a:solidFill>
              </a:rPr>
              <a:t>Defect prediction</a:t>
            </a:r>
            <a:r>
              <a:rPr lang="en-US" sz="2400" noProof="0" dirty="0">
                <a:solidFill>
                  <a:schemeClr val="tx1"/>
                </a:solidFill>
              </a:rPr>
              <a:t> is an important part of identifying software components that may have quality concerns.</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Machine learning and statistical models may help identify relationships between metrics and defection components.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nvSpPr>
        <p:spPr>
          <a:xfrm>
            <a:off x="304800" y="228600"/>
            <a:ext cx="8534400" cy="381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a:lstStyle>
          <a:p>
            <a:r>
              <a:rPr lang="zh-CN" altLang="en-US" dirty="0">
                <a:ea typeface="宋体" panose="02010600030101010101" pitchFamily="2" charset="-122"/>
              </a:rPr>
              <a:t>测试用例</a:t>
            </a:r>
            <a:r>
              <a:rPr lang="en-US" altLang="zh-CN">
                <a:ea typeface="宋体" panose="02010600030101010101" pitchFamily="2" charset="-122"/>
              </a:rPr>
              <a:t>-</a:t>
            </a:r>
            <a:r>
              <a:rPr lang="zh-CN" altLang="en-US">
                <a:ea typeface="宋体" panose="02010600030101010101" pitchFamily="2" charset="-122"/>
              </a:rPr>
              <a:t>示例文件参考</a:t>
            </a:r>
            <a:endParaRPr lang="zh-CN" altLang="en-US" dirty="0">
              <a:ea typeface="宋体" panose="02010600030101010101" pitchFamily="2" charset="-122"/>
            </a:endParaRPr>
          </a:p>
        </p:txBody>
      </p:sp>
      <p:sp>
        <p:nvSpPr>
          <p:cNvPr id="2" name="文本框 1"/>
          <p:cNvSpPr txBox="1"/>
          <p:nvPr/>
        </p:nvSpPr>
        <p:spPr>
          <a:xfrm>
            <a:off x="899795" y="1520825"/>
            <a:ext cx="5979160" cy="2553335"/>
          </a:xfrm>
          <a:prstGeom prst="rect">
            <a:avLst/>
          </a:prstGeom>
          <a:noFill/>
        </p:spPr>
        <p:txBody>
          <a:bodyPr wrap="square" rtlCol="0" anchor="t">
            <a:spAutoFit/>
          </a:bodyPr>
          <a:p>
            <a:pPr marL="457200" indent="-457200">
              <a:buFont typeface="Arial" panose="020B0604020202020204" pitchFamily="34" charset="0"/>
              <a:buChar char="•"/>
            </a:pPr>
            <a:r>
              <a:rPr lang="zh-CN" altLang="en-US" b="1">
                <a:latin typeface="宋体" panose="02010600030101010101" pitchFamily="2" charset="-122"/>
                <a:ea typeface="宋体" panose="02010600030101010101" pitchFamily="2" charset="-122"/>
                <a:cs typeface="宋体" panose="02010600030101010101" pitchFamily="2" charset="-122"/>
              </a:rPr>
              <a:t>测试文档样板1-项目管理系统</a:t>
            </a:r>
            <a:endParaRPr lang="zh-CN" altLang="en-US" b="1">
              <a:latin typeface="宋体" panose="02010600030101010101" pitchFamily="2" charset="-122"/>
              <a:ea typeface="宋体" panose="02010600030101010101" pitchFamily="2" charset="-122"/>
              <a:cs typeface="宋体" panose="02010600030101010101" pitchFamily="2" charset="-122"/>
            </a:endParaRPr>
          </a:p>
          <a:p>
            <a:pPr marL="457200" indent="-457200">
              <a:buFont typeface="Arial" panose="020B0604020202020204" pitchFamily="34" charset="0"/>
              <a:buChar char="•"/>
            </a:pPr>
            <a:r>
              <a:rPr lang="zh-CN" altLang="en-US" b="1">
                <a:latin typeface="宋体" panose="02010600030101010101" pitchFamily="2" charset="-122"/>
                <a:ea typeface="宋体" panose="02010600030101010101" pitchFamily="2" charset="-122"/>
                <a:cs typeface="宋体" panose="02010600030101010101" pitchFamily="2" charset="-122"/>
              </a:rPr>
              <a:t>测试文档样板2-图书管理系统</a:t>
            </a:r>
            <a:endParaRPr lang="zh-CN" altLang="en-US" b="1">
              <a:latin typeface="宋体" panose="02010600030101010101" pitchFamily="2" charset="-122"/>
              <a:ea typeface="宋体" panose="02010600030101010101" pitchFamily="2" charset="-122"/>
              <a:cs typeface="宋体" panose="02010600030101010101" pitchFamily="2" charset="-122"/>
            </a:endParaRPr>
          </a:p>
          <a:p>
            <a:pPr marL="457200" indent="-457200">
              <a:buFont typeface="Arial" panose="020B0604020202020204" pitchFamily="34" charset="0"/>
              <a:buChar char="•"/>
            </a:pPr>
            <a:r>
              <a:rPr lang="zh-CN" altLang="en-US" b="1">
                <a:latin typeface="宋体" panose="02010600030101010101" pitchFamily="2" charset="-122"/>
                <a:ea typeface="宋体" panose="02010600030101010101" pitchFamily="2" charset="-122"/>
                <a:cs typeface="宋体" panose="02010600030101010101" pitchFamily="2" charset="-122"/>
              </a:rPr>
              <a:t>测试文档样板3-游戏</a:t>
            </a:r>
            <a:endParaRPr lang="zh-CN" altLang="en-US" b="1">
              <a:latin typeface="宋体" panose="02010600030101010101" pitchFamily="2" charset="-122"/>
              <a:ea typeface="宋体" panose="02010600030101010101" pitchFamily="2" charset="-122"/>
              <a:cs typeface="宋体" panose="02010600030101010101" pitchFamily="2" charset="-122"/>
            </a:endParaRPr>
          </a:p>
          <a:p>
            <a:pPr marL="457200" indent="-457200">
              <a:buFont typeface="Arial" panose="020B0604020202020204" pitchFamily="34" charset="0"/>
              <a:buChar char="•"/>
            </a:pPr>
            <a:r>
              <a:rPr lang="zh-CN" altLang="en-US" b="1">
                <a:latin typeface="宋体" panose="02010600030101010101" pitchFamily="2" charset="-122"/>
                <a:ea typeface="宋体" panose="02010600030101010101" pitchFamily="2" charset="-122"/>
                <a:cs typeface="宋体" panose="02010600030101010101" pitchFamily="2" charset="-122"/>
              </a:rPr>
              <a:t>测试文档样板4-魔方</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97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9747" name="Rectangle 83"/>
          <p:cNvSpPr>
            <a:spLocks noRot="1"/>
          </p:cNvSpPr>
          <p:nvPr/>
        </p:nvSpPr>
        <p:spPr>
          <a:xfrm>
            <a:off x="0" y="188913"/>
            <a:ext cx="6442075" cy="533400"/>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Software Testing</a:t>
            </a:r>
            <a:endParaRPr lang="en-US" altLang="ja-JP" b="1">
              <a:latin typeface="Arial" panose="020B0604020202020204" pitchFamily="34" charset="0"/>
            </a:endParaRPr>
          </a:p>
        </p:txBody>
      </p:sp>
      <p:grpSp>
        <p:nvGrpSpPr>
          <p:cNvPr id="159748" name="Group 98"/>
          <p:cNvGrpSpPr/>
          <p:nvPr/>
        </p:nvGrpSpPr>
        <p:grpSpPr>
          <a:xfrm>
            <a:off x="1511300" y="1676400"/>
            <a:ext cx="5932488" cy="2946400"/>
            <a:chOff x="952" y="1056"/>
            <a:chExt cx="3737" cy="1856"/>
          </a:xfrm>
        </p:grpSpPr>
        <p:sp>
          <p:nvSpPr>
            <p:cNvPr id="159749" name="Oval 84"/>
            <p:cNvSpPr/>
            <p:nvPr/>
          </p:nvSpPr>
          <p:spPr>
            <a:xfrm>
              <a:off x="1072" y="2336"/>
              <a:ext cx="3552" cy="576"/>
            </a:xfrm>
            <a:prstGeom prst="ellipse">
              <a:avLst/>
            </a:prstGeom>
            <a:solidFill>
              <a:schemeClr val="accent1"/>
            </a:solidFill>
            <a:ln w="25400">
              <a:noFill/>
            </a:ln>
            <a:effectLst>
              <a:outerShdw dist="107763" dir="2699999" algn="ctr" rotWithShape="0">
                <a:srgbClr val="000000"/>
              </a:outerShdw>
            </a:effectLst>
          </p:spPr>
          <p:txBody>
            <a:bodyPr wrap="none" anchor="ctr" anchorCtr="0"/>
            <a:p>
              <a:pPr eaLnBrk="0" hangingPunct="0"/>
              <a:endParaRPr lang="zh-CN" altLang="en-US" dirty="0">
                <a:latin typeface="Arial" panose="020B0604020202020204" pitchFamily="34" charset="0"/>
              </a:endParaRPr>
            </a:p>
          </p:txBody>
        </p:sp>
        <p:sp>
          <p:nvSpPr>
            <p:cNvPr id="159750" name="Oval 85"/>
            <p:cNvSpPr/>
            <p:nvPr/>
          </p:nvSpPr>
          <p:spPr>
            <a:xfrm>
              <a:off x="1424" y="2272"/>
              <a:ext cx="2872" cy="360"/>
            </a:xfrm>
            <a:prstGeom prst="ellipse">
              <a:avLst/>
            </a:prstGeom>
            <a:solidFill>
              <a:schemeClr val="tx2"/>
            </a:solidFill>
            <a:ln w="25400" cap="flat" cmpd="sng">
              <a:solidFill>
                <a:schemeClr val="folHlink"/>
              </a:solidFill>
              <a:prstDash val="solid"/>
              <a:headEnd type="none" w="med" len="med"/>
              <a:tailEnd type="none" w="med" len="med"/>
            </a:ln>
            <a:effectLst>
              <a:outerShdw dist="107763" dir="2699999" algn="ctr" rotWithShape="0">
                <a:srgbClr val="000000"/>
              </a:outerShdw>
            </a:effectLst>
          </p:spPr>
          <p:txBody>
            <a:bodyPr wrap="none" anchor="ctr" anchorCtr="0"/>
            <a:p>
              <a:pPr eaLnBrk="0" hangingPunct="0"/>
              <a:endParaRPr lang="zh-CN" altLang="en-US" dirty="0">
                <a:latin typeface="Arial" panose="020B0604020202020204" pitchFamily="34" charset="0"/>
              </a:endParaRPr>
            </a:p>
          </p:txBody>
        </p:sp>
        <p:grpSp>
          <p:nvGrpSpPr>
            <p:cNvPr id="159751" name="Group 86"/>
            <p:cNvGrpSpPr/>
            <p:nvPr/>
          </p:nvGrpSpPr>
          <p:grpSpPr>
            <a:xfrm>
              <a:off x="952" y="1072"/>
              <a:ext cx="1401" cy="1409"/>
              <a:chOff x="952" y="1072"/>
              <a:chExt cx="1401" cy="1409"/>
            </a:xfrm>
          </p:grpSpPr>
          <p:sp>
            <p:nvSpPr>
              <p:cNvPr id="159752" name="Freeform 87"/>
              <p:cNvSpPr/>
              <p:nvPr/>
            </p:nvSpPr>
            <p:spPr>
              <a:xfrm>
                <a:off x="960" y="1072"/>
                <a:ext cx="1297" cy="537"/>
              </a:xfrm>
              <a:custGeom>
                <a:avLst/>
                <a:gdLst/>
                <a:ahLst/>
                <a:cxnLst>
                  <a:cxn ang="0">
                    <a:pos x="1296" y="0"/>
                  </a:cxn>
                  <a:cxn ang="0">
                    <a:pos x="384" y="0"/>
                  </a:cxn>
                  <a:cxn ang="0">
                    <a:pos x="0" y="536"/>
                  </a:cxn>
                  <a:cxn ang="0">
                    <a:pos x="936" y="536"/>
                  </a:cxn>
                  <a:cxn ang="0">
                    <a:pos x="1296" y="0"/>
                  </a:cxn>
                </a:cxnLst>
                <a:pathLst>
                  <a:path w="1297" h="537">
                    <a:moveTo>
                      <a:pt x="1296" y="0"/>
                    </a:moveTo>
                    <a:lnTo>
                      <a:pt x="384" y="0"/>
                    </a:lnTo>
                    <a:lnTo>
                      <a:pt x="0" y="536"/>
                    </a:lnTo>
                    <a:lnTo>
                      <a:pt x="936" y="536"/>
                    </a:lnTo>
                    <a:lnTo>
                      <a:pt x="1296" y="0"/>
                    </a:lnTo>
                  </a:path>
                </a:pathLst>
              </a:custGeom>
              <a:solidFill>
                <a:schemeClr val="accent1"/>
              </a:solidFill>
              <a:ln w="25400" cap="rnd" cmpd="sng">
                <a:solidFill>
                  <a:schemeClr val="folHlink"/>
                </a:solidFill>
                <a:prstDash val="solid"/>
                <a:round/>
                <a:headEnd type="none" w="med" len="med"/>
                <a:tailEnd type="triangle" w="med" len="med"/>
              </a:ln>
            </p:spPr>
            <p:txBody>
              <a:bodyPr/>
              <a:p>
                <a:endParaRPr lang="zh-CN" altLang="en-US"/>
              </a:p>
            </p:txBody>
          </p:sp>
          <p:sp>
            <p:nvSpPr>
              <p:cNvPr id="159753" name="Freeform 88"/>
              <p:cNvSpPr/>
              <p:nvPr/>
            </p:nvSpPr>
            <p:spPr>
              <a:xfrm>
                <a:off x="952" y="1592"/>
                <a:ext cx="1401" cy="889"/>
              </a:xfrm>
              <a:custGeom>
                <a:avLst/>
                <a:gdLst/>
                <a:ahLst/>
                <a:cxnLst>
                  <a:cxn ang="0">
                    <a:pos x="0" y="8"/>
                  </a:cxn>
                  <a:cxn ang="0">
                    <a:pos x="1400" y="888"/>
                  </a:cxn>
                  <a:cxn ang="0">
                    <a:pos x="928" y="0"/>
                  </a:cxn>
                  <a:cxn ang="0">
                    <a:pos x="0" y="8"/>
                  </a:cxn>
                </a:cxnLst>
                <a:pathLst>
                  <a:path w="1401" h="889">
                    <a:moveTo>
                      <a:pt x="0" y="8"/>
                    </a:moveTo>
                    <a:lnTo>
                      <a:pt x="1400" y="888"/>
                    </a:lnTo>
                    <a:lnTo>
                      <a:pt x="928" y="0"/>
                    </a:lnTo>
                    <a:lnTo>
                      <a:pt x="0" y="8"/>
                    </a:lnTo>
                  </a:path>
                </a:pathLst>
              </a:custGeom>
              <a:solidFill>
                <a:schemeClr val="tx2"/>
              </a:solidFill>
              <a:ln w="25400" cap="rnd" cmpd="sng">
                <a:solidFill>
                  <a:schemeClr val="folHlink"/>
                </a:solidFill>
                <a:prstDash val="solid"/>
                <a:round/>
                <a:headEnd type="none" w="med" len="med"/>
                <a:tailEnd type="triangle" w="med" len="med"/>
              </a:ln>
            </p:spPr>
            <p:txBody>
              <a:bodyPr/>
              <a:p>
                <a:endParaRPr lang="zh-CN" altLang="en-US"/>
              </a:p>
            </p:txBody>
          </p:sp>
          <p:sp>
            <p:nvSpPr>
              <p:cNvPr id="159754" name="Freeform 89"/>
              <p:cNvSpPr/>
              <p:nvPr/>
            </p:nvSpPr>
            <p:spPr>
              <a:xfrm>
                <a:off x="1880" y="1072"/>
                <a:ext cx="465" cy="1409"/>
              </a:xfrm>
              <a:custGeom>
                <a:avLst/>
                <a:gdLst/>
                <a:ahLst/>
                <a:cxnLst>
                  <a:cxn ang="0">
                    <a:pos x="464" y="1408"/>
                  </a:cxn>
                  <a:cxn ang="0">
                    <a:pos x="0" y="528"/>
                  </a:cxn>
                  <a:cxn ang="0">
                    <a:pos x="360" y="0"/>
                  </a:cxn>
                  <a:cxn ang="0">
                    <a:pos x="464" y="1408"/>
                  </a:cxn>
                </a:cxnLst>
                <a:pathLst>
                  <a:path w="465" h="1409">
                    <a:moveTo>
                      <a:pt x="464" y="1408"/>
                    </a:moveTo>
                    <a:lnTo>
                      <a:pt x="0" y="528"/>
                    </a:lnTo>
                    <a:lnTo>
                      <a:pt x="360" y="0"/>
                    </a:lnTo>
                    <a:lnTo>
                      <a:pt x="464" y="1408"/>
                    </a:lnTo>
                  </a:path>
                </a:pathLst>
              </a:custGeom>
              <a:solidFill>
                <a:schemeClr val="accent1"/>
              </a:solidFill>
              <a:ln w="25400" cap="rnd" cmpd="sng">
                <a:solidFill>
                  <a:schemeClr val="folHlink"/>
                </a:solidFill>
                <a:prstDash val="solid"/>
                <a:round/>
                <a:headEnd type="none" w="med" len="med"/>
                <a:tailEnd type="triangle" w="med" len="med"/>
              </a:ln>
            </p:spPr>
            <p:txBody>
              <a:bodyPr/>
              <a:p>
                <a:endParaRPr lang="zh-CN" altLang="en-US"/>
              </a:p>
            </p:txBody>
          </p:sp>
        </p:grpSp>
        <p:grpSp>
          <p:nvGrpSpPr>
            <p:cNvPr id="159755" name="Group 90"/>
            <p:cNvGrpSpPr/>
            <p:nvPr/>
          </p:nvGrpSpPr>
          <p:grpSpPr>
            <a:xfrm>
              <a:off x="3288" y="1056"/>
              <a:ext cx="1401" cy="1409"/>
              <a:chOff x="3288" y="1056"/>
              <a:chExt cx="1401" cy="1409"/>
            </a:xfrm>
          </p:grpSpPr>
          <p:sp>
            <p:nvSpPr>
              <p:cNvPr id="159756" name="Freeform 91"/>
              <p:cNvSpPr/>
              <p:nvPr/>
            </p:nvSpPr>
            <p:spPr>
              <a:xfrm>
                <a:off x="3384" y="1056"/>
                <a:ext cx="1297" cy="537"/>
              </a:xfrm>
              <a:custGeom>
                <a:avLst/>
                <a:gdLst/>
                <a:ahLst/>
                <a:cxnLst>
                  <a:cxn ang="0">
                    <a:pos x="0" y="0"/>
                  </a:cxn>
                  <a:cxn ang="0">
                    <a:pos x="912" y="0"/>
                  </a:cxn>
                  <a:cxn ang="0">
                    <a:pos x="1296" y="536"/>
                  </a:cxn>
                  <a:cxn ang="0">
                    <a:pos x="360" y="536"/>
                  </a:cxn>
                  <a:cxn ang="0">
                    <a:pos x="0" y="0"/>
                  </a:cxn>
                </a:cxnLst>
                <a:pathLst>
                  <a:path w="1297" h="537">
                    <a:moveTo>
                      <a:pt x="0" y="0"/>
                    </a:moveTo>
                    <a:lnTo>
                      <a:pt x="912" y="0"/>
                    </a:lnTo>
                    <a:lnTo>
                      <a:pt x="1296" y="536"/>
                    </a:lnTo>
                    <a:lnTo>
                      <a:pt x="360" y="536"/>
                    </a:lnTo>
                    <a:lnTo>
                      <a:pt x="0" y="0"/>
                    </a:lnTo>
                  </a:path>
                </a:pathLst>
              </a:custGeom>
              <a:solidFill>
                <a:schemeClr val="accent1"/>
              </a:solidFill>
              <a:ln w="25400" cap="rnd" cmpd="sng">
                <a:solidFill>
                  <a:schemeClr val="folHlink"/>
                </a:solidFill>
                <a:prstDash val="solid"/>
                <a:round/>
                <a:headEnd type="none" w="med" len="med"/>
                <a:tailEnd type="triangle" w="med" len="med"/>
              </a:ln>
            </p:spPr>
            <p:txBody>
              <a:bodyPr/>
              <a:p>
                <a:endParaRPr lang="zh-CN" altLang="en-US"/>
              </a:p>
            </p:txBody>
          </p:sp>
          <p:sp>
            <p:nvSpPr>
              <p:cNvPr id="159757" name="Freeform 92"/>
              <p:cNvSpPr/>
              <p:nvPr/>
            </p:nvSpPr>
            <p:spPr>
              <a:xfrm>
                <a:off x="3288" y="1576"/>
                <a:ext cx="1401" cy="889"/>
              </a:xfrm>
              <a:custGeom>
                <a:avLst/>
                <a:gdLst/>
                <a:ahLst/>
                <a:cxnLst>
                  <a:cxn ang="0">
                    <a:pos x="1400" y="8"/>
                  </a:cxn>
                  <a:cxn ang="0">
                    <a:pos x="0" y="888"/>
                  </a:cxn>
                  <a:cxn ang="0">
                    <a:pos x="472" y="0"/>
                  </a:cxn>
                  <a:cxn ang="0">
                    <a:pos x="1400" y="8"/>
                  </a:cxn>
                </a:cxnLst>
                <a:pathLst>
                  <a:path w="1401" h="889">
                    <a:moveTo>
                      <a:pt x="1400" y="8"/>
                    </a:moveTo>
                    <a:lnTo>
                      <a:pt x="0" y="888"/>
                    </a:lnTo>
                    <a:lnTo>
                      <a:pt x="472" y="0"/>
                    </a:lnTo>
                    <a:lnTo>
                      <a:pt x="1400" y="8"/>
                    </a:lnTo>
                  </a:path>
                </a:pathLst>
              </a:custGeom>
              <a:solidFill>
                <a:schemeClr val="tx2"/>
              </a:solidFill>
              <a:ln w="25400" cap="rnd" cmpd="sng">
                <a:solidFill>
                  <a:schemeClr val="folHlink"/>
                </a:solidFill>
                <a:prstDash val="solid"/>
                <a:round/>
                <a:headEnd type="none" w="med" len="med"/>
                <a:tailEnd type="triangle" w="med" len="med"/>
              </a:ln>
            </p:spPr>
            <p:txBody>
              <a:bodyPr/>
              <a:p>
                <a:endParaRPr lang="zh-CN" altLang="en-US"/>
              </a:p>
            </p:txBody>
          </p:sp>
          <p:sp>
            <p:nvSpPr>
              <p:cNvPr id="159758" name="Freeform 93"/>
              <p:cNvSpPr/>
              <p:nvPr/>
            </p:nvSpPr>
            <p:spPr>
              <a:xfrm>
                <a:off x="3296" y="1056"/>
                <a:ext cx="465" cy="1409"/>
              </a:xfrm>
              <a:custGeom>
                <a:avLst/>
                <a:gdLst/>
                <a:ahLst/>
                <a:cxnLst>
                  <a:cxn ang="0">
                    <a:pos x="0" y="1408"/>
                  </a:cxn>
                  <a:cxn ang="0">
                    <a:pos x="464" y="528"/>
                  </a:cxn>
                  <a:cxn ang="0">
                    <a:pos x="104" y="0"/>
                  </a:cxn>
                  <a:cxn ang="0">
                    <a:pos x="0" y="1408"/>
                  </a:cxn>
                </a:cxnLst>
                <a:pathLst>
                  <a:path w="465" h="1409">
                    <a:moveTo>
                      <a:pt x="0" y="1408"/>
                    </a:moveTo>
                    <a:lnTo>
                      <a:pt x="464" y="528"/>
                    </a:lnTo>
                    <a:lnTo>
                      <a:pt x="104" y="0"/>
                    </a:lnTo>
                    <a:lnTo>
                      <a:pt x="0" y="1408"/>
                    </a:lnTo>
                  </a:path>
                </a:pathLst>
              </a:custGeom>
              <a:solidFill>
                <a:schemeClr val="accent1"/>
              </a:solidFill>
              <a:ln w="25400" cap="rnd" cmpd="sng">
                <a:solidFill>
                  <a:schemeClr val="folHlink"/>
                </a:solidFill>
                <a:prstDash val="solid"/>
                <a:round/>
                <a:headEnd type="none" w="med" len="med"/>
                <a:tailEnd type="triangle" w="med" len="med"/>
              </a:ln>
            </p:spPr>
            <p:txBody>
              <a:bodyPr/>
              <a:p>
                <a:endParaRPr lang="zh-CN" altLang="en-US"/>
              </a:p>
            </p:txBody>
          </p:sp>
        </p:grpSp>
        <p:sp>
          <p:nvSpPr>
            <p:cNvPr id="159759" name="Rectangle 94"/>
            <p:cNvSpPr/>
            <p:nvPr/>
          </p:nvSpPr>
          <p:spPr>
            <a:xfrm>
              <a:off x="2487" y="2346"/>
              <a:ext cx="666" cy="229"/>
            </a:xfrm>
            <a:prstGeom prst="rect">
              <a:avLst/>
            </a:prstGeom>
            <a:noFill/>
            <a:ln w="25400">
              <a:noFill/>
            </a:ln>
          </p:spPr>
          <p:txBody>
            <a:bodyPr wrap="none" lIns="90487" tIns="44450" rIns="90487" bIns="44450">
              <a:spAutoFit/>
            </a:bodyPr>
            <a:p>
              <a:pPr eaLnBrk="0" hangingPunct="0"/>
              <a:r>
                <a:rPr lang="en-US" altLang="ja-JP" sz="1800">
                  <a:solidFill>
                    <a:schemeClr val="bg1"/>
                  </a:solidFill>
                  <a:latin typeface="Helvetica" charset="0"/>
                </a:rPr>
                <a:t>Methods</a:t>
              </a:r>
              <a:endParaRPr lang="en-US" altLang="ja-JP" sz="1800">
                <a:solidFill>
                  <a:srgbClr val="6E0043"/>
                </a:solidFill>
                <a:latin typeface="Helvetica" charset="0"/>
              </a:endParaRPr>
            </a:p>
          </p:txBody>
        </p:sp>
        <p:sp>
          <p:nvSpPr>
            <p:cNvPr id="159760" name="Rectangle 95"/>
            <p:cNvSpPr/>
            <p:nvPr/>
          </p:nvSpPr>
          <p:spPr>
            <a:xfrm>
              <a:off x="2455" y="2682"/>
              <a:ext cx="762" cy="229"/>
            </a:xfrm>
            <a:prstGeom prst="rect">
              <a:avLst/>
            </a:prstGeom>
            <a:noFill/>
            <a:ln w="25400">
              <a:noFill/>
            </a:ln>
          </p:spPr>
          <p:txBody>
            <a:bodyPr wrap="none" lIns="90487" tIns="44450" rIns="90487" bIns="44450">
              <a:spAutoFit/>
            </a:bodyPr>
            <a:p>
              <a:pPr eaLnBrk="0" hangingPunct="0"/>
              <a:r>
                <a:rPr lang="en-US" altLang="ja-JP" sz="1800">
                  <a:latin typeface="Helvetica" charset="0"/>
                </a:rPr>
                <a:t>Strategies</a:t>
              </a:r>
              <a:endParaRPr lang="en-US" altLang="ja-JP" sz="1800">
                <a:latin typeface="Helvetica" charset="0"/>
              </a:endParaRPr>
            </a:p>
          </p:txBody>
        </p:sp>
        <p:sp>
          <p:nvSpPr>
            <p:cNvPr id="159761" name="Rectangle 96"/>
            <p:cNvSpPr/>
            <p:nvPr/>
          </p:nvSpPr>
          <p:spPr>
            <a:xfrm>
              <a:off x="1223" y="1130"/>
              <a:ext cx="866" cy="402"/>
            </a:xfrm>
            <a:prstGeom prst="rect">
              <a:avLst/>
            </a:prstGeom>
            <a:noFill/>
            <a:ln w="25400">
              <a:noFill/>
            </a:ln>
          </p:spPr>
          <p:txBody>
            <a:bodyPr lIns="90487" tIns="44450" rIns="90487" bIns="44450">
              <a:spAutoFit/>
            </a:bodyPr>
            <a:p>
              <a:pPr algn="r" eaLnBrk="0" hangingPunct="0"/>
              <a:r>
                <a:rPr lang="en-US" altLang="ja-JP" sz="1800">
                  <a:latin typeface="Helvetica" charset="0"/>
                </a:rPr>
                <a:t>white-box</a:t>
              </a:r>
              <a:endParaRPr lang="en-US" altLang="ja-JP" sz="1800">
                <a:latin typeface="Helvetica" charset="0"/>
              </a:endParaRPr>
            </a:p>
            <a:p>
              <a:pPr eaLnBrk="0" hangingPunct="0"/>
              <a:r>
                <a:rPr lang="en-US" altLang="ja-JP" sz="1800">
                  <a:latin typeface="Helvetica" charset="0"/>
                </a:rPr>
                <a:t>methods      </a:t>
              </a:r>
              <a:endParaRPr lang="en-US" altLang="ja-JP" sz="1800">
                <a:latin typeface="Helvetica" charset="0"/>
              </a:endParaRPr>
            </a:p>
          </p:txBody>
        </p:sp>
        <p:sp>
          <p:nvSpPr>
            <p:cNvPr id="159762" name="Rectangle 97"/>
            <p:cNvSpPr/>
            <p:nvPr/>
          </p:nvSpPr>
          <p:spPr>
            <a:xfrm>
              <a:off x="3575" y="1114"/>
              <a:ext cx="866" cy="402"/>
            </a:xfrm>
            <a:prstGeom prst="rect">
              <a:avLst/>
            </a:prstGeom>
            <a:noFill/>
            <a:ln w="25400">
              <a:noFill/>
            </a:ln>
          </p:spPr>
          <p:txBody>
            <a:bodyPr lIns="90487" tIns="44450" rIns="90487" bIns="44450">
              <a:spAutoFit/>
            </a:bodyPr>
            <a:p>
              <a:pPr algn="ctr" eaLnBrk="0" hangingPunct="0"/>
              <a:r>
                <a:rPr lang="en-US" altLang="ja-JP" sz="1800">
                  <a:latin typeface="Helvetica" charset="0"/>
                </a:rPr>
                <a:t>black-box</a:t>
              </a:r>
              <a:endParaRPr lang="en-US" altLang="ja-JP" sz="1800">
                <a:latin typeface="Helvetica" charset="0"/>
              </a:endParaRPr>
            </a:p>
            <a:p>
              <a:pPr algn="ctr" eaLnBrk="0" hangingPunct="0"/>
              <a:r>
                <a:rPr lang="en-US" altLang="ja-JP" sz="1800">
                  <a:latin typeface="Helvetica" charset="0"/>
                </a:rPr>
                <a:t>    methods</a:t>
              </a:r>
              <a:endParaRPr lang="en-US" altLang="ja-JP" sz="1800">
                <a:latin typeface="Helvetica"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76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7699" name="Rectangle 86"/>
          <p:cNvSpPr>
            <a:spLocks noRot="1"/>
          </p:cNvSpPr>
          <p:nvPr/>
        </p:nvSpPr>
        <p:spPr>
          <a:xfrm>
            <a:off x="0" y="225425"/>
            <a:ext cx="7112000" cy="268288"/>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Selective Testing</a:t>
            </a:r>
            <a:endParaRPr lang="en-US" altLang="ja-JP" b="1">
              <a:latin typeface="Arial" panose="020B0604020202020204" pitchFamily="34" charset="0"/>
            </a:endParaRPr>
          </a:p>
        </p:txBody>
      </p:sp>
      <p:grpSp>
        <p:nvGrpSpPr>
          <p:cNvPr id="157700" name="Group 164"/>
          <p:cNvGrpSpPr/>
          <p:nvPr/>
        </p:nvGrpSpPr>
        <p:grpSpPr>
          <a:xfrm>
            <a:off x="900113" y="908050"/>
            <a:ext cx="7421562" cy="5076825"/>
            <a:chOff x="991" y="926"/>
            <a:chExt cx="3590" cy="2259"/>
          </a:xfrm>
        </p:grpSpPr>
        <p:sp>
          <p:nvSpPr>
            <p:cNvPr id="157701" name="Line 87"/>
            <p:cNvSpPr/>
            <p:nvPr/>
          </p:nvSpPr>
          <p:spPr>
            <a:xfrm>
              <a:off x="1716" y="2432"/>
              <a:ext cx="0" cy="96"/>
            </a:xfrm>
            <a:prstGeom prst="line">
              <a:avLst/>
            </a:prstGeom>
            <a:ln w="50800" cap="flat" cmpd="sng">
              <a:solidFill>
                <a:schemeClr val="bg2"/>
              </a:solidFill>
              <a:prstDash val="solid"/>
              <a:headEnd type="none" w="med" len="med"/>
              <a:tailEnd type="none" w="med" len="med"/>
            </a:ln>
          </p:spPr>
        </p:sp>
        <p:sp>
          <p:nvSpPr>
            <p:cNvPr id="157702" name="Line 88"/>
            <p:cNvSpPr/>
            <p:nvPr/>
          </p:nvSpPr>
          <p:spPr>
            <a:xfrm>
              <a:off x="2802" y="926"/>
              <a:ext cx="0" cy="147"/>
            </a:xfrm>
            <a:prstGeom prst="line">
              <a:avLst/>
            </a:prstGeom>
            <a:ln w="25400" cap="flat" cmpd="sng">
              <a:solidFill>
                <a:schemeClr val="bg2"/>
              </a:solidFill>
              <a:prstDash val="solid"/>
              <a:headEnd type="none" w="med" len="med"/>
              <a:tailEnd type="none" w="med" len="med"/>
            </a:ln>
          </p:spPr>
        </p:sp>
        <p:sp>
          <p:nvSpPr>
            <p:cNvPr id="157703" name="Rectangle 89"/>
            <p:cNvSpPr/>
            <p:nvPr/>
          </p:nvSpPr>
          <p:spPr>
            <a:xfrm>
              <a:off x="2624" y="1112"/>
              <a:ext cx="344" cy="144"/>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grpSp>
          <p:nvGrpSpPr>
            <p:cNvPr id="157704" name="Group 90"/>
            <p:cNvGrpSpPr/>
            <p:nvPr/>
          </p:nvGrpSpPr>
          <p:grpSpPr>
            <a:xfrm>
              <a:off x="2976" y="1152"/>
              <a:ext cx="960" cy="41"/>
              <a:chOff x="2976" y="1152"/>
              <a:chExt cx="960" cy="41"/>
            </a:xfrm>
          </p:grpSpPr>
          <p:sp>
            <p:nvSpPr>
              <p:cNvPr id="157705" name="Freeform 91"/>
              <p:cNvSpPr/>
              <p:nvPr/>
            </p:nvSpPr>
            <p:spPr>
              <a:xfrm>
                <a:off x="2976" y="1152"/>
                <a:ext cx="89" cy="41"/>
              </a:xfrm>
              <a:custGeom>
                <a:avLst/>
                <a:gdLst/>
                <a:ahLst/>
                <a:cxnLst>
                  <a:cxn ang="0">
                    <a:pos x="0" y="20"/>
                  </a:cxn>
                  <a:cxn ang="0">
                    <a:pos x="88" y="0"/>
                  </a:cxn>
                  <a:cxn ang="0">
                    <a:pos x="88" y="20"/>
                  </a:cxn>
                  <a:cxn ang="0">
                    <a:pos x="88" y="40"/>
                  </a:cxn>
                  <a:cxn ang="0">
                    <a:pos x="0" y="20"/>
                  </a:cxn>
                </a:cxnLst>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p:spPr>
            <p:txBody>
              <a:bodyPr/>
              <a:p>
                <a:endParaRPr lang="zh-CN" altLang="en-US"/>
              </a:p>
            </p:txBody>
          </p:sp>
          <p:sp>
            <p:nvSpPr>
              <p:cNvPr id="157706" name="Line 92"/>
              <p:cNvSpPr/>
              <p:nvPr/>
            </p:nvSpPr>
            <p:spPr>
              <a:xfrm>
                <a:off x="3080" y="1180"/>
                <a:ext cx="856" cy="0"/>
              </a:xfrm>
              <a:prstGeom prst="line">
                <a:avLst/>
              </a:prstGeom>
              <a:ln w="25400" cap="flat" cmpd="sng">
                <a:solidFill>
                  <a:schemeClr val="tx1"/>
                </a:solidFill>
                <a:prstDash val="solid"/>
                <a:headEnd type="none" w="med" len="med"/>
                <a:tailEnd type="none" w="med" len="med"/>
              </a:ln>
            </p:spPr>
          </p:sp>
        </p:grpSp>
        <p:sp>
          <p:nvSpPr>
            <p:cNvPr id="157707" name="Line 93"/>
            <p:cNvSpPr/>
            <p:nvPr/>
          </p:nvSpPr>
          <p:spPr>
            <a:xfrm>
              <a:off x="2796" y="1280"/>
              <a:ext cx="0" cy="80"/>
            </a:xfrm>
            <a:prstGeom prst="line">
              <a:avLst/>
            </a:prstGeom>
            <a:ln w="50800" cap="flat" cmpd="sng">
              <a:solidFill>
                <a:schemeClr val="bg2"/>
              </a:solidFill>
              <a:prstDash val="solid"/>
              <a:headEnd type="none" w="med" len="med"/>
              <a:tailEnd type="none" w="med" len="med"/>
            </a:ln>
          </p:spPr>
        </p:sp>
        <p:sp>
          <p:nvSpPr>
            <p:cNvPr id="157708" name="Freeform 94"/>
            <p:cNvSpPr/>
            <p:nvPr/>
          </p:nvSpPr>
          <p:spPr>
            <a:xfrm>
              <a:off x="2688" y="1376"/>
              <a:ext cx="217" cy="105"/>
            </a:xfrm>
            <a:custGeom>
              <a:avLst/>
              <a:gdLst/>
              <a:ahLst/>
              <a:cxnLst>
                <a:cxn ang="0">
                  <a:pos x="0" y="104"/>
                </a:cxn>
                <a:cxn ang="0">
                  <a:pos x="104" y="0"/>
                </a:cxn>
                <a:cxn ang="0">
                  <a:pos x="216" y="104"/>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09" name="Freeform 95"/>
            <p:cNvSpPr/>
            <p:nvPr/>
          </p:nvSpPr>
          <p:spPr>
            <a:xfrm>
              <a:off x="2688" y="1376"/>
              <a:ext cx="217" cy="105"/>
            </a:xfrm>
            <a:custGeom>
              <a:avLst/>
              <a:gdLst/>
              <a:ahLst/>
              <a:cxnLst>
                <a:cxn ang="0">
                  <a:pos x="0" y="104"/>
                </a:cxn>
                <a:cxn ang="0">
                  <a:pos x="104" y="0"/>
                </a:cxn>
                <a:cxn ang="0">
                  <a:pos x="216" y="104"/>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10" name="Line 96"/>
            <p:cNvSpPr/>
            <p:nvPr/>
          </p:nvSpPr>
          <p:spPr>
            <a:xfrm flipH="1">
              <a:off x="2240" y="1484"/>
              <a:ext cx="424" cy="0"/>
            </a:xfrm>
            <a:prstGeom prst="line">
              <a:avLst/>
            </a:prstGeom>
            <a:ln w="50800" cap="flat" cmpd="sng">
              <a:solidFill>
                <a:schemeClr val="bg2"/>
              </a:solidFill>
              <a:prstDash val="solid"/>
              <a:headEnd type="none" w="med" len="med"/>
              <a:tailEnd type="none" w="med" len="med"/>
            </a:ln>
          </p:spPr>
        </p:sp>
        <p:sp>
          <p:nvSpPr>
            <p:cNvPr id="157711" name="Freeform 97"/>
            <p:cNvSpPr/>
            <p:nvPr/>
          </p:nvSpPr>
          <p:spPr>
            <a:xfrm>
              <a:off x="2128" y="1592"/>
              <a:ext cx="217" cy="105"/>
            </a:xfrm>
            <a:custGeom>
              <a:avLst/>
              <a:gdLst/>
              <a:ahLst/>
              <a:cxnLst>
                <a:cxn ang="0">
                  <a:pos x="0" y="104"/>
                </a:cxn>
                <a:cxn ang="0">
                  <a:pos x="104" y="0"/>
                </a:cxn>
                <a:cxn ang="0">
                  <a:pos x="216" y="104"/>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12" name="Freeform 98"/>
            <p:cNvSpPr/>
            <p:nvPr/>
          </p:nvSpPr>
          <p:spPr>
            <a:xfrm>
              <a:off x="2128" y="1592"/>
              <a:ext cx="217" cy="105"/>
            </a:xfrm>
            <a:custGeom>
              <a:avLst/>
              <a:gdLst/>
              <a:ahLst/>
              <a:cxnLst>
                <a:cxn ang="0">
                  <a:pos x="0" y="104"/>
                </a:cxn>
                <a:cxn ang="0">
                  <a:pos x="104" y="0"/>
                </a:cxn>
                <a:cxn ang="0">
                  <a:pos x="216" y="104"/>
                </a:cxn>
              </a:cxnLst>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13" name="Line 99"/>
            <p:cNvSpPr/>
            <p:nvPr/>
          </p:nvSpPr>
          <p:spPr>
            <a:xfrm flipH="1">
              <a:off x="1752" y="1700"/>
              <a:ext cx="376" cy="0"/>
            </a:xfrm>
            <a:prstGeom prst="line">
              <a:avLst/>
            </a:prstGeom>
            <a:ln w="50800" cap="flat" cmpd="sng">
              <a:solidFill>
                <a:schemeClr val="bg2"/>
              </a:solidFill>
              <a:prstDash val="solid"/>
              <a:headEnd type="none" w="med" len="med"/>
              <a:tailEnd type="none" w="med" len="med"/>
            </a:ln>
          </p:spPr>
        </p:sp>
        <p:sp>
          <p:nvSpPr>
            <p:cNvPr id="157714" name="Line 100"/>
            <p:cNvSpPr/>
            <p:nvPr/>
          </p:nvSpPr>
          <p:spPr>
            <a:xfrm>
              <a:off x="2912" y="1484"/>
              <a:ext cx="632" cy="0"/>
            </a:xfrm>
            <a:prstGeom prst="line">
              <a:avLst/>
            </a:prstGeom>
            <a:ln w="25400" cap="flat" cmpd="sng">
              <a:solidFill>
                <a:schemeClr val="tx1"/>
              </a:solidFill>
              <a:prstDash val="solid"/>
              <a:headEnd type="none" w="med" len="med"/>
              <a:tailEnd type="none" w="med" len="med"/>
            </a:ln>
          </p:spPr>
        </p:sp>
        <p:sp>
          <p:nvSpPr>
            <p:cNvPr id="157715" name="Line 101"/>
            <p:cNvSpPr/>
            <p:nvPr/>
          </p:nvSpPr>
          <p:spPr>
            <a:xfrm flipV="1">
              <a:off x="2236" y="1480"/>
              <a:ext cx="0" cy="112"/>
            </a:xfrm>
            <a:prstGeom prst="line">
              <a:avLst/>
            </a:prstGeom>
            <a:ln w="50800" cap="flat" cmpd="sng">
              <a:solidFill>
                <a:schemeClr val="bg2"/>
              </a:solidFill>
              <a:prstDash val="solid"/>
              <a:headEnd type="none" w="med" len="med"/>
              <a:tailEnd type="none" w="med" len="med"/>
            </a:ln>
          </p:spPr>
        </p:sp>
        <p:sp>
          <p:nvSpPr>
            <p:cNvPr id="157716" name="Rectangle 102"/>
            <p:cNvSpPr/>
            <p:nvPr/>
          </p:nvSpPr>
          <p:spPr>
            <a:xfrm>
              <a:off x="3376" y="1656"/>
              <a:ext cx="344" cy="144"/>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17" name="Line 103"/>
            <p:cNvSpPr/>
            <p:nvPr/>
          </p:nvSpPr>
          <p:spPr>
            <a:xfrm flipV="1">
              <a:off x="3556" y="1480"/>
              <a:ext cx="0" cy="168"/>
            </a:xfrm>
            <a:prstGeom prst="line">
              <a:avLst/>
            </a:prstGeom>
            <a:ln w="25400" cap="flat" cmpd="sng">
              <a:solidFill>
                <a:schemeClr val="tx1"/>
              </a:solidFill>
              <a:prstDash val="solid"/>
              <a:headEnd type="none" w="med" len="med"/>
              <a:tailEnd type="none" w="med" len="med"/>
            </a:ln>
          </p:spPr>
        </p:sp>
        <p:sp>
          <p:nvSpPr>
            <p:cNvPr id="157718" name="Line 104"/>
            <p:cNvSpPr/>
            <p:nvPr/>
          </p:nvSpPr>
          <p:spPr>
            <a:xfrm>
              <a:off x="1756" y="1712"/>
              <a:ext cx="0" cy="96"/>
            </a:xfrm>
            <a:prstGeom prst="line">
              <a:avLst/>
            </a:prstGeom>
            <a:ln w="50800" cap="flat" cmpd="sng">
              <a:solidFill>
                <a:schemeClr val="bg2"/>
              </a:solidFill>
              <a:prstDash val="solid"/>
              <a:headEnd type="none" w="med" len="med"/>
              <a:tailEnd type="none" w="med" len="med"/>
            </a:ln>
          </p:spPr>
        </p:sp>
        <p:sp>
          <p:nvSpPr>
            <p:cNvPr id="157719" name="Freeform 105"/>
            <p:cNvSpPr/>
            <p:nvPr/>
          </p:nvSpPr>
          <p:spPr>
            <a:xfrm>
              <a:off x="1640" y="1824"/>
              <a:ext cx="217" cy="113"/>
            </a:xfrm>
            <a:custGeom>
              <a:avLst/>
              <a:gdLst/>
              <a:ahLst/>
              <a:cxnLst>
                <a:cxn ang="0">
                  <a:pos x="0" y="112"/>
                </a:cxn>
                <a:cxn ang="0">
                  <a:pos x="112" y="0"/>
                </a:cxn>
                <a:cxn ang="0">
                  <a:pos x="216" y="112"/>
                </a:cxn>
              </a:cxnLst>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20" name="Freeform 106"/>
            <p:cNvSpPr/>
            <p:nvPr/>
          </p:nvSpPr>
          <p:spPr>
            <a:xfrm>
              <a:off x="1640" y="1824"/>
              <a:ext cx="329" cy="113"/>
            </a:xfrm>
            <a:custGeom>
              <a:avLst/>
              <a:gdLst/>
              <a:ahLst/>
              <a:cxnLst>
                <a:cxn ang="0">
                  <a:pos x="0" y="112"/>
                </a:cxn>
                <a:cxn ang="0">
                  <a:pos x="112" y="0"/>
                </a:cxn>
                <a:cxn ang="0">
                  <a:pos x="216" y="112"/>
                </a:cxn>
                <a:cxn ang="0">
                  <a:pos x="328" y="112"/>
                </a:cxn>
              </a:cxnLst>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21" name="Freeform 107"/>
            <p:cNvSpPr/>
            <p:nvPr/>
          </p:nvSpPr>
          <p:spPr>
            <a:xfrm>
              <a:off x="1480" y="1936"/>
              <a:ext cx="145" cy="177"/>
            </a:xfrm>
            <a:custGeom>
              <a:avLst/>
              <a:gdLst/>
              <a:ahLst/>
              <a:cxnLst>
                <a:cxn ang="0">
                  <a:pos x="144" y="0"/>
                </a:cxn>
                <a:cxn ang="0">
                  <a:pos x="0" y="0"/>
                </a:cxn>
                <a:cxn ang="0">
                  <a:pos x="0" y="176"/>
                </a:cxn>
              </a:cxnLst>
              <a:pathLst>
                <a:path w="145" h="177">
                  <a:moveTo>
                    <a:pt x="144" y="0"/>
                  </a:moveTo>
                  <a:lnTo>
                    <a:pt x="0" y="0"/>
                  </a:lnTo>
                  <a:lnTo>
                    <a:pt x="0" y="176"/>
                  </a:lnTo>
                </a:path>
              </a:pathLst>
            </a:custGeom>
            <a:noFill/>
            <a:ln w="50800" cap="rnd" cmpd="sng">
              <a:solidFill>
                <a:schemeClr val="bg2"/>
              </a:solidFill>
              <a:prstDash val="solid"/>
              <a:round/>
              <a:headEnd type="none" w="med" len="med"/>
              <a:tailEnd type="none" w="med" len="med"/>
            </a:ln>
          </p:spPr>
          <p:txBody>
            <a:bodyPr/>
            <a:p>
              <a:endParaRPr lang="zh-CN" altLang="en-US"/>
            </a:p>
          </p:txBody>
        </p:sp>
        <p:sp>
          <p:nvSpPr>
            <p:cNvPr id="157722" name="Line 108"/>
            <p:cNvSpPr/>
            <p:nvPr/>
          </p:nvSpPr>
          <p:spPr>
            <a:xfrm>
              <a:off x="1972" y="1944"/>
              <a:ext cx="0" cy="160"/>
            </a:xfrm>
            <a:prstGeom prst="line">
              <a:avLst/>
            </a:prstGeom>
            <a:ln w="25400" cap="flat" cmpd="sng">
              <a:solidFill>
                <a:schemeClr val="tx1"/>
              </a:solidFill>
              <a:prstDash val="solid"/>
              <a:headEnd type="none" w="med" len="med"/>
              <a:tailEnd type="none" w="med" len="med"/>
            </a:ln>
          </p:spPr>
        </p:sp>
        <p:sp>
          <p:nvSpPr>
            <p:cNvPr id="157723" name="Rectangle 109"/>
            <p:cNvSpPr/>
            <p:nvPr/>
          </p:nvSpPr>
          <p:spPr>
            <a:xfrm>
              <a:off x="1792" y="2136"/>
              <a:ext cx="344" cy="15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24" name="Rectangle 110"/>
            <p:cNvSpPr/>
            <p:nvPr/>
          </p:nvSpPr>
          <p:spPr>
            <a:xfrm>
              <a:off x="1312" y="2136"/>
              <a:ext cx="336" cy="15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25" name="Line 111"/>
            <p:cNvSpPr/>
            <p:nvPr/>
          </p:nvSpPr>
          <p:spPr>
            <a:xfrm>
              <a:off x="1484" y="2304"/>
              <a:ext cx="0" cy="104"/>
            </a:xfrm>
            <a:prstGeom prst="line">
              <a:avLst/>
            </a:prstGeom>
            <a:ln w="25400" cap="flat" cmpd="sng">
              <a:solidFill>
                <a:schemeClr val="bg2"/>
              </a:solidFill>
              <a:prstDash val="solid"/>
              <a:headEnd type="none" w="med" len="med"/>
              <a:tailEnd type="none" w="med" len="med"/>
            </a:ln>
          </p:spPr>
        </p:sp>
        <p:sp>
          <p:nvSpPr>
            <p:cNvPr id="157726" name="Line 112"/>
            <p:cNvSpPr/>
            <p:nvPr/>
          </p:nvSpPr>
          <p:spPr>
            <a:xfrm>
              <a:off x="1972" y="2304"/>
              <a:ext cx="0" cy="104"/>
            </a:xfrm>
            <a:prstGeom prst="line">
              <a:avLst/>
            </a:prstGeom>
            <a:ln w="25400" cap="flat" cmpd="sng">
              <a:solidFill>
                <a:schemeClr val="tx1"/>
              </a:solidFill>
              <a:prstDash val="solid"/>
              <a:headEnd type="none" w="med" len="med"/>
              <a:tailEnd type="none" w="med" len="med"/>
            </a:ln>
          </p:spPr>
        </p:sp>
        <p:sp>
          <p:nvSpPr>
            <p:cNvPr id="157727" name="Line 113"/>
            <p:cNvSpPr/>
            <p:nvPr/>
          </p:nvSpPr>
          <p:spPr>
            <a:xfrm>
              <a:off x="2352" y="1700"/>
              <a:ext cx="360" cy="0"/>
            </a:xfrm>
            <a:prstGeom prst="line">
              <a:avLst/>
            </a:prstGeom>
            <a:ln w="25400" cap="flat" cmpd="sng">
              <a:solidFill>
                <a:schemeClr val="tx1"/>
              </a:solidFill>
              <a:prstDash val="solid"/>
              <a:headEnd type="none" w="med" len="med"/>
              <a:tailEnd type="none" w="med" len="med"/>
            </a:ln>
          </p:spPr>
        </p:sp>
        <p:sp>
          <p:nvSpPr>
            <p:cNvPr id="157728" name="Freeform 114"/>
            <p:cNvSpPr/>
            <p:nvPr/>
          </p:nvSpPr>
          <p:spPr>
            <a:xfrm>
              <a:off x="2616" y="1824"/>
              <a:ext cx="217" cy="113"/>
            </a:xfrm>
            <a:custGeom>
              <a:avLst/>
              <a:gdLst/>
              <a:ahLst/>
              <a:cxnLst>
                <a:cxn ang="0">
                  <a:pos x="0" y="112"/>
                </a:cxn>
                <a:cxn ang="0">
                  <a:pos x="104" y="0"/>
                </a:cxn>
                <a:cxn ang="0">
                  <a:pos x="216" y="112"/>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29" name="Freeform 115"/>
            <p:cNvSpPr/>
            <p:nvPr/>
          </p:nvSpPr>
          <p:spPr>
            <a:xfrm>
              <a:off x="2616" y="1824"/>
              <a:ext cx="217" cy="113"/>
            </a:xfrm>
            <a:custGeom>
              <a:avLst/>
              <a:gdLst/>
              <a:ahLst/>
              <a:cxnLst>
                <a:cxn ang="0">
                  <a:pos x="0" y="112"/>
                </a:cxn>
                <a:cxn ang="0">
                  <a:pos x="104" y="0"/>
                </a:cxn>
                <a:cxn ang="0">
                  <a:pos x="216" y="112"/>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30" name="Freeform 116"/>
            <p:cNvSpPr/>
            <p:nvPr/>
          </p:nvSpPr>
          <p:spPr>
            <a:xfrm>
              <a:off x="2448" y="1936"/>
              <a:ext cx="145" cy="177"/>
            </a:xfrm>
            <a:custGeom>
              <a:avLst/>
              <a:gdLst/>
              <a:ahLst/>
              <a:cxnLst>
                <a:cxn ang="0">
                  <a:pos x="144" y="0"/>
                </a:cxn>
                <a:cxn ang="0">
                  <a:pos x="0" y="0"/>
                </a:cxn>
                <a:cxn ang="0">
                  <a:pos x="0" y="176"/>
                </a:cxn>
              </a:cxnLst>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31" name="Line 117"/>
            <p:cNvSpPr/>
            <p:nvPr/>
          </p:nvSpPr>
          <p:spPr>
            <a:xfrm>
              <a:off x="2940" y="1944"/>
              <a:ext cx="0" cy="160"/>
            </a:xfrm>
            <a:prstGeom prst="line">
              <a:avLst/>
            </a:prstGeom>
            <a:ln w="25400" cap="flat" cmpd="sng">
              <a:solidFill>
                <a:schemeClr val="tx1"/>
              </a:solidFill>
              <a:prstDash val="solid"/>
              <a:headEnd type="none" w="med" len="med"/>
              <a:tailEnd type="none" w="med" len="med"/>
            </a:ln>
          </p:spPr>
        </p:sp>
        <p:sp>
          <p:nvSpPr>
            <p:cNvPr id="157732" name="Rectangle 118"/>
            <p:cNvSpPr/>
            <p:nvPr/>
          </p:nvSpPr>
          <p:spPr>
            <a:xfrm>
              <a:off x="2768" y="2136"/>
              <a:ext cx="344" cy="15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33" name="Rectangle 119"/>
            <p:cNvSpPr/>
            <p:nvPr/>
          </p:nvSpPr>
          <p:spPr>
            <a:xfrm>
              <a:off x="2280" y="2136"/>
              <a:ext cx="344" cy="15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34" name="Line 120"/>
            <p:cNvSpPr/>
            <p:nvPr/>
          </p:nvSpPr>
          <p:spPr>
            <a:xfrm>
              <a:off x="2452" y="2304"/>
              <a:ext cx="0" cy="104"/>
            </a:xfrm>
            <a:prstGeom prst="line">
              <a:avLst/>
            </a:prstGeom>
            <a:ln w="25400" cap="flat" cmpd="sng">
              <a:solidFill>
                <a:schemeClr val="tx1"/>
              </a:solidFill>
              <a:prstDash val="solid"/>
              <a:headEnd type="none" w="med" len="med"/>
              <a:tailEnd type="none" w="med" len="med"/>
            </a:ln>
          </p:spPr>
        </p:sp>
        <p:sp>
          <p:nvSpPr>
            <p:cNvPr id="157735" name="Line 121"/>
            <p:cNvSpPr/>
            <p:nvPr/>
          </p:nvSpPr>
          <p:spPr>
            <a:xfrm>
              <a:off x="2940" y="2304"/>
              <a:ext cx="0" cy="104"/>
            </a:xfrm>
            <a:prstGeom prst="line">
              <a:avLst/>
            </a:prstGeom>
            <a:ln w="25400" cap="flat" cmpd="sng">
              <a:solidFill>
                <a:schemeClr val="tx1"/>
              </a:solidFill>
              <a:prstDash val="solid"/>
              <a:headEnd type="none" w="med" len="med"/>
              <a:tailEnd type="none" w="med" len="med"/>
            </a:ln>
          </p:spPr>
        </p:sp>
        <p:sp>
          <p:nvSpPr>
            <p:cNvPr id="157736" name="Line 122"/>
            <p:cNvSpPr/>
            <p:nvPr/>
          </p:nvSpPr>
          <p:spPr>
            <a:xfrm>
              <a:off x="2712" y="2420"/>
              <a:ext cx="216" cy="0"/>
            </a:xfrm>
            <a:prstGeom prst="line">
              <a:avLst/>
            </a:prstGeom>
            <a:ln w="25400" cap="flat" cmpd="sng">
              <a:solidFill>
                <a:schemeClr val="tx1"/>
              </a:solidFill>
              <a:prstDash val="solid"/>
              <a:headEnd type="none" w="med" len="med"/>
              <a:tailEnd type="none" w="med" len="med"/>
            </a:ln>
          </p:spPr>
        </p:sp>
        <p:sp>
          <p:nvSpPr>
            <p:cNvPr id="157737" name="Line 123"/>
            <p:cNvSpPr/>
            <p:nvPr/>
          </p:nvSpPr>
          <p:spPr>
            <a:xfrm>
              <a:off x="2724" y="1704"/>
              <a:ext cx="0" cy="112"/>
            </a:xfrm>
            <a:prstGeom prst="line">
              <a:avLst/>
            </a:prstGeom>
            <a:ln w="25400" cap="flat" cmpd="sng">
              <a:solidFill>
                <a:schemeClr val="tx1"/>
              </a:solidFill>
              <a:prstDash val="solid"/>
              <a:headEnd type="none" w="med" len="med"/>
              <a:tailEnd type="none" w="med" len="med"/>
            </a:ln>
          </p:spPr>
        </p:sp>
        <p:sp>
          <p:nvSpPr>
            <p:cNvPr id="157738" name="Line 124"/>
            <p:cNvSpPr/>
            <p:nvPr/>
          </p:nvSpPr>
          <p:spPr>
            <a:xfrm>
              <a:off x="2456" y="2420"/>
              <a:ext cx="240" cy="0"/>
            </a:xfrm>
            <a:prstGeom prst="line">
              <a:avLst/>
            </a:prstGeom>
            <a:ln w="25400" cap="flat" cmpd="sng">
              <a:solidFill>
                <a:schemeClr val="tx1"/>
              </a:solidFill>
              <a:prstDash val="solid"/>
              <a:headEnd type="none" w="med" len="med"/>
              <a:tailEnd type="none" w="med" len="med"/>
            </a:ln>
          </p:spPr>
        </p:sp>
        <p:sp>
          <p:nvSpPr>
            <p:cNvPr id="157739" name="Oval 125"/>
            <p:cNvSpPr/>
            <p:nvPr/>
          </p:nvSpPr>
          <p:spPr>
            <a:xfrm>
              <a:off x="2672" y="2408"/>
              <a:ext cx="24" cy="24"/>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40" name="Oval 126"/>
            <p:cNvSpPr/>
            <p:nvPr/>
          </p:nvSpPr>
          <p:spPr>
            <a:xfrm>
              <a:off x="1704" y="2408"/>
              <a:ext cx="16" cy="24"/>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41" name="Line 127"/>
            <p:cNvSpPr/>
            <p:nvPr/>
          </p:nvSpPr>
          <p:spPr>
            <a:xfrm>
              <a:off x="2692" y="2424"/>
              <a:ext cx="0" cy="112"/>
            </a:xfrm>
            <a:prstGeom prst="line">
              <a:avLst/>
            </a:prstGeom>
            <a:ln w="25400" cap="flat" cmpd="sng">
              <a:solidFill>
                <a:schemeClr val="tx1"/>
              </a:solidFill>
              <a:prstDash val="solid"/>
              <a:headEnd type="none" w="med" len="med"/>
              <a:tailEnd type="none" w="med" len="med"/>
            </a:ln>
          </p:spPr>
        </p:sp>
        <p:sp>
          <p:nvSpPr>
            <p:cNvPr id="157742" name="Line 128"/>
            <p:cNvSpPr/>
            <p:nvPr/>
          </p:nvSpPr>
          <p:spPr>
            <a:xfrm flipH="1">
              <a:off x="2272" y="2548"/>
              <a:ext cx="392" cy="0"/>
            </a:xfrm>
            <a:prstGeom prst="line">
              <a:avLst/>
            </a:prstGeom>
            <a:ln w="25400" cap="flat" cmpd="sng">
              <a:solidFill>
                <a:schemeClr val="tx1"/>
              </a:solidFill>
              <a:prstDash val="solid"/>
              <a:headEnd type="none" w="med" len="med"/>
              <a:tailEnd type="none" w="med" len="med"/>
            </a:ln>
          </p:spPr>
        </p:sp>
        <p:sp>
          <p:nvSpPr>
            <p:cNvPr id="157743" name="Line 129"/>
            <p:cNvSpPr/>
            <p:nvPr/>
          </p:nvSpPr>
          <p:spPr>
            <a:xfrm>
              <a:off x="1728" y="2548"/>
              <a:ext cx="512" cy="0"/>
            </a:xfrm>
            <a:prstGeom prst="line">
              <a:avLst/>
            </a:prstGeom>
            <a:ln w="50800" cap="flat" cmpd="sng">
              <a:solidFill>
                <a:schemeClr val="bg2"/>
              </a:solidFill>
              <a:prstDash val="solid"/>
              <a:headEnd type="none" w="med" len="med"/>
              <a:tailEnd type="none" w="med" len="med"/>
            </a:ln>
          </p:spPr>
        </p:sp>
        <p:sp>
          <p:nvSpPr>
            <p:cNvPr id="157744" name="Oval 130"/>
            <p:cNvSpPr/>
            <p:nvPr/>
          </p:nvSpPr>
          <p:spPr>
            <a:xfrm>
              <a:off x="2240" y="2536"/>
              <a:ext cx="24" cy="16"/>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45" name="Freeform 131"/>
            <p:cNvSpPr/>
            <p:nvPr/>
          </p:nvSpPr>
          <p:spPr>
            <a:xfrm>
              <a:off x="2256" y="2560"/>
              <a:ext cx="337" cy="129"/>
            </a:xfrm>
            <a:custGeom>
              <a:avLst/>
              <a:gdLst/>
              <a:ahLst/>
              <a:cxnLst>
                <a:cxn ang="0">
                  <a:pos x="0" y="0"/>
                </a:cxn>
                <a:cxn ang="0">
                  <a:pos x="0" y="128"/>
                </a:cxn>
                <a:cxn ang="0">
                  <a:pos x="336" y="128"/>
                </a:cxn>
              </a:cxnLst>
              <a:pathLst>
                <a:path w="337" h="129">
                  <a:moveTo>
                    <a:pt x="0" y="0"/>
                  </a:moveTo>
                  <a:lnTo>
                    <a:pt x="0" y="128"/>
                  </a:lnTo>
                  <a:lnTo>
                    <a:pt x="336" y="128"/>
                  </a:lnTo>
                </a:path>
              </a:pathLst>
            </a:custGeom>
            <a:noFill/>
            <a:ln w="50800" cap="rnd" cmpd="sng">
              <a:solidFill>
                <a:schemeClr val="bg2"/>
              </a:solidFill>
              <a:prstDash val="solid"/>
              <a:round/>
              <a:headEnd type="none" w="med" len="med"/>
              <a:tailEnd type="none" w="med" len="med"/>
            </a:ln>
          </p:spPr>
          <p:txBody>
            <a:bodyPr/>
            <a:p>
              <a:endParaRPr lang="zh-CN" altLang="en-US"/>
            </a:p>
          </p:txBody>
        </p:sp>
        <p:sp>
          <p:nvSpPr>
            <p:cNvPr id="157746" name="Oval 132"/>
            <p:cNvSpPr/>
            <p:nvPr/>
          </p:nvSpPr>
          <p:spPr>
            <a:xfrm>
              <a:off x="2584" y="2680"/>
              <a:ext cx="24" cy="16"/>
            </a:xfrm>
            <a:prstGeom prst="ellipse">
              <a:avLst/>
            </a:prstGeom>
            <a:solidFill>
              <a:srgbClr val="000000"/>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47" name="Line 133"/>
            <p:cNvSpPr/>
            <p:nvPr/>
          </p:nvSpPr>
          <p:spPr>
            <a:xfrm>
              <a:off x="3556" y="1816"/>
              <a:ext cx="0" cy="864"/>
            </a:xfrm>
            <a:prstGeom prst="line">
              <a:avLst/>
            </a:prstGeom>
            <a:ln w="25400" cap="flat" cmpd="sng">
              <a:solidFill>
                <a:schemeClr val="tx1"/>
              </a:solidFill>
              <a:prstDash val="solid"/>
              <a:headEnd type="none" w="med" len="med"/>
              <a:tailEnd type="none" w="med" len="med"/>
            </a:ln>
          </p:spPr>
        </p:sp>
        <p:sp>
          <p:nvSpPr>
            <p:cNvPr id="157748" name="Line 134"/>
            <p:cNvSpPr/>
            <p:nvPr/>
          </p:nvSpPr>
          <p:spPr>
            <a:xfrm>
              <a:off x="2624" y="2692"/>
              <a:ext cx="920" cy="0"/>
            </a:xfrm>
            <a:prstGeom prst="line">
              <a:avLst/>
            </a:prstGeom>
            <a:ln w="25400" cap="flat" cmpd="sng">
              <a:solidFill>
                <a:schemeClr val="tx1"/>
              </a:solidFill>
              <a:prstDash val="solid"/>
              <a:headEnd type="none" w="med" len="med"/>
              <a:tailEnd type="none" w="med" len="med"/>
            </a:ln>
          </p:spPr>
        </p:sp>
        <p:sp>
          <p:nvSpPr>
            <p:cNvPr id="157749" name="Freeform 135"/>
            <p:cNvSpPr/>
            <p:nvPr/>
          </p:nvSpPr>
          <p:spPr>
            <a:xfrm>
              <a:off x="2488" y="2832"/>
              <a:ext cx="217" cy="113"/>
            </a:xfrm>
            <a:custGeom>
              <a:avLst/>
              <a:gdLst/>
              <a:ahLst/>
              <a:cxnLst>
                <a:cxn ang="0">
                  <a:pos x="0" y="112"/>
                </a:cxn>
                <a:cxn ang="0">
                  <a:pos x="104" y="0"/>
                </a:cxn>
                <a:cxn ang="0">
                  <a:pos x="216" y="112"/>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50" name="Freeform 136"/>
            <p:cNvSpPr/>
            <p:nvPr/>
          </p:nvSpPr>
          <p:spPr>
            <a:xfrm>
              <a:off x="2488" y="2832"/>
              <a:ext cx="217" cy="113"/>
            </a:xfrm>
            <a:custGeom>
              <a:avLst/>
              <a:gdLst/>
              <a:ahLst/>
              <a:cxnLst>
                <a:cxn ang="0">
                  <a:pos x="0" y="112"/>
                </a:cxn>
                <a:cxn ang="0">
                  <a:pos x="104" y="0"/>
                </a:cxn>
                <a:cxn ang="0">
                  <a:pos x="216" y="112"/>
                </a:cxn>
              </a:cxnLst>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51" name="Line 137"/>
            <p:cNvSpPr/>
            <p:nvPr/>
          </p:nvSpPr>
          <p:spPr>
            <a:xfrm flipV="1">
              <a:off x="2596" y="2688"/>
              <a:ext cx="0" cy="144"/>
            </a:xfrm>
            <a:prstGeom prst="line">
              <a:avLst/>
            </a:prstGeom>
            <a:ln w="50800" cap="flat" cmpd="sng">
              <a:solidFill>
                <a:schemeClr val="bg2"/>
              </a:solidFill>
              <a:prstDash val="solid"/>
              <a:headEnd type="none" w="med" len="med"/>
              <a:tailEnd type="none" w="med" len="med"/>
            </a:ln>
          </p:spPr>
        </p:sp>
        <p:sp>
          <p:nvSpPr>
            <p:cNvPr id="157752" name="Freeform 138"/>
            <p:cNvSpPr/>
            <p:nvPr/>
          </p:nvSpPr>
          <p:spPr>
            <a:xfrm>
              <a:off x="2704" y="1176"/>
              <a:ext cx="1241" cy="1769"/>
            </a:xfrm>
            <a:custGeom>
              <a:avLst/>
              <a:gdLst/>
              <a:ahLst/>
              <a:cxnLst>
                <a:cxn ang="0">
                  <a:pos x="0" y="1768"/>
                </a:cxn>
                <a:cxn ang="0">
                  <a:pos x="1240" y="1768"/>
                </a:cxn>
                <a:cxn ang="0">
                  <a:pos x="1240" y="0"/>
                </a:cxn>
              </a:cxnLst>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p:spPr>
          <p:txBody>
            <a:bodyPr/>
            <a:p>
              <a:endParaRPr lang="zh-CN" altLang="en-US"/>
            </a:p>
          </p:txBody>
        </p:sp>
        <p:grpSp>
          <p:nvGrpSpPr>
            <p:cNvPr id="157753" name="Group 139"/>
            <p:cNvGrpSpPr/>
            <p:nvPr/>
          </p:nvGrpSpPr>
          <p:grpSpPr>
            <a:xfrm>
              <a:off x="2568" y="3056"/>
              <a:ext cx="41" cy="129"/>
              <a:chOff x="2568" y="3056"/>
              <a:chExt cx="41" cy="129"/>
            </a:xfrm>
          </p:grpSpPr>
          <p:sp>
            <p:nvSpPr>
              <p:cNvPr id="157754" name="Freeform 140"/>
              <p:cNvSpPr/>
              <p:nvPr/>
            </p:nvSpPr>
            <p:spPr>
              <a:xfrm>
                <a:off x="2568" y="3096"/>
                <a:ext cx="41" cy="89"/>
              </a:xfrm>
              <a:custGeom>
                <a:avLst/>
                <a:gdLst/>
                <a:ahLst/>
                <a:cxnLst>
                  <a:cxn ang="0">
                    <a:pos x="20" y="88"/>
                  </a:cxn>
                  <a:cxn ang="0">
                    <a:pos x="0" y="0"/>
                  </a:cxn>
                  <a:cxn ang="0">
                    <a:pos x="20" y="0"/>
                  </a:cxn>
                  <a:cxn ang="0">
                    <a:pos x="40" y="0"/>
                  </a:cxn>
                  <a:cxn ang="0">
                    <a:pos x="20" y="88"/>
                  </a:cxn>
                </a:cxnLst>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p:spPr>
            <p:txBody>
              <a:bodyPr/>
              <a:p>
                <a:endParaRPr lang="zh-CN" altLang="en-US"/>
              </a:p>
            </p:txBody>
          </p:sp>
          <p:sp>
            <p:nvSpPr>
              <p:cNvPr id="157755" name="Line 141"/>
              <p:cNvSpPr/>
              <p:nvPr/>
            </p:nvSpPr>
            <p:spPr>
              <a:xfrm>
                <a:off x="2596" y="3056"/>
                <a:ext cx="0" cy="32"/>
              </a:xfrm>
              <a:prstGeom prst="line">
                <a:avLst/>
              </a:prstGeom>
              <a:ln w="25400" cap="flat" cmpd="sng">
                <a:solidFill>
                  <a:schemeClr val="tx1"/>
                </a:solidFill>
                <a:prstDash val="solid"/>
                <a:headEnd type="none" w="med" len="med"/>
                <a:tailEnd type="none" w="med" len="med"/>
              </a:ln>
            </p:spPr>
          </p:sp>
        </p:grpSp>
        <p:sp>
          <p:nvSpPr>
            <p:cNvPr id="157756" name="Line 142"/>
            <p:cNvSpPr/>
            <p:nvPr/>
          </p:nvSpPr>
          <p:spPr>
            <a:xfrm flipV="1">
              <a:off x="2596" y="3048"/>
              <a:ext cx="0" cy="72"/>
            </a:xfrm>
            <a:prstGeom prst="line">
              <a:avLst/>
            </a:prstGeom>
            <a:ln w="50800" cap="flat" cmpd="sng">
              <a:solidFill>
                <a:schemeClr val="bg2"/>
              </a:solidFill>
              <a:prstDash val="solid"/>
              <a:headEnd type="none" w="med" len="med"/>
              <a:tailEnd type="none" w="med" len="med"/>
            </a:ln>
          </p:spPr>
        </p:sp>
        <p:sp>
          <p:nvSpPr>
            <p:cNvPr id="776335" name="Rectangle 143"/>
            <p:cNvSpPr>
              <a:spLocks noChangeArrowheads="1"/>
            </p:cNvSpPr>
            <p:nvPr/>
          </p:nvSpPr>
          <p:spPr bwMode="auto">
            <a:xfrm>
              <a:off x="3971" y="2162"/>
              <a:ext cx="610" cy="14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loop &lt; 20 X</a:t>
              </a:r>
              <a:endPar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57758" name="Freeform 144"/>
            <p:cNvSpPr/>
            <p:nvPr/>
          </p:nvSpPr>
          <p:spPr>
            <a:xfrm>
              <a:off x="2688" y="1480"/>
              <a:ext cx="217" cy="113"/>
            </a:xfrm>
            <a:custGeom>
              <a:avLst/>
              <a:gdLst/>
              <a:ahLst/>
              <a:cxnLst>
                <a:cxn ang="0">
                  <a:pos x="0" y="0"/>
                </a:cxn>
                <a:cxn ang="0">
                  <a:pos x="104" y="112"/>
                </a:cxn>
                <a:cxn ang="0">
                  <a:pos x="216"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59" name="Freeform 145"/>
            <p:cNvSpPr/>
            <p:nvPr/>
          </p:nvSpPr>
          <p:spPr>
            <a:xfrm>
              <a:off x="2688" y="1480"/>
              <a:ext cx="217" cy="113"/>
            </a:xfrm>
            <a:custGeom>
              <a:avLst/>
              <a:gdLst/>
              <a:ahLst/>
              <a:cxnLst>
                <a:cxn ang="0">
                  <a:pos x="0" y="0"/>
                </a:cxn>
                <a:cxn ang="0">
                  <a:pos x="104" y="112"/>
                </a:cxn>
                <a:cxn ang="0">
                  <a:pos x="216"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0" name="Freeform 146"/>
            <p:cNvSpPr/>
            <p:nvPr/>
          </p:nvSpPr>
          <p:spPr>
            <a:xfrm>
              <a:off x="2128" y="1696"/>
              <a:ext cx="217" cy="113"/>
            </a:xfrm>
            <a:custGeom>
              <a:avLst/>
              <a:gdLst/>
              <a:ahLst/>
              <a:cxnLst>
                <a:cxn ang="0">
                  <a:pos x="0" y="0"/>
                </a:cxn>
                <a:cxn ang="0">
                  <a:pos x="104" y="112"/>
                </a:cxn>
                <a:cxn ang="0">
                  <a:pos x="216"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1" name="Freeform 147"/>
            <p:cNvSpPr/>
            <p:nvPr/>
          </p:nvSpPr>
          <p:spPr>
            <a:xfrm>
              <a:off x="2128" y="1696"/>
              <a:ext cx="217" cy="113"/>
            </a:xfrm>
            <a:custGeom>
              <a:avLst/>
              <a:gdLst/>
              <a:ahLst/>
              <a:cxnLst>
                <a:cxn ang="0">
                  <a:pos x="0" y="0"/>
                </a:cxn>
                <a:cxn ang="0">
                  <a:pos x="104" y="112"/>
                </a:cxn>
                <a:cxn ang="0">
                  <a:pos x="216" y="0"/>
                </a:cxn>
              </a:cxnLst>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2" name="Freeform 148"/>
            <p:cNvSpPr/>
            <p:nvPr/>
          </p:nvSpPr>
          <p:spPr>
            <a:xfrm>
              <a:off x="1640" y="1936"/>
              <a:ext cx="217" cy="105"/>
            </a:xfrm>
            <a:custGeom>
              <a:avLst/>
              <a:gdLst/>
              <a:ahLst/>
              <a:cxnLst>
                <a:cxn ang="0">
                  <a:pos x="0" y="0"/>
                </a:cxn>
                <a:cxn ang="0">
                  <a:pos x="112" y="104"/>
                </a:cxn>
                <a:cxn ang="0">
                  <a:pos x="216" y="0"/>
                </a:cxn>
              </a:cxnLst>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3" name="Freeform 149"/>
            <p:cNvSpPr/>
            <p:nvPr/>
          </p:nvSpPr>
          <p:spPr>
            <a:xfrm>
              <a:off x="1640" y="1936"/>
              <a:ext cx="217" cy="105"/>
            </a:xfrm>
            <a:custGeom>
              <a:avLst/>
              <a:gdLst/>
              <a:ahLst/>
              <a:cxnLst>
                <a:cxn ang="0">
                  <a:pos x="0" y="0"/>
                </a:cxn>
                <a:cxn ang="0">
                  <a:pos x="112" y="104"/>
                </a:cxn>
                <a:cxn ang="0">
                  <a:pos x="216" y="0"/>
                </a:cxn>
              </a:cxnLst>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4" name="Freeform 150"/>
            <p:cNvSpPr/>
            <p:nvPr/>
          </p:nvSpPr>
          <p:spPr>
            <a:xfrm>
              <a:off x="2616" y="1936"/>
              <a:ext cx="217" cy="105"/>
            </a:xfrm>
            <a:custGeom>
              <a:avLst/>
              <a:gdLst/>
              <a:ahLst/>
              <a:cxnLst>
                <a:cxn ang="0">
                  <a:pos x="0" y="0"/>
                </a:cxn>
                <a:cxn ang="0">
                  <a:pos x="104" y="104"/>
                </a:cxn>
                <a:cxn ang="0">
                  <a:pos x="216"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5" name="Freeform 151"/>
            <p:cNvSpPr/>
            <p:nvPr/>
          </p:nvSpPr>
          <p:spPr>
            <a:xfrm>
              <a:off x="2616" y="1936"/>
              <a:ext cx="217" cy="105"/>
            </a:xfrm>
            <a:custGeom>
              <a:avLst/>
              <a:gdLst/>
              <a:ahLst/>
              <a:cxnLst>
                <a:cxn ang="0">
                  <a:pos x="0" y="0"/>
                </a:cxn>
                <a:cxn ang="0">
                  <a:pos x="104" y="104"/>
                </a:cxn>
                <a:cxn ang="0">
                  <a:pos x="216"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6" name="Freeform 152"/>
            <p:cNvSpPr/>
            <p:nvPr/>
          </p:nvSpPr>
          <p:spPr>
            <a:xfrm>
              <a:off x="2488" y="2944"/>
              <a:ext cx="217" cy="105"/>
            </a:xfrm>
            <a:custGeom>
              <a:avLst/>
              <a:gdLst/>
              <a:ahLst/>
              <a:cxnLst>
                <a:cxn ang="0">
                  <a:pos x="0" y="0"/>
                </a:cxn>
                <a:cxn ang="0">
                  <a:pos x="104" y="104"/>
                </a:cxn>
                <a:cxn ang="0">
                  <a:pos x="216"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7" name="Freeform 153"/>
            <p:cNvSpPr/>
            <p:nvPr/>
          </p:nvSpPr>
          <p:spPr>
            <a:xfrm>
              <a:off x="2488" y="2944"/>
              <a:ext cx="217" cy="105"/>
            </a:xfrm>
            <a:custGeom>
              <a:avLst/>
              <a:gdLst/>
              <a:ahLst/>
              <a:cxnLst>
                <a:cxn ang="0">
                  <a:pos x="0" y="0"/>
                </a:cxn>
                <a:cxn ang="0">
                  <a:pos x="104" y="104"/>
                </a:cxn>
                <a:cxn ang="0">
                  <a:pos x="216" y="0"/>
                </a:cxn>
              </a:cxnLst>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157768" name="Line 154"/>
            <p:cNvSpPr/>
            <p:nvPr/>
          </p:nvSpPr>
          <p:spPr>
            <a:xfrm>
              <a:off x="2840" y="1940"/>
              <a:ext cx="72" cy="0"/>
            </a:xfrm>
            <a:prstGeom prst="line">
              <a:avLst/>
            </a:prstGeom>
            <a:ln w="25400" cap="flat" cmpd="sng">
              <a:solidFill>
                <a:schemeClr val="tx1"/>
              </a:solidFill>
              <a:prstDash val="solid"/>
              <a:headEnd type="none" w="med" len="med"/>
              <a:tailEnd type="none" w="med" len="med"/>
            </a:ln>
          </p:spPr>
        </p:sp>
        <p:sp>
          <p:nvSpPr>
            <p:cNvPr id="157769" name="AutoShape 155"/>
            <p:cNvSpPr/>
            <p:nvPr/>
          </p:nvSpPr>
          <p:spPr>
            <a:xfrm>
              <a:off x="2656" y="1352"/>
              <a:ext cx="264" cy="240"/>
            </a:xfrm>
            <a:prstGeom prst="diamond">
              <a:avLst/>
            </a:prstGeom>
            <a:solidFill>
              <a:schemeClr val="tx2"/>
            </a:solidFill>
            <a:ln w="25400" cap="flat" cmpd="sng">
              <a:solidFill>
                <a:schemeClr val="bg2"/>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70" name="AutoShape 156"/>
            <p:cNvSpPr/>
            <p:nvPr/>
          </p:nvSpPr>
          <p:spPr>
            <a:xfrm>
              <a:off x="2096" y="1576"/>
              <a:ext cx="264" cy="240"/>
            </a:xfrm>
            <a:prstGeom prst="diamond">
              <a:avLst/>
            </a:prstGeom>
            <a:solidFill>
              <a:schemeClr val="tx2"/>
            </a:solidFill>
            <a:ln w="25400" cap="flat" cmpd="sng">
              <a:solidFill>
                <a:schemeClr val="bg2"/>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71" name="AutoShape 157"/>
            <p:cNvSpPr/>
            <p:nvPr/>
          </p:nvSpPr>
          <p:spPr>
            <a:xfrm>
              <a:off x="1608" y="1808"/>
              <a:ext cx="264" cy="240"/>
            </a:xfrm>
            <a:prstGeom prst="diamond">
              <a:avLst/>
            </a:prstGeom>
            <a:solidFill>
              <a:schemeClr val="tx2"/>
            </a:solidFill>
            <a:ln w="25400" cap="flat" cmpd="sng">
              <a:solidFill>
                <a:schemeClr val="bg2"/>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72" name="AutoShape 158"/>
            <p:cNvSpPr/>
            <p:nvPr/>
          </p:nvSpPr>
          <p:spPr>
            <a:xfrm>
              <a:off x="2584" y="1808"/>
              <a:ext cx="264" cy="240"/>
            </a:xfrm>
            <a:prstGeom prst="diamond">
              <a:avLst/>
            </a:prstGeom>
            <a:solidFill>
              <a:schemeClr val="tx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73" name="AutoShape 159"/>
            <p:cNvSpPr/>
            <p:nvPr/>
          </p:nvSpPr>
          <p:spPr>
            <a:xfrm>
              <a:off x="2448" y="2816"/>
              <a:ext cx="264" cy="240"/>
            </a:xfrm>
            <a:prstGeom prst="diamond">
              <a:avLst/>
            </a:prstGeom>
            <a:solidFill>
              <a:schemeClr val="tx2"/>
            </a:solidFill>
            <a:ln w="25400" cap="flat" cmpd="sng">
              <a:solidFill>
                <a:schemeClr val="bg2"/>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57774" name="Line 160"/>
            <p:cNvSpPr/>
            <p:nvPr/>
          </p:nvSpPr>
          <p:spPr>
            <a:xfrm>
              <a:off x="1496" y="2424"/>
              <a:ext cx="192" cy="0"/>
            </a:xfrm>
            <a:prstGeom prst="line">
              <a:avLst/>
            </a:prstGeom>
            <a:ln w="50800" cap="flat" cmpd="sng">
              <a:solidFill>
                <a:schemeClr val="bg2"/>
              </a:solidFill>
              <a:prstDash val="solid"/>
              <a:headEnd type="none" w="med" len="med"/>
              <a:tailEnd type="none" w="med" len="med"/>
            </a:ln>
          </p:spPr>
        </p:sp>
        <p:sp>
          <p:nvSpPr>
            <p:cNvPr id="157775" name="Line 161"/>
            <p:cNvSpPr/>
            <p:nvPr/>
          </p:nvSpPr>
          <p:spPr>
            <a:xfrm>
              <a:off x="1744" y="2424"/>
              <a:ext cx="208" cy="0"/>
            </a:xfrm>
            <a:prstGeom prst="line">
              <a:avLst/>
            </a:prstGeom>
            <a:ln w="25400" cap="flat" cmpd="sng">
              <a:solidFill>
                <a:schemeClr val="tx1"/>
              </a:solidFill>
              <a:prstDash val="solid"/>
              <a:headEnd type="none" w="med" len="med"/>
              <a:tailEnd type="none" w="med" len="med"/>
            </a:ln>
          </p:spPr>
        </p:sp>
        <p:sp>
          <p:nvSpPr>
            <p:cNvPr id="776354" name="Rectangle 162"/>
            <p:cNvSpPr>
              <a:spLocks noChangeArrowheads="1"/>
            </p:cNvSpPr>
            <p:nvPr/>
          </p:nvSpPr>
          <p:spPr bwMode="auto">
            <a:xfrm>
              <a:off x="991" y="1031"/>
              <a:ext cx="886" cy="1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Selected path</a:t>
              </a:r>
              <a:endParaRPr kumimoji="0" lang="en-US" altLang="ja-JP" sz="2000" b="1" i="0" u="none" strike="noStrike" kern="1200" cap="none" spc="0" normalizeH="0" baseline="0" noProof="1">
                <a:solidFill>
                  <a:schemeClr val="bg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157777" name="Line 163"/>
            <p:cNvSpPr/>
            <p:nvPr/>
          </p:nvSpPr>
          <p:spPr>
            <a:xfrm>
              <a:off x="1545" y="1315"/>
              <a:ext cx="358" cy="327"/>
            </a:xfrm>
            <a:prstGeom prst="line">
              <a:avLst/>
            </a:prstGeom>
            <a:ln w="28575" cap="flat" cmpd="sng">
              <a:solidFill>
                <a:schemeClr val="tx1"/>
              </a:solidFill>
              <a:prstDash val="solid"/>
              <a:headEnd type="none" w="med" len="med"/>
              <a:tailEnd type="triangle" w="med" len="med"/>
            </a:ln>
          </p:spPr>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Internal and External Views</a:t>
            </a:r>
            <a:endParaRPr lang="en-US" altLang="zh-CN">
              <a:ea typeface="宋体" panose="02010600030101010101" pitchFamily="2" charset="-122"/>
            </a:endParaRPr>
          </a:p>
        </p:txBody>
      </p:sp>
      <p:sp>
        <p:nvSpPr>
          <p:cNvPr id="150530" name="Rectangle 3"/>
          <p:cNvSpPr>
            <a:spLocks noGrp="1"/>
          </p:cNvSpPr>
          <p:nvPr>
            <p:ph type="body"/>
          </p:nvPr>
        </p:nvSpPr>
        <p:spPr>
          <a:xfrm>
            <a:off x="215900" y="800100"/>
            <a:ext cx="8712200" cy="4686300"/>
          </a:xfrm>
        </p:spPr>
        <p:txBody>
          <a:bodyPr vert="horz" wrap="square" lIns="91440" tIns="45720" rIns="91440" bIns="45720" anchor="t" anchorCtr="0"/>
          <a:p>
            <a:pPr>
              <a:buFont typeface="Wingdings" panose="05000000000000000000" pitchFamily="2" charset="2"/>
              <a:buChar char="n"/>
            </a:pPr>
            <a:r>
              <a:rPr lang="en-US" altLang="zh-CN">
                <a:latin typeface="Palatino" pitchFamily="-128" charset="0"/>
                <a:ea typeface="宋体" panose="02010600030101010101" pitchFamily="2" charset="-122"/>
              </a:rPr>
              <a:t>Any engineered product (and most other things) can be tested in one of two ways: </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solidFill>
                  <a:srgbClr val="FF0000"/>
                </a:solidFill>
                <a:latin typeface="Palatino" pitchFamily="-128" charset="0"/>
                <a:ea typeface="宋体" panose="02010600030101010101" pitchFamily="2" charset="-122"/>
                <a:sym typeface="+mn-ea"/>
              </a:rPr>
              <a:t>White-box testing </a:t>
            </a:r>
            <a:r>
              <a:rPr lang="en-US" altLang="zh-CN">
                <a:latin typeface="Palatino" pitchFamily="-128" charset="0"/>
                <a:ea typeface="宋体" panose="02010600030101010101" pitchFamily="2" charset="-122"/>
                <a:sym typeface="+mn-ea"/>
              </a:rPr>
              <a:t>(internal view)</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solidFill>
                  <a:srgbClr val="FF0000"/>
                </a:solidFill>
                <a:latin typeface="Palatino" pitchFamily="-128" charset="0"/>
                <a:ea typeface="宋体" panose="02010600030101010101" pitchFamily="2" charset="-122"/>
              </a:rPr>
              <a:t>black-box testing  </a:t>
            </a:r>
            <a:r>
              <a:rPr lang="en-US" altLang="zh-CN">
                <a:latin typeface="Palatino" pitchFamily="-128" charset="0"/>
                <a:ea typeface="宋体" panose="02010600030101010101" pitchFamily="2" charset="-122"/>
              </a:rPr>
              <a:t>(external view) </a:t>
            </a:r>
            <a:endParaRPr lang="en-US" altLang="zh-CN">
              <a:latin typeface="Palatino" pitchFamily="-128" charset="0"/>
              <a:ea typeface="宋体" panose="02010600030101010101" pitchFamily="2" charset="-122"/>
            </a:endParaRPr>
          </a:p>
          <a:p>
            <a:pPr marL="457200" lvl="1" indent="0">
              <a:buFont typeface="Wingdings" panose="05000000000000000000" pitchFamily="2" charset="2"/>
              <a:buNone/>
            </a:pP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sz="2400">
                <a:sym typeface="+mn-ea"/>
              </a:rPr>
              <a:t>White-box testing- </a:t>
            </a:r>
            <a:r>
              <a:rPr lang="en-US" altLang="zh-CN" sz="2400">
                <a:solidFill>
                  <a:srgbClr val="FF0000"/>
                </a:solidFill>
                <a:sym typeface="+mn-ea"/>
              </a:rPr>
              <a:t>early</a:t>
            </a:r>
            <a:r>
              <a:rPr lang="en-US" altLang="zh-CN" sz="2400">
                <a:sym typeface="+mn-ea"/>
              </a:rPr>
              <a:t> in the testing process </a:t>
            </a:r>
            <a:r>
              <a:rPr lang="zh-CN" altLang="en-US" sz="2400" dirty="0">
                <a:sym typeface="+mn-ea"/>
              </a:rPr>
              <a:t>（</a:t>
            </a:r>
            <a:r>
              <a:rPr lang="en-US" altLang="zh-CN" sz="2400">
                <a:sym typeface="+mn-ea"/>
              </a:rPr>
              <a:t>internal</a:t>
            </a:r>
            <a:r>
              <a:rPr lang="zh-CN" altLang="en-US" sz="2400" dirty="0">
                <a:sym typeface="+mn-ea"/>
              </a:rPr>
              <a:t>）</a:t>
            </a:r>
            <a:endParaRPr lang="en-US" altLang="zh-CN" sz="2400">
              <a:latin typeface="Palatino" pitchFamily="-128" charset="0"/>
              <a:ea typeface="宋体" panose="02010600030101010101" pitchFamily="2" charset="-122"/>
            </a:endParaRPr>
          </a:p>
          <a:p>
            <a:pPr lvl="1">
              <a:buFont typeface="Wingdings" panose="05000000000000000000" pitchFamily="2" charset="2"/>
              <a:buChar char="n"/>
            </a:pPr>
            <a:r>
              <a:rPr lang="en-US" altLang="zh-CN"/>
              <a:t>Black-box testing- </a:t>
            </a:r>
            <a:r>
              <a:rPr lang="en-US" altLang="zh-CN">
                <a:solidFill>
                  <a:srgbClr val="FF0000"/>
                </a:solidFill>
              </a:rPr>
              <a:t>later</a:t>
            </a:r>
            <a:r>
              <a:rPr lang="en-US" altLang="zh-CN"/>
              <a:t> in the testing process  (external)</a:t>
            </a:r>
            <a:endParaRPr lang="en-US" altLang="zh-CN">
              <a:latin typeface="Palatino" pitchFamily="-128" charset="0"/>
              <a:ea typeface="宋体" panose="02010600030101010101" pitchFamily="2" charset="-122"/>
            </a:endParaRPr>
          </a:p>
          <a:p>
            <a:pPr>
              <a:buNone/>
            </a:pPr>
            <a:endParaRPr lang="en-US" altLang="zh-CN">
              <a:latin typeface="Palatino" pitchFamily="-128" charset="0"/>
              <a:ea typeface="宋体" panose="02010600030101010101" pitchFamily="2" charset="-122"/>
            </a:endParaRPr>
          </a:p>
        </p:txBody>
      </p:sp>
      <p:sp>
        <p:nvSpPr>
          <p:cNvPr id="15053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053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Internal and External Views</a:t>
            </a:r>
            <a:endParaRPr lang="en-US" altLang="zh-CN">
              <a:ea typeface="宋体" panose="02010600030101010101" pitchFamily="2" charset="-122"/>
            </a:endParaRPr>
          </a:p>
        </p:txBody>
      </p:sp>
      <p:sp>
        <p:nvSpPr>
          <p:cNvPr id="152578" name="Rectangle 3"/>
          <p:cNvSpPr>
            <a:spLocks noGrp="1"/>
          </p:cNvSpPr>
          <p:nvPr>
            <p:ph type="body"/>
          </p:nvPr>
        </p:nvSpPr>
        <p:spPr>
          <a:xfrm>
            <a:off x="611188" y="800100"/>
            <a:ext cx="7847012" cy="4686300"/>
          </a:xfrm>
        </p:spPr>
        <p:txBody>
          <a:bodyPr vert="horz" wrap="square" lIns="91440" tIns="45720" rIns="91440" bIns="45720" anchor="t" anchorCtr="0"/>
          <a:p>
            <a:pPr>
              <a:buFont typeface="Wingdings" panose="05000000000000000000" pitchFamily="2" charset="2"/>
              <a:buChar char="n"/>
            </a:pPr>
            <a:r>
              <a:rPr lang="en-US" altLang="zh-CN">
                <a:solidFill>
                  <a:srgbClr val="FF0000"/>
                </a:solidFill>
                <a:latin typeface="Palatino" pitchFamily="-128" charset="0"/>
                <a:ea typeface="宋体" panose="02010600030101010101" pitchFamily="2" charset="-122"/>
              </a:rPr>
              <a:t>White-box testing </a:t>
            </a:r>
            <a:r>
              <a:rPr lang="en-US" altLang="zh-CN">
                <a:latin typeface="Palatino" pitchFamily="-128" charset="0"/>
                <a:ea typeface="宋体" panose="02010600030101010101" pitchFamily="2" charset="-122"/>
              </a:rPr>
              <a:t>(internal view)</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latin typeface="Palatino" pitchFamily="-128" charset="0"/>
                <a:ea typeface="宋体" panose="02010600030101010101" pitchFamily="2" charset="-122"/>
              </a:rPr>
              <a:t>Knowing the internal workings of a product, tests can be conducted to ensure that “all gears mesh,” that is, internal operations are performed according to specifications and all internal components have been adequately exercised. </a:t>
            </a:r>
            <a:r>
              <a:rPr lang="zh-CN" altLang="en-US" dirty="0">
                <a:latin typeface="Palatino" pitchFamily="-128" charset="0"/>
                <a:ea typeface="宋体" panose="02010600030101010101" pitchFamily="2" charset="-122"/>
              </a:rPr>
              <a:t>了解产品的内部工作情况，可以执行测试以确保“所有的齿轮吻合”，即内部操作依据规格说明执行，而且对所有的内部构件已进行了充分测试。</a:t>
            </a:r>
            <a:endParaRPr lang="zh-CN" altLang="en-US" dirty="0">
              <a:latin typeface="Palatino" pitchFamily="-128" charset="0"/>
              <a:ea typeface="宋体" panose="02010600030101010101" pitchFamily="2" charset="-122"/>
            </a:endParaRPr>
          </a:p>
          <a:p>
            <a:pPr lvl="1">
              <a:buFont typeface="Wingdings" panose="05000000000000000000" pitchFamily="2" charset="2"/>
              <a:buChar char="n"/>
            </a:pPr>
            <a:r>
              <a:rPr lang="zh-CN" altLang="en-US" dirty="0">
                <a:latin typeface="Palatino" pitchFamily="-128" charset="0"/>
                <a:ea typeface="宋体" panose="02010600030101010101" pitchFamily="2" charset="-122"/>
              </a:rPr>
              <a:t>白盒测试是基于过程细节的封闭测试，检查构件内部处理逻辑、数据结构和构件间的协作（接口）的正确性</a:t>
            </a:r>
            <a:endParaRPr lang="zh-CN" altLang="en-US" dirty="0">
              <a:latin typeface="Palatino" pitchFamily="-128" charset="0"/>
              <a:ea typeface="宋体" panose="02010600030101010101" pitchFamily="2" charset="-122"/>
            </a:endParaRPr>
          </a:p>
        </p:txBody>
      </p:sp>
      <p:sp>
        <p:nvSpPr>
          <p:cNvPr id="15257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258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Internal and External Views</a:t>
            </a:r>
            <a:endParaRPr lang="en-US" altLang="zh-CN">
              <a:ea typeface="宋体" panose="02010600030101010101" pitchFamily="2" charset="-122"/>
            </a:endParaRPr>
          </a:p>
        </p:txBody>
      </p:sp>
      <p:sp>
        <p:nvSpPr>
          <p:cNvPr id="151554" name="Rectangle 3"/>
          <p:cNvSpPr>
            <a:spLocks noGrp="1"/>
          </p:cNvSpPr>
          <p:nvPr>
            <p:ph type="body"/>
          </p:nvPr>
        </p:nvSpPr>
        <p:spPr>
          <a:xfrm>
            <a:off x="611188" y="800100"/>
            <a:ext cx="7847012" cy="4686300"/>
          </a:xfrm>
        </p:spPr>
        <p:txBody>
          <a:bodyPr vert="horz" wrap="square" lIns="91440" tIns="45720" rIns="91440" bIns="45720" anchor="t" anchorCtr="0"/>
          <a:p>
            <a:pPr>
              <a:buFont typeface="Wingdings" panose="05000000000000000000" pitchFamily="2" charset="2"/>
              <a:buChar char="n"/>
            </a:pPr>
            <a:r>
              <a:rPr lang="en-US" altLang="zh-CN">
                <a:solidFill>
                  <a:srgbClr val="FF0000"/>
                </a:solidFill>
                <a:latin typeface="Palatino" pitchFamily="-128" charset="0"/>
                <a:ea typeface="宋体" panose="02010600030101010101" pitchFamily="2" charset="-122"/>
              </a:rPr>
              <a:t>black-box testing  </a:t>
            </a:r>
            <a:r>
              <a:rPr lang="en-US" altLang="zh-CN">
                <a:latin typeface="Palatino" pitchFamily="-128" charset="0"/>
                <a:ea typeface="宋体" panose="02010600030101010101" pitchFamily="2" charset="-122"/>
              </a:rPr>
              <a:t>(external view)</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latin typeface="Palatino" pitchFamily="-128" charset="0"/>
                <a:ea typeface="宋体" panose="02010600030101010101" pitchFamily="2" charset="-122"/>
              </a:rPr>
              <a:t>Knowing the specified function that a product has been designed to perform, tests can be conducted that demonstrate each function is fully operational while at the same time searching for errors in each function;  </a:t>
            </a:r>
            <a:r>
              <a:rPr lang="zh-CN" altLang="en-US" dirty="0">
                <a:latin typeface="Palatino" pitchFamily="-128" charset="0"/>
                <a:ea typeface="宋体" panose="02010600030101010101" pitchFamily="2" charset="-122"/>
              </a:rPr>
              <a:t>了解已设计的产品要完成的指定功能，可以执行测试以显示每个功能是可操作的，同时，查找在每个功能中的错误</a:t>
            </a:r>
            <a:endParaRPr lang="zh-CN" altLang="en-US" dirty="0">
              <a:latin typeface="Palatino" pitchFamily="-128" charset="0"/>
              <a:ea typeface="宋体" panose="02010600030101010101" pitchFamily="2" charset="-122"/>
            </a:endParaRPr>
          </a:p>
          <a:p>
            <a:pPr lvl="1">
              <a:buFont typeface="Wingdings" panose="05000000000000000000" pitchFamily="2" charset="2"/>
              <a:buChar char="n"/>
            </a:pPr>
            <a:r>
              <a:rPr lang="zh-CN" altLang="en-US" dirty="0">
                <a:latin typeface="Palatino" pitchFamily="-128" charset="0"/>
                <a:ea typeface="宋体" panose="02010600030101010101" pitchFamily="2" charset="-122"/>
              </a:rPr>
              <a:t>黑盒测试，就是功能测试，从外部（软件接口处）执行测试用例，用以验证待测功能的正确性，而不考虑软件内部处理逻辑。</a:t>
            </a:r>
            <a:endParaRPr lang="zh-CN" altLang="en-US" dirty="0">
              <a:latin typeface="Palatino" pitchFamily="-128" charset="0"/>
              <a:ea typeface="宋体" panose="02010600030101010101" pitchFamily="2" charset="-122"/>
            </a:endParaRPr>
          </a:p>
        </p:txBody>
      </p:sp>
      <p:sp>
        <p:nvSpPr>
          <p:cNvPr id="15155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155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17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1795" name="Rectangle 38"/>
          <p:cNvSpPr>
            <a:spLocks noRot="1"/>
          </p:cNvSpPr>
          <p:nvPr/>
        </p:nvSpPr>
        <p:spPr>
          <a:xfrm>
            <a:off x="0" y="152400"/>
            <a:ext cx="4440555"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19.4 </a:t>
            </a:r>
            <a:r>
              <a:rPr lang="en-US" altLang="ja-JP" b="1">
                <a:latin typeface="Arial" panose="020B0604020202020204" pitchFamily="34" charset="0"/>
              </a:rPr>
              <a:t>Wh</a:t>
            </a:r>
            <a:r>
              <a:rPr lang="en-US" altLang="zh-CN" b="1">
                <a:latin typeface="Arial" panose="020B0604020202020204" pitchFamily="34" charset="0"/>
              </a:rPr>
              <a:t>ite-box testing</a:t>
            </a:r>
            <a:endParaRPr lang="en-US" altLang="ja-JP" b="1">
              <a:latin typeface="Arial" panose="020B0604020202020204" pitchFamily="34" charset="0"/>
            </a:endParaRPr>
          </a:p>
        </p:txBody>
      </p:sp>
      <p:sp>
        <p:nvSpPr>
          <p:cNvPr id="782375" name="Rectangle 39"/>
          <p:cNvSpPr>
            <a:spLocks noChangeArrowheads="1"/>
          </p:cNvSpPr>
          <p:nvPr/>
        </p:nvSpPr>
        <p:spPr bwMode="auto">
          <a:xfrm>
            <a:off x="279400" y="1016000"/>
            <a:ext cx="8469313"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indent="0" algn="l" defTabSz="914400" rtl="0" eaLnBrk="0" fontAlgn="base" latinLnBrk="0" hangingPunct="0">
              <a:lnSpc>
                <a:spcPct val="90000"/>
              </a:lnSpc>
              <a:spcBef>
                <a:spcPct val="0"/>
              </a:spcBef>
              <a:spcAft>
                <a:spcPct val="0"/>
              </a:spcAft>
              <a:buClr>
                <a:schemeClr val="folHlink"/>
              </a:buClr>
              <a:buSzTx/>
              <a:buFontTx/>
              <a:buNone/>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Sometimes called </a:t>
            </a:r>
            <a:r>
              <a:rPr kumimoji="0" lang="en-US" altLang="ja-JP" sz="2800" b="0"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glass</a:t>
            </a:r>
            <a:r>
              <a:rPr kumimoji="0" lang="en-US" altLang="zh-CN" sz="2800" b="0" i="1"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-box testing</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is a test-case design philosophy that uses the control structure described as part of component-level design to derive test cases. </a:t>
            </a:r>
            <a:endPar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90000"/>
              </a:lnSpc>
              <a:spcBef>
                <a:spcPct val="0"/>
              </a:spcBef>
              <a:spcAft>
                <a:spcPct val="0"/>
              </a:spcAft>
              <a:buClr>
                <a:schemeClr val="folHlink"/>
              </a:buClr>
              <a:buSzTx/>
              <a:buFontTx/>
              <a:buNone/>
            </a:pPr>
            <a:endPar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白盒测试，也叫玻璃盒测试，是一种测试用例设计方法。它利用作为构件层设计的一部分所描述的控制结构来生成测试用例</a:t>
            </a:r>
            <a:endParaRPr kumimoji="0" lang="zh-CN" altLang="en-US" sz="2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None/>
            </a:pPr>
            <a:endParaRPr kumimoji="0" lang="zh-CN" altLang="en-US" sz="2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白盒测试是基于过程细节的封闭测试。测试构建内部的数据结构、算法流程与接口。（内部测试）</a:t>
            </a:r>
            <a:endParaRPr kumimoji="0" lang="en-US" altLang="zh-CN" sz="280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38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3843" name="Rectangle 38"/>
          <p:cNvSpPr>
            <a:spLocks noRot="1"/>
          </p:cNvSpPr>
          <p:nvPr/>
        </p:nvSpPr>
        <p:spPr>
          <a:xfrm>
            <a:off x="0" y="152400"/>
            <a:ext cx="4553585"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19.4  </a:t>
            </a:r>
            <a:r>
              <a:rPr lang="en-US" altLang="ja-JP" b="1">
                <a:latin typeface="Arial" panose="020B0604020202020204" pitchFamily="34" charset="0"/>
              </a:rPr>
              <a:t>Wh</a:t>
            </a:r>
            <a:r>
              <a:rPr lang="en-US" altLang="zh-CN" b="1">
                <a:latin typeface="Arial" panose="020B0604020202020204" pitchFamily="34" charset="0"/>
              </a:rPr>
              <a:t>ite-box testing</a:t>
            </a:r>
            <a:endParaRPr lang="en-US" altLang="ja-JP" b="1">
              <a:latin typeface="Arial" panose="020B0604020202020204" pitchFamily="34" charset="0"/>
            </a:endParaRPr>
          </a:p>
        </p:txBody>
      </p:sp>
      <p:sp>
        <p:nvSpPr>
          <p:cNvPr id="782375" name="Rectangle 39"/>
          <p:cNvSpPr>
            <a:spLocks noChangeArrowheads="1"/>
          </p:cNvSpPr>
          <p:nvPr/>
        </p:nvSpPr>
        <p:spPr bwMode="auto">
          <a:xfrm>
            <a:off x="279400" y="1016000"/>
            <a:ext cx="846931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indent="0" algn="l" defTabSz="914400" rtl="0" eaLnBrk="0" fontAlgn="base" latinLnBrk="0" hangingPunct="0">
              <a:lnSpc>
                <a:spcPct val="90000"/>
              </a:lnSpc>
              <a:spcBef>
                <a:spcPct val="0"/>
              </a:spcBef>
              <a:spcAft>
                <a:spcPct val="0"/>
              </a:spcAft>
              <a:buClr>
                <a:schemeClr val="folHlink"/>
              </a:buClr>
              <a:buSzTx/>
              <a:buFontTx/>
              <a:buNone/>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Using white-box testing methods, you can derive test cases that</a:t>
            </a:r>
            <a:r>
              <a:rPr kumimoji="0" lang="zh-CN" altLang="en-US" sz="2800" b="0" i="1"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rPr>
              <a:t>（白盒测试的测试用例导出方法：）</a:t>
            </a:r>
            <a:endParaRPr kumimoji="0" lang="zh-CN" altLang="en-US" sz="2800" b="0" i="1"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chemeClr val="folHlink"/>
              </a:buClr>
              <a:buSzTx/>
              <a:buFontTx/>
              <a:buNone/>
            </a:pPr>
            <a:endParaRPr kumimoji="0" lang="zh-CN" altLang="en-US" sz="2800" b="0" i="1"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rgbClr val="FF0000"/>
              </a:buClr>
              <a:buSzTx/>
              <a:buFont typeface="Wingdings" panose="05000000000000000000" pitchFamily="2" charset="2"/>
              <a:buChar char="n"/>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Guarantee that all independent paths within a module have been exercised </a:t>
            </a:r>
            <a:r>
              <a:rPr kumimoji="0" lang="en-US" altLang="ja-JP" sz="2800" b="0" i="0" u="none" strike="noStrike" kern="1200" cap="none" spc="0" normalizeH="0" baseline="0" noProof="1">
                <a:solidFill>
                  <a:srgbClr val="C00000"/>
                </a:solidFill>
                <a:effectLst>
                  <a:outerShdw blurRad="38100" dist="38100" dir="2700000">
                    <a:srgbClr val="C0C0C0"/>
                  </a:outerShdw>
                </a:effectLst>
                <a:latin typeface="Helvetica" charset="0"/>
                <a:ea typeface="MS PGothic" panose="020B0600070205080204" pitchFamily="34" charset="-128"/>
                <a:cs typeface="+mn-cs"/>
              </a:rPr>
              <a:t>at least once</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90000"/>
              </a:lnSpc>
              <a:spcBef>
                <a:spcPct val="0"/>
              </a:spcBef>
              <a:spcAft>
                <a:spcPct val="0"/>
              </a:spcAft>
              <a:buClr>
                <a:srgbClr val="FF0000"/>
              </a:buClr>
              <a:buSzTx/>
              <a:buFont typeface="Wingdings" panose="05000000000000000000" pitchFamily="2" charset="2"/>
              <a:buChar char="n"/>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Exercise all logical decisions on their true and false sides</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90000"/>
              </a:lnSpc>
              <a:spcBef>
                <a:spcPct val="0"/>
              </a:spcBef>
              <a:spcAft>
                <a:spcPct val="0"/>
              </a:spcAft>
              <a:buClr>
                <a:srgbClr val="FF0000"/>
              </a:buClr>
              <a:buSzTx/>
              <a:buFont typeface="Wingdings" panose="05000000000000000000" pitchFamily="2" charset="2"/>
              <a:buChar char="n"/>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Execute all loops at their boundaries and with in their operational bounds</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90000"/>
              </a:lnSpc>
              <a:spcBef>
                <a:spcPct val="0"/>
              </a:spcBef>
              <a:spcAft>
                <a:spcPct val="0"/>
              </a:spcAft>
              <a:buClr>
                <a:srgbClr val="FF0000"/>
              </a:buClr>
              <a:buSzTx/>
              <a:buFont typeface="Wingdings" panose="05000000000000000000" pitchFamily="2" charset="2"/>
              <a:buChar char="n"/>
            </a:pP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Exercise internal data structures to ensure their validity</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None/>
            </a:pPr>
            <a:endParaRPr kumimoji="0" lang="en-US" altLang="ja-JP" sz="2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58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5891" name="Rectangle 20"/>
          <p:cNvSpPr>
            <a:spLocks noRot="1"/>
          </p:cNvSpPr>
          <p:nvPr/>
        </p:nvSpPr>
        <p:spPr>
          <a:xfrm>
            <a:off x="0" y="152400"/>
            <a:ext cx="3687763" cy="538163"/>
          </a:xfrm>
          <a:prstGeom prst="rect">
            <a:avLst/>
          </a:prstGeom>
          <a:noFill/>
          <a:ln w="12700">
            <a:noFill/>
          </a:ln>
        </p:spPr>
        <p:txBody>
          <a:bodyPr wrap="none" lIns="63500" tIns="25400" rIns="63500" bIns="25400">
            <a:spAutoFit/>
          </a:bodyPr>
          <a:p>
            <a:pPr eaLnBrk="0" hangingPunct="0"/>
            <a:r>
              <a:rPr lang="en-US" altLang="ja-JP" b="1">
                <a:latin typeface="Arial" panose="020B0604020202020204" pitchFamily="34" charset="0"/>
              </a:rPr>
              <a:t>White-Box Testing</a:t>
            </a:r>
            <a:endParaRPr lang="en-US" altLang="ja-JP" b="1">
              <a:latin typeface="Arial" panose="020B0604020202020204" pitchFamily="34" charset="0"/>
            </a:endParaRPr>
          </a:p>
        </p:txBody>
      </p:sp>
      <p:grpSp>
        <p:nvGrpSpPr>
          <p:cNvPr id="165892" name="Group 53"/>
          <p:cNvGrpSpPr/>
          <p:nvPr/>
        </p:nvGrpSpPr>
        <p:grpSpPr>
          <a:xfrm>
            <a:off x="2087563" y="1052513"/>
            <a:ext cx="4919662" cy="4826000"/>
            <a:chOff x="1321" y="658"/>
            <a:chExt cx="2385" cy="2462"/>
          </a:xfrm>
        </p:grpSpPr>
        <p:sp>
          <p:nvSpPr>
            <p:cNvPr id="165893" name="Oval 21"/>
            <p:cNvSpPr/>
            <p:nvPr/>
          </p:nvSpPr>
          <p:spPr>
            <a:xfrm>
              <a:off x="3130" y="985"/>
              <a:ext cx="40" cy="64"/>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894" name="Oval 22"/>
            <p:cNvSpPr/>
            <p:nvPr/>
          </p:nvSpPr>
          <p:spPr>
            <a:xfrm>
              <a:off x="3122" y="977"/>
              <a:ext cx="56" cy="80"/>
            </a:xfrm>
            <a:prstGeom prst="ellipse">
              <a:avLst/>
            </a:prstGeom>
            <a:noFill/>
            <a:ln w="25400"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895" name="Line 23"/>
            <p:cNvSpPr/>
            <p:nvPr/>
          </p:nvSpPr>
          <p:spPr>
            <a:xfrm>
              <a:off x="3154" y="1065"/>
              <a:ext cx="0" cy="48"/>
            </a:xfrm>
            <a:prstGeom prst="line">
              <a:avLst/>
            </a:prstGeom>
            <a:ln w="25400" cap="flat" cmpd="sng">
              <a:solidFill>
                <a:schemeClr val="tx1"/>
              </a:solidFill>
              <a:prstDash val="solid"/>
              <a:headEnd type="none" w="med" len="med"/>
              <a:tailEnd type="none" w="med" len="med"/>
            </a:ln>
          </p:spPr>
        </p:sp>
        <p:sp>
          <p:nvSpPr>
            <p:cNvPr id="165896" name="Rectangle 24"/>
            <p:cNvSpPr/>
            <p:nvPr/>
          </p:nvSpPr>
          <p:spPr>
            <a:xfrm>
              <a:off x="3042" y="1145"/>
              <a:ext cx="224" cy="11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897" name="Rectangle 25"/>
            <p:cNvSpPr/>
            <p:nvPr/>
          </p:nvSpPr>
          <p:spPr>
            <a:xfrm>
              <a:off x="3034" y="1137"/>
              <a:ext cx="240" cy="128"/>
            </a:xfrm>
            <a:prstGeom prst="rect">
              <a:avLst/>
            </a:prstGeom>
            <a:no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898" name="Line 26"/>
            <p:cNvSpPr/>
            <p:nvPr/>
          </p:nvSpPr>
          <p:spPr>
            <a:xfrm>
              <a:off x="3154" y="1273"/>
              <a:ext cx="0" cy="40"/>
            </a:xfrm>
            <a:prstGeom prst="line">
              <a:avLst/>
            </a:prstGeom>
            <a:ln w="25400" cap="flat" cmpd="sng">
              <a:solidFill>
                <a:schemeClr val="tx1"/>
              </a:solidFill>
              <a:prstDash val="solid"/>
              <a:headEnd type="none" w="med" len="med"/>
              <a:tailEnd type="none" w="med" len="med"/>
            </a:ln>
          </p:spPr>
        </p:sp>
        <p:sp>
          <p:nvSpPr>
            <p:cNvPr id="165899" name="Line 27"/>
            <p:cNvSpPr/>
            <p:nvPr/>
          </p:nvSpPr>
          <p:spPr>
            <a:xfrm flipH="1">
              <a:off x="2794" y="1377"/>
              <a:ext cx="224" cy="0"/>
            </a:xfrm>
            <a:prstGeom prst="line">
              <a:avLst/>
            </a:prstGeom>
            <a:ln w="25400" cap="flat" cmpd="sng">
              <a:solidFill>
                <a:schemeClr val="tx1"/>
              </a:solidFill>
              <a:prstDash val="solid"/>
              <a:headEnd type="none" w="med" len="med"/>
              <a:tailEnd type="none" w="med" len="med"/>
            </a:ln>
          </p:spPr>
        </p:sp>
        <p:sp>
          <p:nvSpPr>
            <p:cNvPr id="165900" name="Rectangle 28"/>
            <p:cNvSpPr/>
            <p:nvPr/>
          </p:nvSpPr>
          <p:spPr>
            <a:xfrm>
              <a:off x="2690" y="1489"/>
              <a:ext cx="224" cy="11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01" name="Rectangle 29"/>
            <p:cNvSpPr/>
            <p:nvPr/>
          </p:nvSpPr>
          <p:spPr>
            <a:xfrm>
              <a:off x="2682" y="1481"/>
              <a:ext cx="240" cy="128"/>
            </a:xfrm>
            <a:prstGeom prst="rect">
              <a:avLst/>
            </a:prstGeom>
            <a:no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02" name="Rectangle 30"/>
            <p:cNvSpPr/>
            <p:nvPr/>
          </p:nvSpPr>
          <p:spPr>
            <a:xfrm>
              <a:off x="3394" y="1505"/>
              <a:ext cx="224" cy="11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03" name="Rectangle 31"/>
            <p:cNvSpPr/>
            <p:nvPr/>
          </p:nvSpPr>
          <p:spPr>
            <a:xfrm>
              <a:off x="3386" y="1497"/>
              <a:ext cx="240" cy="128"/>
            </a:xfrm>
            <a:prstGeom prst="rect">
              <a:avLst/>
            </a:prstGeom>
            <a:no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04" name="Line 32"/>
            <p:cNvSpPr/>
            <p:nvPr/>
          </p:nvSpPr>
          <p:spPr>
            <a:xfrm>
              <a:off x="2802" y="1377"/>
              <a:ext cx="0" cy="96"/>
            </a:xfrm>
            <a:prstGeom prst="line">
              <a:avLst/>
            </a:prstGeom>
            <a:ln w="25400" cap="flat" cmpd="sng">
              <a:solidFill>
                <a:schemeClr val="tx1"/>
              </a:solidFill>
              <a:prstDash val="solid"/>
              <a:headEnd type="none" w="med" len="med"/>
              <a:tailEnd type="none" w="med" len="med"/>
            </a:ln>
          </p:spPr>
        </p:sp>
        <p:sp>
          <p:nvSpPr>
            <p:cNvPr id="165905" name="Line 33"/>
            <p:cNvSpPr/>
            <p:nvPr/>
          </p:nvSpPr>
          <p:spPr>
            <a:xfrm flipH="1">
              <a:off x="3282" y="1377"/>
              <a:ext cx="224" cy="0"/>
            </a:xfrm>
            <a:prstGeom prst="line">
              <a:avLst/>
            </a:prstGeom>
            <a:ln w="25400" cap="flat" cmpd="sng">
              <a:solidFill>
                <a:schemeClr val="tx1"/>
              </a:solidFill>
              <a:prstDash val="solid"/>
              <a:headEnd type="none" w="med" len="med"/>
              <a:tailEnd type="none" w="med" len="med"/>
            </a:ln>
          </p:spPr>
        </p:sp>
        <p:sp>
          <p:nvSpPr>
            <p:cNvPr id="165906" name="Line 34"/>
            <p:cNvSpPr/>
            <p:nvPr/>
          </p:nvSpPr>
          <p:spPr>
            <a:xfrm>
              <a:off x="3506" y="1377"/>
              <a:ext cx="0" cy="96"/>
            </a:xfrm>
            <a:prstGeom prst="line">
              <a:avLst/>
            </a:prstGeom>
            <a:ln w="25400" cap="flat" cmpd="sng">
              <a:solidFill>
                <a:schemeClr val="tx1"/>
              </a:solidFill>
              <a:prstDash val="solid"/>
              <a:headEnd type="none" w="med" len="med"/>
              <a:tailEnd type="none" w="med" len="med"/>
            </a:ln>
          </p:spPr>
        </p:sp>
        <p:sp>
          <p:nvSpPr>
            <p:cNvPr id="165907" name="Line 35"/>
            <p:cNvSpPr/>
            <p:nvPr/>
          </p:nvSpPr>
          <p:spPr>
            <a:xfrm>
              <a:off x="2802" y="1617"/>
              <a:ext cx="0" cy="64"/>
            </a:xfrm>
            <a:prstGeom prst="line">
              <a:avLst/>
            </a:prstGeom>
            <a:ln w="25400" cap="flat" cmpd="sng">
              <a:solidFill>
                <a:schemeClr val="tx1"/>
              </a:solidFill>
              <a:prstDash val="solid"/>
              <a:headEnd type="none" w="med" len="med"/>
              <a:tailEnd type="none" w="med" len="med"/>
            </a:ln>
          </p:spPr>
        </p:sp>
        <p:sp>
          <p:nvSpPr>
            <p:cNvPr id="165908" name="Line 36"/>
            <p:cNvSpPr/>
            <p:nvPr/>
          </p:nvSpPr>
          <p:spPr>
            <a:xfrm>
              <a:off x="3506" y="1633"/>
              <a:ext cx="0" cy="64"/>
            </a:xfrm>
            <a:prstGeom prst="line">
              <a:avLst/>
            </a:prstGeom>
            <a:ln w="25400" cap="flat" cmpd="sng">
              <a:solidFill>
                <a:schemeClr val="tx1"/>
              </a:solidFill>
              <a:prstDash val="solid"/>
              <a:headEnd type="none" w="med" len="med"/>
              <a:tailEnd type="none" w="med" len="med"/>
            </a:ln>
          </p:spPr>
        </p:sp>
        <p:sp>
          <p:nvSpPr>
            <p:cNvPr id="165909" name="Line 37"/>
            <p:cNvSpPr/>
            <p:nvPr/>
          </p:nvSpPr>
          <p:spPr>
            <a:xfrm>
              <a:off x="2802" y="1705"/>
              <a:ext cx="696" cy="0"/>
            </a:xfrm>
            <a:prstGeom prst="line">
              <a:avLst/>
            </a:prstGeom>
            <a:ln w="25400" cap="flat" cmpd="sng">
              <a:solidFill>
                <a:schemeClr val="tx1"/>
              </a:solidFill>
              <a:prstDash val="solid"/>
              <a:headEnd type="none" w="med" len="med"/>
              <a:tailEnd type="none" w="med" len="med"/>
            </a:ln>
          </p:spPr>
        </p:sp>
        <p:sp>
          <p:nvSpPr>
            <p:cNvPr id="165910" name="Line 38"/>
            <p:cNvSpPr/>
            <p:nvPr/>
          </p:nvSpPr>
          <p:spPr>
            <a:xfrm>
              <a:off x="3154" y="1705"/>
              <a:ext cx="0" cy="96"/>
            </a:xfrm>
            <a:prstGeom prst="line">
              <a:avLst/>
            </a:prstGeom>
            <a:ln w="25400" cap="flat" cmpd="sng">
              <a:solidFill>
                <a:schemeClr val="tx1"/>
              </a:solidFill>
              <a:prstDash val="solid"/>
              <a:headEnd type="none" w="med" len="med"/>
              <a:tailEnd type="none" w="med" len="med"/>
            </a:ln>
          </p:spPr>
        </p:sp>
        <p:sp>
          <p:nvSpPr>
            <p:cNvPr id="165911" name="Rectangle 39"/>
            <p:cNvSpPr/>
            <p:nvPr/>
          </p:nvSpPr>
          <p:spPr>
            <a:xfrm>
              <a:off x="3042" y="1833"/>
              <a:ext cx="224" cy="112"/>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12" name="Rectangle 40"/>
            <p:cNvSpPr/>
            <p:nvPr/>
          </p:nvSpPr>
          <p:spPr>
            <a:xfrm>
              <a:off x="3034" y="1825"/>
              <a:ext cx="240" cy="128"/>
            </a:xfrm>
            <a:prstGeom prst="rect">
              <a:avLst/>
            </a:prstGeom>
            <a:no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13" name="Line 41"/>
            <p:cNvSpPr/>
            <p:nvPr/>
          </p:nvSpPr>
          <p:spPr>
            <a:xfrm>
              <a:off x="3154" y="1961"/>
              <a:ext cx="0" cy="120"/>
            </a:xfrm>
            <a:prstGeom prst="line">
              <a:avLst/>
            </a:prstGeom>
            <a:ln w="25400" cap="flat" cmpd="sng">
              <a:solidFill>
                <a:schemeClr val="tx1"/>
              </a:solidFill>
              <a:prstDash val="solid"/>
              <a:headEnd type="none" w="med" len="med"/>
              <a:tailEnd type="none" w="med" len="med"/>
            </a:ln>
          </p:spPr>
        </p:sp>
        <p:sp>
          <p:nvSpPr>
            <p:cNvPr id="165914" name="Line 42"/>
            <p:cNvSpPr/>
            <p:nvPr/>
          </p:nvSpPr>
          <p:spPr>
            <a:xfrm>
              <a:off x="3154" y="2153"/>
              <a:ext cx="0" cy="40"/>
            </a:xfrm>
            <a:prstGeom prst="line">
              <a:avLst/>
            </a:prstGeom>
            <a:ln w="25400" cap="flat" cmpd="sng">
              <a:solidFill>
                <a:schemeClr val="tx1"/>
              </a:solidFill>
              <a:prstDash val="solid"/>
              <a:headEnd type="none" w="med" len="med"/>
              <a:tailEnd type="none" w="med" len="med"/>
            </a:ln>
          </p:spPr>
        </p:sp>
        <p:sp>
          <p:nvSpPr>
            <p:cNvPr id="165915" name="Line 43"/>
            <p:cNvSpPr/>
            <p:nvPr/>
          </p:nvSpPr>
          <p:spPr>
            <a:xfrm>
              <a:off x="3154" y="1097"/>
              <a:ext cx="544" cy="0"/>
            </a:xfrm>
            <a:prstGeom prst="line">
              <a:avLst/>
            </a:prstGeom>
            <a:ln w="25400" cap="flat" cmpd="sng">
              <a:solidFill>
                <a:schemeClr val="tx1"/>
              </a:solidFill>
              <a:prstDash val="solid"/>
              <a:headEnd type="none" w="med" len="med"/>
              <a:tailEnd type="none" w="med" len="med"/>
            </a:ln>
          </p:spPr>
        </p:sp>
        <p:sp>
          <p:nvSpPr>
            <p:cNvPr id="165916" name="Line 44"/>
            <p:cNvSpPr/>
            <p:nvPr/>
          </p:nvSpPr>
          <p:spPr>
            <a:xfrm>
              <a:off x="3154" y="2185"/>
              <a:ext cx="544" cy="0"/>
            </a:xfrm>
            <a:prstGeom prst="line">
              <a:avLst/>
            </a:prstGeom>
            <a:ln w="25400" cap="flat" cmpd="sng">
              <a:solidFill>
                <a:schemeClr val="tx1"/>
              </a:solidFill>
              <a:prstDash val="solid"/>
              <a:headEnd type="none" w="med" len="med"/>
              <a:tailEnd type="none" w="med" len="med"/>
            </a:ln>
          </p:spPr>
        </p:sp>
        <p:sp>
          <p:nvSpPr>
            <p:cNvPr id="165917" name="Line 45"/>
            <p:cNvSpPr/>
            <p:nvPr/>
          </p:nvSpPr>
          <p:spPr>
            <a:xfrm>
              <a:off x="3706" y="1097"/>
              <a:ext cx="0" cy="1080"/>
            </a:xfrm>
            <a:prstGeom prst="line">
              <a:avLst/>
            </a:prstGeom>
            <a:ln w="25400" cap="flat" cmpd="sng">
              <a:solidFill>
                <a:schemeClr val="tx1"/>
              </a:solidFill>
              <a:prstDash val="solid"/>
              <a:headEnd type="none" w="med" len="med"/>
              <a:tailEnd type="none" w="med" len="med"/>
            </a:ln>
          </p:spPr>
        </p:sp>
        <p:sp>
          <p:nvSpPr>
            <p:cNvPr id="780334" name="Rectangle 46"/>
            <p:cNvSpPr>
              <a:spLocks noChangeArrowheads="1"/>
            </p:cNvSpPr>
            <p:nvPr/>
          </p:nvSpPr>
          <p:spPr bwMode="auto">
            <a:xfrm>
              <a:off x="1321" y="2488"/>
              <a:ext cx="2260" cy="2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 our goal is to ensure that all </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80335" name="Rectangle 47"/>
            <p:cNvSpPr>
              <a:spLocks noChangeArrowheads="1"/>
            </p:cNvSpPr>
            <p:nvPr/>
          </p:nvSpPr>
          <p:spPr bwMode="auto">
            <a:xfrm>
              <a:off x="1321" y="2688"/>
              <a:ext cx="2377" cy="2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statements and conditions have </a:t>
              </a:r>
              <a:endParaRPr kumimoji="0" lang="en-US" altLang="ja-JP" sz="24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80336" name="Rectangle 48"/>
            <p:cNvSpPr>
              <a:spLocks noChangeArrowheads="1"/>
            </p:cNvSpPr>
            <p:nvPr/>
          </p:nvSpPr>
          <p:spPr bwMode="auto">
            <a:xfrm>
              <a:off x="1321" y="2888"/>
              <a:ext cx="2213" cy="2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been executed at least once ...</a:t>
              </a:r>
              <a:endParaRPr kumimoji="0" lang="en-US" altLang="ja-JP"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165921" name="AutoShape 49"/>
            <p:cNvSpPr/>
            <p:nvPr/>
          </p:nvSpPr>
          <p:spPr>
            <a:xfrm>
              <a:off x="3010" y="1305"/>
              <a:ext cx="280" cy="152"/>
            </a:xfrm>
            <a:prstGeom prst="diamond">
              <a:avLst/>
            </a:prstGeom>
            <a:solidFill>
              <a:schemeClr val="tx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22" name="AutoShape 50"/>
            <p:cNvSpPr/>
            <p:nvPr/>
          </p:nvSpPr>
          <p:spPr>
            <a:xfrm>
              <a:off x="3010" y="2097"/>
              <a:ext cx="280" cy="152"/>
            </a:xfrm>
            <a:prstGeom prst="diamond">
              <a:avLst/>
            </a:prstGeom>
            <a:solidFill>
              <a:schemeClr val="tx2"/>
            </a:solidFill>
            <a:ln w="254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165923" name="Line 51"/>
            <p:cNvSpPr/>
            <p:nvPr/>
          </p:nvSpPr>
          <p:spPr>
            <a:xfrm>
              <a:off x="3154" y="2273"/>
              <a:ext cx="0" cy="200"/>
            </a:xfrm>
            <a:prstGeom prst="line">
              <a:avLst/>
            </a:prstGeom>
            <a:ln w="25400" cap="flat" cmpd="sng">
              <a:solidFill>
                <a:schemeClr val="tx1"/>
              </a:solidFill>
              <a:prstDash val="solid"/>
              <a:headEnd type="none" w="med" len="med"/>
              <a:tailEnd type="triangle" w="med" len="med"/>
            </a:ln>
          </p:spPr>
        </p:sp>
        <p:pic>
          <p:nvPicPr>
            <p:cNvPr id="165924" name="Picture 52"/>
            <p:cNvPicPr/>
            <p:nvPr/>
          </p:nvPicPr>
          <p:blipFill>
            <a:blip r:embed="rId1"/>
            <a:stretch>
              <a:fillRect/>
            </a:stretch>
          </p:blipFill>
          <p:spPr>
            <a:xfrm>
              <a:off x="1615" y="658"/>
              <a:ext cx="1303" cy="1578"/>
            </a:xfrm>
            <a:prstGeom prst="rect">
              <a:avLst/>
            </a:prstGeom>
            <a:noFill/>
            <a:ln w="12700">
              <a:noFill/>
            </a:ln>
          </p:spPr>
        </p:pic>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79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7939" name="Rectangle 6"/>
          <p:cNvSpPr>
            <a:spLocks noRot="1"/>
          </p:cNvSpPr>
          <p:nvPr/>
        </p:nvSpPr>
        <p:spPr>
          <a:xfrm>
            <a:off x="0" y="0"/>
            <a:ext cx="4976495"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19.4.1 </a:t>
            </a:r>
            <a:r>
              <a:rPr lang="en-US" altLang="ja-JP" b="1">
                <a:latin typeface="Arial" panose="020B0604020202020204" pitchFamily="34" charset="0"/>
              </a:rPr>
              <a:t>Basis Path Testing</a:t>
            </a:r>
            <a:endParaRPr lang="en-US" altLang="ja-JP" b="1">
              <a:latin typeface="Arial" panose="020B0604020202020204" pitchFamily="34" charset="0"/>
            </a:endParaRPr>
          </a:p>
        </p:txBody>
      </p:sp>
      <p:sp>
        <p:nvSpPr>
          <p:cNvPr id="782375" name="Rectangle 39"/>
          <p:cNvSpPr>
            <a:spLocks noChangeArrowheads="1"/>
          </p:cNvSpPr>
          <p:nvPr/>
        </p:nvSpPr>
        <p:spPr bwMode="auto">
          <a:xfrm>
            <a:off x="279400" y="1016000"/>
            <a:ext cx="82883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Char char="n"/>
            </a:pPr>
            <a:r>
              <a:rPr kumimoji="0" lang="zh-CN" altLang="en-US" sz="28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rPr>
              <a:t>基本路径测试是一种白盒测试技术</a:t>
            </a:r>
            <a:endParaRPr kumimoji="0" lang="zh-CN" altLang="en-US" sz="28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Char char="n"/>
            </a:pPr>
            <a:r>
              <a:rPr kumimoji="0" lang="zh-CN" altLang="en-US" sz="28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rPr>
              <a:t>保证程序每条语句至少执行一次</a:t>
            </a:r>
            <a:endParaRPr kumimoji="0" lang="zh-CN" altLang="en-US" sz="28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0" y="152400"/>
            <a:ext cx="8534400" cy="381000"/>
          </a:xfrm>
        </p:spPr>
        <p:txBody>
          <a:bodyPr vert="horz" wrap="square" lIns="91440" tIns="45720" rIns="91440" bIns="45720" anchor="ctr" anchorCtr="0"/>
          <a:p>
            <a:r>
              <a:rPr lang="en-US" altLang="zh-CN" sz="3200">
                <a:ea typeface="宋体" panose="02010600030101010101" pitchFamily="2" charset="-122"/>
              </a:rPr>
              <a:t>Chapter 17  Software Quality Assurance</a:t>
            </a:r>
            <a:endParaRPr lang="en-US" altLang="zh-CN" sz="3200">
              <a:ea typeface="宋体" panose="02010600030101010101" pitchFamily="2" charset="-122"/>
            </a:endParaRPr>
          </a:p>
        </p:txBody>
      </p:sp>
      <p:sp>
        <p:nvSpPr>
          <p:cNvPr id="717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7171"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7172" name="Rectangle 7"/>
          <p:cNvSpPr>
            <a:spLocks noGrp="1"/>
          </p:cNvSpPr>
          <p:nvPr>
            <p:ph idx="1"/>
          </p:nvPr>
        </p:nvSpPr>
        <p:spPr>
          <a:xfrm>
            <a:off x="287338" y="873125"/>
            <a:ext cx="8170862" cy="4613275"/>
          </a:xfrm>
        </p:spPr>
        <p:txBody>
          <a:bodyPr vert="horz" wrap="square" lIns="91440" tIns="45720" rIns="91440" bIns="45720" anchor="t" anchorCtr="0"/>
          <a:p>
            <a:pPr>
              <a:buFont typeface="Wingdings" panose="05000000000000000000" pitchFamily="2" charset="2"/>
              <a:buChar char="n"/>
            </a:pPr>
            <a:r>
              <a:rPr lang="en-US" altLang="zh-CN"/>
              <a:t>SQA-Software Quality Assurance</a:t>
            </a:r>
            <a:endParaRPr lang="en-US" altLang="zh-CN"/>
          </a:p>
          <a:p>
            <a:pPr>
              <a:buFont typeface="Wingdings" panose="05000000000000000000" pitchFamily="2" charset="2"/>
              <a:buChar char="n"/>
            </a:pPr>
            <a:r>
              <a:rPr lang="en-US" altLang="zh-CN">
                <a:ea typeface="宋体" panose="02010600030101010101" pitchFamily="2" charset="-122"/>
              </a:rPr>
              <a:t>Software Reliability</a:t>
            </a:r>
            <a:endParaRPr lang="en-US" altLang="zh-CN">
              <a:ea typeface="宋体" panose="02010600030101010101" pitchFamily="2" charset="-122"/>
            </a:endParaRPr>
          </a:p>
          <a:p>
            <a:pPr>
              <a:buFont typeface="Wingdings" panose="05000000000000000000" pitchFamily="2" charset="2"/>
              <a:buChar char="n"/>
            </a:pPr>
            <a:r>
              <a:rPr lang="en-US" altLang="zh-CN">
                <a:ea typeface="宋体" panose="02010600030101010101" pitchFamily="2" charset="-122"/>
              </a:rPr>
              <a:t>ISO9000</a:t>
            </a:r>
            <a:endParaRPr lang="en-US" altLang="zh-CN"/>
          </a:p>
          <a:p>
            <a:pPr>
              <a:buFont typeface="Wingdings" panose="05000000000000000000" pitchFamily="2" charset="2"/>
              <a:buChar char="n"/>
            </a:pPr>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99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9987" name="Rectangle 6"/>
          <p:cNvSpPr>
            <a:spLocks noRot="1"/>
          </p:cNvSpPr>
          <p:nvPr/>
        </p:nvSpPr>
        <p:spPr>
          <a:xfrm>
            <a:off x="0" y="0"/>
            <a:ext cx="5140960"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19.4.1 flow graph notation</a:t>
            </a:r>
            <a:endParaRPr lang="en-US" altLang="ja-JP" b="1">
              <a:latin typeface="Arial" panose="020B0604020202020204" pitchFamily="34" charset="0"/>
            </a:endParaRPr>
          </a:p>
        </p:txBody>
      </p:sp>
      <p:sp>
        <p:nvSpPr>
          <p:cNvPr id="782375" name="Rectangle 39"/>
          <p:cNvSpPr>
            <a:spLocks noChangeArrowheads="1"/>
          </p:cNvSpPr>
          <p:nvPr/>
        </p:nvSpPr>
        <p:spPr bwMode="auto">
          <a:xfrm>
            <a:off x="323850" y="908050"/>
            <a:ext cx="828833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Char char="n"/>
            </a:pPr>
            <a:r>
              <a:rPr kumimoji="0" lang="zh-CN" altLang="en-US"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流图：描述程序控制流的一种图示方法。</a:t>
            </a:r>
            <a:endParaRPr kumimoji="0" lang="zh-CN" altLang="en-US"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Char char="n"/>
            </a:pPr>
            <a:r>
              <a:rPr kumimoji="0" lang="zh-CN" altLang="en-US"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圆圈称为控制流图的一个结点，表示一个或多个无分支的语句或源程序语句</a:t>
            </a:r>
            <a:r>
              <a:rPr kumimoji="0" lang="en-US" altLang="zh-CN" sz="240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90000"/>
              </a:lnSpc>
              <a:spcBef>
                <a:spcPct val="0"/>
              </a:spcBef>
              <a:spcAft>
                <a:spcPct val="0"/>
              </a:spcAft>
              <a:buClr>
                <a:schemeClr val="folHlink"/>
              </a:buClr>
              <a:buSzTx/>
              <a:buFont typeface="Wingdings" panose="05000000000000000000" pitchFamily="2" charset="2"/>
              <a:buChar char="n"/>
            </a:pPr>
            <a:r>
              <a:rPr kumimoji="0" lang="zh-CN" altLang="en-US"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箭头称为边或连接，代表控制流。</a:t>
            </a:r>
            <a:endParaRPr kumimoji="0" lang="zh-CN" altLang="en-US" sz="2400" b="1" i="0" u="none" strike="noStrike" kern="1200" cap="none" spc="0" normalizeH="0" baseline="0" noProof="1" dirty="0">
              <a:solidFill>
                <a:schemeClr val="tx1"/>
              </a:solidFill>
              <a:effectLst>
                <a:outerShdw blurRad="38100" dist="38100" dir="2700000">
                  <a:srgbClr val="C0C0C0"/>
                </a:outerShdw>
              </a:effectLst>
              <a:latin typeface="Helvetica" charset="0"/>
              <a:ea typeface="宋体" panose="02010600030101010101" pitchFamily="2" charset="-122"/>
              <a:cs typeface="+mn-cs"/>
            </a:endParaRPr>
          </a:p>
        </p:txBody>
      </p:sp>
      <p:pic>
        <p:nvPicPr>
          <p:cNvPr id="169989" name="图片 274437" descr="cr1"/>
          <p:cNvPicPr>
            <a:picLocks noChangeAspect="1"/>
          </p:cNvPicPr>
          <p:nvPr/>
        </p:nvPicPr>
        <p:blipFill>
          <a:blip r:embed="rId1"/>
          <a:stretch>
            <a:fillRect/>
          </a:stretch>
        </p:blipFill>
        <p:spPr>
          <a:xfrm>
            <a:off x="395288" y="2636838"/>
            <a:ext cx="8245475" cy="3190875"/>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7203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72035" name="Rectangle 6"/>
          <p:cNvSpPr>
            <a:spLocks noRot="1"/>
          </p:cNvSpPr>
          <p:nvPr/>
        </p:nvSpPr>
        <p:spPr>
          <a:xfrm>
            <a:off x="0" y="0"/>
            <a:ext cx="6744970" cy="542925"/>
          </a:xfrm>
          <a:prstGeom prst="rect">
            <a:avLst/>
          </a:prstGeom>
          <a:noFill/>
          <a:ln w="12700">
            <a:noFill/>
          </a:ln>
        </p:spPr>
        <p:txBody>
          <a:bodyPr wrap="none" lIns="63500" tIns="25400" rIns="63500" bIns="25400">
            <a:spAutoFit/>
          </a:bodyPr>
          <a:p>
            <a:pPr eaLnBrk="0" hangingPunct="0"/>
            <a:r>
              <a:rPr lang="en-US" altLang="zh-CN" b="1">
                <a:latin typeface="Arial" panose="020B0604020202020204" pitchFamily="34" charset="0"/>
              </a:rPr>
              <a:t>19.4.1 independent program paths</a:t>
            </a:r>
            <a:endParaRPr lang="en-US" altLang="ja-JP" b="1">
              <a:latin typeface="Arial" panose="020B0604020202020204" pitchFamily="34" charset="0"/>
            </a:endParaRPr>
          </a:p>
        </p:txBody>
      </p:sp>
      <p:grpSp>
        <p:nvGrpSpPr>
          <p:cNvPr id="172036" name="Group 74"/>
          <p:cNvGrpSpPr/>
          <p:nvPr/>
        </p:nvGrpSpPr>
        <p:grpSpPr>
          <a:xfrm>
            <a:off x="539750" y="549275"/>
            <a:ext cx="8185150" cy="6148388"/>
            <a:chOff x="400" y="824"/>
            <a:chExt cx="4647" cy="3045"/>
          </a:xfrm>
        </p:grpSpPr>
        <p:sp>
          <p:nvSpPr>
            <p:cNvPr id="172037" name="Freeform 7"/>
            <p:cNvSpPr/>
            <p:nvPr/>
          </p:nvSpPr>
          <p:spPr>
            <a:xfrm>
              <a:off x="1327" y="1709"/>
              <a:ext cx="287" cy="287"/>
            </a:xfrm>
            <a:custGeom>
              <a:avLst/>
              <a:gdLst/>
              <a:ahLst/>
              <a:cxnLst>
                <a:cxn ang="0">
                  <a:pos x="143" y="0"/>
                </a:cxn>
                <a:cxn ang="0">
                  <a:pos x="0" y="143"/>
                </a:cxn>
                <a:cxn ang="0">
                  <a:pos x="143" y="287"/>
                </a:cxn>
                <a:cxn ang="0">
                  <a:pos x="287" y="143"/>
                </a:cxn>
                <a:cxn ang="0">
                  <a:pos x="143" y="0"/>
                </a:cxn>
              </a:cxnLst>
              <a:pathLst>
                <a:path w="287" h="287">
                  <a:moveTo>
                    <a:pt x="143" y="0"/>
                  </a:moveTo>
                  <a:lnTo>
                    <a:pt x="0" y="143"/>
                  </a:lnTo>
                  <a:lnTo>
                    <a:pt x="143" y="287"/>
                  </a:lnTo>
                  <a:lnTo>
                    <a:pt x="287" y="143"/>
                  </a:lnTo>
                  <a:lnTo>
                    <a:pt x="143" y="0"/>
                  </a:lnTo>
                  <a:close/>
                </a:path>
              </a:pathLst>
            </a:custGeom>
            <a:solidFill>
              <a:srgbClr val="FFFFFF"/>
            </a:solidFill>
            <a:ln w="9525">
              <a:noFill/>
            </a:ln>
          </p:spPr>
          <p:txBody>
            <a:bodyPr/>
            <a:p>
              <a:endParaRPr lang="zh-CN" altLang="en-US"/>
            </a:p>
          </p:txBody>
        </p:sp>
        <p:sp>
          <p:nvSpPr>
            <p:cNvPr id="172038" name="Freeform 8"/>
            <p:cNvSpPr/>
            <p:nvPr/>
          </p:nvSpPr>
          <p:spPr>
            <a:xfrm>
              <a:off x="1327" y="1709"/>
              <a:ext cx="287" cy="287"/>
            </a:xfrm>
            <a:custGeom>
              <a:avLst/>
              <a:gdLst/>
              <a:ahLst/>
              <a:cxnLst>
                <a:cxn ang="0">
                  <a:pos x="143" y="0"/>
                </a:cxn>
                <a:cxn ang="0">
                  <a:pos x="0" y="143"/>
                </a:cxn>
                <a:cxn ang="0">
                  <a:pos x="0" y="143"/>
                </a:cxn>
                <a:cxn ang="0">
                  <a:pos x="143" y="287"/>
                </a:cxn>
                <a:cxn ang="0">
                  <a:pos x="143" y="287"/>
                </a:cxn>
                <a:cxn ang="0">
                  <a:pos x="287" y="143"/>
                </a:cxn>
                <a:cxn ang="0">
                  <a:pos x="287" y="143"/>
                </a:cxn>
                <a:cxn ang="0">
                  <a:pos x="143" y="0"/>
                </a:cxn>
                <a:cxn ang="0">
                  <a:pos x="143" y="0"/>
                </a:cxn>
              </a:cxnLst>
              <a:pathLst>
                <a:path w="287" h="287">
                  <a:moveTo>
                    <a:pt x="143" y="0"/>
                  </a:moveTo>
                  <a:lnTo>
                    <a:pt x="0" y="143"/>
                  </a:lnTo>
                  <a:lnTo>
                    <a:pt x="143" y="287"/>
                  </a:lnTo>
                  <a:lnTo>
                    <a:pt x="287" y="143"/>
                  </a:lnTo>
                  <a:lnTo>
                    <a:pt x="143"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39" name="Freeform 9"/>
            <p:cNvSpPr/>
            <p:nvPr/>
          </p:nvSpPr>
          <p:spPr>
            <a:xfrm>
              <a:off x="1319" y="1701"/>
              <a:ext cx="287" cy="287"/>
            </a:xfrm>
            <a:custGeom>
              <a:avLst/>
              <a:gdLst/>
              <a:ahLst/>
              <a:cxnLst>
                <a:cxn ang="0">
                  <a:pos x="143" y="0"/>
                </a:cxn>
                <a:cxn ang="0">
                  <a:pos x="0" y="143"/>
                </a:cxn>
                <a:cxn ang="0">
                  <a:pos x="143" y="287"/>
                </a:cxn>
                <a:cxn ang="0">
                  <a:pos x="287" y="143"/>
                </a:cxn>
                <a:cxn ang="0">
                  <a:pos x="143" y="0"/>
                </a:cxn>
              </a:cxnLst>
              <a:pathLst>
                <a:path w="287" h="287">
                  <a:moveTo>
                    <a:pt x="143" y="0"/>
                  </a:moveTo>
                  <a:lnTo>
                    <a:pt x="0" y="143"/>
                  </a:lnTo>
                  <a:lnTo>
                    <a:pt x="143" y="287"/>
                  </a:lnTo>
                  <a:lnTo>
                    <a:pt x="287" y="143"/>
                  </a:lnTo>
                  <a:lnTo>
                    <a:pt x="143"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40" name="Oval 10"/>
            <p:cNvSpPr/>
            <p:nvPr/>
          </p:nvSpPr>
          <p:spPr>
            <a:xfrm>
              <a:off x="967" y="832"/>
              <a:ext cx="88" cy="104"/>
            </a:xfrm>
            <a:prstGeom prst="ellipse">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2041" name="Oval 11"/>
            <p:cNvSpPr/>
            <p:nvPr/>
          </p:nvSpPr>
          <p:spPr>
            <a:xfrm>
              <a:off x="959" y="824"/>
              <a:ext cx="104" cy="120"/>
            </a:xfrm>
            <a:prstGeom prst="ellipse">
              <a:avLst/>
            </a:prstGeom>
            <a:noFill/>
            <a:ln w="30163"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2042" name="Freeform 12"/>
            <p:cNvSpPr/>
            <p:nvPr/>
          </p:nvSpPr>
          <p:spPr>
            <a:xfrm>
              <a:off x="879" y="1398"/>
              <a:ext cx="288" cy="287"/>
            </a:xfrm>
            <a:custGeom>
              <a:avLst/>
              <a:gdLst/>
              <a:ahLst/>
              <a:cxnLst>
                <a:cxn ang="0">
                  <a:pos x="144" y="0"/>
                </a:cxn>
                <a:cxn ang="0">
                  <a:pos x="0" y="143"/>
                </a:cxn>
                <a:cxn ang="0">
                  <a:pos x="144" y="287"/>
                </a:cxn>
                <a:cxn ang="0">
                  <a:pos x="288" y="143"/>
                </a:cxn>
                <a:cxn ang="0">
                  <a:pos x="144" y="0"/>
                </a:cxn>
              </a:cxnLst>
              <a:pathLst>
                <a:path w="288" h="287">
                  <a:moveTo>
                    <a:pt x="144" y="0"/>
                  </a:moveTo>
                  <a:lnTo>
                    <a:pt x="0" y="143"/>
                  </a:lnTo>
                  <a:lnTo>
                    <a:pt x="144" y="287"/>
                  </a:lnTo>
                  <a:lnTo>
                    <a:pt x="288" y="143"/>
                  </a:lnTo>
                  <a:lnTo>
                    <a:pt x="144" y="0"/>
                  </a:lnTo>
                  <a:close/>
                </a:path>
              </a:pathLst>
            </a:custGeom>
            <a:solidFill>
              <a:srgbClr val="FFFFFF"/>
            </a:solidFill>
            <a:ln w="9525">
              <a:noFill/>
            </a:ln>
          </p:spPr>
          <p:txBody>
            <a:bodyPr/>
            <a:p>
              <a:endParaRPr lang="zh-CN" altLang="en-US"/>
            </a:p>
          </p:txBody>
        </p:sp>
        <p:sp>
          <p:nvSpPr>
            <p:cNvPr id="172043" name="Freeform 13"/>
            <p:cNvSpPr/>
            <p:nvPr/>
          </p:nvSpPr>
          <p:spPr>
            <a:xfrm>
              <a:off x="879" y="1398"/>
              <a:ext cx="288" cy="287"/>
            </a:xfrm>
            <a:custGeom>
              <a:avLst/>
              <a:gdLst/>
              <a:ahLst/>
              <a:cxnLst>
                <a:cxn ang="0">
                  <a:pos x="144" y="0"/>
                </a:cxn>
                <a:cxn ang="0">
                  <a:pos x="0" y="143"/>
                </a:cxn>
                <a:cxn ang="0">
                  <a:pos x="0" y="143"/>
                </a:cxn>
                <a:cxn ang="0">
                  <a:pos x="144" y="287"/>
                </a:cxn>
                <a:cxn ang="0">
                  <a:pos x="144" y="287"/>
                </a:cxn>
                <a:cxn ang="0">
                  <a:pos x="288" y="143"/>
                </a:cxn>
                <a:cxn ang="0">
                  <a:pos x="288" y="143"/>
                </a:cxn>
                <a:cxn ang="0">
                  <a:pos x="144" y="0"/>
                </a:cxn>
                <a:cxn ang="0">
                  <a:pos x="144" y="0"/>
                </a:cxn>
              </a:cxnLst>
              <a:pathLst>
                <a:path w="288" h="287">
                  <a:moveTo>
                    <a:pt x="144" y="0"/>
                  </a:moveTo>
                  <a:lnTo>
                    <a:pt x="0" y="143"/>
                  </a:lnTo>
                  <a:lnTo>
                    <a:pt x="144" y="287"/>
                  </a:lnTo>
                  <a:lnTo>
                    <a:pt x="288" y="143"/>
                  </a:lnTo>
                  <a:lnTo>
                    <a:pt x="144"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44" name="Freeform 14"/>
            <p:cNvSpPr/>
            <p:nvPr/>
          </p:nvSpPr>
          <p:spPr>
            <a:xfrm>
              <a:off x="871" y="1390"/>
              <a:ext cx="288" cy="287"/>
            </a:xfrm>
            <a:custGeom>
              <a:avLst/>
              <a:gdLst/>
              <a:ahLst/>
              <a:cxnLst>
                <a:cxn ang="0">
                  <a:pos x="144" y="0"/>
                </a:cxn>
                <a:cxn ang="0">
                  <a:pos x="0" y="143"/>
                </a:cxn>
                <a:cxn ang="0">
                  <a:pos x="144" y="287"/>
                </a:cxn>
                <a:cxn ang="0">
                  <a:pos x="288" y="143"/>
                </a:cxn>
                <a:cxn ang="0">
                  <a:pos x="144" y="0"/>
                </a:cxn>
              </a:cxnLst>
              <a:pathLst>
                <a:path w="288" h="287">
                  <a:moveTo>
                    <a:pt x="144" y="0"/>
                  </a:moveTo>
                  <a:lnTo>
                    <a:pt x="0" y="143"/>
                  </a:lnTo>
                  <a:lnTo>
                    <a:pt x="144" y="287"/>
                  </a:lnTo>
                  <a:lnTo>
                    <a:pt x="288" y="143"/>
                  </a:lnTo>
                  <a:lnTo>
                    <a:pt x="144"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45" name="Freeform 15"/>
            <p:cNvSpPr/>
            <p:nvPr/>
          </p:nvSpPr>
          <p:spPr>
            <a:xfrm>
              <a:off x="879" y="2458"/>
              <a:ext cx="288" cy="287"/>
            </a:xfrm>
            <a:custGeom>
              <a:avLst/>
              <a:gdLst/>
              <a:ahLst/>
              <a:cxnLst>
                <a:cxn ang="0">
                  <a:pos x="144" y="0"/>
                </a:cxn>
                <a:cxn ang="0">
                  <a:pos x="0" y="144"/>
                </a:cxn>
                <a:cxn ang="0">
                  <a:pos x="144" y="287"/>
                </a:cxn>
                <a:cxn ang="0">
                  <a:pos x="288" y="144"/>
                </a:cxn>
                <a:cxn ang="0">
                  <a:pos x="144" y="0"/>
                </a:cxn>
              </a:cxnLst>
              <a:pathLst>
                <a:path w="288" h="287">
                  <a:moveTo>
                    <a:pt x="144" y="0"/>
                  </a:moveTo>
                  <a:lnTo>
                    <a:pt x="0" y="144"/>
                  </a:lnTo>
                  <a:lnTo>
                    <a:pt x="144" y="287"/>
                  </a:lnTo>
                  <a:lnTo>
                    <a:pt x="288" y="144"/>
                  </a:lnTo>
                  <a:lnTo>
                    <a:pt x="144" y="0"/>
                  </a:lnTo>
                  <a:close/>
                </a:path>
              </a:pathLst>
            </a:custGeom>
            <a:solidFill>
              <a:srgbClr val="FFFFFF"/>
            </a:solidFill>
            <a:ln w="9525">
              <a:noFill/>
            </a:ln>
          </p:spPr>
          <p:txBody>
            <a:bodyPr/>
            <a:p>
              <a:endParaRPr lang="zh-CN" altLang="en-US"/>
            </a:p>
          </p:txBody>
        </p:sp>
        <p:sp>
          <p:nvSpPr>
            <p:cNvPr id="172046" name="Freeform 16"/>
            <p:cNvSpPr/>
            <p:nvPr/>
          </p:nvSpPr>
          <p:spPr>
            <a:xfrm>
              <a:off x="879" y="2458"/>
              <a:ext cx="288" cy="287"/>
            </a:xfrm>
            <a:custGeom>
              <a:avLst/>
              <a:gdLst/>
              <a:ahLst/>
              <a:cxnLst>
                <a:cxn ang="0">
                  <a:pos x="144" y="0"/>
                </a:cxn>
                <a:cxn ang="0">
                  <a:pos x="0" y="144"/>
                </a:cxn>
                <a:cxn ang="0">
                  <a:pos x="0" y="144"/>
                </a:cxn>
                <a:cxn ang="0">
                  <a:pos x="144" y="287"/>
                </a:cxn>
                <a:cxn ang="0">
                  <a:pos x="144" y="287"/>
                </a:cxn>
                <a:cxn ang="0">
                  <a:pos x="288" y="144"/>
                </a:cxn>
                <a:cxn ang="0">
                  <a:pos x="288" y="144"/>
                </a:cxn>
                <a:cxn ang="0">
                  <a:pos x="144" y="0"/>
                </a:cxn>
                <a:cxn ang="0">
                  <a:pos x="144" y="0"/>
                </a:cxn>
              </a:cxnLst>
              <a:pathLst>
                <a:path w="288" h="287">
                  <a:moveTo>
                    <a:pt x="144" y="0"/>
                  </a:moveTo>
                  <a:lnTo>
                    <a:pt x="0" y="144"/>
                  </a:lnTo>
                  <a:lnTo>
                    <a:pt x="144" y="287"/>
                  </a:lnTo>
                  <a:lnTo>
                    <a:pt x="288" y="144"/>
                  </a:lnTo>
                  <a:lnTo>
                    <a:pt x="144"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47" name="Freeform 17"/>
            <p:cNvSpPr/>
            <p:nvPr/>
          </p:nvSpPr>
          <p:spPr>
            <a:xfrm>
              <a:off x="871" y="2450"/>
              <a:ext cx="288" cy="287"/>
            </a:xfrm>
            <a:custGeom>
              <a:avLst/>
              <a:gdLst/>
              <a:ahLst/>
              <a:cxnLst>
                <a:cxn ang="0">
                  <a:pos x="144" y="0"/>
                </a:cxn>
                <a:cxn ang="0">
                  <a:pos x="0" y="144"/>
                </a:cxn>
                <a:cxn ang="0">
                  <a:pos x="144" y="287"/>
                </a:cxn>
                <a:cxn ang="0">
                  <a:pos x="288" y="144"/>
                </a:cxn>
                <a:cxn ang="0">
                  <a:pos x="144" y="0"/>
                </a:cxn>
              </a:cxnLst>
              <a:pathLst>
                <a:path w="288" h="287">
                  <a:moveTo>
                    <a:pt x="144" y="0"/>
                  </a:moveTo>
                  <a:lnTo>
                    <a:pt x="0" y="144"/>
                  </a:lnTo>
                  <a:lnTo>
                    <a:pt x="144" y="287"/>
                  </a:lnTo>
                  <a:lnTo>
                    <a:pt x="288" y="144"/>
                  </a:lnTo>
                  <a:lnTo>
                    <a:pt x="144"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48" name="Freeform 18"/>
            <p:cNvSpPr/>
            <p:nvPr/>
          </p:nvSpPr>
          <p:spPr>
            <a:xfrm>
              <a:off x="1183" y="1541"/>
              <a:ext cx="287" cy="96"/>
            </a:xfrm>
            <a:custGeom>
              <a:avLst/>
              <a:gdLst/>
              <a:ahLst/>
              <a:cxnLst>
                <a:cxn ang="0">
                  <a:pos x="0" y="0"/>
                </a:cxn>
                <a:cxn ang="0">
                  <a:pos x="287" y="0"/>
                </a:cxn>
                <a:cxn ang="0">
                  <a:pos x="287" y="0"/>
                </a:cxn>
                <a:cxn ang="0">
                  <a:pos x="287" y="96"/>
                </a:cxn>
                <a:cxn ang="0">
                  <a:pos x="287" y="96"/>
                </a:cxn>
              </a:cxnLst>
              <a:pathLst>
                <a:path w="287" h="96">
                  <a:moveTo>
                    <a:pt x="0" y="0"/>
                  </a:moveTo>
                  <a:lnTo>
                    <a:pt x="287" y="0"/>
                  </a:lnTo>
                  <a:lnTo>
                    <a:pt x="287" y="96"/>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49" name="Freeform 19"/>
            <p:cNvSpPr/>
            <p:nvPr/>
          </p:nvSpPr>
          <p:spPr>
            <a:xfrm>
              <a:off x="1175" y="1533"/>
              <a:ext cx="287" cy="96"/>
            </a:xfrm>
            <a:custGeom>
              <a:avLst/>
              <a:gdLst/>
              <a:ahLst/>
              <a:cxnLst>
                <a:cxn ang="0">
                  <a:pos x="0" y="0"/>
                </a:cxn>
                <a:cxn ang="0">
                  <a:pos x="287" y="0"/>
                </a:cxn>
                <a:cxn ang="0">
                  <a:pos x="287" y="96"/>
                </a:cxn>
              </a:cxnLst>
              <a:pathLst>
                <a:path w="287" h="96">
                  <a:moveTo>
                    <a:pt x="0" y="0"/>
                  </a:moveTo>
                  <a:lnTo>
                    <a:pt x="287" y="0"/>
                  </a:lnTo>
                  <a:lnTo>
                    <a:pt x="287" y="96"/>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0" name="Line 20"/>
            <p:cNvSpPr/>
            <p:nvPr/>
          </p:nvSpPr>
          <p:spPr>
            <a:xfrm>
              <a:off x="999" y="928"/>
              <a:ext cx="1" cy="446"/>
            </a:xfrm>
            <a:prstGeom prst="line">
              <a:avLst/>
            </a:prstGeom>
            <a:ln w="30163" cap="flat" cmpd="sng">
              <a:solidFill>
                <a:srgbClr val="000000"/>
              </a:solidFill>
              <a:prstDash val="solid"/>
              <a:headEnd type="none" w="med" len="med"/>
              <a:tailEnd type="none" w="med" len="med"/>
            </a:ln>
          </p:spPr>
        </p:sp>
        <p:sp>
          <p:nvSpPr>
            <p:cNvPr id="172051" name="Rectangle 21"/>
            <p:cNvSpPr/>
            <p:nvPr/>
          </p:nvSpPr>
          <p:spPr>
            <a:xfrm>
              <a:off x="879" y="1047"/>
              <a:ext cx="248" cy="191"/>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2052" name="Rectangle 22"/>
            <p:cNvSpPr/>
            <p:nvPr/>
          </p:nvSpPr>
          <p:spPr>
            <a:xfrm>
              <a:off x="871" y="1039"/>
              <a:ext cx="264" cy="207"/>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2053" name="Freeform 23"/>
            <p:cNvSpPr/>
            <p:nvPr/>
          </p:nvSpPr>
          <p:spPr>
            <a:xfrm>
              <a:off x="640" y="1517"/>
              <a:ext cx="215" cy="256"/>
            </a:xfrm>
            <a:custGeom>
              <a:avLst/>
              <a:gdLst/>
              <a:ahLst/>
              <a:cxnLst>
                <a:cxn ang="0">
                  <a:pos x="215" y="0"/>
                </a:cxn>
                <a:cxn ang="0">
                  <a:pos x="0" y="0"/>
                </a:cxn>
                <a:cxn ang="0">
                  <a:pos x="0" y="256"/>
                </a:cxn>
              </a:cxnLst>
              <a:pathLst>
                <a:path w="215" h="256">
                  <a:moveTo>
                    <a:pt x="215" y="0"/>
                  </a:moveTo>
                  <a:lnTo>
                    <a:pt x="0" y="0"/>
                  </a:lnTo>
                  <a:lnTo>
                    <a:pt x="0" y="256"/>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4" name="Freeform 24"/>
            <p:cNvSpPr/>
            <p:nvPr/>
          </p:nvSpPr>
          <p:spPr>
            <a:xfrm>
              <a:off x="1614" y="1852"/>
              <a:ext cx="176" cy="144"/>
            </a:xfrm>
            <a:custGeom>
              <a:avLst/>
              <a:gdLst/>
              <a:ahLst/>
              <a:cxnLst>
                <a:cxn ang="0">
                  <a:pos x="0" y="0"/>
                </a:cxn>
                <a:cxn ang="0">
                  <a:pos x="176" y="0"/>
                </a:cxn>
                <a:cxn ang="0">
                  <a:pos x="176" y="0"/>
                </a:cxn>
                <a:cxn ang="0">
                  <a:pos x="176" y="144"/>
                </a:cxn>
                <a:cxn ang="0">
                  <a:pos x="176" y="144"/>
                </a:cxn>
              </a:cxnLst>
              <a:pathLst>
                <a:path w="176" h="144">
                  <a:moveTo>
                    <a:pt x="0" y="0"/>
                  </a:moveTo>
                  <a:lnTo>
                    <a:pt x="176" y="0"/>
                  </a:lnTo>
                  <a:lnTo>
                    <a:pt x="176" y="144"/>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5" name="Freeform 25"/>
            <p:cNvSpPr/>
            <p:nvPr/>
          </p:nvSpPr>
          <p:spPr>
            <a:xfrm>
              <a:off x="1606" y="1844"/>
              <a:ext cx="176" cy="144"/>
            </a:xfrm>
            <a:custGeom>
              <a:avLst/>
              <a:gdLst/>
              <a:ahLst/>
              <a:cxnLst>
                <a:cxn ang="0">
                  <a:pos x="0" y="0"/>
                </a:cxn>
                <a:cxn ang="0">
                  <a:pos x="176" y="0"/>
                </a:cxn>
                <a:cxn ang="0">
                  <a:pos x="176" y="144"/>
                </a:cxn>
              </a:cxnLst>
              <a:pathLst>
                <a:path w="176" h="144">
                  <a:moveTo>
                    <a:pt x="0" y="0"/>
                  </a:moveTo>
                  <a:lnTo>
                    <a:pt x="176" y="0"/>
                  </a:lnTo>
                  <a:lnTo>
                    <a:pt x="176" y="144"/>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6" name="Freeform 26"/>
            <p:cNvSpPr/>
            <p:nvPr/>
          </p:nvSpPr>
          <p:spPr>
            <a:xfrm>
              <a:off x="1183" y="1852"/>
              <a:ext cx="159" cy="176"/>
            </a:xfrm>
            <a:custGeom>
              <a:avLst/>
              <a:gdLst/>
              <a:ahLst/>
              <a:cxnLst>
                <a:cxn ang="0">
                  <a:pos x="159" y="0"/>
                </a:cxn>
                <a:cxn ang="0">
                  <a:pos x="0" y="0"/>
                </a:cxn>
                <a:cxn ang="0">
                  <a:pos x="0" y="0"/>
                </a:cxn>
                <a:cxn ang="0">
                  <a:pos x="0" y="176"/>
                </a:cxn>
                <a:cxn ang="0">
                  <a:pos x="0" y="176"/>
                </a:cxn>
              </a:cxnLst>
              <a:pathLst>
                <a:path w="159" h="176">
                  <a:moveTo>
                    <a:pt x="159" y="0"/>
                  </a:moveTo>
                  <a:lnTo>
                    <a:pt x="0" y="0"/>
                  </a:lnTo>
                  <a:lnTo>
                    <a:pt x="0" y="176"/>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7" name="Freeform 27"/>
            <p:cNvSpPr/>
            <p:nvPr/>
          </p:nvSpPr>
          <p:spPr>
            <a:xfrm>
              <a:off x="1175" y="1844"/>
              <a:ext cx="159" cy="176"/>
            </a:xfrm>
            <a:custGeom>
              <a:avLst/>
              <a:gdLst/>
              <a:ahLst/>
              <a:cxnLst>
                <a:cxn ang="0">
                  <a:pos x="159" y="0"/>
                </a:cxn>
                <a:cxn ang="0">
                  <a:pos x="0" y="0"/>
                </a:cxn>
                <a:cxn ang="0">
                  <a:pos x="0" y="176"/>
                </a:cxn>
              </a:cxnLst>
              <a:pathLst>
                <a:path w="159" h="176">
                  <a:moveTo>
                    <a:pt x="159" y="0"/>
                  </a:moveTo>
                  <a:lnTo>
                    <a:pt x="0" y="0"/>
                  </a:lnTo>
                  <a:lnTo>
                    <a:pt x="0" y="176"/>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8" name="Freeform 28"/>
            <p:cNvSpPr/>
            <p:nvPr/>
          </p:nvSpPr>
          <p:spPr>
            <a:xfrm>
              <a:off x="1167" y="2115"/>
              <a:ext cx="623" cy="88"/>
            </a:xfrm>
            <a:custGeom>
              <a:avLst/>
              <a:gdLst/>
              <a:ahLst/>
              <a:cxnLst>
                <a:cxn ang="0">
                  <a:pos x="0" y="0"/>
                </a:cxn>
                <a:cxn ang="0">
                  <a:pos x="0" y="88"/>
                </a:cxn>
                <a:cxn ang="0">
                  <a:pos x="0" y="88"/>
                </a:cxn>
                <a:cxn ang="0">
                  <a:pos x="623" y="88"/>
                </a:cxn>
                <a:cxn ang="0">
                  <a:pos x="623" y="88"/>
                </a:cxn>
                <a:cxn ang="0">
                  <a:pos x="623" y="0"/>
                </a:cxn>
                <a:cxn ang="0">
                  <a:pos x="623" y="0"/>
                </a:cxn>
              </a:cxnLst>
              <a:pathLst>
                <a:path w="623" h="88">
                  <a:moveTo>
                    <a:pt x="0" y="0"/>
                  </a:moveTo>
                  <a:lnTo>
                    <a:pt x="0" y="88"/>
                  </a:lnTo>
                  <a:lnTo>
                    <a:pt x="623" y="88"/>
                  </a:lnTo>
                  <a:lnTo>
                    <a:pt x="623" y="0"/>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59" name="Rectangle 30"/>
            <p:cNvSpPr/>
            <p:nvPr/>
          </p:nvSpPr>
          <p:spPr>
            <a:xfrm>
              <a:off x="1023" y="1908"/>
              <a:ext cx="248" cy="191"/>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2060" name="Rectangle 31"/>
            <p:cNvSpPr/>
            <p:nvPr/>
          </p:nvSpPr>
          <p:spPr>
            <a:xfrm>
              <a:off x="1015" y="1900"/>
              <a:ext cx="264" cy="207"/>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2061" name="Rectangle 32"/>
            <p:cNvSpPr/>
            <p:nvPr/>
          </p:nvSpPr>
          <p:spPr>
            <a:xfrm>
              <a:off x="1654" y="1908"/>
              <a:ext cx="248" cy="191"/>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2062" name="Rectangle 33"/>
            <p:cNvSpPr/>
            <p:nvPr/>
          </p:nvSpPr>
          <p:spPr>
            <a:xfrm>
              <a:off x="1646" y="1900"/>
              <a:ext cx="264" cy="207"/>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2063" name="Rectangle 34"/>
            <p:cNvSpPr/>
            <p:nvPr/>
          </p:nvSpPr>
          <p:spPr>
            <a:xfrm>
              <a:off x="520" y="1796"/>
              <a:ext cx="247" cy="200"/>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2064" name="Rectangle 35"/>
            <p:cNvSpPr/>
            <p:nvPr/>
          </p:nvSpPr>
          <p:spPr>
            <a:xfrm>
              <a:off x="512" y="1788"/>
              <a:ext cx="263" cy="216"/>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2065" name="Line 36"/>
            <p:cNvSpPr/>
            <p:nvPr/>
          </p:nvSpPr>
          <p:spPr>
            <a:xfrm>
              <a:off x="1015" y="2315"/>
              <a:ext cx="1" cy="143"/>
            </a:xfrm>
            <a:prstGeom prst="line">
              <a:avLst/>
            </a:prstGeom>
            <a:ln w="30163" cap="flat" cmpd="sng">
              <a:solidFill>
                <a:srgbClr val="000000"/>
              </a:solidFill>
              <a:prstDash val="solid"/>
              <a:headEnd type="none" w="med" len="med"/>
              <a:tailEnd type="none" w="med" len="med"/>
            </a:ln>
          </p:spPr>
        </p:sp>
        <p:sp>
          <p:nvSpPr>
            <p:cNvPr id="172066" name="Line 37"/>
            <p:cNvSpPr/>
            <p:nvPr/>
          </p:nvSpPr>
          <p:spPr>
            <a:xfrm>
              <a:off x="1007" y="2745"/>
              <a:ext cx="1" cy="143"/>
            </a:xfrm>
            <a:prstGeom prst="line">
              <a:avLst/>
            </a:prstGeom>
            <a:ln w="30163" cap="flat" cmpd="sng">
              <a:solidFill>
                <a:srgbClr val="000000"/>
              </a:solidFill>
              <a:prstDash val="solid"/>
              <a:headEnd type="none" w="med" len="med"/>
              <a:tailEnd type="none" w="med" len="med"/>
            </a:ln>
          </p:spPr>
        </p:sp>
        <p:sp>
          <p:nvSpPr>
            <p:cNvPr id="172067" name="Oval 38"/>
            <p:cNvSpPr/>
            <p:nvPr/>
          </p:nvSpPr>
          <p:spPr>
            <a:xfrm>
              <a:off x="975" y="2896"/>
              <a:ext cx="88" cy="112"/>
            </a:xfrm>
            <a:prstGeom prst="ellipse">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2068" name="Oval 39"/>
            <p:cNvSpPr/>
            <p:nvPr/>
          </p:nvSpPr>
          <p:spPr>
            <a:xfrm>
              <a:off x="967" y="2888"/>
              <a:ext cx="104" cy="128"/>
            </a:xfrm>
            <a:prstGeom prst="ellipse">
              <a:avLst/>
            </a:prstGeom>
            <a:noFill/>
            <a:ln w="30163"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2069" name="Freeform 40"/>
            <p:cNvSpPr/>
            <p:nvPr/>
          </p:nvSpPr>
          <p:spPr>
            <a:xfrm>
              <a:off x="408" y="1366"/>
              <a:ext cx="615" cy="1220"/>
            </a:xfrm>
            <a:custGeom>
              <a:avLst/>
              <a:gdLst/>
              <a:ahLst/>
              <a:cxnLst>
                <a:cxn ang="0">
                  <a:pos x="471" y="1220"/>
                </a:cxn>
                <a:cxn ang="0">
                  <a:pos x="0" y="1220"/>
                </a:cxn>
                <a:cxn ang="0">
                  <a:pos x="0" y="1220"/>
                </a:cxn>
                <a:cxn ang="0">
                  <a:pos x="0" y="0"/>
                </a:cxn>
                <a:cxn ang="0">
                  <a:pos x="0" y="0"/>
                </a:cxn>
                <a:cxn ang="0">
                  <a:pos x="615" y="0"/>
                </a:cxn>
                <a:cxn ang="0">
                  <a:pos x="615" y="0"/>
                </a:cxn>
              </a:cxnLst>
              <a:pathLst>
                <a:path w="615" h="1220">
                  <a:moveTo>
                    <a:pt x="471" y="1220"/>
                  </a:moveTo>
                  <a:lnTo>
                    <a:pt x="0" y="1220"/>
                  </a:lnTo>
                  <a:lnTo>
                    <a:pt x="0" y="0"/>
                  </a:lnTo>
                  <a:lnTo>
                    <a:pt x="615" y="0"/>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70" name="Freeform 41"/>
            <p:cNvSpPr/>
            <p:nvPr/>
          </p:nvSpPr>
          <p:spPr>
            <a:xfrm>
              <a:off x="400" y="1358"/>
              <a:ext cx="615" cy="1220"/>
            </a:xfrm>
            <a:custGeom>
              <a:avLst/>
              <a:gdLst/>
              <a:ahLst/>
              <a:cxnLst>
                <a:cxn ang="0">
                  <a:pos x="471" y="1220"/>
                </a:cxn>
                <a:cxn ang="0">
                  <a:pos x="0" y="1220"/>
                </a:cxn>
                <a:cxn ang="0">
                  <a:pos x="0" y="0"/>
                </a:cxn>
                <a:cxn ang="0">
                  <a:pos x="615" y="0"/>
                </a:cxn>
              </a:cxnLst>
              <a:pathLst>
                <a:path w="615" h="1220">
                  <a:moveTo>
                    <a:pt x="471" y="1220"/>
                  </a:moveTo>
                  <a:lnTo>
                    <a:pt x="0" y="1220"/>
                  </a:lnTo>
                  <a:lnTo>
                    <a:pt x="0" y="0"/>
                  </a:lnTo>
                  <a:lnTo>
                    <a:pt x="615" y="0"/>
                  </a:lnTo>
                </a:path>
              </a:pathLst>
            </a:custGeom>
            <a:noFill/>
            <a:ln w="30163" cap="flat" cmpd="sng">
              <a:solidFill>
                <a:srgbClr val="000000"/>
              </a:solidFill>
              <a:prstDash val="solid"/>
              <a:round/>
              <a:headEnd type="none" w="med" len="med"/>
              <a:tailEnd type="none" w="med" len="med"/>
            </a:ln>
          </p:spPr>
          <p:txBody>
            <a:bodyPr/>
            <a:p>
              <a:endParaRPr lang="zh-CN" altLang="en-US"/>
            </a:p>
          </p:txBody>
        </p:sp>
        <p:grpSp>
          <p:nvGrpSpPr>
            <p:cNvPr id="172071" name="Group 42"/>
            <p:cNvGrpSpPr/>
            <p:nvPr/>
          </p:nvGrpSpPr>
          <p:grpSpPr>
            <a:xfrm>
              <a:off x="903" y="1334"/>
              <a:ext cx="128" cy="56"/>
              <a:chOff x="903" y="1334"/>
              <a:chExt cx="128" cy="56"/>
            </a:xfrm>
          </p:grpSpPr>
          <p:sp>
            <p:nvSpPr>
              <p:cNvPr id="172072" name="Freeform 43"/>
              <p:cNvSpPr/>
              <p:nvPr/>
            </p:nvSpPr>
            <p:spPr>
              <a:xfrm>
                <a:off x="911" y="1334"/>
                <a:ext cx="120" cy="56"/>
              </a:xfrm>
              <a:custGeom>
                <a:avLst/>
                <a:gdLst/>
                <a:ahLst/>
                <a:cxnLst>
                  <a:cxn ang="0">
                    <a:pos x="120" y="32"/>
                  </a:cxn>
                  <a:cxn ang="0">
                    <a:pos x="0" y="56"/>
                  </a:cxn>
                  <a:cxn ang="0">
                    <a:pos x="0" y="32"/>
                  </a:cxn>
                  <a:cxn ang="0">
                    <a:pos x="0" y="0"/>
                  </a:cxn>
                  <a:cxn ang="0">
                    <a:pos x="120" y="32"/>
                  </a:cxn>
                </a:cxnLst>
                <a:pathLst>
                  <a:path w="120" h="56">
                    <a:moveTo>
                      <a:pt x="120" y="32"/>
                    </a:moveTo>
                    <a:lnTo>
                      <a:pt x="0" y="56"/>
                    </a:lnTo>
                    <a:lnTo>
                      <a:pt x="0" y="32"/>
                    </a:lnTo>
                    <a:lnTo>
                      <a:pt x="0" y="0"/>
                    </a:lnTo>
                    <a:lnTo>
                      <a:pt x="120" y="32"/>
                    </a:lnTo>
                    <a:close/>
                  </a:path>
                </a:pathLst>
              </a:custGeom>
              <a:solidFill>
                <a:srgbClr val="000000"/>
              </a:solidFill>
              <a:ln w="9525">
                <a:noFill/>
              </a:ln>
            </p:spPr>
            <p:txBody>
              <a:bodyPr/>
              <a:p>
                <a:endParaRPr lang="zh-CN" altLang="en-US"/>
              </a:p>
            </p:txBody>
          </p:sp>
          <p:sp>
            <p:nvSpPr>
              <p:cNvPr id="172073" name="Line 44"/>
              <p:cNvSpPr/>
              <p:nvPr/>
            </p:nvSpPr>
            <p:spPr>
              <a:xfrm>
                <a:off x="903" y="1366"/>
                <a:ext cx="8" cy="1"/>
              </a:xfrm>
              <a:prstGeom prst="line">
                <a:avLst/>
              </a:prstGeom>
              <a:ln w="17463" cap="flat" cmpd="sng">
                <a:solidFill>
                  <a:srgbClr val="000000"/>
                </a:solidFill>
                <a:prstDash val="solid"/>
                <a:headEnd type="none" w="med" len="med"/>
                <a:tailEnd type="none" w="med" len="med"/>
              </a:ln>
            </p:spPr>
          </p:sp>
        </p:grpSp>
        <p:grpSp>
          <p:nvGrpSpPr>
            <p:cNvPr id="172074" name="Group 45"/>
            <p:cNvGrpSpPr/>
            <p:nvPr/>
          </p:nvGrpSpPr>
          <p:grpSpPr>
            <a:xfrm>
              <a:off x="1438" y="1565"/>
              <a:ext cx="56" cy="160"/>
              <a:chOff x="1438" y="1565"/>
              <a:chExt cx="56" cy="160"/>
            </a:xfrm>
          </p:grpSpPr>
          <p:sp>
            <p:nvSpPr>
              <p:cNvPr id="172075" name="Freeform 46"/>
              <p:cNvSpPr/>
              <p:nvPr/>
            </p:nvSpPr>
            <p:spPr>
              <a:xfrm>
                <a:off x="1438" y="1613"/>
                <a:ext cx="56" cy="112"/>
              </a:xfrm>
              <a:custGeom>
                <a:avLst/>
                <a:gdLst/>
                <a:ahLst/>
                <a:cxnLst>
                  <a:cxn ang="0">
                    <a:pos x="24" y="112"/>
                  </a:cxn>
                  <a:cxn ang="0">
                    <a:pos x="0" y="0"/>
                  </a:cxn>
                  <a:cxn ang="0">
                    <a:pos x="24" y="0"/>
                  </a:cxn>
                  <a:cxn ang="0">
                    <a:pos x="56" y="0"/>
                  </a:cxn>
                  <a:cxn ang="0">
                    <a:pos x="24" y="112"/>
                  </a:cxn>
                </a:cxnLst>
                <a:pathLst>
                  <a:path w="56" h="112">
                    <a:moveTo>
                      <a:pt x="24" y="112"/>
                    </a:moveTo>
                    <a:lnTo>
                      <a:pt x="0" y="0"/>
                    </a:lnTo>
                    <a:lnTo>
                      <a:pt x="24" y="0"/>
                    </a:lnTo>
                    <a:lnTo>
                      <a:pt x="56" y="0"/>
                    </a:lnTo>
                    <a:lnTo>
                      <a:pt x="24" y="112"/>
                    </a:lnTo>
                    <a:close/>
                  </a:path>
                </a:pathLst>
              </a:custGeom>
              <a:solidFill>
                <a:srgbClr val="000000"/>
              </a:solidFill>
              <a:ln w="9525">
                <a:noFill/>
              </a:ln>
            </p:spPr>
            <p:txBody>
              <a:bodyPr/>
              <a:p>
                <a:endParaRPr lang="zh-CN" altLang="en-US"/>
              </a:p>
            </p:txBody>
          </p:sp>
          <p:sp>
            <p:nvSpPr>
              <p:cNvPr id="172076" name="Line 47"/>
              <p:cNvSpPr/>
              <p:nvPr/>
            </p:nvSpPr>
            <p:spPr>
              <a:xfrm>
                <a:off x="1462" y="1565"/>
                <a:ext cx="1" cy="48"/>
              </a:xfrm>
              <a:prstGeom prst="line">
                <a:avLst/>
              </a:prstGeom>
              <a:ln w="17463" cap="flat" cmpd="sng">
                <a:solidFill>
                  <a:srgbClr val="000000"/>
                </a:solidFill>
                <a:prstDash val="solid"/>
                <a:headEnd type="none" w="med" len="med"/>
                <a:tailEnd type="none" w="med" len="med"/>
              </a:ln>
            </p:spPr>
          </p:sp>
        </p:grpSp>
        <p:grpSp>
          <p:nvGrpSpPr>
            <p:cNvPr id="172077" name="Group 48"/>
            <p:cNvGrpSpPr/>
            <p:nvPr/>
          </p:nvGrpSpPr>
          <p:grpSpPr>
            <a:xfrm>
              <a:off x="616" y="1653"/>
              <a:ext cx="56" cy="143"/>
              <a:chOff x="616" y="1653"/>
              <a:chExt cx="56" cy="143"/>
            </a:xfrm>
          </p:grpSpPr>
          <p:sp>
            <p:nvSpPr>
              <p:cNvPr id="172078" name="Freeform 49"/>
              <p:cNvSpPr/>
              <p:nvPr/>
            </p:nvSpPr>
            <p:spPr>
              <a:xfrm>
                <a:off x="616" y="1685"/>
                <a:ext cx="56" cy="111"/>
              </a:xfrm>
              <a:custGeom>
                <a:avLst/>
                <a:gdLst/>
                <a:ahLst/>
                <a:cxnLst>
                  <a:cxn ang="0">
                    <a:pos x="32" y="111"/>
                  </a:cxn>
                  <a:cxn ang="0">
                    <a:pos x="0" y="0"/>
                  </a:cxn>
                  <a:cxn ang="0">
                    <a:pos x="32" y="0"/>
                  </a:cxn>
                  <a:cxn ang="0">
                    <a:pos x="56" y="0"/>
                  </a:cxn>
                  <a:cxn ang="0">
                    <a:pos x="32" y="111"/>
                  </a:cxn>
                </a:cxnLst>
                <a:pathLst>
                  <a:path w="56" h="111">
                    <a:moveTo>
                      <a:pt x="32" y="111"/>
                    </a:moveTo>
                    <a:lnTo>
                      <a:pt x="0" y="0"/>
                    </a:lnTo>
                    <a:lnTo>
                      <a:pt x="32" y="0"/>
                    </a:lnTo>
                    <a:lnTo>
                      <a:pt x="56" y="0"/>
                    </a:lnTo>
                    <a:lnTo>
                      <a:pt x="32" y="111"/>
                    </a:lnTo>
                    <a:close/>
                  </a:path>
                </a:pathLst>
              </a:custGeom>
              <a:solidFill>
                <a:srgbClr val="000000"/>
              </a:solidFill>
              <a:ln w="9525">
                <a:noFill/>
              </a:ln>
            </p:spPr>
            <p:txBody>
              <a:bodyPr/>
              <a:p>
                <a:endParaRPr lang="zh-CN" altLang="en-US"/>
              </a:p>
            </p:txBody>
          </p:sp>
          <p:sp>
            <p:nvSpPr>
              <p:cNvPr id="172079" name="Line 50"/>
              <p:cNvSpPr/>
              <p:nvPr/>
            </p:nvSpPr>
            <p:spPr>
              <a:xfrm>
                <a:off x="648" y="1653"/>
                <a:ext cx="1" cy="32"/>
              </a:xfrm>
              <a:prstGeom prst="line">
                <a:avLst/>
              </a:prstGeom>
              <a:ln w="17463" cap="flat" cmpd="sng">
                <a:solidFill>
                  <a:srgbClr val="000000"/>
                </a:solidFill>
                <a:prstDash val="solid"/>
                <a:headEnd type="none" w="med" len="med"/>
                <a:tailEnd type="none" w="med" len="med"/>
              </a:ln>
            </p:spPr>
          </p:sp>
        </p:grpSp>
        <p:grpSp>
          <p:nvGrpSpPr>
            <p:cNvPr id="172080" name="Group 51"/>
            <p:cNvGrpSpPr/>
            <p:nvPr/>
          </p:nvGrpSpPr>
          <p:grpSpPr>
            <a:xfrm>
              <a:off x="991" y="2323"/>
              <a:ext cx="56" cy="159"/>
              <a:chOff x="991" y="2323"/>
              <a:chExt cx="56" cy="159"/>
            </a:xfrm>
          </p:grpSpPr>
          <p:sp>
            <p:nvSpPr>
              <p:cNvPr id="172081" name="Freeform 52"/>
              <p:cNvSpPr/>
              <p:nvPr/>
            </p:nvSpPr>
            <p:spPr>
              <a:xfrm>
                <a:off x="991" y="2370"/>
                <a:ext cx="56" cy="112"/>
              </a:xfrm>
              <a:custGeom>
                <a:avLst/>
                <a:gdLst/>
                <a:ahLst/>
                <a:cxnLst>
                  <a:cxn ang="0">
                    <a:pos x="32" y="112"/>
                  </a:cxn>
                  <a:cxn ang="0">
                    <a:pos x="0" y="0"/>
                  </a:cxn>
                  <a:cxn ang="0">
                    <a:pos x="32" y="0"/>
                  </a:cxn>
                  <a:cxn ang="0">
                    <a:pos x="56" y="0"/>
                  </a:cxn>
                  <a:cxn ang="0">
                    <a:pos x="32" y="112"/>
                  </a:cxn>
                </a:cxnLst>
                <a:pathLst>
                  <a:path w="56" h="112">
                    <a:moveTo>
                      <a:pt x="32" y="112"/>
                    </a:moveTo>
                    <a:lnTo>
                      <a:pt x="0" y="0"/>
                    </a:lnTo>
                    <a:lnTo>
                      <a:pt x="32" y="0"/>
                    </a:lnTo>
                    <a:lnTo>
                      <a:pt x="56" y="0"/>
                    </a:lnTo>
                    <a:lnTo>
                      <a:pt x="32" y="112"/>
                    </a:lnTo>
                    <a:close/>
                  </a:path>
                </a:pathLst>
              </a:custGeom>
              <a:solidFill>
                <a:srgbClr val="000000"/>
              </a:solidFill>
              <a:ln w="9525">
                <a:noFill/>
              </a:ln>
            </p:spPr>
            <p:txBody>
              <a:bodyPr/>
              <a:p>
                <a:endParaRPr lang="zh-CN" altLang="en-US"/>
              </a:p>
            </p:txBody>
          </p:sp>
          <p:sp>
            <p:nvSpPr>
              <p:cNvPr id="172082" name="Line 53"/>
              <p:cNvSpPr/>
              <p:nvPr/>
            </p:nvSpPr>
            <p:spPr>
              <a:xfrm>
                <a:off x="1023" y="2323"/>
                <a:ext cx="1" cy="47"/>
              </a:xfrm>
              <a:prstGeom prst="line">
                <a:avLst/>
              </a:prstGeom>
              <a:ln w="17463" cap="flat" cmpd="sng">
                <a:solidFill>
                  <a:srgbClr val="000000"/>
                </a:solidFill>
                <a:prstDash val="solid"/>
                <a:headEnd type="none" w="med" len="med"/>
                <a:tailEnd type="none" w="med" len="med"/>
              </a:ln>
            </p:spPr>
          </p:sp>
        </p:grpSp>
        <p:grpSp>
          <p:nvGrpSpPr>
            <p:cNvPr id="172083" name="Group 54"/>
            <p:cNvGrpSpPr/>
            <p:nvPr/>
          </p:nvGrpSpPr>
          <p:grpSpPr>
            <a:xfrm>
              <a:off x="975" y="1262"/>
              <a:ext cx="56" cy="120"/>
              <a:chOff x="975" y="1262"/>
              <a:chExt cx="56" cy="120"/>
            </a:xfrm>
          </p:grpSpPr>
          <p:sp>
            <p:nvSpPr>
              <p:cNvPr id="172084" name="Freeform 55"/>
              <p:cNvSpPr/>
              <p:nvPr/>
            </p:nvSpPr>
            <p:spPr>
              <a:xfrm>
                <a:off x="975" y="1270"/>
                <a:ext cx="56" cy="112"/>
              </a:xfrm>
              <a:custGeom>
                <a:avLst/>
                <a:gdLst/>
                <a:ahLst/>
                <a:cxnLst>
                  <a:cxn ang="0">
                    <a:pos x="32" y="112"/>
                  </a:cxn>
                  <a:cxn ang="0">
                    <a:pos x="0" y="0"/>
                  </a:cxn>
                  <a:cxn ang="0">
                    <a:pos x="32" y="0"/>
                  </a:cxn>
                  <a:cxn ang="0">
                    <a:pos x="56" y="0"/>
                  </a:cxn>
                  <a:cxn ang="0">
                    <a:pos x="32" y="112"/>
                  </a:cxn>
                </a:cxnLst>
                <a:pathLst>
                  <a:path w="56" h="112">
                    <a:moveTo>
                      <a:pt x="32" y="112"/>
                    </a:moveTo>
                    <a:lnTo>
                      <a:pt x="0" y="0"/>
                    </a:lnTo>
                    <a:lnTo>
                      <a:pt x="32" y="0"/>
                    </a:lnTo>
                    <a:lnTo>
                      <a:pt x="56" y="0"/>
                    </a:lnTo>
                    <a:lnTo>
                      <a:pt x="32" y="112"/>
                    </a:lnTo>
                    <a:close/>
                  </a:path>
                </a:pathLst>
              </a:custGeom>
              <a:solidFill>
                <a:srgbClr val="000000"/>
              </a:solidFill>
              <a:ln w="9525">
                <a:noFill/>
              </a:ln>
            </p:spPr>
            <p:txBody>
              <a:bodyPr/>
              <a:p>
                <a:endParaRPr lang="zh-CN" altLang="en-US"/>
              </a:p>
            </p:txBody>
          </p:sp>
          <p:sp>
            <p:nvSpPr>
              <p:cNvPr id="172085" name="Line 56"/>
              <p:cNvSpPr/>
              <p:nvPr/>
            </p:nvSpPr>
            <p:spPr>
              <a:xfrm>
                <a:off x="1007" y="1262"/>
                <a:ext cx="1" cy="8"/>
              </a:xfrm>
              <a:prstGeom prst="line">
                <a:avLst/>
              </a:prstGeom>
              <a:ln w="17463" cap="flat" cmpd="sng">
                <a:solidFill>
                  <a:srgbClr val="000000"/>
                </a:solidFill>
                <a:prstDash val="solid"/>
                <a:headEnd type="none" w="med" len="med"/>
                <a:tailEnd type="none" w="med" len="med"/>
              </a:ln>
            </p:spPr>
          </p:sp>
        </p:grpSp>
        <p:grpSp>
          <p:nvGrpSpPr>
            <p:cNvPr id="172086" name="Group 57"/>
            <p:cNvGrpSpPr/>
            <p:nvPr/>
          </p:nvGrpSpPr>
          <p:grpSpPr>
            <a:xfrm>
              <a:off x="983" y="2785"/>
              <a:ext cx="56" cy="127"/>
              <a:chOff x="983" y="2785"/>
              <a:chExt cx="56" cy="127"/>
            </a:xfrm>
          </p:grpSpPr>
          <p:sp>
            <p:nvSpPr>
              <p:cNvPr id="172087" name="Freeform 58"/>
              <p:cNvSpPr/>
              <p:nvPr/>
            </p:nvSpPr>
            <p:spPr>
              <a:xfrm>
                <a:off x="983" y="2801"/>
                <a:ext cx="56" cy="111"/>
              </a:xfrm>
              <a:custGeom>
                <a:avLst/>
                <a:gdLst/>
                <a:ahLst/>
                <a:cxnLst>
                  <a:cxn ang="0">
                    <a:pos x="32" y="111"/>
                  </a:cxn>
                  <a:cxn ang="0">
                    <a:pos x="0" y="0"/>
                  </a:cxn>
                  <a:cxn ang="0">
                    <a:pos x="32" y="0"/>
                  </a:cxn>
                  <a:cxn ang="0">
                    <a:pos x="56" y="0"/>
                  </a:cxn>
                  <a:cxn ang="0">
                    <a:pos x="32" y="111"/>
                  </a:cxn>
                </a:cxnLst>
                <a:pathLst>
                  <a:path w="56" h="111">
                    <a:moveTo>
                      <a:pt x="32" y="111"/>
                    </a:moveTo>
                    <a:lnTo>
                      <a:pt x="0" y="0"/>
                    </a:lnTo>
                    <a:lnTo>
                      <a:pt x="32" y="0"/>
                    </a:lnTo>
                    <a:lnTo>
                      <a:pt x="56" y="0"/>
                    </a:lnTo>
                    <a:lnTo>
                      <a:pt x="32" y="111"/>
                    </a:lnTo>
                    <a:close/>
                  </a:path>
                </a:pathLst>
              </a:custGeom>
              <a:solidFill>
                <a:srgbClr val="000000"/>
              </a:solidFill>
              <a:ln w="9525">
                <a:noFill/>
              </a:ln>
            </p:spPr>
            <p:txBody>
              <a:bodyPr/>
              <a:p>
                <a:endParaRPr lang="zh-CN" altLang="en-US"/>
              </a:p>
            </p:txBody>
          </p:sp>
          <p:sp>
            <p:nvSpPr>
              <p:cNvPr id="172088" name="Line 59"/>
              <p:cNvSpPr/>
              <p:nvPr/>
            </p:nvSpPr>
            <p:spPr>
              <a:xfrm>
                <a:off x="1015" y="2785"/>
                <a:ext cx="1" cy="16"/>
              </a:xfrm>
              <a:prstGeom prst="line">
                <a:avLst/>
              </a:prstGeom>
              <a:ln w="17463" cap="flat" cmpd="sng">
                <a:solidFill>
                  <a:srgbClr val="000000"/>
                </a:solidFill>
                <a:prstDash val="solid"/>
                <a:headEnd type="none" w="med" len="med"/>
                <a:tailEnd type="none" w="med" len="med"/>
              </a:ln>
            </p:spPr>
          </p:sp>
        </p:grpSp>
        <p:sp>
          <p:nvSpPr>
            <p:cNvPr id="172089" name="Rectangle 60"/>
            <p:cNvSpPr/>
            <p:nvPr/>
          </p:nvSpPr>
          <p:spPr>
            <a:xfrm>
              <a:off x="2197" y="968"/>
              <a:ext cx="2558" cy="163"/>
            </a:xfrm>
            <a:prstGeom prst="rect">
              <a:avLst/>
            </a:prstGeom>
            <a:noFill/>
            <a:ln w="9525">
              <a:noFill/>
            </a:ln>
          </p:spPr>
          <p:txBody>
            <a:bodyPr wrap="none" lIns="0" tIns="0" rIns="0" bIns="0">
              <a:spAutoFit/>
            </a:bodyPr>
            <a:p>
              <a:pPr eaLnBrk="0" hangingPunct="0">
                <a:lnSpc>
                  <a:spcPct val="90000"/>
                </a:lnSpc>
              </a:pPr>
              <a:r>
                <a:rPr lang="en-US" altLang="ja-JP" sz="2400">
                  <a:latin typeface="Helvetica" charset="0"/>
                </a:rPr>
                <a:t>First, we compute the </a:t>
              </a:r>
              <a:r>
                <a:rPr lang="en-US" altLang="zh-CN" sz="2400" err="1">
                  <a:latin typeface="Helvetica" charset="0"/>
                </a:rPr>
                <a:t>cyclomatic</a:t>
              </a:r>
              <a:r>
                <a:rPr lang="en-US" altLang="ja-JP" sz="2400">
                  <a:latin typeface="Helvetica" charset="0"/>
                </a:rPr>
                <a:t> </a:t>
              </a:r>
              <a:endParaRPr lang="en-US" altLang="ja-JP" sz="1800" b="1">
                <a:latin typeface="Helvetica" charset="0"/>
              </a:endParaRPr>
            </a:p>
          </p:txBody>
        </p:sp>
        <p:sp>
          <p:nvSpPr>
            <p:cNvPr id="172090" name="Rectangle 61"/>
            <p:cNvSpPr/>
            <p:nvPr/>
          </p:nvSpPr>
          <p:spPr>
            <a:xfrm>
              <a:off x="2197" y="1167"/>
              <a:ext cx="866" cy="163"/>
            </a:xfrm>
            <a:prstGeom prst="rect">
              <a:avLst/>
            </a:prstGeom>
            <a:noFill/>
            <a:ln w="9525">
              <a:noFill/>
            </a:ln>
          </p:spPr>
          <p:txBody>
            <a:bodyPr wrap="none" lIns="0" tIns="0" rIns="0" bIns="0">
              <a:spAutoFit/>
            </a:bodyPr>
            <a:p>
              <a:pPr eaLnBrk="0" hangingPunct="0">
                <a:lnSpc>
                  <a:spcPct val="90000"/>
                </a:lnSpc>
              </a:pPr>
              <a:r>
                <a:rPr lang="en-US" altLang="ja-JP" sz="2400">
                  <a:latin typeface="Helvetica" charset="0"/>
                </a:rPr>
                <a:t>complexity:</a:t>
              </a:r>
              <a:endParaRPr lang="en-US" altLang="ja-JP" sz="1800" b="1">
                <a:latin typeface="Helvetica" charset="0"/>
              </a:endParaRPr>
            </a:p>
          </p:txBody>
        </p:sp>
        <p:sp>
          <p:nvSpPr>
            <p:cNvPr id="172091" name="Rectangle 62"/>
            <p:cNvSpPr/>
            <p:nvPr/>
          </p:nvSpPr>
          <p:spPr>
            <a:xfrm>
              <a:off x="2197" y="1366"/>
              <a:ext cx="1" cy="122"/>
            </a:xfrm>
            <a:prstGeom prst="rect">
              <a:avLst/>
            </a:prstGeom>
            <a:noFill/>
            <a:ln w="9525">
              <a:noFill/>
            </a:ln>
          </p:spPr>
          <p:txBody>
            <a:bodyPr wrap="none" lIns="0" tIns="0" rIns="0" bIns="0">
              <a:spAutoFit/>
            </a:bodyPr>
            <a:p>
              <a:pPr eaLnBrk="0" hangingPunct="0">
                <a:lnSpc>
                  <a:spcPct val="90000"/>
                </a:lnSpc>
              </a:pPr>
              <a:endParaRPr lang="ja-JP" altLang="en-US" sz="1800" b="1" dirty="0">
                <a:solidFill>
                  <a:schemeClr val="bg1"/>
                </a:solidFill>
                <a:latin typeface="Helvetica" charset="0"/>
              </a:endParaRPr>
            </a:p>
          </p:txBody>
        </p:sp>
        <p:sp>
          <p:nvSpPr>
            <p:cNvPr id="172092" name="Rectangle 63"/>
            <p:cNvSpPr/>
            <p:nvPr/>
          </p:nvSpPr>
          <p:spPr>
            <a:xfrm>
              <a:off x="2197" y="1566"/>
              <a:ext cx="2850" cy="2303"/>
            </a:xfrm>
            <a:prstGeom prst="rect">
              <a:avLst/>
            </a:prstGeom>
            <a:noFill/>
            <a:ln w="9525">
              <a:noFill/>
            </a:ln>
          </p:spPr>
          <p:txBody>
            <a:bodyPr lIns="0" tIns="0" rIns="0" bIns="0">
              <a:spAutoFit/>
            </a:bodyPr>
            <a:p>
              <a:pPr eaLnBrk="0" hangingPunct="0">
                <a:lnSpc>
                  <a:spcPct val="90000"/>
                </a:lnSpc>
                <a:buClr>
                  <a:schemeClr val="folHlink"/>
                </a:buClr>
                <a:buFont typeface="Wingdings" panose="05000000000000000000" pitchFamily="2" charset="2"/>
                <a:buChar char="n"/>
              </a:pPr>
              <a:r>
                <a:rPr lang="en-US" altLang="zh-CN" sz="2400">
                  <a:latin typeface="Helvetica" charset="0"/>
                </a:rPr>
                <a:t> </a:t>
              </a:r>
              <a:r>
                <a:rPr lang="en-US" altLang="ja-JP" sz="2400">
                  <a:latin typeface="Helvetica" charset="0"/>
                </a:rPr>
                <a:t>number of </a:t>
              </a:r>
              <a:r>
                <a:rPr lang="en-US" altLang="ja-JP" sz="2400">
                  <a:latin typeface="Arial" panose="020B0604020202020204" pitchFamily="34" charset="0"/>
                </a:rPr>
                <a:t>enclosed areas</a:t>
              </a:r>
              <a:r>
                <a:rPr lang="en-US" altLang="zh-CN" sz="2400">
                  <a:latin typeface="Helvetica" charset="0"/>
                </a:rPr>
                <a:t> </a:t>
              </a:r>
              <a:endParaRPr lang="en-US" altLang="zh-CN" sz="2400">
                <a:latin typeface="Helvetica" charset="0"/>
              </a:endParaRPr>
            </a:p>
            <a:p>
              <a:pPr eaLnBrk="0" hangingPunct="0">
                <a:lnSpc>
                  <a:spcPct val="90000"/>
                </a:lnSpc>
                <a:buClr>
                  <a:schemeClr val="folHlink"/>
                </a:buClr>
                <a:buFont typeface="Wingdings" panose="05000000000000000000" pitchFamily="2" charset="2"/>
                <a:buChar char="n"/>
              </a:pPr>
              <a:r>
                <a:rPr lang="en-US" altLang="zh-CN" sz="2400">
                  <a:latin typeface="Helvetica" charset="0"/>
                </a:rPr>
                <a:t> number of </a:t>
              </a:r>
              <a:r>
                <a:rPr lang="en-US" altLang="ja-JP" sz="2400">
                  <a:latin typeface="Arial" panose="020B0604020202020204" pitchFamily="34" charset="0"/>
                </a:rPr>
                <a:t>simple decisions + 1</a:t>
              </a:r>
              <a:endParaRPr lang="en-US" altLang="zh-CN" sz="2400">
                <a:latin typeface="Arial" panose="020B0604020202020204" pitchFamily="34" charset="0"/>
              </a:endParaRPr>
            </a:p>
            <a:p>
              <a:pPr eaLnBrk="0" hangingPunct="0">
                <a:lnSpc>
                  <a:spcPct val="90000"/>
                </a:lnSpc>
                <a:buClr>
                  <a:schemeClr val="folHlink"/>
                </a:buClr>
                <a:buFont typeface="Wingdings" panose="05000000000000000000" pitchFamily="2" charset="2"/>
                <a:buChar char="n"/>
              </a:pPr>
              <a:r>
                <a:rPr lang="en-US" altLang="zh-CN" sz="2400">
                  <a:latin typeface="Arial" panose="020B0604020202020204" pitchFamily="34" charset="0"/>
                </a:rPr>
                <a:t> V(G) = E – N + 2</a:t>
              </a:r>
              <a:endParaRPr lang="en-US" altLang="zh-CN" sz="2400">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latin typeface="Arial" panose="020B0604020202020204" pitchFamily="34" charset="0"/>
                </a:rPr>
                <a:t>    </a:t>
              </a:r>
              <a:r>
                <a:rPr lang="zh-CN" altLang="en-US" sz="2000" dirty="0">
                  <a:latin typeface="Arial" panose="020B0604020202020204" pitchFamily="34" charset="0"/>
                </a:rPr>
                <a:t>（如左图：</a:t>
              </a:r>
              <a:r>
                <a:rPr lang="en-US" altLang="zh-CN" sz="2000">
                  <a:latin typeface="Arial" panose="020B0604020202020204" pitchFamily="34" charset="0"/>
                </a:rPr>
                <a:t>E=11</a:t>
              </a:r>
              <a:r>
                <a:rPr lang="zh-CN" altLang="en-US" sz="2000" dirty="0">
                  <a:latin typeface="Arial" panose="020B0604020202020204" pitchFamily="34" charset="0"/>
                </a:rPr>
                <a:t>，</a:t>
              </a:r>
              <a:r>
                <a:rPr lang="en-US" altLang="zh-CN" sz="2000">
                  <a:latin typeface="Arial" panose="020B0604020202020204" pitchFamily="34" charset="0"/>
                </a:rPr>
                <a:t>N=9</a:t>
              </a:r>
              <a:r>
                <a:rPr lang="zh-CN" altLang="en-US" sz="2000" dirty="0">
                  <a:latin typeface="Arial" panose="020B0604020202020204" pitchFamily="34" charset="0"/>
                </a:rPr>
                <a:t>或</a:t>
              </a:r>
              <a:r>
                <a:rPr lang="en-US" altLang="zh-CN" sz="2000">
                  <a:latin typeface="Arial" panose="020B0604020202020204" pitchFamily="34" charset="0"/>
                </a:rPr>
                <a:t>E=14</a:t>
              </a:r>
              <a:r>
                <a:rPr lang="zh-CN" altLang="en-US" sz="2000" dirty="0">
                  <a:latin typeface="Arial" panose="020B0604020202020204" pitchFamily="34" charset="0"/>
                </a:rPr>
                <a:t>，</a:t>
              </a:r>
              <a:r>
                <a:rPr lang="en-US" altLang="zh-CN" sz="2000">
                  <a:latin typeface="Arial" panose="020B0604020202020204" pitchFamily="34" charset="0"/>
                </a:rPr>
                <a:t>N=12</a:t>
              </a:r>
              <a:r>
                <a:rPr lang="zh-CN" altLang="en-US" sz="2000" dirty="0">
                  <a:latin typeface="Arial" panose="020B0604020202020204" pitchFamily="34" charset="0"/>
                </a:rPr>
                <a:t>）</a:t>
              </a:r>
              <a:endParaRPr lang="zh-CN" altLang="en-US" sz="2000" dirty="0">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latin typeface="Arial" panose="020B0604020202020204" pitchFamily="34" charset="0"/>
                </a:rPr>
                <a:t>    E: number of flow graph edges</a:t>
              </a:r>
              <a:endParaRPr lang="en-US" altLang="zh-CN" sz="2400">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latin typeface="Arial" panose="020B0604020202020204" pitchFamily="34" charset="0"/>
                </a:rPr>
                <a:t>    N: number of flow graph nodes</a:t>
              </a:r>
              <a:endParaRPr lang="en-US" altLang="zh-CN" sz="2400">
                <a:latin typeface="Arial" panose="020B0604020202020204" pitchFamily="34" charset="0"/>
              </a:endParaRPr>
            </a:p>
            <a:p>
              <a:pPr eaLnBrk="0" hangingPunct="0">
                <a:lnSpc>
                  <a:spcPct val="90000"/>
                </a:lnSpc>
                <a:buClr>
                  <a:schemeClr val="folHlink"/>
                </a:buClr>
                <a:buFont typeface="Wingdings" panose="05000000000000000000" pitchFamily="2" charset="2"/>
                <a:buChar char="n"/>
              </a:pPr>
              <a:r>
                <a:rPr lang="en-US" altLang="zh-CN" sz="2400">
                  <a:latin typeface="Arial" panose="020B0604020202020204" pitchFamily="34" charset="0"/>
                </a:rPr>
                <a:t>V(G) = P + 1</a:t>
              </a:r>
              <a:endParaRPr lang="en-US" altLang="zh-CN" sz="2400">
                <a:latin typeface="Arial" panose="020B0604020202020204" pitchFamily="34" charset="0"/>
              </a:endParaRPr>
            </a:p>
            <a:p>
              <a:pPr eaLnBrk="0" hangingPunct="0">
                <a:lnSpc>
                  <a:spcPct val="90000"/>
                </a:lnSpc>
                <a:buClr>
                  <a:schemeClr val="folHlink"/>
                </a:buClr>
              </a:pPr>
              <a:r>
                <a:rPr lang="en-US" altLang="zh-CN" sz="2400">
                  <a:latin typeface="Arial" panose="020B0604020202020204" pitchFamily="34" charset="0"/>
                </a:rPr>
                <a:t>    P: number of predicate nodes</a:t>
              </a:r>
              <a:endParaRPr lang="en-US" altLang="zh-CN" sz="2400">
                <a:latin typeface="Arial" panose="020B0604020202020204" pitchFamily="34" charset="0"/>
              </a:endParaRPr>
            </a:p>
            <a:p>
              <a:pPr eaLnBrk="0" hangingPunct="0">
                <a:lnSpc>
                  <a:spcPct val="90000"/>
                </a:lnSpc>
                <a:buClr>
                  <a:schemeClr val="folHlink"/>
                </a:buClr>
              </a:pPr>
              <a:r>
                <a:rPr lang="en-US" altLang="zh-CN" sz="2400">
                  <a:latin typeface="Arial" panose="020B0604020202020204" pitchFamily="34" charset="0"/>
                </a:rPr>
                <a:t>         </a:t>
              </a:r>
              <a:r>
                <a:rPr lang="zh-CN" altLang="en-US" sz="2400" dirty="0">
                  <a:latin typeface="Arial" panose="020B0604020202020204" pitchFamily="34" charset="0"/>
                </a:rPr>
                <a:t>（判定节点数）</a:t>
              </a:r>
              <a:endParaRPr lang="zh-CN" altLang="en-US" sz="2400" dirty="0">
                <a:latin typeface="Arial" panose="020B0604020202020204" pitchFamily="34" charset="0"/>
              </a:endParaRPr>
            </a:p>
            <a:p>
              <a:pPr eaLnBrk="0" hangingPunct="0">
                <a:lnSpc>
                  <a:spcPct val="90000"/>
                </a:lnSpc>
                <a:buClr>
                  <a:schemeClr val="folHlink"/>
                </a:buClr>
                <a:buFont typeface="Arial" panose="020B0604020202020204" pitchFamily="34" charset="0"/>
                <a:buChar char="•"/>
              </a:pPr>
              <a:endParaRPr lang="en-US" altLang="ja-JP" sz="2400">
                <a:latin typeface="Helvetica" charset="0"/>
              </a:endParaRPr>
            </a:p>
            <a:p>
              <a:pPr eaLnBrk="0" hangingPunct="0">
                <a:lnSpc>
                  <a:spcPct val="90000"/>
                </a:lnSpc>
                <a:buClr>
                  <a:schemeClr val="folHlink"/>
                </a:buClr>
              </a:pPr>
              <a:r>
                <a:rPr lang="en-US" altLang="ja-JP" sz="2400">
                  <a:latin typeface="Helvetica" charset="0"/>
                </a:rPr>
                <a:t>In this case, V(G) = 4</a:t>
              </a:r>
              <a:endParaRPr lang="en-US" altLang="ja-JP" sz="1800" b="1">
                <a:latin typeface="Helvetica" charset="0"/>
              </a:endParaRPr>
            </a:p>
            <a:p>
              <a:pPr eaLnBrk="0" hangingPunct="0">
                <a:lnSpc>
                  <a:spcPct val="90000"/>
                </a:lnSpc>
                <a:buClr>
                  <a:schemeClr val="folHlink"/>
                </a:buClr>
                <a:buFont typeface="Arial" panose="020B0604020202020204" pitchFamily="34" charset="0"/>
                <a:buChar char="•"/>
              </a:pPr>
              <a:endParaRPr lang="en-US" altLang="zh-CN" sz="2400">
                <a:latin typeface="Arial" panose="020B0604020202020204" pitchFamily="34" charset="0"/>
              </a:endParaRPr>
            </a:p>
            <a:p>
              <a:pPr eaLnBrk="0" hangingPunct="0">
                <a:lnSpc>
                  <a:spcPct val="90000"/>
                </a:lnSpc>
                <a:buClr>
                  <a:schemeClr val="folHlink"/>
                </a:buClr>
                <a:buFont typeface="Arial" panose="020B0604020202020204" pitchFamily="34" charset="0"/>
                <a:buChar char="•"/>
              </a:pPr>
              <a:endParaRPr lang="en-US" altLang="zh-CN" sz="2400">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latin typeface="Helvetica" charset="0"/>
                </a:rPr>
                <a:t>    </a:t>
              </a:r>
              <a:r>
                <a:rPr lang="en-US" altLang="ja-JP" sz="2400">
                  <a:latin typeface="Helvetica" charset="0"/>
                </a:rPr>
                <a:t> </a:t>
              </a:r>
              <a:endParaRPr lang="en-US" altLang="ja-JP" sz="2400">
                <a:latin typeface="Helvetica" charset="0"/>
              </a:endParaRPr>
            </a:p>
          </p:txBody>
        </p:sp>
        <p:sp>
          <p:nvSpPr>
            <p:cNvPr id="172093" name="Rectangle 64"/>
            <p:cNvSpPr/>
            <p:nvPr/>
          </p:nvSpPr>
          <p:spPr>
            <a:xfrm>
              <a:off x="2197" y="1765"/>
              <a:ext cx="1" cy="123"/>
            </a:xfrm>
            <a:prstGeom prst="rect">
              <a:avLst/>
            </a:prstGeom>
            <a:noFill/>
            <a:ln w="9525">
              <a:noFill/>
            </a:ln>
          </p:spPr>
          <p:txBody>
            <a:bodyPr wrap="none" lIns="0" tIns="0" rIns="0" bIns="0">
              <a:spAutoFit/>
            </a:bodyPr>
            <a:p>
              <a:pPr eaLnBrk="0" hangingPunct="0">
                <a:lnSpc>
                  <a:spcPct val="90000"/>
                </a:lnSpc>
              </a:pPr>
              <a:endParaRPr lang="ja-JP" altLang="en-US" sz="1800" b="1" dirty="0">
                <a:solidFill>
                  <a:schemeClr val="bg1"/>
                </a:solidFill>
                <a:latin typeface="Helvetica" charset="0"/>
              </a:endParaRPr>
            </a:p>
          </p:txBody>
        </p:sp>
        <p:sp>
          <p:nvSpPr>
            <p:cNvPr id="172094" name="Rectangle 66"/>
            <p:cNvSpPr/>
            <p:nvPr/>
          </p:nvSpPr>
          <p:spPr>
            <a:xfrm>
              <a:off x="2197" y="2164"/>
              <a:ext cx="1" cy="122"/>
            </a:xfrm>
            <a:prstGeom prst="rect">
              <a:avLst/>
            </a:prstGeom>
            <a:noFill/>
            <a:ln w="9525">
              <a:noFill/>
            </a:ln>
          </p:spPr>
          <p:txBody>
            <a:bodyPr wrap="none" lIns="0" tIns="0" rIns="0" bIns="0">
              <a:spAutoFit/>
            </a:bodyPr>
            <a:p>
              <a:pPr eaLnBrk="0" hangingPunct="0">
                <a:lnSpc>
                  <a:spcPct val="90000"/>
                </a:lnSpc>
              </a:pPr>
              <a:endParaRPr lang="ja-JP" altLang="en-US" sz="1800" b="1" dirty="0">
                <a:solidFill>
                  <a:schemeClr val="bg1"/>
                </a:solidFill>
                <a:latin typeface="Helvetica" charset="0"/>
              </a:endParaRPr>
            </a:p>
          </p:txBody>
        </p:sp>
        <p:sp>
          <p:nvSpPr>
            <p:cNvPr id="172095" name="Rectangle 68"/>
            <p:cNvSpPr/>
            <p:nvPr/>
          </p:nvSpPr>
          <p:spPr>
            <a:xfrm>
              <a:off x="2197" y="2562"/>
              <a:ext cx="1" cy="123"/>
            </a:xfrm>
            <a:prstGeom prst="rect">
              <a:avLst/>
            </a:prstGeom>
            <a:noFill/>
            <a:ln w="9525">
              <a:noFill/>
            </a:ln>
          </p:spPr>
          <p:txBody>
            <a:bodyPr wrap="none" lIns="0" tIns="0" rIns="0" bIns="0">
              <a:spAutoFit/>
            </a:bodyPr>
            <a:p>
              <a:pPr eaLnBrk="0" hangingPunct="0">
                <a:lnSpc>
                  <a:spcPct val="90000"/>
                </a:lnSpc>
              </a:pPr>
              <a:endParaRPr lang="ja-JP" altLang="en-US" sz="1800" b="1" dirty="0">
                <a:solidFill>
                  <a:schemeClr val="bg1"/>
                </a:solidFill>
                <a:latin typeface="Helvetica" charset="0"/>
              </a:endParaRPr>
            </a:p>
          </p:txBody>
        </p:sp>
        <p:sp>
          <p:nvSpPr>
            <p:cNvPr id="172096" name="Rectangle 69"/>
            <p:cNvSpPr/>
            <p:nvPr/>
          </p:nvSpPr>
          <p:spPr>
            <a:xfrm>
              <a:off x="2390" y="3008"/>
              <a:ext cx="0" cy="123"/>
            </a:xfrm>
            <a:prstGeom prst="rect">
              <a:avLst/>
            </a:prstGeom>
            <a:noFill/>
            <a:ln w="9525">
              <a:noFill/>
            </a:ln>
          </p:spPr>
          <p:txBody>
            <a:bodyPr wrap="none" lIns="0" tIns="0" rIns="0" bIns="0">
              <a:spAutoFit/>
            </a:bodyPr>
            <a:p>
              <a:pPr eaLnBrk="0" hangingPunct="0">
                <a:lnSpc>
                  <a:spcPct val="90000"/>
                </a:lnSpc>
              </a:pPr>
              <a:endParaRPr lang="en-US" altLang="ja-JP" sz="1800" b="1">
                <a:latin typeface="Helvetica" charset="0"/>
              </a:endParaRPr>
            </a:p>
          </p:txBody>
        </p:sp>
        <p:sp>
          <p:nvSpPr>
            <p:cNvPr id="172097" name="Freeform 70"/>
            <p:cNvSpPr/>
            <p:nvPr/>
          </p:nvSpPr>
          <p:spPr>
            <a:xfrm>
              <a:off x="664" y="2012"/>
              <a:ext cx="806" cy="303"/>
            </a:xfrm>
            <a:custGeom>
              <a:avLst/>
              <a:gdLst/>
              <a:ahLst/>
              <a:cxnLst>
                <a:cxn ang="0">
                  <a:pos x="806" y="215"/>
                </a:cxn>
                <a:cxn ang="0">
                  <a:pos x="806" y="303"/>
                </a:cxn>
                <a:cxn ang="0">
                  <a:pos x="806" y="303"/>
                </a:cxn>
                <a:cxn ang="0">
                  <a:pos x="0" y="303"/>
                </a:cxn>
                <a:cxn ang="0">
                  <a:pos x="0" y="303"/>
                </a:cxn>
                <a:cxn ang="0">
                  <a:pos x="0" y="0"/>
                </a:cxn>
                <a:cxn ang="0">
                  <a:pos x="0" y="0"/>
                </a:cxn>
              </a:cxnLst>
              <a:pathLst>
                <a:path w="806" h="303">
                  <a:moveTo>
                    <a:pt x="806" y="215"/>
                  </a:moveTo>
                  <a:lnTo>
                    <a:pt x="806" y="303"/>
                  </a:lnTo>
                  <a:lnTo>
                    <a:pt x="0" y="303"/>
                  </a:lnTo>
                  <a:lnTo>
                    <a:pt x="0" y="0"/>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2098" name="Freeform 71"/>
            <p:cNvSpPr/>
            <p:nvPr/>
          </p:nvSpPr>
          <p:spPr>
            <a:xfrm>
              <a:off x="656" y="2004"/>
              <a:ext cx="806" cy="303"/>
            </a:xfrm>
            <a:custGeom>
              <a:avLst/>
              <a:gdLst/>
              <a:ahLst/>
              <a:cxnLst>
                <a:cxn ang="0">
                  <a:pos x="806" y="215"/>
                </a:cxn>
                <a:cxn ang="0">
                  <a:pos x="806" y="303"/>
                </a:cxn>
                <a:cxn ang="0">
                  <a:pos x="0" y="303"/>
                </a:cxn>
                <a:cxn ang="0">
                  <a:pos x="0" y="0"/>
                </a:cxn>
              </a:cxnLst>
              <a:pathLst>
                <a:path w="806" h="303">
                  <a:moveTo>
                    <a:pt x="806" y="215"/>
                  </a:moveTo>
                  <a:lnTo>
                    <a:pt x="806" y="303"/>
                  </a:lnTo>
                  <a:lnTo>
                    <a:pt x="0" y="303"/>
                  </a:lnTo>
                  <a:lnTo>
                    <a:pt x="0" y="0"/>
                  </a:lnTo>
                </a:path>
              </a:pathLst>
            </a:custGeom>
            <a:noFill/>
            <a:ln w="30163" cap="flat" cmpd="sng">
              <a:solidFill>
                <a:srgbClr val="000000"/>
              </a:solidFill>
              <a:prstDash val="solid"/>
              <a:round/>
              <a:headEnd type="none" w="med" len="med"/>
              <a:tailEnd type="none" w="med" len="med"/>
            </a:ln>
          </p:spPr>
          <p:txBody>
            <a:bodyPr/>
            <a:p>
              <a:endParaRPr lang="zh-CN" altLang="en-US"/>
            </a:p>
          </p:txBody>
        </p:sp>
      </p:grpSp>
      <p:sp>
        <p:nvSpPr>
          <p:cNvPr id="172099" name="文本框 101444"/>
          <p:cNvSpPr txBox="1"/>
          <p:nvPr/>
        </p:nvSpPr>
        <p:spPr>
          <a:xfrm>
            <a:off x="215900" y="5746750"/>
            <a:ext cx="6067425" cy="398463"/>
          </a:xfrm>
          <a:prstGeom prst="rect">
            <a:avLst/>
          </a:prstGeom>
          <a:noFill/>
          <a:ln w="9525">
            <a:noFill/>
          </a:ln>
        </p:spPr>
        <p:txBody>
          <a:bodyPr wrap="none">
            <a:spAutoFit/>
          </a:bodyPr>
          <a:p>
            <a:pPr eaLnBrk="0" hangingPunct="0"/>
            <a:r>
              <a:rPr lang="zh-CN" altLang="en-US" sz="2000" dirty="0">
                <a:solidFill>
                  <a:srgbClr val="FF0000"/>
                </a:solidFill>
                <a:latin typeface="Arial" panose="020B0604020202020204" pitchFamily="34" charset="0"/>
              </a:rPr>
              <a:t>注意：上图如何增加三个节点，边数也会相应增加三个</a:t>
            </a:r>
            <a:endParaRPr lang="zh-CN" altLang="en-US" sz="2000" dirty="0">
              <a:solidFill>
                <a:srgbClr val="FF0000"/>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7408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74083" name="Rectangle 72"/>
          <p:cNvSpPr>
            <a:spLocks noRot="1"/>
          </p:cNvSpPr>
          <p:nvPr/>
        </p:nvSpPr>
        <p:spPr>
          <a:xfrm>
            <a:off x="0" y="152400"/>
            <a:ext cx="8748713" cy="538163"/>
          </a:xfrm>
          <a:prstGeom prst="rect">
            <a:avLst/>
          </a:prstGeom>
          <a:noFill/>
          <a:ln w="12700">
            <a:noFill/>
          </a:ln>
        </p:spPr>
        <p:txBody>
          <a:bodyPr lIns="63500" tIns="25400" rIns="63500" bIns="25400">
            <a:spAutoFit/>
          </a:bodyPr>
          <a:p>
            <a:pPr eaLnBrk="0" hangingPunct="0"/>
            <a:r>
              <a:rPr lang="en-US" altLang="ja-JP" b="1" err="1">
                <a:latin typeface="Arial" panose="020B0604020202020204" pitchFamily="34" charset="0"/>
              </a:rPr>
              <a:t>Cyclomatic</a:t>
            </a:r>
            <a:r>
              <a:rPr lang="en-US" altLang="ja-JP" b="1">
                <a:latin typeface="Arial" panose="020B0604020202020204" pitchFamily="34" charset="0"/>
              </a:rPr>
              <a:t> Complexity </a:t>
            </a:r>
            <a:r>
              <a:rPr lang="en-US" altLang="zh-CN" b="1">
                <a:latin typeface="Arial" panose="020B0604020202020204" pitchFamily="34" charset="0"/>
              </a:rPr>
              <a:t>  </a:t>
            </a:r>
            <a:r>
              <a:rPr lang="zh-CN" altLang="en-US" sz="2400" b="1" dirty="0">
                <a:latin typeface="Arial" panose="020B0604020202020204" pitchFamily="34" charset="0"/>
                <a:ea typeface="宋体" panose="02010600030101010101" pitchFamily="2" charset="-122"/>
              </a:rPr>
              <a:t>圈（环）复杂度</a:t>
            </a:r>
            <a:endParaRPr lang="en-US" altLang="ja-JP" sz="2400" b="1">
              <a:latin typeface="Arial" panose="020B0604020202020204" pitchFamily="34" charset="0"/>
              <a:ea typeface="宋体" panose="02010600030101010101" pitchFamily="2" charset="-122"/>
            </a:endParaRPr>
          </a:p>
        </p:txBody>
      </p:sp>
      <p:grpSp>
        <p:nvGrpSpPr>
          <p:cNvPr id="174084" name="Group 119"/>
          <p:cNvGrpSpPr/>
          <p:nvPr/>
        </p:nvGrpSpPr>
        <p:grpSpPr>
          <a:xfrm>
            <a:off x="1665288" y="1084263"/>
            <a:ext cx="5992812" cy="3949700"/>
            <a:chOff x="1049" y="683"/>
            <a:chExt cx="3775" cy="2488"/>
          </a:xfrm>
        </p:grpSpPr>
        <p:sp>
          <p:nvSpPr>
            <p:cNvPr id="786505" name="Rectangle 73"/>
            <p:cNvSpPr>
              <a:spLocks noChangeArrowheads="1"/>
            </p:cNvSpPr>
            <p:nvPr/>
          </p:nvSpPr>
          <p:spPr bwMode="auto">
            <a:xfrm>
              <a:off x="1283" y="683"/>
              <a:ext cx="34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A number of industry studies have indicated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6506" name="Rectangle 74"/>
            <p:cNvSpPr>
              <a:spLocks noChangeArrowheads="1"/>
            </p:cNvSpPr>
            <p:nvPr/>
          </p:nvSpPr>
          <p:spPr bwMode="auto">
            <a:xfrm>
              <a:off x="1283" y="842"/>
              <a:ext cx="35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that the higher V(G), the higher the probability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6507" name="Rectangle 75"/>
            <p:cNvSpPr>
              <a:spLocks noChangeArrowheads="1"/>
            </p:cNvSpPr>
            <p:nvPr/>
          </p:nvSpPr>
          <p:spPr bwMode="auto">
            <a:xfrm>
              <a:off x="1283" y="1002"/>
              <a:ext cx="7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or errors.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6508" name="Rectangle 76"/>
            <p:cNvSpPr>
              <a:spLocks noChangeArrowheads="1"/>
            </p:cNvSpPr>
            <p:nvPr/>
          </p:nvSpPr>
          <p:spPr bwMode="auto">
            <a:xfrm>
              <a:off x="3338" y="2482"/>
              <a:ext cx="3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V(G)</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6509" name="Rectangle 77"/>
            <p:cNvSpPr>
              <a:spLocks noChangeArrowheads="1"/>
            </p:cNvSpPr>
            <p:nvPr/>
          </p:nvSpPr>
          <p:spPr bwMode="auto">
            <a:xfrm>
              <a:off x="1049" y="1595"/>
              <a:ext cx="6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modules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174090" name="Rectangle 78"/>
            <p:cNvSpPr/>
            <p:nvPr/>
          </p:nvSpPr>
          <p:spPr>
            <a:xfrm>
              <a:off x="2017" y="2297"/>
              <a:ext cx="70" cy="115"/>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091" name="Rectangle 79"/>
            <p:cNvSpPr/>
            <p:nvPr/>
          </p:nvSpPr>
          <p:spPr>
            <a:xfrm>
              <a:off x="2010" y="2291"/>
              <a:ext cx="83" cy="127"/>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092" name="Rectangle 80"/>
            <p:cNvSpPr/>
            <p:nvPr/>
          </p:nvSpPr>
          <p:spPr>
            <a:xfrm>
              <a:off x="2087" y="2265"/>
              <a:ext cx="70" cy="147"/>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093" name="Rectangle 81"/>
            <p:cNvSpPr/>
            <p:nvPr/>
          </p:nvSpPr>
          <p:spPr>
            <a:xfrm>
              <a:off x="2081" y="2259"/>
              <a:ext cx="83" cy="159"/>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094" name="Rectangle 82"/>
            <p:cNvSpPr/>
            <p:nvPr/>
          </p:nvSpPr>
          <p:spPr>
            <a:xfrm>
              <a:off x="2157" y="2233"/>
              <a:ext cx="70" cy="179"/>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095" name="Rectangle 83"/>
            <p:cNvSpPr/>
            <p:nvPr/>
          </p:nvSpPr>
          <p:spPr>
            <a:xfrm>
              <a:off x="2151" y="2227"/>
              <a:ext cx="83" cy="191"/>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096" name="Rectangle 84"/>
            <p:cNvSpPr/>
            <p:nvPr/>
          </p:nvSpPr>
          <p:spPr>
            <a:xfrm>
              <a:off x="2234" y="2163"/>
              <a:ext cx="76" cy="249"/>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097" name="Rectangle 85"/>
            <p:cNvSpPr/>
            <p:nvPr/>
          </p:nvSpPr>
          <p:spPr>
            <a:xfrm>
              <a:off x="2227" y="2157"/>
              <a:ext cx="90" cy="261"/>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098" name="Rectangle 86"/>
            <p:cNvSpPr/>
            <p:nvPr/>
          </p:nvSpPr>
          <p:spPr>
            <a:xfrm>
              <a:off x="2310" y="2061"/>
              <a:ext cx="77" cy="351"/>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099" name="Rectangle 87"/>
            <p:cNvSpPr/>
            <p:nvPr/>
          </p:nvSpPr>
          <p:spPr>
            <a:xfrm>
              <a:off x="2304" y="2055"/>
              <a:ext cx="89" cy="363"/>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00" name="Rectangle 88"/>
            <p:cNvSpPr/>
            <p:nvPr/>
          </p:nvSpPr>
          <p:spPr>
            <a:xfrm>
              <a:off x="2387" y="2003"/>
              <a:ext cx="77" cy="415"/>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101" name="Rectangle 89"/>
            <p:cNvSpPr/>
            <p:nvPr/>
          </p:nvSpPr>
          <p:spPr>
            <a:xfrm>
              <a:off x="2381" y="1997"/>
              <a:ext cx="89" cy="427"/>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02" name="Rectangle 90"/>
            <p:cNvSpPr/>
            <p:nvPr/>
          </p:nvSpPr>
          <p:spPr>
            <a:xfrm>
              <a:off x="2464" y="1882"/>
              <a:ext cx="70" cy="530"/>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103" name="Rectangle 91"/>
            <p:cNvSpPr/>
            <p:nvPr/>
          </p:nvSpPr>
          <p:spPr>
            <a:xfrm>
              <a:off x="2457" y="1876"/>
              <a:ext cx="83" cy="542"/>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04" name="Rectangle 92"/>
            <p:cNvSpPr/>
            <p:nvPr/>
          </p:nvSpPr>
          <p:spPr>
            <a:xfrm>
              <a:off x="2540" y="1512"/>
              <a:ext cx="77" cy="900"/>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105" name="Rectangle 93"/>
            <p:cNvSpPr/>
            <p:nvPr/>
          </p:nvSpPr>
          <p:spPr>
            <a:xfrm>
              <a:off x="2534" y="1506"/>
              <a:ext cx="89" cy="912"/>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06" name="Rectangle 94"/>
            <p:cNvSpPr/>
            <p:nvPr/>
          </p:nvSpPr>
          <p:spPr>
            <a:xfrm>
              <a:off x="2617" y="1474"/>
              <a:ext cx="77" cy="944"/>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107" name="Rectangle 95"/>
            <p:cNvSpPr/>
            <p:nvPr/>
          </p:nvSpPr>
          <p:spPr>
            <a:xfrm>
              <a:off x="2611" y="1468"/>
              <a:ext cx="89" cy="956"/>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08" name="Rectangle 96"/>
            <p:cNvSpPr/>
            <p:nvPr/>
          </p:nvSpPr>
          <p:spPr>
            <a:xfrm>
              <a:off x="3300" y="2291"/>
              <a:ext cx="70" cy="114"/>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09" name="Rectangle 97"/>
            <p:cNvSpPr/>
            <p:nvPr/>
          </p:nvSpPr>
          <p:spPr>
            <a:xfrm>
              <a:off x="3294" y="2284"/>
              <a:ext cx="83" cy="128"/>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10" name="Rectangle 98"/>
            <p:cNvSpPr/>
            <p:nvPr/>
          </p:nvSpPr>
          <p:spPr>
            <a:xfrm>
              <a:off x="3230" y="2265"/>
              <a:ext cx="70" cy="147"/>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11" name="Rectangle 99"/>
            <p:cNvSpPr/>
            <p:nvPr/>
          </p:nvSpPr>
          <p:spPr>
            <a:xfrm>
              <a:off x="3223" y="2259"/>
              <a:ext cx="83" cy="159"/>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12" name="Rectangle 100"/>
            <p:cNvSpPr/>
            <p:nvPr/>
          </p:nvSpPr>
          <p:spPr>
            <a:xfrm>
              <a:off x="3160" y="2227"/>
              <a:ext cx="76" cy="178"/>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13" name="Rectangle 101"/>
            <p:cNvSpPr/>
            <p:nvPr/>
          </p:nvSpPr>
          <p:spPr>
            <a:xfrm>
              <a:off x="3153" y="2220"/>
              <a:ext cx="90" cy="192"/>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14" name="Rectangle 102"/>
            <p:cNvSpPr/>
            <p:nvPr/>
          </p:nvSpPr>
          <p:spPr>
            <a:xfrm>
              <a:off x="3083" y="2157"/>
              <a:ext cx="70" cy="248"/>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15" name="Rectangle 103"/>
            <p:cNvSpPr/>
            <p:nvPr/>
          </p:nvSpPr>
          <p:spPr>
            <a:xfrm>
              <a:off x="3077" y="2150"/>
              <a:ext cx="83" cy="262"/>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16" name="Rectangle 104"/>
            <p:cNvSpPr/>
            <p:nvPr/>
          </p:nvSpPr>
          <p:spPr>
            <a:xfrm>
              <a:off x="3000" y="2055"/>
              <a:ext cx="77" cy="350"/>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17" name="Rectangle 105"/>
            <p:cNvSpPr/>
            <p:nvPr/>
          </p:nvSpPr>
          <p:spPr>
            <a:xfrm>
              <a:off x="2994" y="2048"/>
              <a:ext cx="89" cy="364"/>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18" name="Rectangle 106"/>
            <p:cNvSpPr/>
            <p:nvPr/>
          </p:nvSpPr>
          <p:spPr>
            <a:xfrm>
              <a:off x="2923" y="2003"/>
              <a:ext cx="77" cy="409"/>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19" name="Rectangle 107"/>
            <p:cNvSpPr/>
            <p:nvPr/>
          </p:nvSpPr>
          <p:spPr>
            <a:xfrm>
              <a:off x="2917" y="1997"/>
              <a:ext cx="89" cy="421"/>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20" name="Rectangle 108"/>
            <p:cNvSpPr/>
            <p:nvPr/>
          </p:nvSpPr>
          <p:spPr>
            <a:xfrm>
              <a:off x="2853" y="1876"/>
              <a:ext cx="77" cy="529"/>
            </a:xfrm>
            <a:prstGeom prst="rect">
              <a:avLst/>
            </a:prstGeom>
            <a:blipFill rotWithShape="0">
              <a:blip r:embed="rId1"/>
            </a:blipFill>
            <a:ln w="9525">
              <a:noFill/>
            </a:ln>
          </p:spPr>
          <p:txBody>
            <a:bodyPr/>
            <a:p>
              <a:pPr eaLnBrk="0" hangingPunct="0"/>
              <a:endParaRPr lang="zh-CN" altLang="en-US" dirty="0">
                <a:latin typeface="Arial" panose="020B0604020202020204" pitchFamily="34" charset="0"/>
              </a:endParaRPr>
            </a:p>
          </p:txBody>
        </p:sp>
        <p:sp>
          <p:nvSpPr>
            <p:cNvPr id="174121" name="Rectangle 109"/>
            <p:cNvSpPr/>
            <p:nvPr/>
          </p:nvSpPr>
          <p:spPr>
            <a:xfrm>
              <a:off x="2847" y="1870"/>
              <a:ext cx="89" cy="542"/>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22" name="Rectangle 110"/>
            <p:cNvSpPr/>
            <p:nvPr/>
          </p:nvSpPr>
          <p:spPr>
            <a:xfrm>
              <a:off x="2777" y="1506"/>
              <a:ext cx="70" cy="906"/>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123" name="Rectangle 111"/>
            <p:cNvSpPr/>
            <p:nvPr/>
          </p:nvSpPr>
          <p:spPr>
            <a:xfrm>
              <a:off x="2770" y="1500"/>
              <a:ext cx="83" cy="918"/>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24" name="Rectangle 112"/>
            <p:cNvSpPr/>
            <p:nvPr/>
          </p:nvSpPr>
          <p:spPr>
            <a:xfrm>
              <a:off x="2694" y="1468"/>
              <a:ext cx="76" cy="944"/>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4125" name="Rectangle 113"/>
            <p:cNvSpPr/>
            <p:nvPr/>
          </p:nvSpPr>
          <p:spPr>
            <a:xfrm>
              <a:off x="2687" y="1461"/>
              <a:ext cx="90" cy="957"/>
            </a:xfrm>
            <a:prstGeom prst="rect">
              <a:avLst/>
            </a:prstGeom>
            <a:noFill/>
            <a:ln w="2381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4126" name="Line 114"/>
            <p:cNvSpPr/>
            <p:nvPr/>
          </p:nvSpPr>
          <p:spPr>
            <a:xfrm flipH="1">
              <a:off x="2572" y="2239"/>
              <a:ext cx="454" cy="549"/>
            </a:xfrm>
            <a:prstGeom prst="line">
              <a:avLst/>
            </a:prstGeom>
            <a:ln w="23813" cap="flat" cmpd="sng">
              <a:solidFill>
                <a:srgbClr val="000000"/>
              </a:solidFill>
              <a:prstDash val="solid"/>
              <a:headEnd type="none" w="med" len="med"/>
              <a:tailEnd type="none" w="med" len="med"/>
            </a:ln>
          </p:spPr>
        </p:sp>
        <p:sp>
          <p:nvSpPr>
            <p:cNvPr id="786547" name="Rectangle 115"/>
            <p:cNvSpPr>
              <a:spLocks noChangeArrowheads="1"/>
            </p:cNvSpPr>
            <p:nvPr/>
          </p:nvSpPr>
          <p:spPr bwMode="auto">
            <a:xfrm>
              <a:off x="1864" y="2839"/>
              <a:ext cx="1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modules in this range are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6548" name="Rectangle 116"/>
            <p:cNvSpPr>
              <a:spLocks noChangeArrowheads="1"/>
            </p:cNvSpPr>
            <p:nvPr/>
          </p:nvSpPr>
          <p:spPr bwMode="auto">
            <a:xfrm>
              <a:off x="1864" y="2998"/>
              <a:ext cx="12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more error prone</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174129" name="Freeform 117"/>
            <p:cNvSpPr/>
            <p:nvPr/>
          </p:nvSpPr>
          <p:spPr>
            <a:xfrm>
              <a:off x="1844" y="1449"/>
              <a:ext cx="1814" cy="969"/>
            </a:xfrm>
            <a:custGeom>
              <a:avLst/>
              <a:gdLst/>
              <a:ahLst/>
              <a:cxnLst>
                <a:cxn ang="0">
                  <a:pos x="0" y="0"/>
                </a:cxn>
                <a:cxn ang="0">
                  <a:pos x="0" y="969"/>
                </a:cxn>
                <a:cxn ang="0">
                  <a:pos x="0" y="969"/>
                </a:cxn>
                <a:cxn ang="0">
                  <a:pos x="1814" y="969"/>
                </a:cxn>
                <a:cxn ang="0">
                  <a:pos x="1814" y="969"/>
                </a:cxn>
              </a:cxnLst>
              <a:pathLst>
                <a:path w="1814" h="969">
                  <a:moveTo>
                    <a:pt x="0" y="0"/>
                  </a:moveTo>
                  <a:lnTo>
                    <a:pt x="0" y="969"/>
                  </a:lnTo>
                  <a:lnTo>
                    <a:pt x="1814" y="969"/>
                  </a:lnTo>
                </a:path>
              </a:pathLst>
            </a:custGeom>
            <a:noFill/>
            <a:ln w="44450" cap="flat" cmpd="sng">
              <a:solidFill>
                <a:srgbClr val="000000"/>
              </a:solidFill>
              <a:prstDash val="solid"/>
              <a:round/>
              <a:headEnd type="none" w="med" len="med"/>
              <a:tailEnd type="none" w="med" len="med"/>
            </a:ln>
          </p:spPr>
          <p:txBody>
            <a:bodyPr/>
            <a:p>
              <a:endParaRPr lang="zh-CN" altLang="en-US"/>
            </a:p>
          </p:txBody>
        </p:sp>
        <p:sp>
          <p:nvSpPr>
            <p:cNvPr id="174130" name="Freeform 118"/>
            <p:cNvSpPr/>
            <p:nvPr/>
          </p:nvSpPr>
          <p:spPr>
            <a:xfrm>
              <a:off x="1832" y="1436"/>
              <a:ext cx="1813" cy="969"/>
            </a:xfrm>
            <a:custGeom>
              <a:avLst/>
              <a:gdLst/>
              <a:ahLst/>
              <a:cxnLst>
                <a:cxn ang="0">
                  <a:pos x="0" y="0"/>
                </a:cxn>
                <a:cxn ang="0">
                  <a:pos x="0" y="969"/>
                </a:cxn>
                <a:cxn ang="0">
                  <a:pos x="1813" y="969"/>
                </a:cxn>
              </a:cxnLst>
              <a:pathLst>
                <a:path w="1813" h="969">
                  <a:moveTo>
                    <a:pt x="0" y="0"/>
                  </a:moveTo>
                  <a:lnTo>
                    <a:pt x="0" y="969"/>
                  </a:lnTo>
                  <a:lnTo>
                    <a:pt x="1813" y="969"/>
                  </a:lnTo>
                </a:path>
              </a:pathLst>
            </a:custGeom>
            <a:noFill/>
            <a:ln w="44450" cap="flat" cmpd="sng">
              <a:solidFill>
                <a:srgbClr val="000000"/>
              </a:solidFill>
              <a:prstDash val="solid"/>
              <a:round/>
              <a:headEnd type="none" w="med" len="med"/>
              <a:tailEnd type="none" w="med" len="med"/>
            </a:ln>
          </p:spPr>
          <p:txBody>
            <a:bodyPr/>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7613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76131" name="Rectangle 52"/>
          <p:cNvSpPr>
            <a:spLocks noRot="1"/>
          </p:cNvSpPr>
          <p:nvPr/>
        </p:nvSpPr>
        <p:spPr>
          <a:xfrm>
            <a:off x="0" y="0"/>
            <a:ext cx="3756025" cy="538163"/>
          </a:xfrm>
          <a:prstGeom prst="rect">
            <a:avLst/>
          </a:prstGeom>
          <a:noFill/>
          <a:ln w="12700">
            <a:noFill/>
          </a:ln>
        </p:spPr>
        <p:txBody>
          <a:bodyPr wrap="none" lIns="63500" tIns="25400" rIns="63500" bIns="25400">
            <a:spAutoFit/>
          </a:bodyPr>
          <a:p>
            <a:pPr eaLnBrk="0" hangingPunct="0"/>
            <a:r>
              <a:rPr lang="en-US" altLang="ja-JP" b="1">
                <a:latin typeface="Arial" panose="020B0604020202020204" pitchFamily="34" charset="0"/>
              </a:rPr>
              <a:t>Basis Path Testing</a:t>
            </a:r>
            <a:endParaRPr lang="en-US" altLang="ja-JP" b="1">
              <a:latin typeface="Arial" panose="020B0604020202020204" pitchFamily="34" charset="0"/>
            </a:endParaRPr>
          </a:p>
        </p:txBody>
      </p:sp>
      <p:sp>
        <p:nvSpPr>
          <p:cNvPr id="788533" name="Rectangle 53"/>
          <p:cNvSpPr>
            <a:spLocks noChangeArrowheads="1"/>
          </p:cNvSpPr>
          <p:nvPr/>
        </p:nvSpPr>
        <p:spPr bwMode="auto">
          <a:xfrm>
            <a:off x="4757738" y="1219200"/>
            <a:ext cx="26844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independent paths: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34" name="Rectangle 54"/>
          <p:cNvSpPr>
            <a:spLocks noChangeArrowheads="1"/>
          </p:cNvSpPr>
          <p:nvPr/>
        </p:nvSpPr>
        <p:spPr bwMode="auto">
          <a:xfrm>
            <a:off x="4757738" y="1520825"/>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lnSpc>
                <a:spcPct val="90000"/>
              </a:lnSpc>
            </a:pPr>
            <a:endParaRPr lang="ja-JP" altLang="en-US" sz="1800" b="1" strike="noStrike" noProof="1" dirty="0">
              <a:solidFill>
                <a:schemeClr val="bg1"/>
              </a:solidFill>
              <a:effectLst>
                <a:outerShdw blurRad="38100" dist="38100" dir="2700000">
                  <a:srgbClr val="C0C0C0"/>
                </a:outerShdw>
              </a:effectLst>
              <a:latin typeface="Helvetica" charset="0"/>
            </a:endParaRPr>
          </a:p>
        </p:txBody>
      </p:sp>
      <p:sp>
        <p:nvSpPr>
          <p:cNvPr id="788535" name="Rectangle 55"/>
          <p:cNvSpPr>
            <a:spLocks noChangeArrowheads="1"/>
          </p:cNvSpPr>
          <p:nvPr/>
        </p:nvSpPr>
        <p:spPr bwMode="auto">
          <a:xfrm>
            <a:off x="4757738" y="1822450"/>
            <a:ext cx="20494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Since V(G) = 4,</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36" name="Rectangle 56"/>
          <p:cNvSpPr>
            <a:spLocks noChangeArrowheads="1"/>
          </p:cNvSpPr>
          <p:nvPr/>
        </p:nvSpPr>
        <p:spPr bwMode="auto">
          <a:xfrm>
            <a:off x="4757738" y="2124075"/>
            <a:ext cx="27368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there are four paths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37" name="Rectangle 57"/>
          <p:cNvSpPr>
            <a:spLocks noChangeArrowheads="1"/>
          </p:cNvSpPr>
          <p:nvPr/>
        </p:nvSpPr>
        <p:spPr bwMode="auto">
          <a:xfrm>
            <a:off x="4757738" y="2425700"/>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lnSpc>
                <a:spcPct val="90000"/>
              </a:lnSpc>
            </a:pPr>
            <a:endParaRPr lang="ja-JP" altLang="en-US" sz="1800" b="1" strike="noStrike" noProof="1" dirty="0">
              <a:solidFill>
                <a:schemeClr val="bg1"/>
              </a:solidFill>
              <a:effectLst>
                <a:outerShdw blurRad="38100" dist="38100" dir="2700000">
                  <a:srgbClr val="C0C0C0"/>
                </a:outerShdw>
              </a:effectLst>
              <a:latin typeface="Helvetica" charset="0"/>
            </a:endParaRPr>
          </a:p>
        </p:txBody>
      </p:sp>
      <p:sp>
        <p:nvSpPr>
          <p:cNvPr id="788538" name="Rectangle 58"/>
          <p:cNvSpPr>
            <a:spLocks noChangeArrowheads="1"/>
          </p:cNvSpPr>
          <p:nvPr/>
        </p:nvSpPr>
        <p:spPr bwMode="auto">
          <a:xfrm>
            <a:off x="4757738" y="2727325"/>
            <a:ext cx="250983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Path 1:  1,2,3,6,7,8</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39" name="Rectangle 59"/>
          <p:cNvSpPr>
            <a:spLocks noChangeArrowheads="1"/>
          </p:cNvSpPr>
          <p:nvPr/>
        </p:nvSpPr>
        <p:spPr bwMode="auto">
          <a:xfrm>
            <a:off x="4757738" y="3028950"/>
            <a:ext cx="250983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Path 2:  1,2,3,5,7,8</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40" name="Rectangle 60"/>
          <p:cNvSpPr>
            <a:spLocks noChangeArrowheads="1"/>
          </p:cNvSpPr>
          <p:nvPr/>
        </p:nvSpPr>
        <p:spPr bwMode="auto">
          <a:xfrm>
            <a:off x="4757738" y="3330575"/>
            <a:ext cx="2266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Path 3:  1,2,4,7,8</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41" name="Rectangle 61"/>
          <p:cNvSpPr>
            <a:spLocks noChangeArrowheads="1"/>
          </p:cNvSpPr>
          <p:nvPr/>
        </p:nvSpPr>
        <p:spPr bwMode="auto">
          <a:xfrm>
            <a:off x="4757738" y="3632200"/>
            <a:ext cx="32385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Path 4:  1,2,4,7,2,4,...7,8</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42" name="Rectangle 62"/>
          <p:cNvSpPr>
            <a:spLocks noChangeArrowheads="1"/>
          </p:cNvSpPr>
          <p:nvPr/>
        </p:nvSpPr>
        <p:spPr bwMode="auto">
          <a:xfrm>
            <a:off x="4757738" y="3933825"/>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lnSpc>
                <a:spcPct val="90000"/>
              </a:lnSpc>
            </a:pPr>
            <a:endParaRPr lang="ja-JP" altLang="en-US" sz="1800" b="1" strike="noStrike" noProof="1" dirty="0">
              <a:solidFill>
                <a:schemeClr val="bg1"/>
              </a:solidFill>
              <a:effectLst>
                <a:outerShdw blurRad="38100" dist="38100" dir="2700000">
                  <a:srgbClr val="C0C0C0"/>
                </a:outerShdw>
              </a:effectLst>
              <a:latin typeface="Helvetica" charset="0"/>
            </a:endParaRPr>
          </a:p>
        </p:txBody>
      </p:sp>
      <p:sp>
        <p:nvSpPr>
          <p:cNvPr id="788543" name="Rectangle 63"/>
          <p:cNvSpPr>
            <a:spLocks noChangeArrowheads="1"/>
          </p:cNvSpPr>
          <p:nvPr/>
        </p:nvSpPr>
        <p:spPr bwMode="auto">
          <a:xfrm>
            <a:off x="4757738" y="4235450"/>
            <a:ext cx="301148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Finally, we derive test</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44" name="Rectangle 64"/>
          <p:cNvSpPr>
            <a:spLocks noChangeArrowheads="1"/>
          </p:cNvSpPr>
          <p:nvPr/>
        </p:nvSpPr>
        <p:spPr bwMode="auto">
          <a:xfrm>
            <a:off x="4757738" y="4537075"/>
            <a:ext cx="3416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cases to exercise these  </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545" name="Rectangle 65"/>
          <p:cNvSpPr>
            <a:spLocks noChangeArrowheads="1"/>
          </p:cNvSpPr>
          <p:nvPr/>
        </p:nvSpPr>
        <p:spPr bwMode="auto">
          <a:xfrm>
            <a:off x="4757738" y="4837113"/>
            <a:ext cx="857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23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paths.</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176145" name="Freeform 67"/>
          <p:cNvSpPr/>
          <p:nvPr/>
        </p:nvSpPr>
        <p:spPr>
          <a:xfrm>
            <a:off x="2933700" y="2679700"/>
            <a:ext cx="544513" cy="542925"/>
          </a:xfrm>
          <a:custGeom>
            <a:avLst/>
            <a:gdLst/>
            <a:ahLst/>
            <a:cxnLst>
              <a:cxn ang="0">
                <a:pos x="2147483647" y="0"/>
              </a:cxn>
              <a:cxn ang="0">
                <a:pos x="0" y="2147483647"/>
              </a:cxn>
              <a:cxn ang="0">
                <a:pos x="2147483647" y="2147483647"/>
              </a:cxn>
              <a:cxn ang="0">
                <a:pos x="2147483647" y="2147483647"/>
              </a:cxn>
              <a:cxn ang="0">
                <a:pos x="2147483647" y="0"/>
              </a:cxn>
            </a:cxnLst>
            <a:pathLst>
              <a:path w="343" h="342">
                <a:moveTo>
                  <a:pt x="168" y="0"/>
                </a:moveTo>
                <a:lnTo>
                  <a:pt x="0" y="167"/>
                </a:lnTo>
                <a:lnTo>
                  <a:pt x="168" y="342"/>
                </a:lnTo>
                <a:lnTo>
                  <a:pt x="343" y="167"/>
                </a:lnTo>
                <a:lnTo>
                  <a:pt x="168" y="0"/>
                </a:lnTo>
                <a:close/>
              </a:path>
            </a:pathLst>
          </a:custGeom>
          <a:solidFill>
            <a:srgbClr val="FFFFFF"/>
          </a:solidFill>
          <a:ln w="9525">
            <a:noFill/>
          </a:ln>
        </p:spPr>
        <p:txBody>
          <a:bodyPr/>
          <a:p>
            <a:endParaRPr lang="zh-CN" altLang="en-US"/>
          </a:p>
        </p:txBody>
      </p:sp>
      <p:sp>
        <p:nvSpPr>
          <p:cNvPr id="176146" name="Freeform 68"/>
          <p:cNvSpPr/>
          <p:nvPr/>
        </p:nvSpPr>
        <p:spPr>
          <a:xfrm>
            <a:off x="2933700" y="2679700"/>
            <a:ext cx="544513" cy="542925"/>
          </a:xfrm>
          <a:custGeom>
            <a:avLst/>
            <a:gdLst/>
            <a:ahLst/>
            <a:cxnLst>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0"/>
              </a:cxn>
            </a:cxnLst>
            <a:pathLst>
              <a:path w="343" h="342">
                <a:moveTo>
                  <a:pt x="168" y="0"/>
                </a:moveTo>
                <a:lnTo>
                  <a:pt x="0" y="167"/>
                </a:lnTo>
                <a:lnTo>
                  <a:pt x="168" y="342"/>
                </a:lnTo>
                <a:lnTo>
                  <a:pt x="343" y="167"/>
                </a:lnTo>
                <a:lnTo>
                  <a:pt x="168"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47" name="Freeform 69"/>
          <p:cNvSpPr/>
          <p:nvPr/>
        </p:nvSpPr>
        <p:spPr>
          <a:xfrm>
            <a:off x="2922588" y="2667000"/>
            <a:ext cx="542925" cy="542925"/>
          </a:xfrm>
          <a:custGeom>
            <a:avLst/>
            <a:gdLst/>
            <a:ahLst/>
            <a:cxnLst>
              <a:cxn ang="0">
                <a:pos x="2147483647" y="0"/>
              </a:cxn>
              <a:cxn ang="0">
                <a:pos x="0" y="2147483647"/>
              </a:cxn>
              <a:cxn ang="0">
                <a:pos x="2147483647" y="2147483647"/>
              </a:cxn>
              <a:cxn ang="0">
                <a:pos x="2147483647" y="2147483647"/>
              </a:cxn>
              <a:cxn ang="0">
                <a:pos x="2147483647" y="0"/>
              </a:cxn>
            </a:cxnLst>
            <a:pathLst>
              <a:path w="342" h="342">
                <a:moveTo>
                  <a:pt x="167" y="0"/>
                </a:moveTo>
                <a:lnTo>
                  <a:pt x="0" y="167"/>
                </a:lnTo>
                <a:lnTo>
                  <a:pt x="167" y="342"/>
                </a:lnTo>
                <a:lnTo>
                  <a:pt x="342" y="167"/>
                </a:lnTo>
                <a:lnTo>
                  <a:pt x="167"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48" name="Oval 70"/>
          <p:cNvSpPr/>
          <p:nvPr/>
        </p:nvSpPr>
        <p:spPr>
          <a:xfrm>
            <a:off x="2268538" y="1016000"/>
            <a:ext cx="169862" cy="204788"/>
          </a:xfrm>
          <a:prstGeom prst="ellipse">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6149" name="Oval 71"/>
          <p:cNvSpPr/>
          <p:nvPr/>
        </p:nvSpPr>
        <p:spPr>
          <a:xfrm>
            <a:off x="2232025" y="1016000"/>
            <a:ext cx="192088" cy="228600"/>
          </a:xfrm>
          <a:prstGeom prst="ellipse">
            <a:avLst/>
          </a:prstGeom>
          <a:noFill/>
          <a:ln w="30163"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6150" name="Freeform 72"/>
          <p:cNvSpPr/>
          <p:nvPr/>
        </p:nvSpPr>
        <p:spPr>
          <a:xfrm>
            <a:off x="2089150" y="2112963"/>
            <a:ext cx="542925" cy="542925"/>
          </a:xfrm>
          <a:custGeom>
            <a:avLst/>
            <a:gdLst/>
            <a:ahLst/>
            <a:cxnLst>
              <a:cxn ang="0">
                <a:pos x="2147483647" y="0"/>
              </a:cxn>
              <a:cxn ang="0">
                <a:pos x="0" y="2147483647"/>
              </a:cxn>
              <a:cxn ang="0">
                <a:pos x="2147483647" y="2147483647"/>
              </a:cxn>
              <a:cxn ang="0">
                <a:pos x="2147483647" y="2147483647"/>
              </a:cxn>
              <a:cxn ang="0">
                <a:pos x="2147483647" y="0"/>
              </a:cxn>
            </a:cxnLst>
            <a:pathLst>
              <a:path w="342" h="342">
                <a:moveTo>
                  <a:pt x="167" y="0"/>
                </a:moveTo>
                <a:lnTo>
                  <a:pt x="0" y="167"/>
                </a:lnTo>
                <a:lnTo>
                  <a:pt x="167" y="342"/>
                </a:lnTo>
                <a:lnTo>
                  <a:pt x="342" y="167"/>
                </a:lnTo>
                <a:lnTo>
                  <a:pt x="167" y="0"/>
                </a:lnTo>
                <a:close/>
              </a:path>
            </a:pathLst>
          </a:custGeom>
          <a:solidFill>
            <a:srgbClr val="FFFFFF"/>
          </a:solidFill>
          <a:ln w="9525">
            <a:noFill/>
          </a:ln>
        </p:spPr>
        <p:txBody>
          <a:bodyPr/>
          <a:p>
            <a:endParaRPr lang="zh-CN" altLang="en-US"/>
          </a:p>
        </p:txBody>
      </p:sp>
      <p:sp>
        <p:nvSpPr>
          <p:cNvPr id="176151" name="Freeform 73"/>
          <p:cNvSpPr/>
          <p:nvPr/>
        </p:nvSpPr>
        <p:spPr>
          <a:xfrm>
            <a:off x="2089150" y="2112963"/>
            <a:ext cx="542925" cy="542925"/>
          </a:xfrm>
          <a:custGeom>
            <a:avLst/>
            <a:gdLst/>
            <a:ahLst/>
            <a:cxnLst>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0"/>
              </a:cxn>
            </a:cxnLst>
            <a:pathLst>
              <a:path w="342" h="342">
                <a:moveTo>
                  <a:pt x="167" y="0"/>
                </a:moveTo>
                <a:lnTo>
                  <a:pt x="0" y="167"/>
                </a:lnTo>
                <a:lnTo>
                  <a:pt x="167" y="342"/>
                </a:lnTo>
                <a:lnTo>
                  <a:pt x="342" y="167"/>
                </a:lnTo>
                <a:lnTo>
                  <a:pt x="167"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52" name="Freeform 74"/>
          <p:cNvSpPr/>
          <p:nvPr/>
        </p:nvSpPr>
        <p:spPr>
          <a:xfrm>
            <a:off x="2076450" y="2100263"/>
            <a:ext cx="544513" cy="542925"/>
          </a:xfrm>
          <a:custGeom>
            <a:avLst/>
            <a:gdLst/>
            <a:ahLst/>
            <a:cxnLst>
              <a:cxn ang="0">
                <a:pos x="2147483647" y="0"/>
              </a:cxn>
              <a:cxn ang="0">
                <a:pos x="0" y="2147483647"/>
              </a:cxn>
              <a:cxn ang="0">
                <a:pos x="2147483647" y="2147483647"/>
              </a:cxn>
              <a:cxn ang="0">
                <a:pos x="2147483647" y="2147483647"/>
              </a:cxn>
              <a:cxn ang="0">
                <a:pos x="2147483647" y="0"/>
              </a:cxn>
            </a:cxnLst>
            <a:pathLst>
              <a:path w="343" h="342">
                <a:moveTo>
                  <a:pt x="168" y="0"/>
                </a:moveTo>
                <a:lnTo>
                  <a:pt x="0" y="167"/>
                </a:lnTo>
                <a:lnTo>
                  <a:pt x="168" y="342"/>
                </a:lnTo>
                <a:lnTo>
                  <a:pt x="343" y="167"/>
                </a:lnTo>
                <a:lnTo>
                  <a:pt x="168"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53" name="Freeform 75"/>
          <p:cNvSpPr/>
          <p:nvPr/>
        </p:nvSpPr>
        <p:spPr>
          <a:xfrm>
            <a:off x="2089150" y="4102100"/>
            <a:ext cx="542925" cy="542925"/>
          </a:xfrm>
          <a:custGeom>
            <a:avLst/>
            <a:gdLst/>
            <a:ahLst/>
            <a:cxnLst>
              <a:cxn ang="0">
                <a:pos x="2147483647" y="0"/>
              </a:cxn>
              <a:cxn ang="0">
                <a:pos x="0" y="2147483647"/>
              </a:cxn>
              <a:cxn ang="0">
                <a:pos x="2147483647" y="2147483647"/>
              </a:cxn>
              <a:cxn ang="0">
                <a:pos x="2147483647" y="2147483647"/>
              </a:cxn>
              <a:cxn ang="0">
                <a:pos x="2147483647" y="0"/>
              </a:cxn>
            </a:cxnLst>
            <a:pathLst>
              <a:path w="342" h="342">
                <a:moveTo>
                  <a:pt x="167" y="0"/>
                </a:moveTo>
                <a:lnTo>
                  <a:pt x="0" y="167"/>
                </a:lnTo>
                <a:lnTo>
                  <a:pt x="167" y="342"/>
                </a:lnTo>
                <a:lnTo>
                  <a:pt x="342" y="167"/>
                </a:lnTo>
                <a:lnTo>
                  <a:pt x="167" y="0"/>
                </a:lnTo>
                <a:close/>
              </a:path>
            </a:pathLst>
          </a:custGeom>
          <a:solidFill>
            <a:srgbClr val="FFFFFF"/>
          </a:solidFill>
          <a:ln w="9525">
            <a:noFill/>
          </a:ln>
        </p:spPr>
        <p:txBody>
          <a:bodyPr/>
          <a:p>
            <a:endParaRPr lang="zh-CN" altLang="en-US"/>
          </a:p>
        </p:txBody>
      </p:sp>
      <p:sp>
        <p:nvSpPr>
          <p:cNvPr id="176154" name="Freeform 76"/>
          <p:cNvSpPr/>
          <p:nvPr/>
        </p:nvSpPr>
        <p:spPr>
          <a:xfrm>
            <a:off x="2089150" y="4102100"/>
            <a:ext cx="542925" cy="542925"/>
          </a:xfrm>
          <a:custGeom>
            <a:avLst/>
            <a:gdLst/>
            <a:ahLst/>
            <a:cxnLst>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0"/>
              </a:cxn>
            </a:cxnLst>
            <a:pathLst>
              <a:path w="342" h="342">
                <a:moveTo>
                  <a:pt x="167" y="0"/>
                </a:moveTo>
                <a:lnTo>
                  <a:pt x="0" y="167"/>
                </a:lnTo>
                <a:lnTo>
                  <a:pt x="167" y="342"/>
                </a:lnTo>
                <a:lnTo>
                  <a:pt x="342" y="167"/>
                </a:lnTo>
                <a:lnTo>
                  <a:pt x="167"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55" name="Freeform 77"/>
          <p:cNvSpPr/>
          <p:nvPr/>
        </p:nvSpPr>
        <p:spPr>
          <a:xfrm>
            <a:off x="2076450" y="4090988"/>
            <a:ext cx="544513" cy="542925"/>
          </a:xfrm>
          <a:custGeom>
            <a:avLst/>
            <a:gdLst/>
            <a:ahLst/>
            <a:cxnLst>
              <a:cxn ang="0">
                <a:pos x="2147483647" y="0"/>
              </a:cxn>
              <a:cxn ang="0">
                <a:pos x="0" y="2147483647"/>
              </a:cxn>
              <a:cxn ang="0">
                <a:pos x="2147483647" y="2147483647"/>
              </a:cxn>
              <a:cxn ang="0">
                <a:pos x="2147483647" y="2147483647"/>
              </a:cxn>
              <a:cxn ang="0">
                <a:pos x="2147483647" y="0"/>
              </a:cxn>
            </a:cxnLst>
            <a:pathLst>
              <a:path w="343" h="342">
                <a:moveTo>
                  <a:pt x="168" y="0"/>
                </a:moveTo>
                <a:lnTo>
                  <a:pt x="0" y="167"/>
                </a:lnTo>
                <a:lnTo>
                  <a:pt x="168" y="342"/>
                </a:lnTo>
                <a:lnTo>
                  <a:pt x="343" y="167"/>
                </a:lnTo>
                <a:lnTo>
                  <a:pt x="168" y="0"/>
                </a:lnTo>
                <a:close/>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56" name="Freeform 78"/>
          <p:cNvSpPr/>
          <p:nvPr/>
        </p:nvSpPr>
        <p:spPr>
          <a:xfrm>
            <a:off x="2655888" y="2378075"/>
            <a:ext cx="547687" cy="258763"/>
          </a:xfrm>
          <a:custGeom>
            <a:avLst/>
            <a:gdLst/>
            <a:ahLst/>
            <a:cxnLst>
              <a:cxn ang="0">
                <a:pos x="0" y="0"/>
              </a:cxn>
              <a:cxn ang="0">
                <a:pos x="2147483647" y="0"/>
              </a:cxn>
              <a:cxn ang="0">
                <a:pos x="2147483647" y="0"/>
              </a:cxn>
              <a:cxn ang="0">
                <a:pos x="2147483647" y="2147483647"/>
              </a:cxn>
              <a:cxn ang="0">
                <a:pos x="2147483647" y="2147483647"/>
              </a:cxn>
            </a:cxnLst>
            <a:pathLst>
              <a:path w="343" h="106">
                <a:moveTo>
                  <a:pt x="0" y="0"/>
                </a:moveTo>
                <a:lnTo>
                  <a:pt x="343" y="0"/>
                </a:lnTo>
                <a:lnTo>
                  <a:pt x="343" y="106"/>
                </a:lnTo>
              </a:path>
            </a:pathLst>
          </a:custGeom>
          <a:noFill/>
          <a:ln w="30163" cap="flat" cmpd="sng">
            <a:solidFill>
              <a:srgbClr val="000000"/>
            </a:solidFill>
            <a:prstDash val="solid"/>
            <a:round/>
            <a:headEnd type="none" w="med" len="med"/>
            <a:tailEnd type="triangle" w="med" len="med"/>
          </a:ln>
        </p:spPr>
        <p:txBody>
          <a:bodyPr/>
          <a:p>
            <a:endParaRPr lang="zh-CN" altLang="en-US"/>
          </a:p>
        </p:txBody>
      </p:sp>
      <p:sp>
        <p:nvSpPr>
          <p:cNvPr id="176157" name="Line 80"/>
          <p:cNvSpPr/>
          <p:nvPr/>
        </p:nvSpPr>
        <p:spPr>
          <a:xfrm>
            <a:off x="2330450" y="1244600"/>
            <a:ext cx="1588" cy="844550"/>
          </a:xfrm>
          <a:prstGeom prst="line">
            <a:avLst/>
          </a:prstGeom>
          <a:ln w="30163" cap="flat" cmpd="sng">
            <a:solidFill>
              <a:srgbClr val="000000"/>
            </a:solidFill>
            <a:prstDash val="solid"/>
            <a:headEnd type="none" w="med" len="med"/>
            <a:tailEnd type="triangle" w="med" len="med"/>
          </a:ln>
        </p:spPr>
      </p:sp>
      <p:sp>
        <p:nvSpPr>
          <p:cNvPr id="176158" name="Rectangle 81"/>
          <p:cNvSpPr/>
          <p:nvPr/>
        </p:nvSpPr>
        <p:spPr>
          <a:xfrm>
            <a:off x="2101850" y="1449388"/>
            <a:ext cx="469900" cy="374650"/>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6159" name="Rectangle 82"/>
          <p:cNvSpPr/>
          <p:nvPr/>
        </p:nvSpPr>
        <p:spPr>
          <a:xfrm>
            <a:off x="2089150" y="1436688"/>
            <a:ext cx="495300" cy="398462"/>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6160" name="Freeform 83"/>
          <p:cNvSpPr/>
          <p:nvPr/>
        </p:nvSpPr>
        <p:spPr>
          <a:xfrm>
            <a:off x="1654175" y="2354263"/>
            <a:ext cx="411163" cy="469900"/>
          </a:xfrm>
          <a:custGeom>
            <a:avLst/>
            <a:gdLst/>
            <a:ahLst/>
            <a:cxnLst>
              <a:cxn ang="0">
                <a:pos x="2147483647" y="0"/>
              </a:cxn>
              <a:cxn ang="0">
                <a:pos x="0" y="0"/>
              </a:cxn>
              <a:cxn ang="0">
                <a:pos x="0" y="2147483647"/>
              </a:cxn>
            </a:cxnLst>
            <a:pathLst>
              <a:path w="259" h="296">
                <a:moveTo>
                  <a:pt x="259" y="0"/>
                </a:moveTo>
                <a:lnTo>
                  <a:pt x="0" y="0"/>
                </a:lnTo>
                <a:lnTo>
                  <a:pt x="0" y="296"/>
                </a:lnTo>
              </a:path>
            </a:pathLst>
          </a:custGeom>
          <a:noFill/>
          <a:ln w="30163" cap="flat" cmpd="sng">
            <a:solidFill>
              <a:srgbClr val="000000"/>
            </a:solidFill>
            <a:prstDash val="solid"/>
            <a:round/>
            <a:headEnd type="none" w="med" len="med"/>
            <a:tailEnd type="triangle" w="med" len="med"/>
          </a:ln>
        </p:spPr>
        <p:txBody>
          <a:bodyPr/>
          <a:p>
            <a:endParaRPr lang="zh-CN" altLang="en-US"/>
          </a:p>
        </p:txBody>
      </p:sp>
      <p:sp>
        <p:nvSpPr>
          <p:cNvPr id="176161" name="Freeform 84"/>
          <p:cNvSpPr/>
          <p:nvPr/>
        </p:nvSpPr>
        <p:spPr>
          <a:xfrm>
            <a:off x="3478213" y="2944813"/>
            <a:ext cx="325437" cy="277812"/>
          </a:xfrm>
          <a:custGeom>
            <a:avLst/>
            <a:gdLst/>
            <a:ahLst/>
            <a:cxnLst>
              <a:cxn ang="0">
                <a:pos x="0" y="0"/>
              </a:cxn>
              <a:cxn ang="0">
                <a:pos x="2147483647" y="0"/>
              </a:cxn>
              <a:cxn ang="0">
                <a:pos x="2147483647" y="0"/>
              </a:cxn>
              <a:cxn ang="0">
                <a:pos x="2147483647" y="2147483647"/>
              </a:cxn>
              <a:cxn ang="0">
                <a:pos x="2147483647" y="2147483647"/>
              </a:cxn>
            </a:cxnLst>
            <a:pathLst>
              <a:path w="205" h="175">
                <a:moveTo>
                  <a:pt x="0" y="0"/>
                </a:moveTo>
                <a:lnTo>
                  <a:pt x="205" y="0"/>
                </a:lnTo>
                <a:lnTo>
                  <a:pt x="205" y="175"/>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62" name="Freeform 86"/>
          <p:cNvSpPr/>
          <p:nvPr/>
        </p:nvSpPr>
        <p:spPr>
          <a:xfrm>
            <a:off x="2655888" y="2944813"/>
            <a:ext cx="303212" cy="349250"/>
          </a:xfrm>
          <a:custGeom>
            <a:avLst/>
            <a:gdLst/>
            <a:ahLst/>
            <a:cxnLst>
              <a:cxn ang="0">
                <a:pos x="2147483647" y="0"/>
              </a:cxn>
              <a:cxn ang="0">
                <a:pos x="0" y="0"/>
              </a:cxn>
              <a:cxn ang="0">
                <a:pos x="0" y="0"/>
              </a:cxn>
              <a:cxn ang="0">
                <a:pos x="0" y="2147483647"/>
              </a:cxn>
              <a:cxn ang="0">
                <a:pos x="0" y="2147483647"/>
              </a:cxn>
            </a:cxnLst>
            <a:pathLst>
              <a:path w="191" h="220">
                <a:moveTo>
                  <a:pt x="191" y="0"/>
                </a:moveTo>
                <a:lnTo>
                  <a:pt x="0" y="0"/>
                </a:lnTo>
                <a:lnTo>
                  <a:pt x="0" y="220"/>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63" name="Freeform 88"/>
          <p:cNvSpPr/>
          <p:nvPr/>
        </p:nvSpPr>
        <p:spPr>
          <a:xfrm>
            <a:off x="2632075" y="3463925"/>
            <a:ext cx="1171575" cy="155575"/>
          </a:xfrm>
          <a:custGeom>
            <a:avLst/>
            <a:gdLst/>
            <a:ahLst/>
            <a:cxnLst>
              <a:cxn ang="0">
                <a:pos x="0" y="0"/>
              </a:cxn>
              <a:cxn ang="0">
                <a:pos x="0" y="2147483647"/>
              </a:cxn>
              <a:cxn ang="0">
                <a:pos x="0" y="2147483647"/>
              </a:cxn>
              <a:cxn ang="0">
                <a:pos x="2147483647" y="2147483647"/>
              </a:cxn>
              <a:cxn ang="0">
                <a:pos x="2147483647" y="2147483647"/>
              </a:cxn>
              <a:cxn ang="0">
                <a:pos x="2147483647" y="0"/>
              </a:cxn>
              <a:cxn ang="0">
                <a:pos x="2147483647" y="0"/>
              </a:cxn>
            </a:cxnLst>
            <a:pathLst>
              <a:path w="738" h="98">
                <a:moveTo>
                  <a:pt x="0" y="0"/>
                </a:moveTo>
                <a:lnTo>
                  <a:pt x="0" y="98"/>
                </a:lnTo>
                <a:lnTo>
                  <a:pt x="738" y="98"/>
                </a:lnTo>
                <a:lnTo>
                  <a:pt x="738" y="0"/>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176164" name="Rectangle 90"/>
          <p:cNvSpPr/>
          <p:nvPr/>
        </p:nvSpPr>
        <p:spPr>
          <a:xfrm>
            <a:off x="2379663" y="3065463"/>
            <a:ext cx="458787" cy="373062"/>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6165" name="Rectangle 91"/>
          <p:cNvSpPr/>
          <p:nvPr/>
        </p:nvSpPr>
        <p:spPr>
          <a:xfrm>
            <a:off x="2366963" y="3052763"/>
            <a:ext cx="482600" cy="398462"/>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6166" name="Rectangle 92"/>
          <p:cNvSpPr/>
          <p:nvPr/>
        </p:nvSpPr>
        <p:spPr>
          <a:xfrm>
            <a:off x="3562350" y="3065463"/>
            <a:ext cx="471488" cy="373062"/>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6167" name="Rectangle 93"/>
          <p:cNvSpPr/>
          <p:nvPr/>
        </p:nvSpPr>
        <p:spPr>
          <a:xfrm>
            <a:off x="3549650" y="3052763"/>
            <a:ext cx="495300" cy="398462"/>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6168" name="Rectangle 94"/>
          <p:cNvSpPr/>
          <p:nvPr/>
        </p:nvSpPr>
        <p:spPr>
          <a:xfrm>
            <a:off x="1425575" y="2871788"/>
            <a:ext cx="469900" cy="361950"/>
          </a:xfrm>
          <a:prstGeom prst="rect">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6169" name="Rectangle 95"/>
          <p:cNvSpPr/>
          <p:nvPr/>
        </p:nvSpPr>
        <p:spPr>
          <a:xfrm>
            <a:off x="1412875" y="2860675"/>
            <a:ext cx="495300" cy="385763"/>
          </a:xfrm>
          <a:prstGeom prst="rect">
            <a:avLst/>
          </a:prstGeom>
          <a:noFill/>
          <a:ln w="30163"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6170" name="Line 96"/>
          <p:cNvSpPr/>
          <p:nvPr/>
        </p:nvSpPr>
        <p:spPr>
          <a:xfrm>
            <a:off x="2339975" y="3824288"/>
            <a:ext cx="1588" cy="265112"/>
          </a:xfrm>
          <a:prstGeom prst="line">
            <a:avLst/>
          </a:prstGeom>
          <a:ln w="30163" cap="flat" cmpd="sng">
            <a:solidFill>
              <a:srgbClr val="000000"/>
            </a:solidFill>
            <a:prstDash val="solid"/>
            <a:headEnd type="none" w="med" len="med"/>
            <a:tailEnd type="triangle" w="med" len="med"/>
          </a:ln>
        </p:spPr>
      </p:sp>
      <p:sp>
        <p:nvSpPr>
          <p:cNvPr id="176171" name="Line 97"/>
          <p:cNvSpPr/>
          <p:nvPr/>
        </p:nvSpPr>
        <p:spPr>
          <a:xfrm>
            <a:off x="2339975" y="4616450"/>
            <a:ext cx="1588" cy="265113"/>
          </a:xfrm>
          <a:prstGeom prst="line">
            <a:avLst/>
          </a:prstGeom>
          <a:ln w="30163" cap="flat" cmpd="sng">
            <a:solidFill>
              <a:srgbClr val="000000"/>
            </a:solidFill>
            <a:prstDash val="solid"/>
            <a:headEnd type="none" w="med" len="med"/>
            <a:tailEnd type="triangle" w="med" len="med"/>
          </a:ln>
        </p:spPr>
      </p:sp>
      <p:sp>
        <p:nvSpPr>
          <p:cNvPr id="176172" name="Oval 98"/>
          <p:cNvSpPr/>
          <p:nvPr/>
        </p:nvSpPr>
        <p:spPr>
          <a:xfrm>
            <a:off x="2270125" y="4899025"/>
            <a:ext cx="169863" cy="192088"/>
          </a:xfrm>
          <a:prstGeom prst="ellipse">
            <a:avLst/>
          </a:prstGeom>
          <a:solidFill>
            <a:srgbClr val="FFFFFF"/>
          </a:solidFill>
          <a:ln w="9525">
            <a:noFill/>
          </a:ln>
        </p:spPr>
        <p:txBody>
          <a:bodyPr/>
          <a:p>
            <a:pPr eaLnBrk="0" hangingPunct="0"/>
            <a:endParaRPr lang="zh-CN" altLang="en-US" dirty="0">
              <a:latin typeface="Arial" panose="020B0604020202020204" pitchFamily="34" charset="0"/>
            </a:endParaRPr>
          </a:p>
        </p:txBody>
      </p:sp>
      <p:sp>
        <p:nvSpPr>
          <p:cNvPr id="176173" name="Oval 99"/>
          <p:cNvSpPr/>
          <p:nvPr/>
        </p:nvSpPr>
        <p:spPr>
          <a:xfrm>
            <a:off x="2259013" y="4886325"/>
            <a:ext cx="192087" cy="217488"/>
          </a:xfrm>
          <a:prstGeom prst="ellipse">
            <a:avLst/>
          </a:prstGeom>
          <a:noFill/>
          <a:ln w="30163"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6174" name="Freeform 101"/>
          <p:cNvSpPr/>
          <p:nvPr/>
        </p:nvSpPr>
        <p:spPr>
          <a:xfrm>
            <a:off x="1116013" y="1916113"/>
            <a:ext cx="1193800" cy="2435225"/>
          </a:xfrm>
          <a:custGeom>
            <a:avLst/>
            <a:gdLst/>
            <a:ahLst/>
            <a:cxnLst>
              <a:cxn ang="0">
                <a:pos x="2147483647" y="2147483647"/>
              </a:cxn>
              <a:cxn ang="0">
                <a:pos x="0" y="2147483647"/>
              </a:cxn>
              <a:cxn ang="0">
                <a:pos x="0" y="0"/>
              </a:cxn>
              <a:cxn ang="0">
                <a:pos x="2147483647" y="0"/>
              </a:cxn>
            </a:cxnLst>
            <a:pathLst>
              <a:path w="730" h="1443">
                <a:moveTo>
                  <a:pt x="562" y="1443"/>
                </a:moveTo>
                <a:lnTo>
                  <a:pt x="0" y="1443"/>
                </a:lnTo>
                <a:lnTo>
                  <a:pt x="0" y="0"/>
                </a:lnTo>
                <a:lnTo>
                  <a:pt x="730" y="0"/>
                </a:lnTo>
              </a:path>
            </a:pathLst>
          </a:custGeom>
          <a:noFill/>
          <a:ln w="30163" cap="flat" cmpd="sng">
            <a:solidFill>
              <a:srgbClr val="000000"/>
            </a:solidFill>
            <a:prstDash val="solid"/>
            <a:round/>
            <a:headEnd type="none" w="med" len="med"/>
            <a:tailEnd type="triangle" w="med" len="med"/>
          </a:ln>
        </p:spPr>
        <p:txBody>
          <a:bodyPr/>
          <a:p>
            <a:endParaRPr lang="zh-CN" altLang="en-US"/>
          </a:p>
        </p:txBody>
      </p:sp>
      <p:sp>
        <p:nvSpPr>
          <p:cNvPr id="176175" name="Freeform 120"/>
          <p:cNvSpPr/>
          <p:nvPr/>
        </p:nvSpPr>
        <p:spPr>
          <a:xfrm>
            <a:off x="1677988" y="3246438"/>
            <a:ext cx="1522412" cy="590550"/>
          </a:xfrm>
          <a:custGeom>
            <a:avLst/>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Lst>
            <a:pathLst>
              <a:path w="959" h="372">
                <a:moveTo>
                  <a:pt x="959" y="258"/>
                </a:moveTo>
                <a:lnTo>
                  <a:pt x="959" y="372"/>
                </a:lnTo>
                <a:lnTo>
                  <a:pt x="0" y="372"/>
                </a:lnTo>
                <a:lnTo>
                  <a:pt x="0" y="0"/>
                </a:lnTo>
              </a:path>
            </a:pathLst>
          </a:custGeom>
          <a:noFill/>
          <a:ln w="30163" cap="flat" cmpd="sng">
            <a:solidFill>
              <a:srgbClr val="000000"/>
            </a:solidFill>
            <a:prstDash val="solid"/>
            <a:round/>
            <a:headEnd type="none" w="med" len="med"/>
            <a:tailEnd type="none" w="med" len="med"/>
          </a:ln>
        </p:spPr>
        <p:txBody>
          <a:bodyPr/>
          <a:p>
            <a:endParaRPr lang="zh-CN" altLang="en-US"/>
          </a:p>
        </p:txBody>
      </p:sp>
      <p:sp>
        <p:nvSpPr>
          <p:cNvPr id="788602" name="Rectangle 122"/>
          <p:cNvSpPr>
            <a:spLocks noChangeArrowheads="1"/>
          </p:cNvSpPr>
          <p:nvPr/>
        </p:nvSpPr>
        <p:spPr bwMode="auto">
          <a:xfrm>
            <a:off x="2268538" y="1557338"/>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1</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3" name="Rectangle 123"/>
          <p:cNvSpPr>
            <a:spLocks noChangeArrowheads="1"/>
          </p:cNvSpPr>
          <p:nvPr/>
        </p:nvSpPr>
        <p:spPr bwMode="auto">
          <a:xfrm>
            <a:off x="2330450" y="2306638"/>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2</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4" name="Rectangle 124"/>
          <p:cNvSpPr>
            <a:spLocks noChangeArrowheads="1"/>
          </p:cNvSpPr>
          <p:nvPr/>
        </p:nvSpPr>
        <p:spPr bwMode="auto">
          <a:xfrm>
            <a:off x="3176588" y="2849563"/>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3</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5" name="Rectangle 125"/>
          <p:cNvSpPr>
            <a:spLocks noChangeArrowheads="1"/>
          </p:cNvSpPr>
          <p:nvPr/>
        </p:nvSpPr>
        <p:spPr bwMode="auto">
          <a:xfrm>
            <a:off x="1570038" y="3005138"/>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4</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6" name="Rectangle 126"/>
          <p:cNvSpPr>
            <a:spLocks noChangeArrowheads="1"/>
          </p:cNvSpPr>
          <p:nvPr/>
        </p:nvSpPr>
        <p:spPr bwMode="auto">
          <a:xfrm>
            <a:off x="2595563" y="3222625"/>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5</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7" name="Rectangle 127"/>
          <p:cNvSpPr>
            <a:spLocks noChangeArrowheads="1"/>
          </p:cNvSpPr>
          <p:nvPr/>
        </p:nvSpPr>
        <p:spPr bwMode="auto">
          <a:xfrm>
            <a:off x="3779838" y="3222625"/>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6</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8" name="Rectangle 128"/>
          <p:cNvSpPr>
            <a:spLocks noChangeArrowheads="1"/>
          </p:cNvSpPr>
          <p:nvPr/>
        </p:nvSpPr>
        <p:spPr bwMode="auto">
          <a:xfrm>
            <a:off x="2330450" y="4248150"/>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7</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88609" name="Rectangle 129"/>
          <p:cNvSpPr>
            <a:spLocks noChangeArrowheads="1"/>
          </p:cNvSpPr>
          <p:nvPr/>
        </p:nvSpPr>
        <p:spPr bwMode="auto">
          <a:xfrm>
            <a:off x="2524125" y="4862513"/>
            <a:ext cx="841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marL="0" marR="0" indent="0" algn="l" defTabSz="914400" rtl="0" eaLnBrk="0" fontAlgn="base" latinLnBrk="0" hangingPunct="0">
              <a:lnSpc>
                <a:spcPct val="90000"/>
              </a:lnSpc>
              <a:spcBef>
                <a:spcPct val="0"/>
              </a:spcBef>
              <a:spcAft>
                <a:spcPct val="0"/>
              </a:spcAft>
              <a:buClrTx/>
              <a:buSzTx/>
              <a:buFontTx/>
              <a:buNone/>
            </a:pPr>
            <a:r>
              <a:rPr kumimoji="0" lang="en-US" altLang="ja-JP" sz="12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8</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19.4.1 Deriving Test Cases</a:t>
            </a:r>
            <a:endParaRPr lang="en-US" altLang="zh-CN">
              <a:ea typeface="宋体" panose="02010600030101010101" pitchFamily="2" charset="-122"/>
            </a:endParaRPr>
          </a:p>
        </p:txBody>
      </p:sp>
      <p:sp>
        <p:nvSpPr>
          <p:cNvPr id="178178" name="Rectangle 3"/>
          <p:cNvSpPr>
            <a:spLocks noGrp="1"/>
          </p:cNvSpPr>
          <p:nvPr>
            <p:ph idx="1"/>
          </p:nvPr>
        </p:nvSpPr>
        <p:spPr>
          <a:xfrm>
            <a:off x="611188" y="800100"/>
            <a:ext cx="7921625" cy="5076825"/>
          </a:xfrm>
        </p:spPr>
        <p:txBody>
          <a:bodyPr vert="horz" wrap="square" lIns="91440" tIns="45720" rIns="91440" bIns="45720" anchor="t" anchorCtr="0"/>
          <a:p>
            <a:pPr>
              <a:buFont typeface="Wingdings" panose="05000000000000000000" pitchFamily="2" charset="2"/>
              <a:buChar char="n"/>
            </a:pPr>
            <a:r>
              <a:rPr lang="en-US" altLang="zh-CN" i="1">
                <a:latin typeface="Palatino" pitchFamily="-128" charset="0"/>
                <a:ea typeface="宋体" panose="02010600030101010101" pitchFamily="2" charset="-122"/>
              </a:rPr>
              <a:t>Summarizing:</a:t>
            </a:r>
            <a:endParaRPr lang="en-US" altLang="zh-CN" i="1">
              <a:latin typeface="Palatino" pitchFamily="-128" charset="0"/>
              <a:ea typeface="宋体" panose="02010600030101010101" pitchFamily="2" charset="-122"/>
            </a:endParaRPr>
          </a:p>
          <a:p>
            <a:pPr lvl="1">
              <a:buFont typeface="Wingdings" panose="05000000000000000000" pitchFamily="2" charset="2"/>
              <a:buChar char="n"/>
            </a:pPr>
            <a:r>
              <a:rPr lang="en-US" altLang="zh-CN">
                <a:latin typeface="Palatino" pitchFamily="-128" charset="0"/>
                <a:ea typeface="宋体" panose="02010600030101010101" pitchFamily="2" charset="-122"/>
              </a:rPr>
              <a:t>Using the design or code as a foundation, draw a corresponding flow graph. </a:t>
            </a:r>
            <a:r>
              <a:rPr lang="zh-CN" altLang="en-US" dirty="0">
                <a:latin typeface="Palatino" pitchFamily="-128" charset="0"/>
                <a:ea typeface="宋体" panose="02010600030101010101" pitchFamily="2" charset="-122"/>
              </a:rPr>
              <a:t>以设计或源代码为基础，画出相应的流图</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latin typeface="Palatino" pitchFamily="-128" charset="0"/>
                <a:ea typeface="宋体" panose="02010600030101010101" pitchFamily="2" charset="-122"/>
              </a:rPr>
              <a:t>Determine the </a:t>
            </a:r>
            <a:r>
              <a:rPr lang="en-US" altLang="zh-CN" err="1">
                <a:latin typeface="Palatino" pitchFamily="-128" charset="0"/>
                <a:ea typeface="宋体" panose="02010600030101010101" pitchFamily="2" charset="-122"/>
              </a:rPr>
              <a:t>cyclomatic</a:t>
            </a:r>
            <a:r>
              <a:rPr lang="en-US" altLang="zh-CN">
                <a:latin typeface="Palatino" pitchFamily="-128" charset="0"/>
                <a:ea typeface="宋体" panose="02010600030101010101" pitchFamily="2" charset="-122"/>
              </a:rPr>
              <a:t> complexity of the resultant flow graph. </a:t>
            </a:r>
            <a:r>
              <a:rPr lang="zh-CN" altLang="en-US" dirty="0">
                <a:latin typeface="Palatino" pitchFamily="-128" charset="0"/>
                <a:ea typeface="宋体" panose="02010600030101010101" pitchFamily="2" charset="-122"/>
              </a:rPr>
              <a:t>确定所得流图的（圈）环复杂度</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latin typeface="Palatino" pitchFamily="-128" charset="0"/>
                <a:ea typeface="宋体" panose="02010600030101010101" pitchFamily="2" charset="-122"/>
              </a:rPr>
              <a:t>Determine a basis set of linearly independent paths. </a:t>
            </a:r>
            <a:r>
              <a:rPr lang="zh-CN" altLang="en-US" dirty="0">
                <a:latin typeface="Palatino" pitchFamily="-128" charset="0"/>
                <a:ea typeface="宋体" panose="02010600030101010101" pitchFamily="2" charset="-122"/>
              </a:rPr>
              <a:t>确定线性独立路径</a:t>
            </a:r>
            <a:r>
              <a:rPr lang="en-US" altLang="zh-CN">
                <a:latin typeface="Palatino" pitchFamily="-128" charset="0"/>
                <a:ea typeface="宋体" panose="02010600030101010101" pitchFamily="2" charset="-122"/>
              </a:rPr>
              <a:t>V(G)</a:t>
            </a:r>
            <a:r>
              <a:rPr lang="zh-CN" altLang="en-US" dirty="0">
                <a:latin typeface="Palatino" pitchFamily="-128" charset="0"/>
                <a:ea typeface="宋体" panose="02010600030101010101" pitchFamily="2" charset="-122"/>
              </a:rPr>
              <a:t>的基本集合</a:t>
            </a:r>
            <a:endParaRPr lang="en-US" altLang="zh-CN">
              <a:latin typeface="Palatino" pitchFamily="-128" charset="0"/>
              <a:ea typeface="宋体" panose="02010600030101010101" pitchFamily="2" charset="-122"/>
            </a:endParaRPr>
          </a:p>
          <a:p>
            <a:pPr lvl="1">
              <a:buFont typeface="Wingdings" panose="05000000000000000000" pitchFamily="2" charset="2"/>
              <a:buChar char="n"/>
            </a:pPr>
            <a:r>
              <a:rPr lang="en-US" altLang="zh-CN">
                <a:latin typeface="Palatino" pitchFamily="-128" charset="0"/>
                <a:ea typeface="宋体" panose="02010600030101010101" pitchFamily="2" charset="-122"/>
              </a:rPr>
              <a:t>Prepare test cases that will force execution of each path in the basis set. </a:t>
            </a:r>
            <a:r>
              <a:rPr lang="zh-CN" altLang="en-US" dirty="0">
                <a:latin typeface="Palatino" pitchFamily="-128" charset="0"/>
                <a:ea typeface="宋体" panose="02010600030101010101" pitchFamily="2" charset="-122"/>
              </a:rPr>
              <a:t>准备测试用例，强制</a:t>
            </a:r>
            <a:r>
              <a:rPr lang="zh-CN" altLang="en-US" dirty="0">
                <a:solidFill>
                  <a:srgbClr val="FF0000"/>
                </a:solidFill>
                <a:latin typeface="Palatino" pitchFamily="-128" charset="0"/>
                <a:ea typeface="宋体" panose="02010600030101010101" pitchFamily="2" charset="-122"/>
              </a:rPr>
              <a:t>执行基本集合中的每条路径</a:t>
            </a:r>
            <a:endParaRPr lang="en-US" altLang="zh-CN">
              <a:solidFill>
                <a:srgbClr val="FF0000"/>
              </a:solidFill>
              <a:latin typeface="Palatino" pitchFamily="-128" charset="0"/>
              <a:ea typeface="宋体" panose="02010600030101010101" pitchFamily="2" charset="-122"/>
            </a:endParaRPr>
          </a:p>
        </p:txBody>
      </p:sp>
      <p:sp>
        <p:nvSpPr>
          <p:cNvPr id="17817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7818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755" y="2888615"/>
            <a:ext cx="8458200" cy="678611"/>
          </a:xfrm>
        </p:spPr>
        <p:txBody>
          <a:bodyPr/>
          <a:p>
            <a:pPr algn="ctr"/>
            <a:r>
              <a:rPr lang="zh-CN" altLang="en-US" sz="3200"/>
              <a:t>例</a:t>
            </a:r>
            <a:r>
              <a:rPr lang="en-US" altLang="zh-CN" sz="3200"/>
              <a:t>1</a:t>
            </a:r>
            <a:endParaRPr lang="en-US" altLang="zh-CN" sz="3200"/>
          </a:p>
        </p:txBody>
      </p:sp>
      <p:sp>
        <p:nvSpPr>
          <p:cNvPr id="4" name="文本占位符 3"/>
          <p:cNvSpPr>
            <a:spLocks noGrp="1"/>
          </p:cNvSpPr>
          <p:nvPr>
            <p:ph type="body" sz="quarter" idx="12"/>
          </p:nvPr>
        </p:nvSpPr>
        <p:spPr/>
        <p:txBody>
          <a:bodyPr/>
          <a:p>
            <a:endParaRPr lang="zh-CN" altLang="en-US"/>
          </a:p>
        </p:txBody>
      </p:sp>
      <p:sp>
        <p:nvSpPr>
          <p:cNvPr id="5" name="文本占位符 4"/>
          <p:cNvSpPr>
            <a:spLocks noGrp="1"/>
          </p:cNvSpPr>
          <p:nvPr>
            <p:ph type="body" sz="quarter" idx="13"/>
          </p:nvPr>
        </p:nvSpPr>
        <p:spPr/>
        <p:txBody>
          <a:bodyPr/>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445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Flowchart (a) and Flow Graph (b)</a:t>
            </a:r>
            <a:endParaRPr lang="en-US" sz="4000" noProof="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2"/>
          </p:nvPr>
        </p:nvSpPr>
        <p:spPr>
          <a:xfrm>
            <a:off x="3369347" y="6324600"/>
            <a:ext cx="2929853" cy="228600"/>
          </a:xfrm>
        </p:spPr>
        <p:txBody>
          <a:bodyPr/>
          <a:lstStyle/>
          <a:p>
            <a:r>
              <a:rPr lang="en-US" sz="1200" dirty="0">
                <a:latin typeface="Times New Roman" panose="02020603050405020304" pitchFamily="18" charset="0"/>
                <a:cs typeface="Times New Roman" panose="02020603050405020304" pitchFamily="18" charset="0"/>
                <a:hlinkClick r:id="rId1" action="ppaction://hlinksldjump"/>
              </a:rPr>
              <a:t>Access the text alternative for slide images.</a:t>
            </a:r>
            <a:endParaRPr lang="en-US" sz="1200" dirty="0">
              <a:latin typeface="Times New Roman" panose="02020603050405020304" pitchFamily="18" charset="0"/>
              <a:cs typeface="Times New Roman" panose="02020603050405020304" pitchFamily="18" charset="0"/>
              <a:hlinkClick r:id="rId1"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pic>
        <p:nvPicPr>
          <p:cNvPr id="5" name="Picture 4" descr="The diagram shows the structure of a flow chart and flow graph.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05" y="1311353"/>
            <a:ext cx="8055707" cy="465095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4445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2</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830684"/>
            <a:ext cx="8137208" cy="1878707"/>
          </a:xfrm>
        </p:spPr>
        <p:txBody>
          <a:bodyPr vert="horz" lIns="91440" tIns="45720" rIns="91440" bIns="45720" rtlCol="0">
            <a:noAutofit/>
          </a:bodyPr>
          <a:lstStyle/>
          <a:p>
            <a:pPr marL="0" indent="0">
              <a:buNone/>
            </a:pPr>
            <a:r>
              <a:rPr lang="en-US" sz="2400" noProof="0" dirty="0">
                <a:latin typeface="Times New Roman" panose="02020603050405020304" pitchFamily="18" charset="0"/>
                <a:cs typeface="Times New Roman" panose="02020603050405020304" pitchFamily="18" charset="0"/>
              </a:rPr>
              <a:t>Cyclomatic Complexity of the flow graph is 4</a:t>
            </a:r>
            <a:endParaRPr lang="en-US" sz="2400"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flow graph has four regions.</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11 edges − 9 nodes + 2 = 4.</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3 predicate nodes + 1 = 4.</a:t>
            </a:r>
            <a:endParaRPr lang="en-US" sz="2400" noProof="0" dirty="0">
              <a:latin typeface="Times New Roman" panose="02020603050405020304" pitchFamily="18" charset="0"/>
              <a:cs typeface="Times New Roman" panose="02020603050405020304" pitchFamily="18" charset="0"/>
            </a:endParaRPr>
          </a:p>
        </p:txBody>
      </p:sp>
      <p:sp>
        <p:nvSpPr>
          <p:cNvPr id="9" name="Content Placeholder 6"/>
          <p:cNvSpPr>
            <a:spLocks noGrp="1"/>
          </p:cNvSpPr>
          <p:nvPr>
            <p:ph sz="quarter" idx="17"/>
          </p:nvPr>
        </p:nvSpPr>
        <p:spPr>
          <a:xfrm>
            <a:off x="342900" y="2965744"/>
            <a:ext cx="8458200" cy="2840176"/>
          </a:xfrm>
        </p:spPr>
        <p:txBody>
          <a:bodyPr>
            <a:normAutofit/>
          </a:bodyPr>
          <a:lstStyle/>
          <a:p>
            <a:pPr marL="0" indent="0">
              <a:buNone/>
            </a:pPr>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independent path</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any path through the program that introduces at least one new set of processing statements or a new condition (we need 4 independent paths to test)</a:t>
            </a:r>
            <a:endParaRPr lang="en-US" sz="2400"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1: 1-11</a:t>
            </a:r>
            <a:endParaRPr lang="en-US"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2: 1-2-3-4-5-10-1-11</a:t>
            </a:r>
            <a:endParaRPr lang="en-US"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3: 1-2-3-6-8-9-10-1-11</a:t>
            </a:r>
            <a:endParaRPr lang="en-US"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4: 1-2-3-6-7-9-10-1-11</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3</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3"/>
            <a:ext cx="8137208" cy="4054349"/>
          </a:xfrm>
        </p:spPr>
        <p:txBody>
          <a:bodyPr vert="horz" lIns="91440" tIns="45720" rIns="91440" bIns="45720" rtlCol="0">
            <a:noAutofit/>
          </a:bodyPr>
          <a:lstStyle/>
          <a:p>
            <a:pPr marL="1905" lvl="1" indent="0">
              <a:buNone/>
            </a:pPr>
            <a:r>
              <a:rPr lang="en-US" altLang="en-US" sz="2400" noProof="0" dirty="0">
                <a:latin typeface="Times New Roman" panose="02020603050405020304" pitchFamily="18" charset="0"/>
                <a:cs typeface="Times New Roman" panose="02020603050405020304" pitchFamily="18" charset="0"/>
              </a:rPr>
              <a:t>Designing Test Cases</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Using the design or code as a foundation, draw a corresponding flow graph.</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the cyclomatic complexity of the resultant flow graph.</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a basis set of linearly independent paths.</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Prepare test cases that will force execution of each path in the basis set.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755" y="2888615"/>
            <a:ext cx="8458200" cy="678611"/>
          </a:xfrm>
        </p:spPr>
        <p:txBody>
          <a:bodyPr/>
          <a:p>
            <a:pPr algn="ctr"/>
            <a:r>
              <a:rPr lang="zh-CN" altLang="en-US" sz="3200"/>
              <a:t>例</a:t>
            </a:r>
            <a:r>
              <a:rPr lang="en-US" altLang="zh-CN" sz="3200"/>
              <a:t>2</a:t>
            </a:r>
            <a:r>
              <a:rPr lang="zh-CN" altLang="en-US" sz="3200">
                <a:ea typeface="宋体" panose="02010600030101010101" pitchFamily="2" charset="-122"/>
              </a:rPr>
              <a:t>：</a:t>
            </a:r>
            <a:endParaRPr lang="zh-CN" altLang="en-US" sz="3200">
              <a:ea typeface="宋体" panose="02010600030101010101" pitchFamily="2" charset="-122"/>
            </a:endParaRPr>
          </a:p>
        </p:txBody>
      </p:sp>
      <p:sp>
        <p:nvSpPr>
          <p:cNvPr id="4" name="文本占位符 3"/>
          <p:cNvSpPr>
            <a:spLocks noGrp="1"/>
          </p:cNvSpPr>
          <p:nvPr>
            <p:ph type="body" sz="quarter" idx="12"/>
          </p:nvPr>
        </p:nvSpPr>
        <p:spPr/>
        <p:txBody>
          <a:bodyPr/>
          <a:p>
            <a:endParaRPr lang="zh-CN" altLang="en-US"/>
          </a:p>
        </p:txBody>
      </p:sp>
      <p:sp>
        <p:nvSpPr>
          <p:cNvPr id="5" name="文本占位符 4"/>
          <p:cNvSpPr>
            <a:spLocks noGrp="1"/>
          </p:cNvSpPr>
          <p:nvPr>
            <p:ph type="body" sz="quarter" idx="13"/>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a:solidFill>
                  <a:srgbClr val="FF0000"/>
                </a:solidFill>
                <a:latin typeface="Palatino" pitchFamily="-128" charset="0"/>
                <a:ea typeface="宋体" panose="02010600030101010101" pitchFamily="2" charset="-122"/>
              </a:rPr>
              <a:t>SQA- </a:t>
            </a:r>
            <a:r>
              <a:rPr lang="en-US" altLang="zh-CN">
                <a:solidFill>
                  <a:srgbClr val="FF0000"/>
                </a:solidFill>
              </a:rPr>
              <a:t>Software Quality Assurance</a:t>
            </a:r>
            <a:endParaRPr lang="zh-CN" altLang="en-US" dirty="0">
              <a:solidFill>
                <a:srgbClr val="FF0000"/>
              </a:solidFill>
            </a:endParaRPr>
          </a:p>
        </p:txBody>
      </p:sp>
      <p:sp>
        <p:nvSpPr>
          <p:cNvPr id="8194" name="Rectangle 3"/>
          <p:cNvSpPr>
            <a:spLocks noGrp="1"/>
          </p:cNvSpPr>
          <p:nvPr>
            <p:ph type="body"/>
          </p:nvPr>
        </p:nvSpPr>
        <p:spPr>
          <a:xfrm>
            <a:off x="287338" y="873125"/>
            <a:ext cx="8532812" cy="5040313"/>
          </a:xfrm>
        </p:spPr>
        <p:txBody>
          <a:bodyPr vert="horz" wrap="square" lIns="91440" tIns="45720" rIns="91440" bIns="45720" anchor="t" anchorCtr="0"/>
          <a:p>
            <a:pPr>
              <a:buFont typeface="Wingdings" panose="05000000000000000000" pitchFamily="2" charset="2"/>
              <a:buNone/>
            </a:pPr>
            <a:r>
              <a:rPr lang="en-US" altLang="zh-CN">
                <a:latin typeface="Palatino" pitchFamily="-128" charset="0"/>
                <a:ea typeface="宋体" panose="02010600030101010101" pitchFamily="2" charset="-122"/>
              </a:rPr>
              <a:t>SQA</a:t>
            </a:r>
            <a:r>
              <a:rPr lang="zh-CN" altLang="en-US" dirty="0">
                <a:latin typeface="Palatino" pitchFamily="-128" charset="0"/>
                <a:ea typeface="宋体" panose="02010600030101010101" pitchFamily="2" charset="-122"/>
              </a:rPr>
              <a:t>软件质量保证包括：</a:t>
            </a:r>
            <a:endParaRPr lang="zh-CN" altLang="en-US" dirty="0">
              <a:latin typeface="Palatino" pitchFamily="-128" charset="0"/>
              <a:ea typeface="宋体" panose="02010600030101010101" pitchFamily="2" charset="-122"/>
            </a:endParaRPr>
          </a:p>
          <a:p>
            <a:pPr>
              <a:buFont typeface="Wingdings" panose="05000000000000000000" pitchFamily="2" charset="2"/>
              <a:buNone/>
            </a:pPr>
            <a:r>
              <a:rPr lang="en-US" altLang="zh-CN" b="1">
                <a:latin typeface="Palatino" pitchFamily="-128" charset="0"/>
                <a:ea typeface="宋体" panose="02010600030101010101" pitchFamily="2" charset="-122"/>
              </a:rPr>
              <a:t>SQA</a:t>
            </a:r>
            <a:r>
              <a:rPr lang="zh-CN" altLang="en-US" b="1" dirty="0">
                <a:latin typeface="Palatino" pitchFamily="-128" charset="0"/>
                <a:ea typeface="宋体" panose="02010600030101010101" pitchFamily="2" charset="-122"/>
              </a:rPr>
              <a:t>是适用于整个软件过程的一种活动</a:t>
            </a:r>
            <a:r>
              <a:rPr lang="zh-CN" altLang="en-US" dirty="0">
                <a:latin typeface="Palatino" pitchFamily="-128" charset="0"/>
                <a:ea typeface="宋体" panose="02010600030101010101" pitchFamily="2" charset="-122"/>
              </a:rPr>
              <a:t>（在整个软件生命周期内，无时不进行软件质量保证与控制）</a:t>
            </a:r>
            <a:endParaRPr lang="zh-CN" altLang="en-US" dirty="0">
              <a:latin typeface="Palatino" pitchFamily="-128" charset="0"/>
              <a:ea typeface="宋体" panose="02010600030101010101" pitchFamily="2" charset="-122"/>
            </a:endParaRPr>
          </a:p>
          <a:p>
            <a:pPr>
              <a:buFont typeface="Wingdings" panose="05000000000000000000" pitchFamily="2" charset="2"/>
              <a:buNone/>
            </a:pPr>
            <a:endParaRPr lang="en-US" altLang="zh-CN">
              <a:ea typeface="宋体" panose="02010600030101010101" pitchFamily="2" charset="-122"/>
            </a:endParaRPr>
          </a:p>
          <a:p>
            <a:pPr>
              <a:buFont typeface="Wingdings" panose="05000000000000000000" pitchFamily="2" charset="2"/>
              <a:buNone/>
            </a:pPr>
            <a:r>
              <a:rPr lang="en-US" altLang="zh-CN">
                <a:ea typeface="宋体" panose="02010600030101010101" pitchFamily="2" charset="-122"/>
              </a:rPr>
              <a:t>SQA</a:t>
            </a:r>
            <a:r>
              <a:rPr lang="zh-CN" altLang="en-US" dirty="0">
                <a:ea typeface="宋体" panose="02010600030101010101" pitchFamily="2" charset="-122"/>
              </a:rPr>
              <a:t>定义：</a:t>
            </a:r>
            <a:endParaRPr lang="zh-CN" altLang="en-US" dirty="0">
              <a:ea typeface="宋体" panose="02010600030101010101" pitchFamily="2" charset="-122"/>
            </a:endParaRPr>
          </a:p>
          <a:p>
            <a:pPr>
              <a:buFont typeface="Wingdings" panose="05000000000000000000" pitchFamily="2" charset="2"/>
              <a:buNone/>
            </a:pPr>
            <a:r>
              <a:rPr lang="zh-CN" altLang="en-US" dirty="0">
                <a:ea typeface="宋体" panose="02010600030101010101" pitchFamily="2" charset="-122"/>
              </a:rPr>
              <a:t>    就是为了保证软件质量而必须的“有计划、系统化的行动模式”，包括：标准规范管理，技术评审，过程控制，变更管理，风险管理，测试策略，分析、记录和报告等</a:t>
            </a:r>
            <a:endParaRPr lang="zh-CN" altLang="en-US" dirty="0">
              <a:ea typeface="宋体" panose="02010600030101010101" pitchFamily="2" charset="-122"/>
            </a:endParaRPr>
          </a:p>
        </p:txBody>
      </p:sp>
      <p:sp>
        <p:nvSpPr>
          <p:cNvPr id="819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19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79202"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ja-JP" sz="1200">
                <a:solidFill>
                  <a:schemeClr val="bg1"/>
                </a:solidFill>
              </a:rPr>
            </a:fld>
            <a:endParaRPr lang="en-US" altLang="ja-JP" sz="1200">
              <a:solidFill>
                <a:schemeClr val="bg1"/>
              </a:solidFill>
            </a:endParaRPr>
          </a:p>
        </p:txBody>
      </p:sp>
      <p:pic>
        <p:nvPicPr>
          <p:cNvPr id="179203" name="图片 5"/>
          <p:cNvPicPr>
            <a:picLocks noChangeAspect="1"/>
          </p:cNvPicPr>
          <p:nvPr/>
        </p:nvPicPr>
        <p:blipFill>
          <a:blip r:embed="rId1"/>
          <a:stretch>
            <a:fillRect/>
          </a:stretch>
        </p:blipFill>
        <p:spPr>
          <a:xfrm>
            <a:off x="287338" y="152400"/>
            <a:ext cx="4225925" cy="6264275"/>
          </a:xfrm>
          <a:prstGeom prst="rect">
            <a:avLst/>
          </a:prstGeom>
          <a:noFill/>
          <a:ln w="9525">
            <a:noFill/>
          </a:ln>
        </p:spPr>
      </p:pic>
      <p:sp>
        <p:nvSpPr>
          <p:cNvPr id="179204" name="文本框 106501"/>
          <p:cNvSpPr txBox="1"/>
          <p:nvPr/>
        </p:nvSpPr>
        <p:spPr>
          <a:xfrm>
            <a:off x="4716463" y="728663"/>
            <a:ext cx="4145280" cy="5631180"/>
          </a:xfrm>
          <a:prstGeom prst="rect">
            <a:avLst/>
          </a:prstGeom>
          <a:noFill/>
          <a:ln w="9525">
            <a:noFill/>
          </a:ln>
        </p:spPr>
        <p:txBody>
          <a:bodyPr wrap="none">
            <a:spAutoFit/>
          </a:bodyPr>
          <a:p>
            <a:pPr eaLnBrk="0" hangingPunct="0"/>
            <a:r>
              <a:rPr lang="en-US" altLang="zh-CN" sz="2400">
                <a:latin typeface="宋体" panose="02010600030101010101" pitchFamily="2" charset="-122"/>
                <a:ea typeface="宋体" panose="02010600030101010101" pitchFamily="2" charset="-122"/>
              </a:rPr>
              <a:t>Figure 18-4</a:t>
            </a:r>
            <a:endParaRPr lang="en-US" altLang="zh-CN" sz="2400">
              <a:latin typeface="宋体" panose="02010600030101010101" pitchFamily="2" charset="-122"/>
              <a:ea typeface="宋体" panose="02010600030101010101" pitchFamily="2" charset="-122"/>
            </a:endParaRPr>
          </a:p>
          <a:p>
            <a:pPr eaLnBrk="0" hangingPunct="0"/>
            <a:r>
              <a:rPr lang="zh-CN" altLang="en-US" sz="2400" dirty="0">
                <a:latin typeface="宋体" panose="02010600030101010101" pitchFamily="2" charset="-122"/>
                <a:ea typeface="宋体" panose="02010600030101010101" pitchFamily="2" charset="-122"/>
              </a:rPr>
              <a:t>？程序功能是什么</a:t>
            </a:r>
            <a:endParaRPr lang="zh-CN" altLang="en-US" sz="2400" dirty="0">
              <a:latin typeface="宋体" panose="02010600030101010101" pitchFamily="2" charset="-122"/>
              <a:ea typeface="宋体" panose="02010600030101010101" pitchFamily="2" charset="-122"/>
            </a:endParaRPr>
          </a:p>
          <a:p>
            <a:pPr eaLnBrk="0" hangingPunct="0"/>
            <a:r>
              <a:rPr lang="zh-CN" altLang="en-US" sz="2400" dirty="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和</a:t>
            </a:r>
            <a:r>
              <a:rPr lang="en-US" altLang="zh-CN" sz="2400" err="1">
                <a:latin typeface="宋体" panose="02010600030101010101" pitchFamily="2" charset="-122"/>
                <a:ea typeface="宋体" panose="02010600030101010101" pitchFamily="2" charset="-122"/>
              </a:rPr>
              <a:t>total.input</a:t>
            </a:r>
            <a:r>
              <a:rPr lang="zh-CN" altLang="en-US" sz="2400" dirty="0">
                <a:latin typeface="宋体" panose="02010600030101010101" pitchFamily="2" charset="-122"/>
                <a:ea typeface="宋体" panose="02010600030101010101" pitchFamily="2" charset="-122"/>
              </a:rPr>
              <a:t>有什么区别</a:t>
            </a:r>
            <a:endParaRPr lang="zh-CN" altLang="en-US" sz="2400" dirty="0">
              <a:latin typeface="宋体" panose="02010600030101010101" pitchFamily="2" charset="-122"/>
              <a:ea typeface="宋体" panose="02010600030101010101" pitchFamily="2" charset="-122"/>
            </a:endParaRPr>
          </a:p>
          <a:p>
            <a:pPr eaLnBrk="0" hangingPunct="0"/>
            <a:r>
              <a:rPr lang="zh-CN" altLang="en-US" sz="2400" dirty="0">
                <a:latin typeface="宋体" panose="02010600030101010101" pitchFamily="2" charset="-122"/>
                <a:ea typeface="宋体" panose="02010600030101010101" pitchFamily="2" charset="-122"/>
              </a:rPr>
              <a:t>？第几条是核心语句</a:t>
            </a:r>
            <a:endParaRPr lang="zh-CN" altLang="en-US" sz="2400" dirty="0">
              <a:latin typeface="宋体" panose="02010600030101010101" pitchFamily="2" charset="-122"/>
              <a:ea typeface="宋体" panose="02010600030101010101" pitchFamily="2" charset="-122"/>
            </a:endParaRPr>
          </a:p>
          <a:p>
            <a:pPr eaLnBrk="0" hangingPunct="0"/>
            <a:endParaRPr lang="zh-CN" altLang="en-US" sz="2400" dirty="0">
              <a:latin typeface="宋体" panose="02010600030101010101" pitchFamily="2" charset="-122"/>
              <a:ea typeface="宋体" panose="02010600030101010101" pitchFamily="2" charset="-122"/>
            </a:endParaRPr>
          </a:p>
          <a:p>
            <a:pPr eaLnBrk="0" hangingPunct="0"/>
            <a:endParaRPr lang="zh-CN" altLang="en-US" sz="2400" dirty="0">
              <a:latin typeface="宋体" panose="02010600030101010101" pitchFamily="2" charset="-122"/>
              <a:ea typeface="宋体" panose="02010600030101010101" pitchFamily="2" charset="-122"/>
            </a:endParaRPr>
          </a:p>
          <a:p>
            <a:pPr eaLnBrk="0" hangingPunct="0"/>
            <a:r>
              <a:rPr lang="zh-CN" altLang="en-US" sz="2400" dirty="0">
                <a:latin typeface="宋体" panose="02010600030101010101" pitchFamily="2" charset="-122"/>
                <a:ea typeface="宋体" panose="02010600030101010101" pitchFamily="2" charset="-122"/>
              </a:rPr>
              <a:t>注意：</a:t>
            </a:r>
            <a:endParaRPr lang="zh-CN" altLang="en-US" sz="2400" dirty="0">
              <a:latin typeface="宋体" panose="02010600030101010101" pitchFamily="2" charset="-122"/>
              <a:ea typeface="宋体" panose="02010600030101010101" pitchFamily="2" charset="-122"/>
            </a:endParaRPr>
          </a:p>
          <a:p>
            <a:pPr eaLnBrk="0" hangingPunct="0"/>
            <a:r>
              <a:rPr lang="en-US" altLang="zh-CN" sz="240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err="1">
                <a:latin typeface="宋体" panose="02010600030101010101" pitchFamily="2" charset="-122"/>
                <a:ea typeface="宋体" panose="02010600030101010101" pitchFamily="2" charset="-122"/>
              </a:rPr>
              <a:t>value[i</a:t>
            </a:r>
            <a:r>
              <a:rPr lang="en-US" altLang="zh-CN" sz="2400">
                <a:latin typeface="宋体" panose="02010600030101010101" pitchFamily="2" charset="-122"/>
                <a:ea typeface="宋体" panose="02010600030101010101" pitchFamily="2" charset="-122"/>
              </a:rPr>
              <a:t>]&lt;&gt; -999</a:t>
            </a:r>
            <a:endParaRPr lang="en-US" altLang="zh-CN" sz="2400">
              <a:latin typeface="宋体" panose="02010600030101010101" pitchFamily="2" charset="-122"/>
              <a:ea typeface="宋体" panose="02010600030101010101" pitchFamily="2" charset="-122"/>
            </a:endParaRPr>
          </a:p>
          <a:p>
            <a:pPr eaLnBrk="0" hangingPunct="0"/>
            <a:r>
              <a:rPr lang="en-US" altLang="zh-CN" sz="2400">
                <a:latin typeface="宋体" panose="02010600030101010101" pitchFamily="2" charset="-122"/>
                <a:ea typeface="宋体" panose="02010600030101010101" pitchFamily="2" charset="-122"/>
              </a:rPr>
              <a:t>3: </a:t>
            </a:r>
            <a:r>
              <a:rPr lang="en-US" altLang="zh-CN" sz="2400" err="1">
                <a:latin typeface="宋体" panose="02010600030101010101" pitchFamily="2" charset="-122"/>
                <a:ea typeface="宋体" panose="02010600030101010101" pitchFamily="2" charset="-122"/>
              </a:rPr>
              <a:t>total.input</a:t>
            </a:r>
            <a:r>
              <a:rPr lang="en-US" altLang="zh-CN" sz="2400">
                <a:latin typeface="宋体" panose="02010600030101010101" pitchFamily="2" charset="-122"/>
                <a:ea typeface="宋体" panose="02010600030101010101" pitchFamily="2" charset="-122"/>
              </a:rPr>
              <a:t> &lt; 100</a:t>
            </a:r>
            <a:endParaRPr lang="en-US" altLang="zh-CN" sz="2400">
              <a:latin typeface="宋体" panose="02010600030101010101" pitchFamily="2" charset="-122"/>
              <a:ea typeface="宋体" panose="02010600030101010101" pitchFamily="2" charset="-122"/>
            </a:endParaRPr>
          </a:p>
          <a:p>
            <a:pPr eaLnBrk="0" hangingPunct="0"/>
            <a:r>
              <a:rPr lang="en-US" altLang="zh-CN" sz="2400">
                <a:latin typeface="宋体" panose="02010600030101010101" pitchFamily="2" charset="-122"/>
                <a:ea typeface="宋体" panose="02010600030101010101" pitchFamily="2" charset="-122"/>
              </a:rPr>
              <a:t>   2-3</a:t>
            </a:r>
            <a:r>
              <a:rPr lang="zh-CN" altLang="en-US" sz="2400" dirty="0">
                <a:latin typeface="宋体" panose="02010600030101010101" pitchFamily="2" charset="-122"/>
                <a:ea typeface="宋体" panose="02010600030101010101" pitchFamily="2" charset="-122"/>
              </a:rPr>
              <a:t>在一个判断语句中</a:t>
            </a:r>
            <a:endParaRPr lang="zh-CN" altLang="en-US" sz="2400" dirty="0">
              <a:latin typeface="宋体" panose="02010600030101010101" pitchFamily="2" charset="-122"/>
              <a:ea typeface="宋体" panose="02010600030101010101" pitchFamily="2" charset="-122"/>
            </a:endParaRPr>
          </a:p>
          <a:p>
            <a:pPr eaLnBrk="0" hangingPunct="0"/>
            <a:r>
              <a:rPr lang="en-US" altLang="zh-CN" sz="2400">
                <a:latin typeface="宋体" panose="02010600030101010101" pitchFamily="2" charset="-122"/>
                <a:ea typeface="宋体" panose="02010600030101010101" pitchFamily="2" charset="-122"/>
              </a:rPr>
              <a:t>5: </a:t>
            </a:r>
            <a:r>
              <a:rPr lang="en-US" altLang="zh-CN" sz="2400" err="1">
                <a:latin typeface="宋体" panose="02010600030101010101" pitchFamily="2" charset="-122"/>
                <a:ea typeface="宋体" panose="02010600030101010101" pitchFamily="2" charset="-122"/>
              </a:rPr>
              <a:t>value[i</a:t>
            </a:r>
            <a:r>
              <a:rPr lang="en-US" altLang="zh-CN" sz="2400">
                <a:latin typeface="宋体" panose="02010600030101010101" pitchFamily="2" charset="-122"/>
                <a:ea typeface="宋体" panose="02010600030101010101" pitchFamily="2" charset="-122"/>
              </a:rPr>
              <a:t>] &gt;= Min</a:t>
            </a:r>
            <a:endParaRPr lang="en-US" altLang="zh-CN" sz="2400">
              <a:latin typeface="宋体" panose="02010600030101010101" pitchFamily="2" charset="-122"/>
              <a:ea typeface="宋体" panose="02010600030101010101" pitchFamily="2" charset="-122"/>
            </a:endParaRPr>
          </a:p>
          <a:p>
            <a:pPr eaLnBrk="0" hangingPunct="0"/>
            <a:r>
              <a:rPr lang="en-US" altLang="zh-CN" sz="2400">
                <a:latin typeface="宋体" panose="02010600030101010101" pitchFamily="2" charset="-122"/>
                <a:ea typeface="宋体" panose="02010600030101010101" pitchFamily="2" charset="-122"/>
              </a:rPr>
              <a:t>6: </a:t>
            </a:r>
            <a:r>
              <a:rPr lang="en-US" altLang="zh-CN" sz="2400" err="1">
                <a:latin typeface="宋体" panose="02010600030101010101" pitchFamily="2" charset="-122"/>
                <a:ea typeface="宋体" panose="02010600030101010101" pitchFamily="2" charset="-122"/>
              </a:rPr>
              <a:t>value[i</a:t>
            </a:r>
            <a:r>
              <a:rPr lang="en-US" altLang="zh-CN" sz="2400">
                <a:latin typeface="宋体" panose="02010600030101010101" pitchFamily="2" charset="-122"/>
                <a:ea typeface="宋体" panose="02010600030101010101" pitchFamily="2" charset="-122"/>
              </a:rPr>
              <a:t>] &lt;= Max</a:t>
            </a:r>
            <a:endParaRPr lang="en-US" altLang="zh-CN" sz="2400">
              <a:latin typeface="宋体" panose="02010600030101010101" pitchFamily="2" charset="-122"/>
              <a:ea typeface="宋体" panose="02010600030101010101" pitchFamily="2" charset="-122"/>
            </a:endParaRPr>
          </a:p>
          <a:p>
            <a:pPr eaLnBrk="0" hangingPunct="0"/>
            <a:r>
              <a:rPr lang="en-US" altLang="zh-CN" sz="2400">
                <a:latin typeface="宋体" panose="02010600030101010101" pitchFamily="2" charset="-122"/>
                <a:ea typeface="宋体" panose="02010600030101010101" pitchFamily="2" charset="-122"/>
              </a:rPr>
              <a:t>   5-6</a:t>
            </a:r>
            <a:r>
              <a:rPr lang="zh-CN" altLang="en-US" sz="2400" dirty="0">
                <a:latin typeface="宋体" panose="02010600030101010101" pitchFamily="2" charset="-122"/>
                <a:ea typeface="宋体" panose="02010600030101010101" pitchFamily="2" charset="-122"/>
              </a:rPr>
              <a:t>在一个判断语句中</a:t>
            </a:r>
            <a:endParaRPr lang="zh-CN" altLang="en-US" sz="2400" dirty="0">
              <a:latin typeface="宋体" panose="02010600030101010101" pitchFamily="2" charset="-122"/>
              <a:ea typeface="宋体" panose="02010600030101010101" pitchFamily="2" charset="-122"/>
            </a:endParaRPr>
          </a:p>
          <a:p>
            <a:pPr eaLnBrk="0" hangingPunct="0"/>
            <a:endParaRPr lang="zh-CN" altLang="en-US" sz="2400" dirty="0">
              <a:latin typeface="宋体" panose="02010600030101010101" pitchFamily="2" charset="-122"/>
              <a:ea typeface="宋体" panose="02010600030101010101" pitchFamily="2" charset="-122"/>
            </a:endParaRPr>
          </a:p>
          <a:p>
            <a:pPr eaLnBrk="0" hangingPunct="0"/>
            <a:r>
              <a:rPr lang="zh-CN" altLang="en-US" sz="2400" dirty="0">
                <a:latin typeface="宋体" panose="02010600030101010101" pitchFamily="2" charset="-122"/>
                <a:ea typeface="宋体" panose="02010600030101010101" pitchFamily="2" charset="-122"/>
              </a:rPr>
              <a:t>无效值抛弃，非法值退出</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0226"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ja-JP" sz="1200">
                <a:solidFill>
                  <a:schemeClr val="bg1"/>
                </a:solidFill>
              </a:rPr>
            </a:fld>
            <a:endParaRPr lang="en-US" altLang="ja-JP" sz="1200">
              <a:solidFill>
                <a:schemeClr val="bg1"/>
              </a:solidFill>
            </a:endParaRPr>
          </a:p>
        </p:txBody>
      </p:sp>
      <p:pic>
        <p:nvPicPr>
          <p:cNvPr id="180227" name="图片 5"/>
          <p:cNvPicPr>
            <a:picLocks noChangeAspect="1"/>
          </p:cNvPicPr>
          <p:nvPr/>
        </p:nvPicPr>
        <p:blipFill>
          <a:blip r:embed="rId1"/>
          <a:stretch>
            <a:fillRect/>
          </a:stretch>
        </p:blipFill>
        <p:spPr>
          <a:xfrm>
            <a:off x="179388" y="296863"/>
            <a:ext cx="5507037" cy="6192837"/>
          </a:xfrm>
          <a:prstGeom prst="rect">
            <a:avLst/>
          </a:prstGeom>
          <a:noFill/>
          <a:ln w="9525">
            <a:noFill/>
          </a:ln>
        </p:spPr>
      </p:pic>
      <p:sp>
        <p:nvSpPr>
          <p:cNvPr id="180228" name="文本框 107525"/>
          <p:cNvSpPr txBox="1"/>
          <p:nvPr/>
        </p:nvSpPr>
        <p:spPr>
          <a:xfrm>
            <a:off x="5688013" y="1592263"/>
            <a:ext cx="3175000" cy="2041525"/>
          </a:xfrm>
          <a:prstGeom prst="rect">
            <a:avLst/>
          </a:prstGeom>
          <a:noFill/>
          <a:ln w="9525">
            <a:noFill/>
          </a:ln>
        </p:spPr>
        <p:txBody>
          <a:bodyPr wrap="none">
            <a:spAutoFit/>
          </a:bodyPr>
          <a:p>
            <a:pPr eaLnBrk="0" hangingPunct="0"/>
            <a:r>
              <a:rPr lang="en-US" altLang="zh-CN">
                <a:latin typeface="Arial" panose="020B0604020202020204" pitchFamily="34" charset="0"/>
              </a:rPr>
              <a:t>V(G)=E-N+2</a:t>
            </a:r>
            <a:endParaRPr lang="en-US" altLang="zh-CN">
              <a:latin typeface="Arial" panose="020B0604020202020204" pitchFamily="34" charset="0"/>
            </a:endParaRPr>
          </a:p>
          <a:p>
            <a:pPr eaLnBrk="0" hangingPunct="0"/>
            <a:r>
              <a:rPr lang="en-US" altLang="zh-CN">
                <a:latin typeface="Arial" panose="020B0604020202020204" pitchFamily="34" charset="0"/>
              </a:rPr>
              <a:t>       =17-13+2=6</a:t>
            </a:r>
            <a:endParaRPr lang="en-US" altLang="zh-CN">
              <a:latin typeface="Arial" panose="020B0604020202020204" pitchFamily="34" charset="0"/>
            </a:endParaRPr>
          </a:p>
          <a:p>
            <a:pPr eaLnBrk="0" hangingPunct="0"/>
            <a:r>
              <a:rPr lang="en-US" altLang="zh-CN">
                <a:latin typeface="Arial" panose="020B0604020202020204" pitchFamily="34" charset="0"/>
              </a:rPr>
              <a:t>V(G)=P+1</a:t>
            </a:r>
            <a:endParaRPr lang="en-US" altLang="zh-CN">
              <a:latin typeface="Arial" panose="020B0604020202020204" pitchFamily="34" charset="0"/>
            </a:endParaRPr>
          </a:p>
          <a:p>
            <a:pPr eaLnBrk="0" hangingPunct="0"/>
            <a:r>
              <a:rPr lang="en-US" altLang="zh-CN">
                <a:latin typeface="Arial" panose="020B0604020202020204" pitchFamily="34" charset="0"/>
              </a:rPr>
              <a:t>       =5+1=6</a:t>
            </a:r>
            <a:endParaRPr lang="en-US" altLang="zh-CN">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title"/>
          </p:nvPr>
        </p:nvSpPr>
        <p:spPr/>
        <p:txBody>
          <a:bodyPr vert="horz" wrap="square" lIns="91440" tIns="45720" rIns="91440" bIns="45720" anchor="ctr" anchorCtr="0"/>
          <a:p>
            <a:r>
              <a:rPr lang="en-US" altLang="zh-CN"/>
              <a:t>Example:</a:t>
            </a:r>
            <a:r>
              <a:rPr lang="zh-CN" altLang="en-US" dirty="0"/>
              <a:t>讨论</a:t>
            </a:r>
            <a:endParaRPr lang="zh-CN" altLang="en-US" dirty="0"/>
          </a:p>
        </p:txBody>
      </p:sp>
      <p:sp>
        <p:nvSpPr>
          <p:cNvPr id="181250" name="内容占位符 2"/>
          <p:cNvSpPr>
            <a:spLocks noGrp="1"/>
          </p:cNvSpPr>
          <p:nvPr>
            <p:ph idx="4294967295"/>
          </p:nvPr>
        </p:nvSpPr>
        <p:spPr>
          <a:xfrm>
            <a:off x="323850" y="1160463"/>
            <a:ext cx="8424863" cy="4392612"/>
          </a:xfrm>
        </p:spPr>
        <p:txBody>
          <a:bodyPr vert="horz" wrap="square" lIns="91440" tIns="45720" rIns="91440" bIns="45720" anchor="t" anchorCtr="0"/>
          <a:p>
            <a:pPr marL="533400" indent="-533400">
              <a:buFontTx/>
              <a:buAutoNum type="arabicPeriod"/>
            </a:pPr>
            <a:r>
              <a:rPr lang="zh-CN" altLang="en-US" sz="2000" b="1" dirty="0"/>
              <a:t>条件</a:t>
            </a:r>
            <a:r>
              <a:rPr lang="en-US" altLang="zh-CN" sz="2000" b="1"/>
              <a:t>4</a:t>
            </a:r>
            <a:r>
              <a:rPr lang="zh-CN" altLang="en-US" sz="2000" b="1" dirty="0"/>
              <a:t>，</a:t>
            </a:r>
            <a:r>
              <a:rPr lang="en-US" altLang="zh-CN" sz="2000" b="1"/>
              <a:t>5</a:t>
            </a:r>
            <a:r>
              <a:rPr lang="zh-CN" altLang="en-US" sz="2000" b="1" dirty="0"/>
              <a:t>合并</a:t>
            </a:r>
            <a:endParaRPr lang="zh-CN" altLang="en-US" sz="2000" b="1" dirty="0"/>
          </a:p>
          <a:p>
            <a:pPr marL="533400" indent="-533400">
              <a:buFontTx/>
              <a:buAutoNum type="arabicPeriod"/>
            </a:pPr>
            <a:r>
              <a:rPr lang="en-US" altLang="zh-CN" sz="2000" b="1"/>
              <a:t>i</a:t>
            </a:r>
            <a:r>
              <a:rPr lang="zh-CN" altLang="en-US" sz="2000" b="1" dirty="0"/>
              <a:t>与</a:t>
            </a:r>
            <a:r>
              <a:rPr lang="en-US" altLang="zh-CN" sz="2000" b="1" err="1"/>
              <a:t>total.input</a:t>
            </a:r>
            <a:r>
              <a:rPr lang="en-US" altLang="zh-CN" sz="2000" b="1"/>
              <a:t> (i</a:t>
            </a:r>
            <a:r>
              <a:rPr lang="zh-CN" altLang="en-US" sz="2000" b="1" dirty="0"/>
              <a:t>初值为</a:t>
            </a:r>
            <a:r>
              <a:rPr lang="en-US" altLang="zh-CN" sz="2000" b="1"/>
              <a:t>1</a:t>
            </a:r>
            <a:r>
              <a:rPr lang="zh-CN" altLang="en-US" sz="2000" b="1" dirty="0"/>
              <a:t>， </a:t>
            </a:r>
            <a:r>
              <a:rPr lang="en-US" altLang="zh-CN" sz="2000" b="1" err="1"/>
              <a:t>total.input</a:t>
            </a:r>
            <a:r>
              <a:rPr lang="en-US" altLang="zh-CN" sz="2000" b="1"/>
              <a:t> </a:t>
            </a:r>
            <a:r>
              <a:rPr lang="zh-CN" altLang="en-US" sz="2000" b="1" dirty="0"/>
              <a:t>初值为</a:t>
            </a:r>
            <a:r>
              <a:rPr lang="en-US" altLang="zh-CN" sz="2000" b="1"/>
              <a:t>0</a:t>
            </a:r>
            <a:r>
              <a:rPr lang="zh-CN" altLang="en-US" sz="2000" b="1" dirty="0"/>
              <a:t>，其实一样</a:t>
            </a:r>
            <a:endParaRPr lang="zh-CN" altLang="en-US" sz="2000" b="1" dirty="0"/>
          </a:p>
          <a:p>
            <a:pPr marL="533400" indent="-533400">
              <a:buFontTx/>
              <a:buAutoNum type="arabicPeriod"/>
            </a:pPr>
            <a:r>
              <a:rPr lang="zh-CN" altLang="en-US" sz="2000" b="1" dirty="0"/>
              <a:t>测试</a:t>
            </a:r>
            <a:r>
              <a:rPr lang="en-US" altLang="zh-CN" sz="2000" b="1"/>
              <a:t>1-2-3-4-5-6-8-9-..-10</a:t>
            </a:r>
            <a:r>
              <a:rPr lang="zh-CN" altLang="en-US" sz="2000" b="1" dirty="0"/>
              <a:t>的数据（不走</a:t>
            </a:r>
            <a:r>
              <a:rPr lang="en-US" altLang="zh-CN" sz="2000" b="1"/>
              <a:t>7</a:t>
            </a:r>
            <a:r>
              <a:rPr lang="zh-CN" altLang="en-US" sz="2000" b="1" dirty="0"/>
              <a:t>）</a:t>
            </a:r>
            <a:r>
              <a:rPr lang="en-US" altLang="zh-CN" sz="2000" b="1"/>
              <a:t>,</a:t>
            </a:r>
            <a:r>
              <a:rPr lang="zh-CN" altLang="en-US" sz="2000" b="1" dirty="0"/>
              <a:t>如何准备？</a:t>
            </a:r>
            <a:endParaRPr lang="zh-CN" altLang="en-US" sz="2000" b="1" dirty="0"/>
          </a:p>
          <a:p>
            <a:pPr marL="533400" indent="-533400">
              <a:buFontTx/>
              <a:buAutoNum type="arabicPeriod"/>
            </a:pPr>
            <a:r>
              <a:rPr lang="zh-CN" altLang="en-US" sz="2000" b="1" dirty="0"/>
              <a:t>总数</a:t>
            </a:r>
            <a:r>
              <a:rPr lang="en-US" altLang="zh-CN" sz="2000" b="1"/>
              <a:t>&lt;100,</a:t>
            </a:r>
            <a:r>
              <a:rPr lang="zh-CN" altLang="en-US" sz="2000" b="1" dirty="0"/>
              <a:t>全为有效数，程序会怎样执行（实际数组的定义是</a:t>
            </a:r>
            <a:r>
              <a:rPr lang="en-US" altLang="zh-CN" sz="2000" b="1"/>
              <a:t>100</a:t>
            </a:r>
            <a:r>
              <a:rPr lang="zh-CN" altLang="en-US" sz="2000" b="1" dirty="0"/>
              <a:t>）</a:t>
            </a:r>
            <a:endParaRPr lang="zh-CN" altLang="en-US" sz="2000" b="1" dirty="0"/>
          </a:p>
          <a:p>
            <a:pPr marL="533400" indent="-533400">
              <a:buFontTx/>
              <a:buAutoNum type="arabicPeriod"/>
            </a:pPr>
            <a:endParaRPr lang="zh-CN" altLang="en-US" sz="2000" b="1" dirty="0"/>
          </a:p>
          <a:p>
            <a:pPr marL="533400" indent="-533400">
              <a:buFontTx/>
              <a:buAutoNum type="arabicPeriod"/>
            </a:pPr>
            <a:endParaRPr lang="zh-CN" altLang="en-US" sz="2000" b="1" dirty="0"/>
          </a:p>
        </p:txBody>
      </p:sp>
      <p:sp>
        <p:nvSpPr>
          <p:cNvPr id="181251"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1252"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title"/>
          </p:nvPr>
        </p:nvSpPr>
        <p:spPr/>
        <p:txBody>
          <a:bodyPr vert="horz" wrap="square" lIns="91440" tIns="45720" rIns="91440" bIns="45720" anchor="ctr" anchorCtr="0"/>
          <a:p>
            <a:r>
              <a:rPr lang="en-US" altLang="zh-CN"/>
              <a:t>Example:</a:t>
            </a:r>
            <a:endParaRPr lang="zh-CN" altLang="en-US" dirty="0"/>
          </a:p>
        </p:txBody>
      </p:sp>
      <p:sp>
        <p:nvSpPr>
          <p:cNvPr id="182274" name="内容占位符 2"/>
          <p:cNvSpPr>
            <a:spLocks noGrp="1"/>
          </p:cNvSpPr>
          <p:nvPr>
            <p:ph idx="1"/>
          </p:nvPr>
        </p:nvSpPr>
        <p:spPr/>
        <p:txBody>
          <a:bodyPr vert="horz" wrap="square" lIns="91440" tIns="45720" rIns="91440" bIns="45720" anchor="t" anchorCtr="0"/>
          <a:p>
            <a:pPr marL="0" indent="0">
              <a:buNone/>
            </a:pPr>
            <a:r>
              <a:rPr lang="en-US" altLang="zh-CN" sz="2000"/>
              <a:t>In the case of procedure </a:t>
            </a:r>
            <a:r>
              <a:rPr lang="en-US" altLang="zh-CN" sz="2000" i="1"/>
              <a:t>average, </a:t>
            </a:r>
            <a:r>
              <a:rPr lang="en-US" altLang="zh-CN" sz="2000"/>
              <a:t>we expect to specify six paths:</a:t>
            </a:r>
            <a:endParaRPr lang="zh-CN" altLang="zh-CN" sz="2000" dirty="0"/>
          </a:p>
          <a:p>
            <a:pPr marL="0" indent="0">
              <a:buNone/>
            </a:pPr>
            <a:r>
              <a:rPr lang="en-US" altLang="zh-CN" sz="2000"/>
              <a:t>path 1: 1-2-10-12-13</a:t>
            </a:r>
            <a:endParaRPr lang="zh-CN" altLang="zh-CN" sz="2000" dirty="0"/>
          </a:p>
          <a:p>
            <a:pPr marL="0" indent="0">
              <a:buNone/>
            </a:pPr>
            <a:r>
              <a:rPr lang="en-US" altLang="zh-CN" sz="2000"/>
              <a:t>path 2: 1-2-10-…-11-13                     </a:t>
            </a:r>
            <a:r>
              <a:rPr lang="zh-CN" altLang="en-US" sz="2000" dirty="0"/>
              <a:t>（会走</a:t>
            </a:r>
            <a:r>
              <a:rPr lang="en-US" altLang="zh-CN" sz="2000"/>
              <a:t>7</a:t>
            </a:r>
            <a:r>
              <a:rPr lang="zh-CN" altLang="en-US" sz="2000" dirty="0"/>
              <a:t>）</a:t>
            </a:r>
            <a:endParaRPr lang="zh-CN" altLang="zh-CN" sz="2000" dirty="0"/>
          </a:p>
          <a:p>
            <a:pPr marL="0" indent="0">
              <a:buNone/>
            </a:pPr>
            <a:r>
              <a:rPr lang="en-US" altLang="zh-CN" sz="2000"/>
              <a:t>path 3: 1-2-3-…-10-12-13</a:t>
            </a:r>
            <a:endParaRPr lang="zh-CN" altLang="zh-CN" sz="2000" dirty="0"/>
          </a:p>
          <a:p>
            <a:pPr marL="0" indent="0">
              <a:buNone/>
            </a:pPr>
            <a:r>
              <a:rPr lang="en-US" altLang="zh-CN" sz="2000"/>
              <a:t>path 4: 1-2-3-4-5-8-9-2-. . .                </a:t>
            </a:r>
            <a:r>
              <a:rPr lang="zh-CN" altLang="en-US" sz="2000" dirty="0"/>
              <a:t>（会走</a:t>
            </a:r>
            <a:r>
              <a:rPr lang="en-US" altLang="zh-CN" sz="2000"/>
              <a:t>7</a:t>
            </a:r>
            <a:r>
              <a:rPr lang="zh-CN" altLang="en-US" sz="2000" dirty="0"/>
              <a:t>）</a:t>
            </a:r>
            <a:endParaRPr lang="zh-CN" altLang="zh-CN" sz="2000" dirty="0"/>
          </a:p>
          <a:p>
            <a:pPr marL="0" indent="0">
              <a:buNone/>
            </a:pPr>
            <a:r>
              <a:rPr lang="en-US" altLang="zh-CN" sz="2000"/>
              <a:t>path 5: 1-2-3-4-5-6-8-9-2-. . .            </a:t>
            </a:r>
            <a:r>
              <a:rPr lang="zh-CN" altLang="en-US" sz="2000" dirty="0"/>
              <a:t>（会走</a:t>
            </a:r>
            <a:r>
              <a:rPr lang="en-US" altLang="zh-CN" sz="2000"/>
              <a:t>7</a:t>
            </a:r>
            <a:r>
              <a:rPr lang="zh-CN" altLang="en-US" sz="2000" dirty="0"/>
              <a:t>）</a:t>
            </a:r>
            <a:endParaRPr lang="zh-CN" altLang="zh-CN" sz="2000" dirty="0"/>
          </a:p>
          <a:p>
            <a:pPr marL="0" indent="0">
              <a:buNone/>
            </a:pPr>
            <a:r>
              <a:rPr lang="en-US" altLang="zh-CN" sz="2000"/>
              <a:t>path 6: 1-2-3-4-5-6-</a:t>
            </a:r>
            <a:r>
              <a:rPr lang="en-US" altLang="zh-CN" sz="2000">
                <a:solidFill>
                  <a:srgbClr val="FF0000"/>
                </a:solidFill>
              </a:rPr>
              <a:t>7</a:t>
            </a:r>
            <a:r>
              <a:rPr lang="en-US" altLang="zh-CN" sz="2000"/>
              <a:t>-8-9-2-. . .          </a:t>
            </a:r>
            <a:r>
              <a:rPr lang="zh-CN" altLang="en-US" sz="2000" dirty="0"/>
              <a:t>（会走</a:t>
            </a:r>
            <a:r>
              <a:rPr lang="en-US" altLang="zh-CN" sz="2000"/>
              <a:t>7</a:t>
            </a:r>
            <a:r>
              <a:rPr lang="zh-CN" altLang="en-US" sz="2000" dirty="0"/>
              <a:t>）</a:t>
            </a:r>
            <a:endParaRPr lang="zh-CN" altLang="zh-CN" sz="2000" dirty="0"/>
          </a:p>
          <a:p>
            <a:pPr marL="0" indent="0">
              <a:buNone/>
            </a:pPr>
            <a:endParaRPr lang="en-US" altLang="zh-CN" sz="2000"/>
          </a:p>
          <a:p>
            <a:pPr marL="0" indent="0">
              <a:buNone/>
            </a:pPr>
            <a:r>
              <a:rPr lang="en-US" altLang="zh-CN" sz="2000"/>
              <a:t>The ellipsis (. . .) following paths 4, 5, and 6 indicates that any path through the remainder of the control structure is acceptable.</a:t>
            </a:r>
            <a:endParaRPr lang="zh-CN" altLang="zh-CN" sz="2000" dirty="0"/>
          </a:p>
          <a:p>
            <a:pPr marL="0" indent="0">
              <a:buNone/>
            </a:pPr>
            <a:r>
              <a:rPr lang="en-US" altLang="zh-CN" sz="2000"/>
              <a:t> </a:t>
            </a:r>
            <a:endParaRPr lang="zh-CN" altLang="zh-CN" sz="2000" dirty="0"/>
          </a:p>
        </p:txBody>
      </p:sp>
      <p:sp>
        <p:nvSpPr>
          <p:cNvPr id="182275"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2276"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ja-JP" sz="1200">
                <a:solidFill>
                  <a:schemeClr val="bg1"/>
                </a:solidFill>
              </a:rPr>
            </a:fld>
            <a:endParaRPr lang="en-US" altLang="ja-JP" sz="1200">
              <a:solidFill>
                <a:schemeClr val="bg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title"/>
          </p:nvPr>
        </p:nvSpPr>
        <p:spPr/>
        <p:txBody>
          <a:bodyPr vert="horz" wrap="square" lIns="91440" tIns="45720" rIns="91440" bIns="45720" anchor="ctr" anchorCtr="0"/>
          <a:p>
            <a:r>
              <a:rPr lang="en-US" altLang="zh-CN"/>
              <a:t>Example:</a:t>
            </a:r>
            <a:endParaRPr lang="zh-CN" altLang="en-US" dirty="0"/>
          </a:p>
        </p:txBody>
      </p:sp>
      <p:sp>
        <p:nvSpPr>
          <p:cNvPr id="183298" name="内容占位符 2"/>
          <p:cNvSpPr>
            <a:spLocks noGrp="1"/>
          </p:cNvSpPr>
          <p:nvPr>
            <p:ph idx="1"/>
          </p:nvPr>
        </p:nvSpPr>
        <p:spPr>
          <a:xfrm>
            <a:off x="468313" y="657225"/>
            <a:ext cx="8675687" cy="5651500"/>
          </a:xfrm>
        </p:spPr>
        <p:txBody>
          <a:bodyPr vert="horz" wrap="square" lIns="91440" tIns="45720" rIns="91440" bIns="45720" anchor="t" anchorCtr="0"/>
          <a:p>
            <a:pPr marL="0" indent="0">
              <a:buNone/>
            </a:pPr>
            <a:r>
              <a:rPr lang="en-US" altLang="zh-CN" sz="2000" b="1"/>
              <a:t>Path 1 test case: </a:t>
            </a:r>
            <a:r>
              <a:rPr lang="zh-CN" altLang="en-US" sz="2000" b="1" dirty="0"/>
              <a:t>（</a:t>
            </a:r>
            <a:r>
              <a:rPr lang="en-US" altLang="zh-CN" sz="2000" b="1"/>
              <a:t>1-</a:t>
            </a:r>
            <a:r>
              <a:rPr lang="en-US" altLang="zh-CN" sz="2000" b="1">
                <a:solidFill>
                  <a:srgbClr val="FF0000"/>
                </a:solidFill>
              </a:rPr>
              <a:t>2</a:t>
            </a:r>
            <a:r>
              <a:rPr lang="en-US" altLang="zh-CN" sz="2000" b="1"/>
              <a:t>-10-</a:t>
            </a:r>
            <a:r>
              <a:rPr lang="en-US" altLang="zh-CN" sz="2000" b="1">
                <a:solidFill>
                  <a:srgbClr val="FF0000"/>
                </a:solidFill>
              </a:rPr>
              <a:t>12</a:t>
            </a:r>
            <a:r>
              <a:rPr lang="en-US" altLang="zh-CN" sz="2000" b="1"/>
              <a:t>-13</a:t>
            </a:r>
            <a:r>
              <a:rPr lang="zh-CN" altLang="en-US" sz="2000" b="1" dirty="0"/>
              <a:t>，</a:t>
            </a:r>
            <a:r>
              <a:rPr lang="zh-CN" altLang="en-US" sz="2000" b="1" dirty="0">
                <a:solidFill>
                  <a:srgbClr val="FF0000"/>
                </a:solidFill>
              </a:rPr>
              <a:t>走</a:t>
            </a:r>
            <a:r>
              <a:rPr lang="en-US" altLang="zh-CN" sz="2000" b="1">
                <a:solidFill>
                  <a:srgbClr val="FF0000"/>
                </a:solidFill>
              </a:rPr>
              <a:t>2-12</a:t>
            </a:r>
            <a:r>
              <a:rPr lang="zh-CN" altLang="en-US" sz="2000" b="1" dirty="0"/>
              <a:t>）</a:t>
            </a:r>
            <a:endParaRPr lang="zh-CN" altLang="zh-CN" sz="2000" dirty="0"/>
          </a:p>
          <a:p>
            <a:pPr marL="0" indent="0">
              <a:buNone/>
            </a:pPr>
            <a:r>
              <a:rPr lang="en-US" altLang="zh-CN" sz="2000"/>
              <a:t>value(1) = -999</a:t>
            </a:r>
            <a:endParaRPr lang="zh-CN" altLang="zh-CN" sz="2000" dirty="0"/>
          </a:p>
          <a:p>
            <a:pPr marL="0" indent="0">
              <a:buNone/>
            </a:pPr>
            <a:r>
              <a:rPr lang="en-US" altLang="zh-CN" sz="2000" i="1"/>
              <a:t>Expected results: </a:t>
            </a:r>
            <a:r>
              <a:rPr lang="en-US" altLang="zh-CN" sz="2000"/>
              <a:t>Average = -999; other totals at initial values.</a:t>
            </a:r>
            <a:endParaRPr lang="en-US" altLang="zh-CN" sz="2000"/>
          </a:p>
          <a:p>
            <a:pPr marL="0" indent="0">
              <a:buNone/>
            </a:pPr>
            <a:endParaRPr lang="en-US" altLang="zh-CN" sz="2000" b="1"/>
          </a:p>
          <a:p>
            <a:pPr marL="0" indent="0">
              <a:buNone/>
            </a:pPr>
            <a:r>
              <a:rPr lang="en-US" altLang="zh-CN" sz="2000" b="1"/>
              <a:t>Path 2 test case: </a:t>
            </a:r>
            <a:r>
              <a:rPr lang="en-US" altLang="zh-CN" sz="2000"/>
              <a:t>(1-</a:t>
            </a:r>
            <a:r>
              <a:rPr lang="en-US" altLang="zh-CN" sz="2000">
                <a:solidFill>
                  <a:srgbClr val="FF0000"/>
                </a:solidFill>
              </a:rPr>
              <a:t>2</a:t>
            </a:r>
            <a:r>
              <a:rPr lang="en-US" altLang="zh-CN" sz="2000"/>
              <a:t>-…-9-</a:t>
            </a:r>
            <a:r>
              <a:rPr lang="en-US" altLang="zh-CN" sz="2000" b="1"/>
              <a:t>2</a:t>
            </a:r>
            <a:r>
              <a:rPr lang="en-US" altLang="zh-CN" sz="2000"/>
              <a:t>-10-</a:t>
            </a:r>
            <a:r>
              <a:rPr lang="en-US" altLang="zh-CN" sz="2000">
                <a:solidFill>
                  <a:srgbClr val="FF0000"/>
                </a:solidFill>
              </a:rPr>
              <a:t>11</a:t>
            </a:r>
            <a:r>
              <a:rPr lang="en-US" altLang="zh-CN" sz="2000"/>
              <a:t>-13</a:t>
            </a:r>
            <a:r>
              <a:rPr lang="zh-CN" altLang="en-US" sz="2000" dirty="0"/>
              <a:t>，</a:t>
            </a:r>
            <a:r>
              <a:rPr lang="zh-CN" altLang="en-US" sz="2000" b="1" dirty="0">
                <a:solidFill>
                  <a:srgbClr val="FF0000"/>
                </a:solidFill>
              </a:rPr>
              <a:t>走</a:t>
            </a:r>
            <a:r>
              <a:rPr lang="en-US" altLang="zh-CN" sz="2000" b="1">
                <a:solidFill>
                  <a:srgbClr val="FF0000"/>
                </a:solidFill>
              </a:rPr>
              <a:t>2-11</a:t>
            </a:r>
            <a:r>
              <a:rPr lang="zh-CN" altLang="en-US" sz="2000" dirty="0"/>
              <a:t> ）</a:t>
            </a:r>
            <a:endParaRPr lang="zh-CN" altLang="zh-CN" sz="2000" dirty="0"/>
          </a:p>
          <a:p>
            <a:pPr marL="0" indent="0">
              <a:buNone/>
            </a:pPr>
            <a:r>
              <a:rPr lang="en-US" altLang="zh-CN" sz="2000" err="1"/>
              <a:t>value(</a:t>
            </a:r>
            <a:r>
              <a:rPr lang="en-US" altLang="zh-CN" sz="2000" i="1" err="1"/>
              <a:t>k</a:t>
            </a:r>
            <a:r>
              <a:rPr lang="en-US" altLang="zh-CN" sz="2000"/>
              <a:t>) = valid input, where </a:t>
            </a:r>
            <a:r>
              <a:rPr lang="en-US" altLang="zh-CN" sz="2000" i="1"/>
              <a:t>k </a:t>
            </a:r>
            <a:r>
              <a:rPr lang="en-US" altLang="zh-CN" sz="2000"/>
              <a:t>&lt; </a:t>
            </a:r>
            <a:r>
              <a:rPr lang="en-US" altLang="zh-CN" sz="2000" i="1"/>
              <a:t>i </a:t>
            </a:r>
            <a:r>
              <a:rPr lang="en-US" altLang="zh-CN" sz="2000"/>
              <a:t>for 2 </a:t>
            </a:r>
            <a:r>
              <a:rPr lang="zh-CN" altLang="zh-CN" sz="2000" dirty="0"/>
              <a:t>≤</a:t>
            </a:r>
            <a:r>
              <a:rPr lang="en-US" altLang="zh-CN" sz="2000"/>
              <a:t></a:t>
            </a:r>
            <a:r>
              <a:rPr lang="en-US" altLang="zh-CN" sz="2000" i="1"/>
              <a:t>i </a:t>
            </a:r>
            <a:r>
              <a:rPr lang="zh-CN" altLang="zh-CN" sz="2000" dirty="0"/>
              <a:t>≤</a:t>
            </a:r>
            <a:r>
              <a:rPr lang="en-US" altLang="zh-CN" sz="2000"/>
              <a:t>100</a:t>
            </a:r>
            <a:endParaRPr lang="zh-CN" altLang="zh-CN" sz="2000" dirty="0"/>
          </a:p>
          <a:p>
            <a:pPr marL="0" indent="0">
              <a:buNone/>
            </a:pPr>
            <a:r>
              <a:rPr lang="en-US" altLang="zh-CN" sz="2000" err="1"/>
              <a:t>value(</a:t>
            </a:r>
            <a:r>
              <a:rPr lang="en-US" altLang="zh-CN" sz="2000" i="1" err="1"/>
              <a:t>i</a:t>
            </a:r>
            <a:r>
              <a:rPr lang="en-US" altLang="zh-CN" sz="2000"/>
              <a:t>) = -999 where 2 </a:t>
            </a:r>
            <a:r>
              <a:rPr lang="zh-CN" altLang="zh-CN" sz="2000" dirty="0"/>
              <a:t>≤</a:t>
            </a:r>
            <a:r>
              <a:rPr lang="en-US" altLang="zh-CN" sz="2000"/>
              <a:t></a:t>
            </a:r>
            <a:r>
              <a:rPr lang="en-US" altLang="zh-CN" sz="2000" i="1"/>
              <a:t>i </a:t>
            </a:r>
            <a:r>
              <a:rPr lang="zh-CN" altLang="zh-CN" sz="2000" dirty="0"/>
              <a:t>≤</a:t>
            </a:r>
            <a:r>
              <a:rPr lang="en-US" altLang="zh-CN" sz="2000"/>
              <a:t>100</a:t>
            </a:r>
            <a:endParaRPr lang="zh-CN" altLang="zh-CN" sz="2000" dirty="0"/>
          </a:p>
          <a:p>
            <a:pPr marL="0" indent="0">
              <a:buNone/>
            </a:pPr>
            <a:r>
              <a:rPr lang="en-US" altLang="zh-CN" sz="2000" i="1"/>
              <a:t>Expected results: </a:t>
            </a:r>
            <a:r>
              <a:rPr lang="en-US" altLang="zh-CN" sz="2000"/>
              <a:t>Correct average based on </a:t>
            </a:r>
            <a:r>
              <a:rPr lang="en-US" altLang="zh-CN" sz="2000" i="1"/>
              <a:t>k </a:t>
            </a:r>
            <a:r>
              <a:rPr lang="en-US" altLang="zh-CN" sz="2000"/>
              <a:t>values and proper totals.</a:t>
            </a:r>
            <a:endParaRPr lang="zh-CN" altLang="zh-CN" sz="2000" dirty="0"/>
          </a:p>
          <a:p>
            <a:pPr marL="0" indent="0">
              <a:buNone/>
            </a:pPr>
            <a:r>
              <a:rPr lang="zh-CN" altLang="en-US" sz="2000" dirty="0"/>
              <a:t>（准备小于</a:t>
            </a:r>
            <a:r>
              <a:rPr lang="en-US" altLang="zh-CN" sz="2000"/>
              <a:t>100</a:t>
            </a:r>
            <a:r>
              <a:rPr lang="zh-CN" altLang="en-US" sz="2000" dirty="0"/>
              <a:t>个有效数，最后一个为无效数</a:t>
            </a:r>
            <a:r>
              <a:rPr lang="en-US" altLang="zh-CN" sz="2000"/>
              <a:t>=-999)</a:t>
            </a:r>
            <a:endParaRPr lang="en-US" altLang="zh-CN" sz="2000"/>
          </a:p>
          <a:p>
            <a:pPr marL="0" indent="0">
              <a:buNone/>
            </a:pPr>
            <a:endParaRPr lang="zh-CN" altLang="en-US" sz="2000" dirty="0"/>
          </a:p>
          <a:p>
            <a:pPr marL="0" indent="0">
              <a:buNone/>
            </a:pPr>
            <a:r>
              <a:rPr lang="en-US" altLang="zh-CN" sz="2000" b="1"/>
              <a:t>Path 3 test case: </a:t>
            </a:r>
            <a:r>
              <a:rPr lang="en-US" altLang="zh-CN" sz="2000"/>
              <a:t>(1-2-</a:t>
            </a:r>
            <a:r>
              <a:rPr lang="en-US" altLang="zh-CN" sz="2000" b="1">
                <a:solidFill>
                  <a:srgbClr val="FF0000"/>
                </a:solidFill>
              </a:rPr>
              <a:t>3</a:t>
            </a:r>
            <a:r>
              <a:rPr lang="en-US" altLang="zh-CN" sz="2000"/>
              <a:t>-10-12-13</a:t>
            </a:r>
            <a:r>
              <a:rPr lang="zh-CN" altLang="en-US" sz="2000" dirty="0"/>
              <a:t>，</a:t>
            </a:r>
            <a:r>
              <a:rPr lang="zh-CN" altLang="en-US" sz="2000" b="1" dirty="0">
                <a:solidFill>
                  <a:srgbClr val="FF0000"/>
                </a:solidFill>
              </a:rPr>
              <a:t>走</a:t>
            </a:r>
            <a:r>
              <a:rPr lang="en-US" altLang="zh-CN" sz="2000" b="1">
                <a:solidFill>
                  <a:srgbClr val="FF0000"/>
                </a:solidFill>
              </a:rPr>
              <a:t>3-10</a:t>
            </a:r>
            <a:r>
              <a:rPr lang="zh-CN" altLang="en-US" sz="2000" dirty="0"/>
              <a:t> ），</a:t>
            </a:r>
            <a:endParaRPr lang="zh-CN" altLang="zh-CN" sz="2000" dirty="0"/>
          </a:p>
          <a:p>
            <a:pPr marL="0" indent="0">
              <a:buNone/>
            </a:pPr>
            <a:r>
              <a:rPr lang="en-US" altLang="zh-CN" sz="2000" err="1"/>
              <a:t>value(</a:t>
            </a:r>
            <a:r>
              <a:rPr lang="en-US" altLang="zh-CN" sz="2000" i="1" err="1"/>
              <a:t>i</a:t>
            </a:r>
            <a:r>
              <a:rPr lang="en-US" altLang="zh-CN" sz="2000"/>
              <a:t>) &lt; minimum input where i &gt; 100</a:t>
            </a:r>
            <a:r>
              <a:rPr lang="zh-CN" altLang="en-US" sz="2000" dirty="0"/>
              <a:t>（准备大于</a:t>
            </a:r>
            <a:r>
              <a:rPr lang="en-US" altLang="zh-CN" sz="2000"/>
              <a:t>100</a:t>
            </a:r>
            <a:r>
              <a:rPr lang="zh-CN" altLang="en-US" sz="2000" dirty="0"/>
              <a:t>个无效数</a:t>
            </a:r>
            <a:r>
              <a:rPr lang="en-US" altLang="zh-CN" sz="2000"/>
              <a:t>)</a:t>
            </a:r>
            <a:endParaRPr lang="zh-CN" altLang="en-US" sz="2000" dirty="0"/>
          </a:p>
          <a:p>
            <a:pPr marL="0" indent="0">
              <a:buNone/>
            </a:pPr>
            <a:r>
              <a:rPr lang="en-US" altLang="zh-CN" sz="2000" i="1"/>
              <a:t>Expected results: </a:t>
            </a:r>
            <a:r>
              <a:rPr lang="en-US" altLang="zh-CN" sz="2000"/>
              <a:t>Average = -999.</a:t>
            </a:r>
            <a:endParaRPr lang="en-US" altLang="zh-CN" sz="2000"/>
          </a:p>
          <a:p>
            <a:pPr marL="0" indent="0">
              <a:buNone/>
            </a:pPr>
            <a:endParaRPr lang="zh-CN" altLang="zh-CN" sz="2000" dirty="0"/>
          </a:p>
        </p:txBody>
      </p:sp>
      <p:sp>
        <p:nvSpPr>
          <p:cNvPr id="183299"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3300"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ja-JP" sz="1200">
                <a:solidFill>
                  <a:schemeClr val="bg1"/>
                </a:solidFill>
              </a:rPr>
            </a:fld>
            <a:endParaRPr lang="en-US" altLang="ja-JP" sz="1200">
              <a:solidFill>
                <a:schemeClr val="bg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1"/>
          <p:cNvSpPr>
            <a:spLocks noGrp="1"/>
          </p:cNvSpPr>
          <p:nvPr>
            <p:ph type="title"/>
          </p:nvPr>
        </p:nvSpPr>
        <p:spPr/>
        <p:txBody>
          <a:bodyPr vert="horz" wrap="square" lIns="91440" tIns="45720" rIns="91440" bIns="45720" anchor="ctr" anchorCtr="0"/>
          <a:p>
            <a:r>
              <a:rPr lang="en-US" altLang="zh-CN"/>
              <a:t>Example:</a:t>
            </a:r>
            <a:endParaRPr lang="zh-CN" altLang="en-US" dirty="0"/>
          </a:p>
        </p:txBody>
      </p:sp>
      <p:sp>
        <p:nvSpPr>
          <p:cNvPr id="184322" name="内容占位符 2"/>
          <p:cNvSpPr>
            <a:spLocks noGrp="1"/>
          </p:cNvSpPr>
          <p:nvPr>
            <p:ph idx="1"/>
          </p:nvPr>
        </p:nvSpPr>
        <p:spPr>
          <a:xfrm>
            <a:off x="179388" y="657225"/>
            <a:ext cx="8640762" cy="5292725"/>
          </a:xfrm>
        </p:spPr>
        <p:txBody>
          <a:bodyPr vert="horz" wrap="square" lIns="91440" tIns="45720" rIns="91440" bIns="45720" anchor="t" anchorCtr="0"/>
          <a:p>
            <a:pPr marL="0" indent="0">
              <a:buNone/>
            </a:pPr>
            <a:r>
              <a:rPr lang="en-US" altLang="zh-CN" sz="2000" b="1"/>
              <a:t>Path 4 test case: </a:t>
            </a:r>
            <a:r>
              <a:rPr lang="zh-CN" altLang="en-US" sz="2000" dirty="0"/>
              <a:t>（ </a:t>
            </a:r>
            <a:r>
              <a:rPr lang="en-US" altLang="zh-CN" sz="2000"/>
              <a:t>i !=k</a:t>
            </a:r>
            <a:r>
              <a:rPr lang="zh-CN" altLang="en-US" sz="2000" dirty="0"/>
              <a:t>时走</a:t>
            </a:r>
            <a:r>
              <a:rPr lang="en-US" altLang="zh-CN" sz="2000"/>
              <a:t>5-7; i=k</a:t>
            </a:r>
            <a:r>
              <a:rPr lang="zh-CN" altLang="en-US" sz="2000" dirty="0"/>
              <a:t>时，走</a:t>
            </a:r>
            <a:r>
              <a:rPr lang="en-US" altLang="zh-CN" sz="2000"/>
              <a:t>5-8</a:t>
            </a:r>
            <a:r>
              <a:rPr lang="zh-CN" altLang="en-US" sz="2000" dirty="0"/>
              <a:t>，</a:t>
            </a:r>
            <a:r>
              <a:rPr lang="zh-CN" altLang="en-US" sz="2000" dirty="0">
                <a:solidFill>
                  <a:srgbClr val="FF0000"/>
                </a:solidFill>
                <a:latin typeface="宋体" panose="02010600030101010101" pitchFamily="2" charset="-122"/>
                <a:ea typeface="宋体" panose="02010600030101010101" pitchFamily="2" charset="-122"/>
              </a:rPr>
              <a:t>重点测试</a:t>
            </a:r>
            <a:r>
              <a:rPr lang="zh-CN" altLang="en-US" sz="2000" b="1" dirty="0">
                <a:solidFill>
                  <a:srgbClr val="FF0000"/>
                </a:solidFill>
                <a:latin typeface="宋体" panose="02010600030101010101" pitchFamily="2" charset="-122"/>
                <a:ea typeface="宋体" panose="02010600030101010101" pitchFamily="2" charset="-122"/>
              </a:rPr>
              <a:t>走</a:t>
            </a:r>
            <a:r>
              <a:rPr lang="en-US" altLang="zh-CN" sz="2000" b="1">
                <a:solidFill>
                  <a:srgbClr val="FF0000"/>
                </a:solidFill>
                <a:latin typeface="宋体" panose="02010600030101010101" pitchFamily="2" charset="-122"/>
                <a:ea typeface="宋体" panose="02010600030101010101" pitchFamily="2" charset="-122"/>
              </a:rPr>
              <a:t>5</a:t>
            </a:r>
            <a:r>
              <a:rPr lang="zh-CN" altLang="en-US" sz="2000" b="1" dirty="0">
                <a:solidFill>
                  <a:srgbClr val="FF0000"/>
                </a:solidFill>
                <a:latin typeface="宋体" panose="02010600030101010101" pitchFamily="2" charset="-122"/>
                <a:ea typeface="宋体" panose="02010600030101010101" pitchFamily="2" charset="-122"/>
              </a:rPr>
              <a:t>，跳过</a:t>
            </a:r>
            <a:r>
              <a:rPr lang="en-US" altLang="zh-CN" sz="2000" b="1">
                <a:solidFill>
                  <a:srgbClr val="FF0000"/>
                </a:solidFill>
                <a:latin typeface="宋体" panose="02010600030101010101" pitchFamily="2" charset="-122"/>
                <a:ea typeface="宋体" panose="02010600030101010101" pitchFamily="2" charset="-122"/>
              </a:rPr>
              <a:t>7</a:t>
            </a:r>
            <a:r>
              <a:rPr lang="zh-CN" altLang="en-US" sz="2000" dirty="0"/>
              <a:t> ）</a:t>
            </a:r>
            <a:endParaRPr lang="zh-CN" altLang="zh-CN" sz="2000" dirty="0"/>
          </a:p>
          <a:p>
            <a:pPr marL="0" indent="0">
              <a:buNone/>
            </a:pPr>
            <a:r>
              <a:rPr lang="en-US" altLang="zh-CN" sz="2000" err="1"/>
              <a:t>value(</a:t>
            </a:r>
            <a:r>
              <a:rPr lang="en-US" altLang="zh-CN" sz="2000" i="1" err="1"/>
              <a:t>i</a:t>
            </a:r>
            <a:r>
              <a:rPr lang="en-US" altLang="zh-CN" sz="2000"/>
              <a:t>) = valid input where i &lt; 100</a:t>
            </a:r>
            <a:endParaRPr lang="zh-CN" altLang="zh-CN" sz="2000" dirty="0"/>
          </a:p>
          <a:p>
            <a:pPr marL="0" indent="0">
              <a:buNone/>
            </a:pPr>
            <a:r>
              <a:rPr lang="en-US" altLang="zh-CN" sz="2000" err="1"/>
              <a:t>value(</a:t>
            </a:r>
            <a:r>
              <a:rPr lang="en-US" altLang="zh-CN" sz="2000" i="1" err="1"/>
              <a:t>k</a:t>
            </a:r>
            <a:r>
              <a:rPr lang="en-US" altLang="zh-CN" sz="2000"/>
              <a:t>) &lt; </a:t>
            </a:r>
            <a:r>
              <a:rPr lang="en-US" altLang="zh-CN" sz="2000">
                <a:solidFill>
                  <a:srgbClr val="FF0000"/>
                </a:solidFill>
              </a:rPr>
              <a:t>minimum</a:t>
            </a:r>
            <a:r>
              <a:rPr lang="en-US" altLang="zh-CN" sz="2000"/>
              <a:t> where </a:t>
            </a:r>
            <a:r>
              <a:rPr lang="en-US" altLang="zh-CN" sz="2000" i="1"/>
              <a:t>k </a:t>
            </a:r>
            <a:r>
              <a:rPr lang="en-US" altLang="zh-CN" sz="2000"/>
              <a:t>&lt; </a:t>
            </a:r>
            <a:r>
              <a:rPr lang="en-US" altLang="zh-CN" sz="2000" i="1"/>
              <a:t>i</a:t>
            </a:r>
            <a:endParaRPr lang="zh-CN" altLang="zh-CN" sz="2000" dirty="0"/>
          </a:p>
          <a:p>
            <a:pPr marL="0" indent="0">
              <a:buNone/>
            </a:pPr>
            <a:r>
              <a:rPr lang="en-US" altLang="zh-CN" sz="2000" i="1"/>
              <a:t>Expected results: </a:t>
            </a:r>
            <a:r>
              <a:rPr lang="en-US" altLang="zh-CN" sz="2000"/>
              <a:t>Correct average based on </a:t>
            </a:r>
            <a:r>
              <a:rPr lang="en-US" altLang="zh-CN" sz="2000" i="1"/>
              <a:t>k </a:t>
            </a:r>
            <a:r>
              <a:rPr lang="en-US" altLang="zh-CN" sz="2000"/>
              <a:t>values and proper totals.</a:t>
            </a:r>
            <a:endParaRPr lang="zh-CN" altLang="zh-CN" sz="2000" dirty="0"/>
          </a:p>
          <a:p>
            <a:pPr marL="0" indent="0">
              <a:buNone/>
            </a:pPr>
            <a:r>
              <a:rPr lang="en-US" altLang="zh-CN" sz="2000" b="1"/>
              <a:t>Path 5 test case: </a:t>
            </a:r>
            <a:r>
              <a:rPr lang="zh-CN" altLang="en-US" sz="2000" dirty="0"/>
              <a:t>（ </a:t>
            </a:r>
            <a:r>
              <a:rPr lang="en-US" altLang="zh-CN" sz="2000"/>
              <a:t>i !=k</a:t>
            </a:r>
            <a:r>
              <a:rPr lang="zh-CN" altLang="en-US" sz="2000" dirty="0"/>
              <a:t>时走</a:t>
            </a:r>
            <a:r>
              <a:rPr lang="en-US" altLang="zh-CN" sz="2000"/>
              <a:t>6-7; i=k</a:t>
            </a:r>
            <a:r>
              <a:rPr lang="zh-CN" altLang="en-US" sz="2000" dirty="0"/>
              <a:t>时，走</a:t>
            </a:r>
            <a:r>
              <a:rPr lang="en-US" altLang="zh-CN" sz="2000"/>
              <a:t>6-8</a:t>
            </a:r>
            <a:r>
              <a:rPr lang="zh-CN" altLang="en-US" sz="2000" dirty="0"/>
              <a:t>，</a:t>
            </a:r>
            <a:r>
              <a:rPr lang="zh-CN" altLang="en-US" sz="2000" dirty="0">
                <a:solidFill>
                  <a:srgbClr val="FF0000"/>
                </a:solidFill>
                <a:latin typeface="宋体" panose="02010600030101010101" pitchFamily="2" charset="-122"/>
                <a:ea typeface="宋体" panose="02010600030101010101" pitchFamily="2" charset="-122"/>
              </a:rPr>
              <a:t>重点测试</a:t>
            </a:r>
            <a:r>
              <a:rPr lang="zh-CN" altLang="en-US" sz="2000" b="1" dirty="0">
                <a:solidFill>
                  <a:srgbClr val="FF0000"/>
                </a:solidFill>
                <a:latin typeface="宋体" panose="02010600030101010101" pitchFamily="2" charset="-122"/>
                <a:ea typeface="宋体" panose="02010600030101010101" pitchFamily="2" charset="-122"/>
              </a:rPr>
              <a:t>走</a:t>
            </a:r>
            <a:r>
              <a:rPr lang="en-US" altLang="zh-CN" sz="2000" b="1">
                <a:solidFill>
                  <a:srgbClr val="FF0000"/>
                </a:solidFill>
                <a:latin typeface="宋体" panose="02010600030101010101" pitchFamily="2" charset="-122"/>
                <a:ea typeface="宋体" panose="02010600030101010101" pitchFamily="2" charset="-122"/>
              </a:rPr>
              <a:t>6</a:t>
            </a:r>
            <a:r>
              <a:rPr lang="zh-CN" altLang="en-US" sz="2000" b="1" dirty="0">
                <a:solidFill>
                  <a:srgbClr val="FF0000"/>
                </a:solidFill>
                <a:latin typeface="宋体" panose="02010600030101010101" pitchFamily="2" charset="-122"/>
                <a:ea typeface="宋体" panose="02010600030101010101" pitchFamily="2" charset="-122"/>
              </a:rPr>
              <a:t>，跳过</a:t>
            </a:r>
            <a:r>
              <a:rPr lang="en-US" altLang="zh-CN" sz="2000" b="1">
                <a:solidFill>
                  <a:srgbClr val="FF0000"/>
                </a:solidFill>
                <a:latin typeface="宋体" panose="02010600030101010101" pitchFamily="2" charset="-122"/>
                <a:ea typeface="宋体" panose="02010600030101010101" pitchFamily="2" charset="-122"/>
              </a:rPr>
              <a:t>7</a:t>
            </a:r>
            <a:r>
              <a:rPr lang="zh-CN" altLang="en-US" sz="2000" dirty="0"/>
              <a:t> ）</a:t>
            </a:r>
            <a:r>
              <a:rPr lang="en-US" altLang="zh-CN" sz="2000"/>
              <a:t> </a:t>
            </a:r>
            <a:r>
              <a:rPr lang="en-US" altLang="zh-CN" sz="2000" err="1"/>
              <a:t>value(</a:t>
            </a:r>
            <a:r>
              <a:rPr lang="en-US" altLang="zh-CN" sz="2000" i="1" err="1"/>
              <a:t>i</a:t>
            </a:r>
            <a:r>
              <a:rPr lang="en-US" altLang="zh-CN" sz="2000"/>
              <a:t>) = valid input where </a:t>
            </a:r>
            <a:r>
              <a:rPr lang="en-US" altLang="zh-CN" sz="2000" i="1"/>
              <a:t>i </a:t>
            </a:r>
            <a:r>
              <a:rPr lang="en-US" altLang="zh-CN" sz="2000"/>
              <a:t>&lt; 100</a:t>
            </a:r>
            <a:endParaRPr lang="zh-CN" altLang="zh-CN" sz="2000" dirty="0"/>
          </a:p>
          <a:p>
            <a:pPr marL="0" indent="0">
              <a:buNone/>
            </a:pPr>
            <a:r>
              <a:rPr lang="en-US" altLang="zh-CN" sz="2000" err="1"/>
              <a:t>value(</a:t>
            </a:r>
            <a:r>
              <a:rPr lang="en-US" altLang="zh-CN" sz="2000" i="1" err="1"/>
              <a:t>k</a:t>
            </a:r>
            <a:r>
              <a:rPr lang="en-US" altLang="zh-CN" sz="2000"/>
              <a:t>) &gt; </a:t>
            </a:r>
            <a:r>
              <a:rPr lang="en-US" altLang="zh-CN" sz="2000">
                <a:solidFill>
                  <a:srgbClr val="FF0000"/>
                </a:solidFill>
              </a:rPr>
              <a:t>maximum</a:t>
            </a:r>
            <a:r>
              <a:rPr lang="en-US" altLang="zh-CN" sz="2000"/>
              <a:t> where </a:t>
            </a:r>
            <a:r>
              <a:rPr lang="en-US" altLang="zh-CN" sz="2000" i="1"/>
              <a:t>k </a:t>
            </a:r>
            <a:r>
              <a:rPr lang="en-US" altLang="zh-CN" sz="2000"/>
              <a:t>&lt; </a:t>
            </a:r>
            <a:r>
              <a:rPr lang="en-US" altLang="zh-CN" sz="2000" i="1"/>
              <a:t>i</a:t>
            </a:r>
            <a:endParaRPr lang="zh-CN" altLang="zh-CN" sz="2000" dirty="0"/>
          </a:p>
          <a:p>
            <a:pPr marL="0" indent="0">
              <a:buNone/>
            </a:pPr>
            <a:r>
              <a:rPr lang="en-US" altLang="zh-CN" sz="2000" i="1"/>
              <a:t>Expected results: </a:t>
            </a:r>
            <a:r>
              <a:rPr lang="en-US" altLang="zh-CN" sz="2000"/>
              <a:t>Same as test case 4.</a:t>
            </a:r>
            <a:r>
              <a:rPr lang="zh-CN" altLang="en-US" sz="2000" b="1" dirty="0">
                <a:latin typeface="宋体" panose="02010600030101010101" pitchFamily="2" charset="-122"/>
                <a:ea typeface="宋体" panose="02010600030101010101" pitchFamily="2" charset="-122"/>
              </a:rPr>
              <a:t>注意</a:t>
            </a:r>
            <a:r>
              <a:rPr lang="en-US" altLang="zh-CN" sz="2000" b="1">
                <a:latin typeface="宋体" panose="02010600030101010101" pitchFamily="2" charset="-122"/>
                <a:ea typeface="宋体" panose="02010600030101010101" pitchFamily="2" charset="-122"/>
              </a:rPr>
              <a:t>Path4</a:t>
            </a:r>
            <a:r>
              <a:rPr lang="zh-CN" altLang="en-US"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基本一样</a:t>
            </a:r>
            <a:endParaRPr lang="zh-CN" altLang="en-US" sz="2000" b="1" dirty="0">
              <a:latin typeface="宋体" panose="02010600030101010101" pitchFamily="2" charset="-122"/>
              <a:ea typeface="宋体" panose="02010600030101010101" pitchFamily="2" charset="-122"/>
            </a:endParaRPr>
          </a:p>
          <a:p>
            <a:pPr marL="0" indent="0">
              <a:buNone/>
            </a:pPr>
            <a:endParaRPr lang="zh-CN" altLang="zh-CN" sz="2000" dirty="0"/>
          </a:p>
          <a:p>
            <a:pPr marL="0" indent="0">
              <a:buNone/>
            </a:pPr>
            <a:r>
              <a:rPr lang="en-US" altLang="zh-CN" sz="2000" b="1"/>
              <a:t>Path 6 test case: </a:t>
            </a:r>
            <a:r>
              <a:rPr lang="zh-CN" altLang="en-US" sz="2000" dirty="0"/>
              <a:t>（走</a:t>
            </a:r>
            <a:r>
              <a:rPr lang="en-US" altLang="zh-CN" sz="2000"/>
              <a:t>7,</a:t>
            </a:r>
            <a:r>
              <a:rPr lang="zh-CN" altLang="en-US" sz="2000" dirty="0"/>
              <a:t>最通常的路径）</a:t>
            </a:r>
            <a:endParaRPr lang="zh-CN" altLang="zh-CN" sz="2000" dirty="0"/>
          </a:p>
          <a:p>
            <a:pPr marL="0" indent="0">
              <a:buNone/>
            </a:pPr>
            <a:r>
              <a:rPr lang="en-US" altLang="zh-CN" sz="2000"/>
              <a:t>Attempt to process 101 or more values.  (i&gt;100)</a:t>
            </a:r>
            <a:endParaRPr lang="zh-CN" altLang="zh-CN" sz="2000" dirty="0"/>
          </a:p>
          <a:p>
            <a:pPr marL="0" indent="0">
              <a:buNone/>
            </a:pPr>
            <a:r>
              <a:rPr lang="en-US" altLang="zh-CN" sz="2000"/>
              <a:t>First 100 values should be valid.</a:t>
            </a:r>
            <a:endParaRPr lang="zh-CN" altLang="zh-CN" sz="2000" dirty="0"/>
          </a:p>
          <a:p>
            <a:pPr marL="0" indent="0">
              <a:buNone/>
            </a:pPr>
            <a:r>
              <a:rPr lang="en-US" altLang="zh-CN" sz="2000" i="1"/>
              <a:t>Expected results: </a:t>
            </a:r>
            <a:r>
              <a:rPr lang="en-US" altLang="zh-CN" sz="2000"/>
              <a:t>Correct average based on </a:t>
            </a:r>
            <a:r>
              <a:rPr lang="en-US" altLang="zh-CN" sz="2000" i="1"/>
              <a:t>n </a:t>
            </a:r>
            <a:r>
              <a:rPr lang="en-US" altLang="zh-CN" sz="2000"/>
              <a:t>values and proper totals</a:t>
            </a:r>
            <a:endParaRPr lang="zh-CN" altLang="zh-CN" sz="2000" dirty="0"/>
          </a:p>
          <a:p>
            <a:pPr marL="0" indent="0">
              <a:buNone/>
            </a:pPr>
            <a:r>
              <a:rPr lang="en-US" altLang="zh-CN" sz="2000"/>
              <a:t> </a:t>
            </a:r>
            <a:r>
              <a:rPr lang="zh-CN" altLang="en-US" sz="2000" dirty="0"/>
              <a:t>（准备</a:t>
            </a:r>
            <a:r>
              <a:rPr lang="en-US" altLang="zh-CN" sz="2000"/>
              <a:t>&gt;100</a:t>
            </a:r>
            <a:r>
              <a:rPr lang="zh-CN" altLang="en-US" sz="2000" dirty="0"/>
              <a:t>个有效数</a:t>
            </a:r>
            <a:r>
              <a:rPr lang="en-US" altLang="zh-CN" sz="2000"/>
              <a:t>)</a:t>
            </a:r>
            <a:endParaRPr lang="en-US" altLang="zh-CN" sz="2000"/>
          </a:p>
          <a:p>
            <a:pPr marL="0" indent="0">
              <a:buNone/>
            </a:pPr>
            <a:r>
              <a:rPr lang="en-US" altLang="zh-CN" sz="1600"/>
              <a:t>Each test case is executed and compared to expected results. Once all test cases have been completed, the tester can be sure that all statements in the program have been executed at least once.</a:t>
            </a:r>
            <a:endParaRPr lang="zh-CN" altLang="zh-CN" sz="1600" dirty="0"/>
          </a:p>
          <a:p>
            <a:pPr marL="0" indent="0">
              <a:buNone/>
            </a:pPr>
            <a:endParaRPr lang="zh-CN" altLang="en-US" dirty="0"/>
          </a:p>
        </p:txBody>
      </p:sp>
      <p:sp>
        <p:nvSpPr>
          <p:cNvPr id="184323"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4324"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ja-JP" sz="1200">
                <a:solidFill>
                  <a:schemeClr val="bg1"/>
                </a:solidFill>
              </a:rPr>
            </a:fld>
            <a:endParaRPr lang="en-US" altLang="ja-JP" sz="1200">
              <a:solidFill>
                <a:schemeClr val="bg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53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85347" name="Rectangle 4"/>
          <p:cNvSpPr/>
          <p:nvPr/>
        </p:nvSpPr>
        <p:spPr>
          <a:xfrm>
            <a:off x="0" y="225425"/>
            <a:ext cx="9144000" cy="381000"/>
          </a:xfrm>
          <a:prstGeom prst="rect">
            <a:avLst/>
          </a:prstGeom>
          <a:noFill/>
          <a:ln w="9525">
            <a:noFill/>
          </a:ln>
        </p:spPr>
        <p:txBody>
          <a:bodyPr anchor="ctr" anchorCtr="0"/>
          <a:p>
            <a:r>
              <a:rPr lang="zh-CN" altLang="en-US" b="1" dirty="0">
                <a:latin typeface="Arial" panose="020B0604020202020204" pitchFamily="34" charset="0"/>
              </a:rPr>
              <a:t>基本路径测试</a:t>
            </a:r>
            <a:r>
              <a:rPr lang="en-US" altLang="zh-CN" b="1">
                <a:latin typeface="Arial" panose="020B0604020202020204" pitchFamily="34" charset="0"/>
              </a:rPr>
              <a:t>-</a:t>
            </a:r>
            <a:r>
              <a:rPr lang="zh-CN" altLang="en-US" b="1" dirty="0">
                <a:latin typeface="Arial" panose="020B0604020202020204" pitchFamily="34" charset="0"/>
              </a:rPr>
              <a:t>课堂练习</a:t>
            </a:r>
            <a:endParaRPr lang="zh-CN" altLang="en-US" b="1" dirty="0">
              <a:latin typeface="Arial" panose="020B0604020202020204" pitchFamily="34" charset="0"/>
            </a:endParaRPr>
          </a:p>
        </p:txBody>
      </p:sp>
      <p:sp>
        <p:nvSpPr>
          <p:cNvPr id="185348" name="Rectangle 6"/>
          <p:cNvSpPr/>
          <p:nvPr/>
        </p:nvSpPr>
        <p:spPr>
          <a:xfrm>
            <a:off x="684213" y="944563"/>
            <a:ext cx="7416800" cy="4460875"/>
          </a:xfrm>
          <a:prstGeom prst="rect">
            <a:avLst/>
          </a:prstGeom>
          <a:noFill/>
          <a:ln w="9525">
            <a:noFill/>
          </a:ln>
        </p:spPr>
        <p:txBody>
          <a:bodyPr anchor="ctr" anchorCtr="0">
            <a:spAutoFit/>
          </a:bodyPr>
          <a:p>
            <a:pPr indent="819150"/>
            <a:r>
              <a:rPr lang="en-US" altLang="zh-CN" sz="2800">
                <a:latin typeface="Arial" panose="020B0604020202020204" pitchFamily="34" charset="0"/>
                <a:ea typeface="宋体" panose="02010600030101010101" pitchFamily="2" charset="-122"/>
              </a:rPr>
              <a:t>A.</a:t>
            </a:r>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ea typeface="宋体" panose="02010600030101010101" pitchFamily="2" charset="-122"/>
              </a:rPr>
              <a:t>j=0;</a:t>
            </a:r>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ea typeface="宋体" panose="02010600030101010101" pitchFamily="2" charset="-122"/>
              </a:rPr>
              <a:t>for (i=1; i&lt;10; i++)</a:t>
            </a:r>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ea typeface="宋体" panose="02010600030101010101" pitchFamily="2" charset="-122"/>
              </a:rPr>
              <a:t>   if ( buffer [i]&lt;10000)  j=j + buffer [i] * i;</a:t>
            </a:r>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pPr indent="819150"/>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ea typeface="宋体" panose="02010600030101010101" pitchFamily="2" charset="-122"/>
              </a:rPr>
              <a:t>B.</a:t>
            </a:r>
            <a:r>
              <a:rPr lang="en-US" altLang="zh-CN" sz="1000">
                <a:latin typeface="Arial" panose="020B0604020202020204" pitchFamily="34" charset="0"/>
                <a:ea typeface="宋体" panose="02010600030101010101" pitchFamily="2" charset="-122"/>
              </a:rPr>
              <a:t>(PPT</a:t>
            </a:r>
            <a:r>
              <a:rPr lang="zh-CN" altLang="zh-CN" sz="1000">
                <a:latin typeface="Arial" panose="020B0604020202020204" pitchFamily="34" charset="0"/>
                <a:ea typeface="宋体" panose="02010600030101010101" pitchFamily="2" charset="-122"/>
              </a:rPr>
              <a:t>最后有示例</a:t>
            </a:r>
            <a:r>
              <a:rPr lang="en-US" altLang="zh-CN" sz="10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pPr indent="819150"/>
            <a:r>
              <a:rPr lang="en-US" altLang="zh-CN" sz="2800">
                <a:latin typeface="Arial" panose="020B0604020202020204" pitchFamily="34" charset="0"/>
              </a:rPr>
              <a:t>if( i&gt;0 &amp;&amp; x&gt;1 ||  y&gt;5)   x:=</a:t>
            </a:r>
            <a:r>
              <a:rPr lang="en-US" altLang="zh-CN" sz="2800" err="1">
                <a:latin typeface="Arial" panose="020B0604020202020204" pitchFamily="34" charset="0"/>
              </a:rPr>
              <a:t>x+y</a:t>
            </a:r>
            <a:endParaRPr lang="en-US" altLang="zh-CN" sz="2800">
              <a:latin typeface="Arial" panose="020B0604020202020204" pitchFamily="34" charset="0"/>
            </a:endParaRPr>
          </a:p>
          <a:p>
            <a:pPr indent="819150"/>
            <a:r>
              <a:rPr lang="en-US" altLang="zh-CN" sz="2800">
                <a:latin typeface="Arial" panose="020B0604020202020204" pitchFamily="34" charset="0"/>
              </a:rPr>
              <a:t>         else                     x:=</a:t>
            </a:r>
            <a:r>
              <a:rPr lang="en-US" altLang="zh-CN" sz="2800" err="1">
                <a:latin typeface="Arial" panose="020B0604020202020204" pitchFamily="34" charset="0"/>
              </a:rPr>
              <a:t>y+i</a:t>
            </a:r>
            <a:r>
              <a:rPr lang="en-US" altLang="zh-CN">
                <a:latin typeface="Arial" panose="020B0604020202020204" pitchFamily="34" charset="0"/>
              </a:rPr>
              <a:t>;</a:t>
            </a:r>
            <a:endParaRPr lang="en-US" altLang="zh-CN">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94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89443" name="Rectangle 6"/>
          <p:cNvSpPr>
            <a:spLocks noRot="1"/>
          </p:cNvSpPr>
          <p:nvPr/>
        </p:nvSpPr>
        <p:spPr>
          <a:xfrm>
            <a:off x="0" y="0"/>
            <a:ext cx="8027988" cy="800100"/>
          </a:xfrm>
          <a:prstGeom prst="rect">
            <a:avLst/>
          </a:prstGeom>
          <a:noFill/>
          <a:ln w="9525">
            <a:noFill/>
          </a:ln>
        </p:spPr>
        <p:txBody>
          <a:bodyPr anchor="ctr" anchorCtr="0"/>
          <a:p>
            <a:pPr eaLnBrk="0" hangingPunct="0"/>
            <a:r>
              <a:rPr lang="en-US" altLang="zh-CN" b="1">
                <a:latin typeface="Arial" panose="020B0604020202020204" pitchFamily="34" charset="0"/>
              </a:rPr>
              <a:t>19.4.2 </a:t>
            </a:r>
            <a:r>
              <a:rPr lang="en-US" altLang="ja-JP" b="1">
                <a:latin typeface="Arial" panose="020B0604020202020204" pitchFamily="34" charset="0"/>
              </a:rPr>
              <a:t>Control Structure Testing</a:t>
            </a:r>
            <a:endParaRPr lang="en-US" altLang="ja-JP" b="1">
              <a:latin typeface="Arial" panose="020B0604020202020204" pitchFamily="34" charset="0"/>
            </a:endParaRPr>
          </a:p>
        </p:txBody>
      </p:sp>
      <p:sp>
        <p:nvSpPr>
          <p:cNvPr id="189444" name="Rectangle 7"/>
          <p:cNvSpPr>
            <a:spLocks noRot="1"/>
          </p:cNvSpPr>
          <p:nvPr/>
        </p:nvSpPr>
        <p:spPr>
          <a:xfrm>
            <a:off x="215265" y="620078"/>
            <a:ext cx="8174038" cy="5329237"/>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pPr>
            <a:r>
              <a:rPr lang="zh-CN" altLang="en-US" sz="2800" dirty="0">
                <a:solidFill>
                  <a:srgbClr val="FF0000"/>
                </a:solidFill>
                <a:latin typeface="Arial" panose="020B0604020202020204" pitchFamily="34" charset="0"/>
                <a:ea typeface="宋体" panose="02010600030101010101" pitchFamily="2" charset="-122"/>
              </a:rPr>
              <a:t>    前面所述基本路径测试也是一种简单、高效的控制结构测试技术之一。但测试并不充分</a:t>
            </a:r>
            <a:endParaRPr lang="zh-CN" altLang="en-US" sz="28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zh-CN" altLang="en-US" sz="2800" dirty="0">
                <a:solidFill>
                  <a:srgbClr val="FF0000"/>
                </a:solidFill>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本节讨论一下控制结构测试技术，拓宽了测试的覆盖率并提高了白盒测试的质量</a:t>
            </a:r>
            <a:endParaRPr lang="zh-CN" altLang="en-US" sz="2800" dirty="0">
              <a:latin typeface="Arial" panose="020B0604020202020204" pitchFamily="34" charset="0"/>
              <a:ea typeface="宋体" panose="02010600030101010101" pitchFamily="2" charset="-122"/>
            </a:endParaRPr>
          </a:p>
          <a:p>
            <a:pPr marL="291465" indent="-291465">
              <a:spcBef>
                <a:spcPts val="1000"/>
              </a:spcBef>
              <a:spcAft>
                <a:spcPts val="0"/>
              </a:spcAft>
              <a:buFont typeface="Arial" panose="020B0604020202020204" pitchFamily="34" charset="0"/>
              <a:buChar char="•"/>
            </a:pPr>
            <a:r>
              <a:rPr lang="en-US" sz="2800" b="1" i="1" noProof="0" dirty="0">
                <a:latin typeface="Times New Roman" panose="02020603050405020304" pitchFamily="18" charset="0"/>
                <a:cs typeface="Times New Roman" panose="02020603050405020304" pitchFamily="18" charset="0"/>
                <a:sym typeface="+mn-ea"/>
              </a:rPr>
              <a:t>Condition testing </a:t>
            </a:r>
            <a:r>
              <a:rPr lang="en-US" sz="2800" noProof="0" dirty="0">
                <a:latin typeface="Times New Roman" panose="02020603050405020304" pitchFamily="18" charset="0"/>
                <a:cs typeface="Times New Roman" panose="02020603050405020304" pitchFamily="18" charset="0"/>
                <a:sym typeface="+mn-ea"/>
              </a:rPr>
              <a:t>is a test-case design method that exercises the logical conditions contained in a program module. </a:t>
            </a:r>
            <a:endParaRPr lang="en-US" sz="28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800" b="1" i="1" noProof="0" dirty="0">
                <a:latin typeface="Times New Roman" panose="02020603050405020304" pitchFamily="18" charset="0"/>
                <a:cs typeface="Times New Roman" panose="02020603050405020304" pitchFamily="18" charset="0"/>
                <a:sym typeface="+mn-ea"/>
              </a:rPr>
              <a:t>Data flow testing </a:t>
            </a:r>
            <a:r>
              <a:rPr lang="en-US" sz="2800" noProof="0" dirty="0">
                <a:latin typeface="Times New Roman" panose="02020603050405020304" pitchFamily="18" charset="0"/>
                <a:cs typeface="Times New Roman" panose="02020603050405020304" pitchFamily="18" charset="0"/>
                <a:sym typeface="+mn-ea"/>
              </a:rPr>
              <a:t>selects test paths of a program according to the locations of definitions and uses of variables in the program.</a:t>
            </a:r>
            <a:endParaRPr lang="en-US" sz="28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800" b="1" i="1" noProof="0" dirty="0">
                <a:latin typeface="Times New Roman" panose="02020603050405020304" pitchFamily="18" charset="0"/>
                <a:cs typeface="Times New Roman" panose="02020603050405020304" pitchFamily="18" charset="0"/>
                <a:sym typeface="+mn-ea"/>
              </a:rPr>
              <a:t>Loop testing </a:t>
            </a:r>
            <a:r>
              <a:rPr lang="en-US" sz="2800" noProof="0" dirty="0">
                <a:latin typeface="Times New Roman" panose="02020603050405020304" pitchFamily="18" charset="0"/>
                <a:cs typeface="Times New Roman" panose="02020603050405020304" pitchFamily="18" charset="0"/>
                <a:sym typeface="+mn-ea"/>
              </a:rPr>
              <a:t>is a white-box testing technique that focuses exclusively on the validity of loop constructs.</a:t>
            </a:r>
            <a:endParaRPr lang="en-US" altLang="ja-JP" sz="280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19.4.2 condition Testing</a:t>
            </a:r>
            <a:endParaRPr lang="en-US" altLang="zh-CN">
              <a:ea typeface="宋体" panose="02010600030101010101" pitchFamily="2" charset="-122"/>
            </a:endParaRPr>
          </a:p>
        </p:txBody>
      </p:sp>
      <p:sp>
        <p:nvSpPr>
          <p:cNvPr id="191490" name="Rectangle 3"/>
          <p:cNvSpPr>
            <a:spLocks noGrp="1"/>
          </p:cNvSpPr>
          <p:nvPr>
            <p:ph type="body"/>
          </p:nvPr>
        </p:nvSpPr>
        <p:spPr/>
        <p:txBody>
          <a:bodyPr vert="horz" wrap="square" lIns="91440" tIns="45720" rIns="91440" bIns="45720" anchor="t" anchorCtr="0"/>
          <a:p>
            <a:pPr>
              <a:buFont typeface="Wingdings" panose="05000000000000000000" pitchFamily="2" charset="2"/>
              <a:buNone/>
            </a:pPr>
            <a:r>
              <a:rPr lang="zh-CN" altLang="en-US" sz="2400" dirty="0">
                <a:latin typeface="Palatino" pitchFamily="-128" charset="0"/>
                <a:ea typeface="宋体" panose="02010600030101010101" pitchFamily="2" charset="-122"/>
              </a:rPr>
              <a:t>    条件测试侧重于测试程序中每一个条件，以确保其不包含错误（如果拆分为每个单一条件，就是基本路径测试）</a:t>
            </a:r>
            <a:endParaRPr lang="zh-CN" altLang="en-US" sz="2400" dirty="0">
              <a:latin typeface="Palatino" pitchFamily="-128" charset="0"/>
              <a:ea typeface="宋体" panose="02010600030101010101" pitchFamily="2" charset="-122"/>
            </a:endParaRPr>
          </a:p>
          <a:p>
            <a:pPr>
              <a:buFont typeface="Wingdings" panose="05000000000000000000" pitchFamily="2" charset="2"/>
              <a:buChar char="n"/>
            </a:pPr>
            <a:r>
              <a:rPr lang="en-US" altLang="zh-CN" sz="2400">
                <a:latin typeface="Palatino" pitchFamily="-128" charset="0"/>
                <a:ea typeface="宋体" panose="02010600030101010101" pitchFamily="2" charset="-122"/>
              </a:rPr>
              <a:t>Condition testing is a test-case design method that exercises the logical conditions contained in a program module. A simple condition is Boolean variable or a relational expression</a:t>
            </a:r>
            <a:endParaRPr lang="en-US" altLang="zh-CN" sz="2400">
              <a:latin typeface="Palatino" pitchFamily="-128" charset="0"/>
              <a:ea typeface="宋体" panose="02010600030101010101" pitchFamily="2" charset="-122"/>
            </a:endParaRPr>
          </a:p>
          <a:p>
            <a:pPr>
              <a:buFont typeface="Wingdings" panose="05000000000000000000" pitchFamily="2" charset="2"/>
              <a:buChar char="n"/>
            </a:pPr>
            <a:r>
              <a:rPr lang="en-US" altLang="zh-CN" sz="2400">
                <a:latin typeface="Palatino" pitchFamily="-128" charset="0"/>
                <a:ea typeface="宋体" panose="02010600030101010101" pitchFamily="2" charset="-122"/>
              </a:rPr>
              <a:t>Focus on </a:t>
            </a:r>
            <a:r>
              <a:rPr lang="en-US" altLang="zh-CN" sz="2400">
                <a:solidFill>
                  <a:srgbClr val="FF0000"/>
                </a:solidFill>
                <a:latin typeface="Palatino" pitchFamily="-128" charset="0"/>
                <a:ea typeface="宋体" panose="02010600030101010101" pitchFamily="2" charset="-122"/>
              </a:rPr>
              <a:t>testing each condition</a:t>
            </a:r>
            <a:r>
              <a:rPr lang="en-US" altLang="zh-CN" sz="2400">
                <a:latin typeface="Palatino" pitchFamily="-128" charset="0"/>
                <a:ea typeface="宋体" panose="02010600030101010101" pitchFamily="2" charset="-122"/>
              </a:rPr>
              <a:t> in the program to ensure that it does not contain errors</a:t>
            </a:r>
            <a:endParaRPr lang="en-US" altLang="zh-CN" sz="2400">
              <a:latin typeface="Palatino" pitchFamily="-128" charset="0"/>
              <a:ea typeface="宋体" panose="02010600030101010101" pitchFamily="2" charset="-122"/>
            </a:endParaRPr>
          </a:p>
        </p:txBody>
      </p:sp>
      <p:sp>
        <p:nvSpPr>
          <p:cNvPr id="19149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149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35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3539" name="Rectangle 6"/>
          <p:cNvSpPr>
            <a:spLocks noRot="1"/>
          </p:cNvSpPr>
          <p:nvPr/>
        </p:nvSpPr>
        <p:spPr>
          <a:xfrm>
            <a:off x="0" y="188913"/>
            <a:ext cx="5800725" cy="509587"/>
          </a:xfrm>
          <a:prstGeom prst="rect">
            <a:avLst/>
          </a:prstGeom>
          <a:noFill/>
          <a:ln w="12700">
            <a:noFill/>
          </a:ln>
        </p:spPr>
        <p:txBody>
          <a:bodyPr lIns="90487" tIns="44450" rIns="90487" bIns="44450" anchor="ctr" anchorCtr="0"/>
          <a:p>
            <a:pPr eaLnBrk="0" hangingPunct="0"/>
            <a:r>
              <a:rPr lang="en-US" altLang="ja-JP" b="1">
                <a:latin typeface="Arial" panose="020B0604020202020204" pitchFamily="34" charset="0"/>
              </a:rPr>
              <a:t>19.4.2</a:t>
            </a:r>
            <a:r>
              <a:rPr lang="en-US" altLang="zh-CN" b="1">
                <a:latin typeface="Arial" panose="020B0604020202020204" pitchFamily="34" charset="0"/>
              </a:rPr>
              <a:t> </a:t>
            </a:r>
            <a:r>
              <a:rPr lang="en-US" altLang="ja-JP" b="1">
                <a:latin typeface="Arial" panose="020B0604020202020204" pitchFamily="34" charset="0"/>
              </a:rPr>
              <a:t>Loop Testing</a:t>
            </a:r>
            <a:endParaRPr lang="en-US" altLang="ja-JP" b="1">
              <a:latin typeface="Arial" panose="020B0604020202020204" pitchFamily="34" charset="0"/>
            </a:endParaRPr>
          </a:p>
        </p:txBody>
      </p:sp>
      <p:grpSp>
        <p:nvGrpSpPr>
          <p:cNvPr id="193540" name="Group 56"/>
          <p:cNvGrpSpPr/>
          <p:nvPr/>
        </p:nvGrpSpPr>
        <p:grpSpPr>
          <a:xfrm>
            <a:off x="1270000" y="933450"/>
            <a:ext cx="6902450" cy="4953000"/>
            <a:chOff x="800" y="588"/>
            <a:chExt cx="4348" cy="3120"/>
          </a:xfrm>
        </p:grpSpPr>
        <p:sp>
          <p:nvSpPr>
            <p:cNvPr id="796679" name="Rectangle 7"/>
            <p:cNvSpPr>
              <a:spLocks noChangeArrowheads="1"/>
            </p:cNvSpPr>
            <p:nvPr/>
          </p:nvSpPr>
          <p:spPr bwMode="auto">
            <a:xfrm>
              <a:off x="1745" y="2592"/>
              <a:ext cx="726" cy="4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ctr" defTabSz="914400" rtl="0" eaLnBrk="0" fontAlgn="base" latinLnBrk="0" hangingPunct="0">
                <a:lnSpc>
                  <a:spcPct val="8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Nested </a:t>
              </a:r>
              <a:endPar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ctr" defTabSz="914400" rtl="0" eaLnBrk="0" fontAlgn="base" latinLnBrk="0" hangingPunct="0">
                <a:lnSpc>
                  <a:spcPct val="8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Loops</a:t>
              </a:r>
              <a:endParaRPr kumimoji="0" lang="en-US" altLang="zh-CN"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ctr" defTabSz="914400" rtl="0" eaLnBrk="0" fontAlgn="base" latinLnBrk="0" hangingPunct="0">
                <a:lnSpc>
                  <a:spcPct val="80000"/>
                </a:lnSpc>
                <a:spcBef>
                  <a:spcPct val="0"/>
                </a:spcBef>
                <a:spcAft>
                  <a:spcPct val="0"/>
                </a:spcAft>
                <a:buClrTx/>
                <a:buSzTx/>
                <a:buFontTx/>
                <a:buNone/>
              </a:pPr>
              <a:r>
                <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嵌套循环</a:t>
              </a:r>
              <a:endPar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96680" name="Rectangle 8"/>
            <p:cNvSpPr>
              <a:spLocks noChangeArrowheads="1"/>
            </p:cNvSpPr>
            <p:nvPr/>
          </p:nvSpPr>
          <p:spPr bwMode="auto">
            <a:xfrm>
              <a:off x="2556" y="2979"/>
              <a:ext cx="1123" cy="6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ctr" defTabSz="914400" rtl="0" eaLnBrk="0" fontAlgn="base" latinLnBrk="0" hangingPunct="0">
                <a:lnSpc>
                  <a:spcPct val="10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Concatenated</a:t>
              </a:r>
              <a:endPar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       Loops </a:t>
              </a:r>
              <a:endParaRPr kumimoji="0" lang="en-US" altLang="zh-CN"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串接循环</a:t>
              </a:r>
              <a:r>
                <a:rPr kumimoji="0" lang="ja-JP"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      </a:t>
              </a:r>
              <a:endParaRPr kumimoji="0" lang="ja-JP"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96681" name="Rectangle 9"/>
            <p:cNvSpPr>
              <a:spLocks noChangeArrowheads="1"/>
            </p:cNvSpPr>
            <p:nvPr/>
          </p:nvSpPr>
          <p:spPr bwMode="auto">
            <a:xfrm>
              <a:off x="3783" y="3112"/>
              <a:ext cx="1365" cy="2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9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rPr>
                <a:t>Unstructured       </a:t>
              </a:r>
              <a:endParaRPr kumimoji="0" lang="en-US" altLang="ja-JP" sz="1900" b="1" i="0" u="none" strike="noStrike" kern="1200" cap="none" spc="0" normalizeH="0" baseline="0" noProof="0">
                <a:ln>
                  <a:noFill/>
                </a:ln>
                <a:solidFill>
                  <a:schemeClr val="tx1"/>
                </a:solidFill>
                <a:effectLst>
                  <a:outerShdw blurRad="38100" dist="38100" dir="2700000" algn="tl">
                    <a:srgbClr val="C0C0C0"/>
                  </a:outerShdw>
                </a:effectLst>
                <a:uLnTx/>
                <a:uFillTx/>
                <a:latin typeface="Helvetica" charset="0"/>
                <a:ea typeface="MS PGothic" panose="020B0600070205080204" pitchFamily="34" charset="-128"/>
                <a:cs typeface="+mn-cs"/>
              </a:endParaRPr>
            </a:p>
          </p:txBody>
        </p:sp>
        <p:sp>
          <p:nvSpPr>
            <p:cNvPr id="796682" name="Rectangle 10"/>
            <p:cNvSpPr>
              <a:spLocks noChangeArrowheads="1"/>
            </p:cNvSpPr>
            <p:nvPr/>
          </p:nvSpPr>
          <p:spPr bwMode="auto">
            <a:xfrm>
              <a:off x="4095" y="3288"/>
              <a:ext cx="1032" cy="4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Loops</a:t>
              </a:r>
              <a:endParaRPr kumimoji="0" lang="en-US" altLang="zh-CN"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非结构化循环</a:t>
              </a:r>
              <a:endPar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796683" name="Rectangle 11"/>
            <p:cNvSpPr>
              <a:spLocks noChangeArrowheads="1"/>
            </p:cNvSpPr>
            <p:nvPr/>
          </p:nvSpPr>
          <p:spPr bwMode="auto">
            <a:xfrm>
              <a:off x="812" y="2229"/>
              <a:ext cx="726" cy="4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p>
              <a:pPr marL="0" marR="0" indent="0" algn="ctr" defTabSz="914400" rtl="0" eaLnBrk="0" fontAlgn="base" latinLnBrk="0" hangingPunct="0">
                <a:lnSpc>
                  <a:spcPct val="8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Simple </a:t>
              </a:r>
              <a:endPar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ctr" defTabSz="914400" rtl="0" eaLnBrk="0" fontAlgn="base" latinLnBrk="0" hangingPunct="0">
                <a:lnSpc>
                  <a:spcPct val="80000"/>
                </a:lnSpc>
                <a:spcBef>
                  <a:spcPct val="0"/>
                </a:spcBef>
                <a:spcAft>
                  <a:spcPct val="0"/>
                </a:spcAft>
                <a:buClrTx/>
                <a:buSzTx/>
                <a:buFontTx/>
                <a:buNone/>
              </a:pPr>
              <a:r>
                <a:rPr kumimoji="0" lang="en-US" altLang="ja-JP"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rPr>
                <a:t>Loop</a:t>
              </a:r>
              <a:endParaRPr kumimoji="0" lang="en-US" altLang="zh-CN" sz="1900" b="1" i="0" u="none" strike="noStrike" kern="1200" cap="none" spc="0" normalizeH="0" baseline="0" noProof="1">
                <a:solidFill>
                  <a:schemeClr val="tx1"/>
                </a:solidFill>
                <a:effectLst>
                  <a:outerShdw blurRad="38100" dist="38100" dir="2700000">
                    <a:srgbClr val="C0C0C0"/>
                  </a:outerShdw>
                </a:effectLst>
                <a:latin typeface="Helvetica" charset="0"/>
                <a:ea typeface="MS PGothic" panose="020B0600070205080204" pitchFamily="34" charset="-128"/>
                <a:cs typeface="+mn-cs"/>
              </a:endParaRPr>
            </a:p>
            <a:p>
              <a:pPr marL="0" marR="0" indent="0" algn="ctr" defTabSz="914400" rtl="0" eaLnBrk="0" fontAlgn="base" latinLnBrk="0" hangingPunct="0">
                <a:lnSpc>
                  <a:spcPct val="80000"/>
                </a:lnSpc>
                <a:spcBef>
                  <a:spcPct val="0"/>
                </a:spcBef>
                <a:spcAft>
                  <a:spcPct val="0"/>
                </a:spcAft>
                <a:buClrTx/>
                <a:buSzTx/>
                <a:buFontTx/>
                <a:buNone/>
              </a:pPr>
              <a:r>
                <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rPr>
                <a:t>简单循环</a:t>
              </a:r>
              <a:endParaRPr kumimoji="0" lang="zh-CN" altLang="en-US" sz="1900" b="1" i="0" u="none" strike="noStrike" kern="1200" cap="none" spc="0" normalizeH="0" baseline="0" noProof="1" dirty="0">
                <a:solidFill>
                  <a:schemeClr val="tx1"/>
                </a:solidFill>
                <a:effectLst>
                  <a:outerShdw blurRad="38100" dist="38100" dir="2700000">
                    <a:srgbClr val="C0C0C0"/>
                  </a:outerShdw>
                </a:effectLst>
                <a:latin typeface="Helvetica" charset="0"/>
                <a:ea typeface="MS PGothic" panose="020B0600070205080204" pitchFamily="34" charset="-128"/>
                <a:cs typeface="+mn-cs"/>
              </a:endParaRPr>
            </a:p>
          </p:txBody>
        </p:sp>
        <p:sp>
          <p:nvSpPr>
            <p:cNvPr id="193546" name="Rectangle 12"/>
            <p:cNvSpPr/>
            <p:nvPr/>
          </p:nvSpPr>
          <p:spPr>
            <a:xfrm>
              <a:off x="976" y="1208"/>
              <a:ext cx="432" cy="272"/>
            </a:xfrm>
            <a:prstGeom prst="rect">
              <a:avLst/>
            </a:prstGeom>
            <a:solidFill>
              <a:schemeClr val="accent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47" name="AutoShape 13"/>
            <p:cNvSpPr/>
            <p:nvPr/>
          </p:nvSpPr>
          <p:spPr>
            <a:xfrm>
              <a:off x="1000" y="1632"/>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48" name="Line 14"/>
            <p:cNvSpPr/>
            <p:nvPr/>
          </p:nvSpPr>
          <p:spPr>
            <a:xfrm>
              <a:off x="1200" y="1012"/>
              <a:ext cx="0" cy="184"/>
            </a:xfrm>
            <a:prstGeom prst="line">
              <a:avLst/>
            </a:prstGeom>
            <a:ln w="28575" cap="flat" cmpd="sng">
              <a:solidFill>
                <a:schemeClr val="tx1"/>
              </a:solidFill>
              <a:prstDash val="solid"/>
              <a:headEnd type="none" w="med" len="med"/>
              <a:tailEnd type="triangle" w="med" len="med"/>
            </a:ln>
          </p:spPr>
        </p:sp>
        <p:sp>
          <p:nvSpPr>
            <p:cNvPr id="193549" name="Line 15"/>
            <p:cNvSpPr/>
            <p:nvPr/>
          </p:nvSpPr>
          <p:spPr>
            <a:xfrm>
              <a:off x="1192" y="1508"/>
              <a:ext cx="0" cy="136"/>
            </a:xfrm>
            <a:prstGeom prst="line">
              <a:avLst/>
            </a:prstGeom>
            <a:ln w="28575" cap="flat" cmpd="sng">
              <a:solidFill>
                <a:schemeClr val="tx1"/>
              </a:solidFill>
              <a:prstDash val="solid"/>
              <a:headEnd type="none" w="med" len="med"/>
              <a:tailEnd type="triangle" w="med" len="med"/>
            </a:ln>
          </p:spPr>
        </p:sp>
        <p:sp>
          <p:nvSpPr>
            <p:cNvPr id="193550" name="Freeform 16"/>
            <p:cNvSpPr/>
            <p:nvPr/>
          </p:nvSpPr>
          <p:spPr>
            <a:xfrm>
              <a:off x="800" y="1368"/>
              <a:ext cx="193" cy="425"/>
            </a:xfrm>
            <a:custGeom>
              <a:avLst/>
              <a:gdLst/>
              <a:ahLst/>
              <a:cxnLst>
                <a:cxn ang="0">
                  <a:pos x="192" y="424"/>
                </a:cxn>
                <a:cxn ang="0">
                  <a:pos x="0" y="424"/>
                </a:cxn>
                <a:cxn ang="0">
                  <a:pos x="0" y="0"/>
                </a:cxn>
                <a:cxn ang="0">
                  <a:pos x="160" y="0"/>
                </a:cxn>
              </a:cxnLst>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51" name="Line 17"/>
            <p:cNvSpPr/>
            <p:nvPr/>
          </p:nvSpPr>
          <p:spPr>
            <a:xfrm>
              <a:off x="1204" y="1972"/>
              <a:ext cx="0" cy="168"/>
            </a:xfrm>
            <a:prstGeom prst="line">
              <a:avLst/>
            </a:prstGeom>
            <a:ln w="28575" cap="flat" cmpd="sng">
              <a:solidFill>
                <a:schemeClr val="tx1"/>
              </a:solidFill>
              <a:prstDash val="solid"/>
              <a:headEnd type="none" w="med" len="med"/>
              <a:tailEnd type="triangle" w="med" len="med"/>
            </a:ln>
          </p:spPr>
        </p:sp>
        <p:sp>
          <p:nvSpPr>
            <p:cNvPr id="193552" name="Rectangle 18"/>
            <p:cNvSpPr/>
            <p:nvPr/>
          </p:nvSpPr>
          <p:spPr>
            <a:xfrm>
              <a:off x="1872" y="1096"/>
              <a:ext cx="432" cy="272"/>
            </a:xfrm>
            <a:prstGeom prst="rect">
              <a:avLst/>
            </a:prstGeom>
            <a:solidFill>
              <a:schemeClr val="accent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53" name="AutoShape 19"/>
            <p:cNvSpPr/>
            <p:nvPr/>
          </p:nvSpPr>
          <p:spPr>
            <a:xfrm>
              <a:off x="1896" y="1520"/>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54" name="Line 20"/>
            <p:cNvSpPr/>
            <p:nvPr/>
          </p:nvSpPr>
          <p:spPr>
            <a:xfrm>
              <a:off x="2096" y="900"/>
              <a:ext cx="0" cy="184"/>
            </a:xfrm>
            <a:prstGeom prst="line">
              <a:avLst/>
            </a:prstGeom>
            <a:ln w="28575" cap="flat" cmpd="sng">
              <a:solidFill>
                <a:schemeClr val="tx1"/>
              </a:solidFill>
              <a:prstDash val="solid"/>
              <a:headEnd type="none" w="med" len="med"/>
              <a:tailEnd type="triangle" w="med" len="med"/>
            </a:ln>
          </p:spPr>
        </p:sp>
        <p:sp>
          <p:nvSpPr>
            <p:cNvPr id="193555" name="Line 21"/>
            <p:cNvSpPr/>
            <p:nvPr/>
          </p:nvSpPr>
          <p:spPr>
            <a:xfrm>
              <a:off x="2088" y="1396"/>
              <a:ext cx="0" cy="136"/>
            </a:xfrm>
            <a:prstGeom prst="line">
              <a:avLst/>
            </a:prstGeom>
            <a:ln w="28575" cap="flat" cmpd="sng">
              <a:solidFill>
                <a:schemeClr val="tx1"/>
              </a:solidFill>
              <a:prstDash val="solid"/>
              <a:headEnd type="none" w="med" len="med"/>
              <a:tailEnd type="triangle" w="med" len="med"/>
            </a:ln>
          </p:spPr>
        </p:sp>
        <p:sp>
          <p:nvSpPr>
            <p:cNvPr id="193556" name="Freeform 22"/>
            <p:cNvSpPr/>
            <p:nvPr/>
          </p:nvSpPr>
          <p:spPr>
            <a:xfrm>
              <a:off x="1696" y="1256"/>
              <a:ext cx="193" cy="425"/>
            </a:xfrm>
            <a:custGeom>
              <a:avLst/>
              <a:gdLst/>
              <a:ahLst/>
              <a:cxnLst>
                <a:cxn ang="0">
                  <a:pos x="192" y="424"/>
                </a:cxn>
                <a:cxn ang="0">
                  <a:pos x="0" y="424"/>
                </a:cxn>
                <a:cxn ang="0">
                  <a:pos x="0" y="0"/>
                </a:cxn>
                <a:cxn ang="0">
                  <a:pos x="160" y="0"/>
                </a:cxn>
              </a:cxnLst>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57" name="Line 23"/>
            <p:cNvSpPr/>
            <p:nvPr/>
          </p:nvSpPr>
          <p:spPr>
            <a:xfrm>
              <a:off x="2100" y="1860"/>
              <a:ext cx="0" cy="168"/>
            </a:xfrm>
            <a:prstGeom prst="line">
              <a:avLst/>
            </a:prstGeom>
            <a:ln w="28575" cap="flat" cmpd="sng">
              <a:solidFill>
                <a:schemeClr val="tx1"/>
              </a:solidFill>
              <a:prstDash val="solid"/>
              <a:headEnd type="none" w="med" len="med"/>
              <a:tailEnd type="triangle" w="med" len="med"/>
            </a:ln>
          </p:spPr>
        </p:sp>
        <p:sp>
          <p:nvSpPr>
            <p:cNvPr id="193558" name="AutoShape 24"/>
            <p:cNvSpPr/>
            <p:nvPr/>
          </p:nvSpPr>
          <p:spPr>
            <a:xfrm>
              <a:off x="1920" y="2032"/>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59" name="Line 25"/>
            <p:cNvSpPr/>
            <p:nvPr/>
          </p:nvSpPr>
          <p:spPr>
            <a:xfrm>
              <a:off x="2124" y="2348"/>
              <a:ext cx="0" cy="168"/>
            </a:xfrm>
            <a:prstGeom prst="line">
              <a:avLst/>
            </a:prstGeom>
            <a:ln w="28575" cap="flat" cmpd="sng">
              <a:solidFill>
                <a:schemeClr val="tx1"/>
              </a:solidFill>
              <a:prstDash val="solid"/>
              <a:headEnd type="none" w="med" len="med"/>
              <a:tailEnd type="triangle" w="med" len="med"/>
            </a:ln>
          </p:spPr>
        </p:sp>
        <p:sp>
          <p:nvSpPr>
            <p:cNvPr id="193560" name="Freeform 26"/>
            <p:cNvSpPr/>
            <p:nvPr/>
          </p:nvSpPr>
          <p:spPr>
            <a:xfrm>
              <a:off x="1624" y="1048"/>
              <a:ext cx="473" cy="1145"/>
            </a:xfrm>
            <a:custGeom>
              <a:avLst/>
              <a:gdLst/>
              <a:ahLst/>
              <a:cxnLst>
                <a:cxn ang="0">
                  <a:pos x="296" y="1144"/>
                </a:cxn>
                <a:cxn ang="0">
                  <a:pos x="0" y="1144"/>
                </a:cxn>
                <a:cxn ang="0">
                  <a:pos x="0" y="0"/>
                </a:cxn>
                <a:cxn ang="0">
                  <a:pos x="472" y="0"/>
                </a:cxn>
              </a:cxnLst>
              <a:pathLst>
                <a:path w="473" h="1145">
                  <a:moveTo>
                    <a:pt x="296" y="1144"/>
                  </a:moveTo>
                  <a:lnTo>
                    <a:pt x="0" y="1144"/>
                  </a:lnTo>
                  <a:lnTo>
                    <a:pt x="0" y="0"/>
                  </a:lnTo>
                  <a:lnTo>
                    <a:pt x="472"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61" name="Rectangle 27"/>
            <p:cNvSpPr/>
            <p:nvPr/>
          </p:nvSpPr>
          <p:spPr>
            <a:xfrm>
              <a:off x="2960" y="968"/>
              <a:ext cx="432" cy="272"/>
            </a:xfrm>
            <a:prstGeom prst="rect">
              <a:avLst/>
            </a:prstGeom>
            <a:solidFill>
              <a:schemeClr val="accent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62" name="AutoShape 28"/>
            <p:cNvSpPr/>
            <p:nvPr/>
          </p:nvSpPr>
          <p:spPr>
            <a:xfrm>
              <a:off x="2984" y="1392"/>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63" name="Line 29"/>
            <p:cNvSpPr/>
            <p:nvPr/>
          </p:nvSpPr>
          <p:spPr>
            <a:xfrm>
              <a:off x="3184" y="772"/>
              <a:ext cx="0" cy="184"/>
            </a:xfrm>
            <a:prstGeom prst="line">
              <a:avLst/>
            </a:prstGeom>
            <a:ln w="28575" cap="flat" cmpd="sng">
              <a:solidFill>
                <a:schemeClr val="tx1"/>
              </a:solidFill>
              <a:prstDash val="solid"/>
              <a:headEnd type="none" w="med" len="med"/>
              <a:tailEnd type="triangle" w="med" len="med"/>
            </a:ln>
          </p:spPr>
        </p:sp>
        <p:sp>
          <p:nvSpPr>
            <p:cNvPr id="193564" name="Line 30"/>
            <p:cNvSpPr/>
            <p:nvPr/>
          </p:nvSpPr>
          <p:spPr>
            <a:xfrm>
              <a:off x="3176" y="1268"/>
              <a:ext cx="0" cy="136"/>
            </a:xfrm>
            <a:prstGeom prst="line">
              <a:avLst/>
            </a:prstGeom>
            <a:ln w="28575" cap="flat" cmpd="sng">
              <a:solidFill>
                <a:schemeClr val="tx1"/>
              </a:solidFill>
              <a:prstDash val="solid"/>
              <a:headEnd type="none" w="med" len="med"/>
              <a:tailEnd type="triangle" w="med" len="med"/>
            </a:ln>
          </p:spPr>
        </p:sp>
        <p:sp>
          <p:nvSpPr>
            <p:cNvPr id="193565" name="Freeform 31"/>
            <p:cNvSpPr/>
            <p:nvPr/>
          </p:nvSpPr>
          <p:spPr>
            <a:xfrm>
              <a:off x="2784" y="1128"/>
              <a:ext cx="193" cy="425"/>
            </a:xfrm>
            <a:custGeom>
              <a:avLst/>
              <a:gdLst/>
              <a:ahLst/>
              <a:cxnLst>
                <a:cxn ang="0">
                  <a:pos x="192" y="424"/>
                </a:cxn>
                <a:cxn ang="0">
                  <a:pos x="0" y="424"/>
                </a:cxn>
                <a:cxn ang="0">
                  <a:pos x="0" y="0"/>
                </a:cxn>
                <a:cxn ang="0">
                  <a:pos x="160" y="0"/>
                </a:cxn>
              </a:cxnLst>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66" name="Line 32"/>
            <p:cNvSpPr/>
            <p:nvPr/>
          </p:nvSpPr>
          <p:spPr>
            <a:xfrm>
              <a:off x="3188" y="1732"/>
              <a:ext cx="0" cy="168"/>
            </a:xfrm>
            <a:prstGeom prst="line">
              <a:avLst/>
            </a:prstGeom>
            <a:ln w="28575" cap="flat" cmpd="sng">
              <a:solidFill>
                <a:schemeClr val="tx1"/>
              </a:solidFill>
              <a:prstDash val="solid"/>
              <a:headEnd type="none" w="med" len="med"/>
              <a:tailEnd type="triangle" w="med" len="med"/>
            </a:ln>
          </p:spPr>
        </p:sp>
        <p:sp>
          <p:nvSpPr>
            <p:cNvPr id="193567" name="Rectangle 33"/>
            <p:cNvSpPr/>
            <p:nvPr/>
          </p:nvSpPr>
          <p:spPr>
            <a:xfrm>
              <a:off x="2960" y="1936"/>
              <a:ext cx="432" cy="272"/>
            </a:xfrm>
            <a:prstGeom prst="rect">
              <a:avLst/>
            </a:prstGeom>
            <a:solidFill>
              <a:schemeClr val="accent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68" name="AutoShape 34"/>
            <p:cNvSpPr/>
            <p:nvPr/>
          </p:nvSpPr>
          <p:spPr>
            <a:xfrm>
              <a:off x="2984" y="2360"/>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69" name="Line 35"/>
            <p:cNvSpPr/>
            <p:nvPr/>
          </p:nvSpPr>
          <p:spPr>
            <a:xfrm>
              <a:off x="3184" y="1740"/>
              <a:ext cx="0" cy="184"/>
            </a:xfrm>
            <a:prstGeom prst="line">
              <a:avLst/>
            </a:prstGeom>
            <a:ln w="28575" cap="flat" cmpd="sng">
              <a:solidFill>
                <a:schemeClr val="tx1"/>
              </a:solidFill>
              <a:prstDash val="solid"/>
              <a:headEnd type="none" w="med" len="med"/>
              <a:tailEnd type="triangle" w="med" len="med"/>
            </a:ln>
          </p:spPr>
        </p:sp>
        <p:sp>
          <p:nvSpPr>
            <p:cNvPr id="193570" name="Line 36"/>
            <p:cNvSpPr/>
            <p:nvPr/>
          </p:nvSpPr>
          <p:spPr>
            <a:xfrm>
              <a:off x="3176" y="2236"/>
              <a:ext cx="0" cy="136"/>
            </a:xfrm>
            <a:prstGeom prst="line">
              <a:avLst/>
            </a:prstGeom>
            <a:ln w="28575" cap="flat" cmpd="sng">
              <a:solidFill>
                <a:schemeClr val="tx1"/>
              </a:solidFill>
              <a:prstDash val="solid"/>
              <a:headEnd type="none" w="med" len="med"/>
              <a:tailEnd type="triangle" w="med" len="med"/>
            </a:ln>
          </p:spPr>
        </p:sp>
        <p:sp>
          <p:nvSpPr>
            <p:cNvPr id="193571" name="Freeform 37"/>
            <p:cNvSpPr/>
            <p:nvPr/>
          </p:nvSpPr>
          <p:spPr>
            <a:xfrm>
              <a:off x="2784" y="2096"/>
              <a:ext cx="193" cy="425"/>
            </a:xfrm>
            <a:custGeom>
              <a:avLst/>
              <a:gdLst/>
              <a:ahLst/>
              <a:cxnLst>
                <a:cxn ang="0">
                  <a:pos x="192" y="424"/>
                </a:cxn>
                <a:cxn ang="0">
                  <a:pos x="0" y="424"/>
                </a:cxn>
                <a:cxn ang="0">
                  <a:pos x="0" y="0"/>
                </a:cxn>
                <a:cxn ang="0">
                  <a:pos x="160" y="0"/>
                </a:cxn>
              </a:cxnLst>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72" name="Line 38"/>
            <p:cNvSpPr/>
            <p:nvPr/>
          </p:nvSpPr>
          <p:spPr>
            <a:xfrm>
              <a:off x="3180" y="2708"/>
              <a:ext cx="0" cy="168"/>
            </a:xfrm>
            <a:prstGeom prst="line">
              <a:avLst/>
            </a:prstGeom>
            <a:ln w="28575" cap="flat" cmpd="sng">
              <a:solidFill>
                <a:schemeClr val="tx1"/>
              </a:solidFill>
              <a:prstDash val="solid"/>
              <a:headEnd type="none" w="med" len="med"/>
              <a:tailEnd type="triangle" w="med" len="med"/>
            </a:ln>
          </p:spPr>
        </p:sp>
        <p:sp>
          <p:nvSpPr>
            <p:cNvPr id="193573" name="Rectangle 39"/>
            <p:cNvSpPr/>
            <p:nvPr/>
          </p:nvSpPr>
          <p:spPr>
            <a:xfrm>
              <a:off x="4160" y="784"/>
              <a:ext cx="432" cy="272"/>
            </a:xfrm>
            <a:prstGeom prst="rect">
              <a:avLst/>
            </a:prstGeom>
            <a:solidFill>
              <a:schemeClr val="accent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74" name="AutoShape 40"/>
            <p:cNvSpPr/>
            <p:nvPr/>
          </p:nvSpPr>
          <p:spPr>
            <a:xfrm>
              <a:off x="4184" y="1208"/>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75" name="Line 41"/>
            <p:cNvSpPr/>
            <p:nvPr/>
          </p:nvSpPr>
          <p:spPr>
            <a:xfrm>
              <a:off x="4384" y="588"/>
              <a:ext cx="0" cy="184"/>
            </a:xfrm>
            <a:prstGeom prst="line">
              <a:avLst/>
            </a:prstGeom>
            <a:ln w="12700" cap="flat" cmpd="sng">
              <a:solidFill>
                <a:schemeClr val="tx1"/>
              </a:solidFill>
              <a:prstDash val="solid"/>
              <a:headEnd type="none" w="med" len="med"/>
              <a:tailEnd type="triangle" w="med" len="med"/>
            </a:ln>
          </p:spPr>
        </p:sp>
        <p:sp>
          <p:nvSpPr>
            <p:cNvPr id="193576" name="Line 42"/>
            <p:cNvSpPr/>
            <p:nvPr/>
          </p:nvSpPr>
          <p:spPr>
            <a:xfrm>
              <a:off x="4376" y="1084"/>
              <a:ext cx="0" cy="136"/>
            </a:xfrm>
            <a:prstGeom prst="line">
              <a:avLst/>
            </a:prstGeom>
            <a:ln w="28575" cap="flat" cmpd="sng">
              <a:solidFill>
                <a:schemeClr val="tx1"/>
              </a:solidFill>
              <a:prstDash val="solid"/>
              <a:headEnd type="none" w="med" len="med"/>
              <a:tailEnd type="triangle" w="med" len="med"/>
            </a:ln>
          </p:spPr>
        </p:sp>
        <p:sp>
          <p:nvSpPr>
            <p:cNvPr id="193577" name="Freeform 43"/>
            <p:cNvSpPr/>
            <p:nvPr/>
          </p:nvSpPr>
          <p:spPr>
            <a:xfrm>
              <a:off x="3984" y="944"/>
              <a:ext cx="193" cy="425"/>
            </a:xfrm>
            <a:custGeom>
              <a:avLst/>
              <a:gdLst/>
              <a:ahLst/>
              <a:cxnLst>
                <a:cxn ang="0">
                  <a:pos x="192" y="424"/>
                </a:cxn>
                <a:cxn ang="0">
                  <a:pos x="0" y="424"/>
                </a:cxn>
                <a:cxn ang="0">
                  <a:pos x="0" y="0"/>
                </a:cxn>
                <a:cxn ang="0">
                  <a:pos x="160" y="0"/>
                </a:cxn>
              </a:cxnLst>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78" name="Line 44"/>
            <p:cNvSpPr/>
            <p:nvPr/>
          </p:nvSpPr>
          <p:spPr>
            <a:xfrm>
              <a:off x="4388" y="1548"/>
              <a:ext cx="0" cy="168"/>
            </a:xfrm>
            <a:prstGeom prst="line">
              <a:avLst/>
            </a:prstGeom>
            <a:ln w="28575" cap="flat" cmpd="sng">
              <a:solidFill>
                <a:schemeClr val="tx1"/>
              </a:solidFill>
              <a:prstDash val="solid"/>
              <a:headEnd type="none" w="med" len="med"/>
              <a:tailEnd type="triangle" w="med" len="med"/>
            </a:ln>
          </p:spPr>
        </p:sp>
        <p:sp>
          <p:nvSpPr>
            <p:cNvPr id="193579" name="Rectangle 45"/>
            <p:cNvSpPr/>
            <p:nvPr/>
          </p:nvSpPr>
          <p:spPr>
            <a:xfrm>
              <a:off x="4160" y="1768"/>
              <a:ext cx="432" cy="272"/>
            </a:xfrm>
            <a:prstGeom prst="rect">
              <a:avLst/>
            </a:prstGeom>
            <a:solidFill>
              <a:schemeClr val="accent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80" name="AutoShape 46"/>
            <p:cNvSpPr/>
            <p:nvPr/>
          </p:nvSpPr>
          <p:spPr>
            <a:xfrm>
              <a:off x="4184" y="2176"/>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81" name="Line 47"/>
            <p:cNvSpPr/>
            <p:nvPr/>
          </p:nvSpPr>
          <p:spPr>
            <a:xfrm>
              <a:off x="4384" y="1556"/>
              <a:ext cx="0" cy="184"/>
            </a:xfrm>
            <a:prstGeom prst="line">
              <a:avLst/>
            </a:prstGeom>
            <a:ln w="28575" cap="flat" cmpd="sng">
              <a:solidFill>
                <a:schemeClr val="tx1"/>
              </a:solidFill>
              <a:prstDash val="solid"/>
              <a:headEnd type="none" w="med" len="med"/>
              <a:tailEnd type="triangle" w="med" len="med"/>
            </a:ln>
          </p:spPr>
        </p:sp>
        <p:sp>
          <p:nvSpPr>
            <p:cNvPr id="193582" name="Line 48"/>
            <p:cNvSpPr/>
            <p:nvPr/>
          </p:nvSpPr>
          <p:spPr>
            <a:xfrm>
              <a:off x="4376" y="2052"/>
              <a:ext cx="0" cy="136"/>
            </a:xfrm>
            <a:prstGeom prst="line">
              <a:avLst/>
            </a:prstGeom>
            <a:ln w="28575" cap="flat" cmpd="sng">
              <a:solidFill>
                <a:schemeClr val="tx1"/>
              </a:solidFill>
              <a:prstDash val="solid"/>
              <a:headEnd type="none" w="med" len="med"/>
              <a:tailEnd type="triangle" w="med" len="med"/>
            </a:ln>
          </p:spPr>
        </p:sp>
        <p:sp>
          <p:nvSpPr>
            <p:cNvPr id="193583" name="Freeform 49"/>
            <p:cNvSpPr/>
            <p:nvPr/>
          </p:nvSpPr>
          <p:spPr>
            <a:xfrm>
              <a:off x="3880" y="856"/>
              <a:ext cx="329" cy="1481"/>
            </a:xfrm>
            <a:custGeom>
              <a:avLst/>
              <a:gdLst/>
              <a:ahLst/>
              <a:cxnLst>
                <a:cxn ang="0">
                  <a:pos x="328" y="1480"/>
                </a:cxn>
                <a:cxn ang="0">
                  <a:pos x="0" y="1480"/>
                </a:cxn>
                <a:cxn ang="0">
                  <a:pos x="0" y="0"/>
                </a:cxn>
                <a:cxn ang="0">
                  <a:pos x="273" y="0"/>
                </a:cxn>
              </a:cxnLst>
              <a:pathLst>
                <a:path w="329" h="1481">
                  <a:moveTo>
                    <a:pt x="328" y="1480"/>
                  </a:moveTo>
                  <a:lnTo>
                    <a:pt x="0" y="1480"/>
                  </a:lnTo>
                  <a:lnTo>
                    <a:pt x="0" y="0"/>
                  </a:lnTo>
                  <a:lnTo>
                    <a:pt x="273"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84" name="Line 50"/>
            <p:cNvSpPr/>
            <p:nvPr/>
          </p:nvSpPr>
          <p:spPr>
            <a:xfrm>
              <a:off x="4388" y="2516"/>
              <a:ext cx="0" cy="168"/>
            </a:xfrm>
            <a:prstGeom prst="line">
              <a:avLst/>
            </a:prstGeom>
            <a:ln w="28575" cap="flat" cmpd="sng">
              <a:solidFill>
                <a:schemeClr val="tx1"/>
              </a:solidFill>
              <a:prstDash val="solid"/>
              <a:headEnd type="none" w="med" len="med"/>
              <a:tailEnd type="triangle" w="med" len="med"/>
            </a:ln>
          </p:spPr>
        </p:sp>
        <p:sp>
          <p:nvSpPr>
            <p:cNvPr id="193585" name="Freeform 51"/>
            <p:cNvSpPr/>
            <p:nvPr/>
          </p:nvSpPr>
          <p:spPr>
            <a:xfrm>
              <a:off x="4560" y="1368"/>
              <a:ext cx="337" cy="977"/>
            </a:xfrm>
            <a:custGeom>
              <a:avLst/>
              <a:gdLst/>
              <a:ahLst/>
              <a:cxnLst>
                <a:cxn ang="0">
                  <a:pos x="0" y="0"/>
                </a:cxn>
                <a:cxn ang="0">
                  <a:pos x="336" y="0"/>
                </a:cxn>
                <a:cxn ang="0">
                  <a:pos x="328" y="976"/>
                </a:cxn>
                <a:cxn ang="0">
                  <a:pos x="24" y="976"/>
                </a:cxn>
              </a:cxnLst>
              <a:pathLst>
                <a:path w="337" h="977">
                  <a:moveTo>
                    <a:pt x="0" y="0"/>
                  </a:moveTo>
                  <a:lnTo>
                    <a:pt x="336" y="0"/>
                  </a:lnTo>
                  <a:lnTo>
                    <a:pt x="328" y="976"/>
                  </a:lnTo>
                  <a:lnTo>
                    <a:pt x="24" y="976"/>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86" name="AutoShape 52"/>
            <p:cNvSpPr/>
            <p:nvPr/>
          </p:nvSpPr>
          <p:spPr>
            <a:xfrm>
              <a:off x="4200" y="2664"/>
              <a:ext cx="368" cy="312"/>
            </a:xfrm>
            <a:prstGeom prst="diamond">
              <a:avLst/>
            </a:prstGeom>
            <a:solidFill>
              <a:schemeClr val="tx2"/>
            </a:solidFill>
            <a:ln w="2857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93587" name="Freeform 53"/>
            <p:cNvSpPr/>
            <p:nvPr/>
          </p:nvSpPr>
          <p:spPr>
            <a:xfrm>
              <a:off x="4576" y="1920"/>
              <a:ext cx="505" cy="921"/>
            </a:xfrm>
            <a:custGeom>
              <a:avLst/>
              <a:gdLst/>
              <a:ahLst/>
              <a:cxnLst>
                <a:cxn ang="0">
                  <a:pos x="0" y="920"/>
                </a:cxn>
                <a:cxn ang="0">
                  <a:pos x="504" y="920"/>
                </a:cxn>
                <a:cxn ang="0">
                  <a:pos x="504" y="0"/>
                </a:cxn>
                <a:cxn ang="0">
                  <a:pos x="48" y="0"/>
                </a:cxn>
              </a:cxnLst>
              <a:pathLst>
                <a:path w="505" h="921">
                  <a:moveTo>
                    <a:pt x="0" y="920"/>
                  </a:moveTo>
                  <a:lnTo>
                    <a:pt x="504" y="920"/>
                  </a:lnTo>
                  <a:lnTo>
                    <a:pt x="504" y="0"/>
                  </a:lnTo>
                  <a:lnTo>
                    <a:pt x="48"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88" name="Freeform 54"/>
            <p:cNvSpPr/>
            <p:nvPr/>
          </p:nvSpPr>
          <p:spPr>
            <a:xfrm>
              <a:off x="3768" y="1160"/>
              <a:ext cx="601" cy="1665"/>
            </a:xfrm>
            <a:custGeom>
              <a:avLst/>
              <a:gdLst/>
              <a:ahLst/>
              <a:cxnLst>
                <a:cxn ang="0">
                  <a:pos x="424" y="1664"/>
                </a:cxn>
                <a:cxn ang="0">
                  <a:pos x="0" y="1664"/>
                </a:cxn>
                <a:cxn ang="0">
                  <a:pos x="8" y="0"/>
                </a:cxn>
                <a:cxn ang="0">
                  <a:pos x="600" y="0"/>
                </a:cxn>
              </a:cxnLst>
              <a:pathLst>
                <a:path w="601" h="1665">
                  <a:moveTo>
                    <a:pt x="424" y="1664"/>
                  </a:moveTo>
                  <a:lnTo>
                    <a:pt x="0" y="1664"/>
                  </a:lnTo>
                  <a:lnTo>
                    <a:pt x="8" y="0"/>
                  </a:lnTo>
                  <a:lnTo>
                    <a:pt x="600" y="0"/>
                  </a:lnTo>
                </a:path>
              </a:pathLst>
            </a:custGeom>
            <a:noFill/>
            <a:ln w="28575" cap="rnd" cmpd="sng">
              <a:solidFill>
                <a:schemeClr val="tx1"/>
              </a:solidFill>
              <a:prstDash val="solid"/>
              <a:round/>
              <a:headEnd type="none" w="med" len="med"/>
              <a:tailEnd type="triangle" w="med" len="med"/>
            </a:ln>
          </p:spPr>
          <p:txBody>
            <a:bodyPr/>
            <a:p>
              <a:endParaRPr lang="zh-CN" altLang="en-US"/>
            </a:p>
          </p:txBody>
        </p:sp>
        <p:sp>
          <p:nvSpPr>
            <p:cNvPr id="193589" name="Line 55"/>
            <p:cNvSpPr/>
            <p:nvPr/>
          </p:nvSpPr>
          <p:spPr>
            <a:xfrm>
              <a:off x="4396" y="2956"/>
              <a:ext cx="0" cy="168"/>
            </a:xfrm>
            <a:prstGeom prst="line">
              <a:avLst/>
            </a:prstGeom>
            <a:ln w="12700" cap="flat" cmpd="sng">
              <a:solidFill>
                <a:schemeClr val="tx1"/>
              </a:solidFill>
              <a:prstDash val="solid"/>
              <a:headEnd type="none" w="med" len="med"/>
              <a:tailEnd type="triangle" w="med" len="med"/>
            </a:ln>
          </p:spPr>
        </p:sp>
      </p:grpSp>
    </p:spTree>
  </p:cSld>
  <p:clrMapOvr>
    <a:masterClrMapping/>
  </p:clrMapOvr>
</p:sld>
</file>

<file path=ppt/tags/tag1.xml><?xml version="1.0" encoding="utf-8"?>
<p:tagLst xmlns:p="http://schemas.openxmlformats.org/presentationml/2006/main">
  <p:tag name="KSO_WM_UNIT_TABLE_BEAUTIFY" val="smartTable{5630a5d4-22f9-44c7-bd0a-7ab0f909da60}"/>
</p:tagLst>
</file>

<file path=ppt/tags/tag2.xml><?xml version="1.0" encoding="utf-8"?>
<p:tagLst xmlns:p="http://schemas.openxmlformats.org/presentationml/2006/main">
  <p:tag name="KSO_WPP_MARK_KEY" val="a89baaf5-fbc2-4006-b6bb-0abc087be3ba"/>
  <p:tag name="COMMONDATA" val="eyJoZGlkIjoiOTE2MmEwMDRkZDBiZWM1NTkyYjAyNzc2YTJlMzcwZGUifQ=="/>
</p:tagLst>
</file>

<file path=ppt/theme/theme1.xml><?xml version="1.0" encoding="utf-8"?>
<a:theme xmlns:a="http://schemas.openxmlformats.org/drawingml/2006/main" name="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ACCESS_C_2009_ver1</Template>
  <TotalTime>0</TotalTime>
  <Words>74436</Words>
  <Application>WPS 演示</Application>
  <PresentationFormat>在屏幕上显示</PresentationFormat>
  <Paragraphs>3211</Paragraphs>
  <Slides>187</Slides>
  <Notes>77</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187</vt:i4>
      </vt:variant>
    </vt:vector>
  </HeadingPairs>
  <TitlesOfParts>
    <vt:vector size="204" baseType="lpstr">
      <vt:lpstr>Arial</vt:lpstr>
      <vt:lpstr>宋体</vt:lpstr>
      <vt:lpstr>Wingdings</vt:lpstr>
      <vt:lpstr>MS PGothic</vt:lpstr>
      <vt:lpstr>Times New Roman</vt:lpstr>
      <vt:lpstr>Palatino</vt:lpstr>
      <vt:lpstr>Palatino Linotype</vt:lpstr>
      <vt:lpstr>Helvetica</vt:lpstr>
      <vt:lpstr>微软雅黑</vt:lpstr>
      <vt:lpstr>Arial Unicode MS</vt:lpstr>
      <vt:lpstr>黑体</vt:lpstr>
      <vt:lpstr>Zapf Dingbats</vt:lpstr>
      <vt:lpstr>Avant Garde</vt:lpstr>
      <vt:lpstr>Segoe Print</vt:lpstr>
      <vt:lpstr>ACCESS_C_2009_ver1</vt:lpstr>
      <vt:lpstr>1_ACCESS_C_2009_ver1</vt:lpstr>
      <vt:lpstr>MS_ClipArt_Gallery.2</vt:lpstr>
      <vt:lpstr>PowerPoint 演示文稿</vt:lpstr>
      <vt:lpstr>Chapter 15</vt:lpstr>
      <vt:lpstr>Software Quality</vt:lpstr>
      <vt:lpstr>Software Quality Dilemma困境</vt:lpstr>
      <vt:lpstr>Quality, Risk, and Security</vt:lpstr>
      <vt:lpstr>Achieving Software Quality 1</vt:lpstr>
      <vt:lpstr>Achieving Software Quality 2</vt:lpstr>
      <vt:lpstr>Chapter 17  Software Quality Assurance</vt:lpstr>
      <vt:lpstr>SQA- Software Quality Assurance</vt:lpstr>
      <vt:lpstr>SQA- Software Quality Assurance（同上页）</vt:lpstr>
      <vt:lpstr>Elements of SQA(软件质量保障的要素)</vt:lpstr>
      <vt:lpstr>SQA tasks, Goals and Metrics </vt:lpstr>
      <vt:lpstr>SQA tasks-1</vt:lpstr>
      <vt:lpstr>SQA tasks-2</vt:lpstr>
      <vt:lpstr>SQA Goals (see textbook Figure 21.1)</vt:lpstr>
      <vt:lpstr>Statistical SQA</vt:lpstr>
      <vt:lpstr>Statistical SQA  （80%错误集中在20%代码中）</vt:lpstr>
      <vt:lpstr>Software Reliability 软件可靠性</vt:lpstr>
      <vt:lpstr>ISO 9001:2000 Standard 参考</vt:lpstr>
      <vt:lpstr>1、国际标准化组织（ISO） International Standardization Organization</vt:lpstr>
      <vt:lpstr>ISO  代 表 什 么？</vt:lpstr>
      <vt:lpstr>实施ISO9000族标准的意义 </vt:lpstr>
      <vt:lpstr>标准 </vt:lpstr>
      <vt:lpstr>ISO9001：2000两个基本目标</vt:lpstr>
      <vt:lpstr>PowerPoint 演示文稿</vt:lpstr>
      <vt:lpstr>PowerPoint 演示文稿</vt:lpstr>
      <vt:lpstr>Testing Principles</vt:lpstr>
      <vt:lpstr>PowerPoint 演示文稿</vt:lpstr>
      <vt:lpstr>PowerPoint 演示文稿</vt:lpstr>
      <vt:lpstr>PowerPoint 演示文稿</vt:lpstr>
      <vt:lpstr>PowerPoint 演示文稿</vt:lpstr>
      <vt:lpstr>Testing Strategies</vt:lpstr>
      <vt:lpstr>Testing Strategies-简单总结</vt:lpstr>
      <vt:lpstr>19.1 Strategic Approach （测试的策略性方法）</vt:lpstr>
      <vt:lpstr>19.1.1 Verification and Validation 验证与确认</vt:lpstr>
      <vt:lpstr>19.1.2 Organizing for Software Testing</vt:lpstr>
      <vt:lpstr>PowerPoint 演示文稿</vt:lpstr>
      <vt:lpstr>PowerPoint 演示文稿</vt:lpstr>
      <vt:lpstr>Testing Strategy</vt:lpstr>
      <vt:lpstr>Testing Strategy（同前页图）</vt:lpstr>
      <vt:lpstr>Testing the Big Picture </vt:lpstr>
      <vt:lpstr>Software Testing Steps</vt:lpstr>
      <vt:lpstr>PowerPoint 演示文稿</vt:lpstr>
      <vt:lpstr>19.1.4 When is Testing Done?</vt:lpstr>
      <vt:lpstr>PowerPoint 演示文稿</vt:lpstr>
      <vt:lpstr>净室基本概念（参考）</vt:lpstr>
      <vt:lpstr>PowerPoint 演示文稿</vt:lpstr>
      <vt:lpstr>PowerPoint 演示文稿</vt:lpstr>
      <vt:lpstr>PowerPoint 演示文稿</vt:lpstr>
      <vt:lpstr>PowerPoint 演示文稿</vt:lpstr>
      <vt:lpstr>PowerPoint 演示文稿</vt:lpstr>
      <vt:lpstr>PowerPoint 演示文稿</vt:lpstr>
      <vt:lpstr>19.2 Test Planning</vt:lpstr>
      <vt:lpstr>19.2 Test Recordkeeping</vt:lpstr>
      <vt:lpstr>19.2.1 Role of Scaffolding</vt:lpstr>
      <vt:lpstr>PowerPoint 演示文稿</vt:lpstr>
      <vt:lpstr>Fig 19.3 Unit Test Environment</vt:lpstr>
      <vt:lpstr>PowerPoint 演示文稿</vt:lpstr>
      <vt:lpstr>19.2.2 Cost Effective Testing</vt:lpstr>
      <vt:lpstr>PowerPoint 演示文稿</vt:lpstr>
      <vt:lpstr>19.3 Test Case Design</vt:lpstr>
      <vt:lpstr>Module Tests</vt:lpstr>
      <vt:lpstr>Error Handling</vt:lpstr>
      <vt:lpstr>Traceability（参考）</vt:lpstr>
      <vt:lpstr>PowerPoint 演示文稿</vt:lpstr>
      <vt:lpstr>测试用例编写-举例</vt:lpstr>
      <vt:lpstr>测试用例编写-举例</vt:lpstr>
      <vt:lpstr>测试用例编写-举例</vt:lpstr>
      <vt:lpstr>测试用例编写-举例</vt:lpstr>
      <vt:lpstr>PowerPoint 演示文稿</vt:lpstr>
      <vt:lpstr>PowerPoint 演示文稿</vt:lpstr>
      <vt:lpstr>PowerPoint 演示文稿</vt:lpstr>
      <vt:lpstr>Internal and External Views</vt:lpstr>
      <vt:lpstr>Internal and External Views</vt:lpstr>
      <vt:lpstr>Internal and External Views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19.4.1 Deriving Test Cases</vt:lpstr>
      <vt:lpstr>例1</vt:lpstr>
      <vt:lpstr>Flowchart (a) and Flow Graph (b)</vt:lpstr>
      <vt:lpstr>Basis Path Testing 2</vt:lpstr>
      <vt:lpstr>Basis Path Testing 3</vt:lpstr>
      <vt:lpstr>例2：</vt:lpstr>
      <vt:lpstr>PowerPoint 演示文稿</vt:lpstr>
      <vt:lpstr>PowerPoint 演示文稿</vt:lpstr>
      <vt:lpstr>Example:讨论</vt:lpstr>
      <vt:lpstr>Example:</vt:lpstr>
      <vt:lpstr>Example:</vt:lpstr>
      <vt:lpstr>Example:</vt:lpstr>
      <vt:lpstr>PowerPoint 演示文稿</vt:lpstr>
      <vt:lpstr>PowerPoint 演示文稿</vt:lpstr>
      <vt:lpstr>19.4.2 condition Testing</vt:lpstr>
      <vt:lpstr>PowerPoint 演示文稿</vt:lpstr>
      <vt:lpstr>Classes of Loops（参考）</vt:lpstr>
      <vt:lpstr>Loop Testing: Simple Loops</vt:lpstr>
      <vt:lpstr>PowerPoint 演示文稿</vt:lpstr>
      <vt:lpstr>PowerPoint 演示文稿</vt:lpstr>
      <vt:lpstr>Loop Testing(参考)</vt:lpstr>
      <vt:lpstr>PowerPoint 演示文稿</vt:lpstr>
      <vt:lpstr>PowerPoint 演示文稿</vt:lpstr>
      <vt:lpstr>PowerPoint 演示文稿</vt:lpstr>
      <vt:lpstr>19.5.1 Black Box – Interface Testing</vt:lpstr>
      <vt:lpstr>PowerPoint 演示文稿</vt:lpstr>
      <vt:lpstr>可按照如下指南定义等价类： </vt:lpstr>
      <vt:lpstr>三角形的3条边正确性测试</vt:lpstr>
      <vt:lpstr>PowerPoint 演示文稿</vt:lpstr>
      <vt:lpstr>PowerPoint 演示文稿</vt:lpstr>
      <vt:lpstr>PowerPoint 演示文稿</vt:lpstr>
      <vt:lpstr>BVA的指导原则：（大量错误发生在边界）</vt:lpstr>
      <vt:lpstr>19.5.3 Boundary Value Analysis (同前页内容)</vt:lpstr>
      <vt:lpstr>白盒测试与黑盒测试对比</vt:lpstr>
      <vt:lpstr>19.6 Object-Oriented Testing (O O T)</vt:lpstr>
      <vt:lpstr>O O T – Class Testing</vt:lpstr>
      <vt:lpstr>O O T– Behavior Testing</vt:lpstr>
      <vt:lpstr>State Diagram for Account Class</vt:lpstr>
      <vt:lpstr>Tests Derived from Behavior Models</vt:lpstr>
      <vt:lpstr> OO Testing Strategies</vt:lpstr>
      <vt:lpstr>OO Testing Strategies</vt:lpstr>
      <vt:lpstr>PowerPoint 演示文稿</vt:lpstr>
      <vt:lpstr> OO测试面临的障碍 </vt:lpstr>
      <vt:lpstr>PowerPoint 演示文稿</vt:lpstr>
      <vt:lpstr>PowerPoint 演示文稿</vt:lpstr>
      <vt:lpstr>PowerPoint 演示文稿</vt:lpstr>
      <vt:lpstr>PowerPoint 演示文稿</vt:lpstr>
      <vt:lpstr>20.1 Approaches to Testing</vt:lpstr>
      <vt:lpstr>Black Box Integration Testing（参考）</vt:lpstr>
      <vt:lpstr>White Box Integration Testing（参考）</vt:lpstr>
      <vt:lpstr>20.2 Integration Testing</vt:lpstr>
      <vt:lpstr>PowerPoint 演示文稿</vt:lpstr>
      <vt:lpstr>PowerPoint 演示文稿</vt:lpstr>
      <vt:lpstr>PowerPoint 演示文稿</vt:lpstr>
      <vt:lpstr>自顶向下集成步骤为： </vt:lpstr>
      <vt:lpstr>自顶向下集成优点： </vt:lpstr>
      <vt:lpstr>PowerPoint 演示文稿</vt:lpstr>
      <vt:lpstr>自底向上集成步骤：</vt:lpstr>
      <vt:lpstr>PowerPoint 演示文稿</vt:lpstr>
      <vt:lpstr>PowerPoint 演示文稿</vt:lpstr>
      <vt:lpstr>20.2.3 Continuous Integration</vt:lpstr>
      <vt:lpstr>PowerPoint 演示文稿</vt:lpstr>
      <vt:lpstr>PowerPoint 演示文稿</vt:lpstr>
      <vt:lpstr>Smoke Testing Advantages</vt:lpstr>
      <vt:lpstr>Integration Testing Work Products（参考）</vt:lpstr>
      <vt:lpstr>PowerPoint 演示文稿</vt:lpstr>
      <vt:lpstr>Regression Testing（参考）</vt:lpstr>
      <vt:lpstr>PowerPoint 演示文稿</vt:lpstr>
      <vt:lpstr>PowerPoint 演示文稿</vt:lpstr>
      <vt:lpstr>PowerPoint 演示文稿</vt:lpstr>
      <vt:lpstr>PowerPoint 演示文稿</vt:lpstr>
      <vt:lpstr>PowerPoint 演示文稿</vt:lpstr>
      <vt:lpstr>high order testing-参考</vt:lpstr>
      <vt:lpstr>PowerPoint 演示文稿</vt:lpstr>
      <vt:lpstr>PowerPoint 演示文稿</vt:lpstr>
      <vt:lpstr>Validation Testing(参考)</vt:lpstr>
      <vt:lpstr>PowerPoint 演示文稿</vt:lpstr>
      <vt:lpstr>PowerPoint 演示文稿</vt:lpstr>
      <vt:lpstr>PowerPoint 演示文稿</vt:lpstr>
      <vt:lpstr>PowerPoint 演示文稿</vt:lpstr>
      <vt:lpstr>PowerPoint 演示文稿</vt:lpstr>
      <vt:lpstr>The Debugging Process</vt:lpstr>
      <vt:lpstr>PowerPoint 演示文稿</vt:lpstr>
      <vt:lpstr>PowerPoint 演示文稿</vt:lpstr>
      <vt:lpstr>PowerPoint 演示文稿</vt:lpstr>
      <vt:lpstr>PowerPoint 演示文稿</vt:lpstr>
      <vt:lpstr>PowerPoint 演示文稿</vt:lpstr>
      <vt:lpstr> Correcting the Error</vt:lpstr>
      <vt:lpstr>修改缺陷Final Thoughts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ACCESS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10夏</dc:title>
  <dc:creator>ACCESS</dc:creator>
  <cp:lastModifiedBy>ly</cp:lastModifiedBy>
  <cp:revision>701</cp:revision>
  <dcterms:created xsi:type="dcterms:W3CDTF">2009-05-24T08:36:00Z</dcterms:created>
  <dcterms:modified xsi:type="dcterms:W3CDTF">2023-11-08T16:19:42Z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2052-11.1.0.15319</vt:lpwstr>
  </property>
  <property fmtid="{D5CDD505-2E9C-101B-9397-08002B2CF9AE}" pid="3" name="ICV">
    <vt:lpwstr>88D8A5F13DBF4BC08C9A8290976E89D5</vt:lpwstr>
  </property>
</Properties>
</file>